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9" r:id="rId2"/>
    <p:sldId id="293" r:id="rId3"/>
    <p:sldId id="319" r:id="rId4"/>
    <p:sldId id="320" r:id="rId5"/>
    <p:sldId id="330" r:id="rId6"/>
    <p:sldId id="321" r:id="rId7"/>
    <p:sldId id="331" r:id="rId8"/>
    <p:sldId id="323" r:id="rId9"/>
    <p:sldId id="303" r:id="rId10"/>
    <p:sldId id="296" r:id="rId11"/>
    <p:sldId id="297" r:id="rId12"/>
    <p:sldId id="324" r:id="rId13"/>
    <p:sldId id="332" r:id="rId14"/>
    <p:sldId id="316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FF"/>
    <a:srgbClr val="FF3300"/>
    <a:srgbClr val="000000"/>
    <a:srgbClr val="3366FF"/>
    <a:srgbClr val="9900FF"/>
    <a:srgbClr val="CC00CC"/>
    <a:srgbClr val="000099"/>
    <a:srgbClr val="0033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72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F166-F161-4627-BAE7-DA5C5A5AB7AF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73CE2-C1EE-416E-8D3A-48D2E8C99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2519363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磁盘排序过程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128588" y="2960688"/>
            <a:ext cx="1116012" cy="72072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</a:t>
            </a:r>
            <a:r>
              <a:rPr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文件</a:t>
            </a:r>
          </a:p>
        </p:txBody>
      </p: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1258888" y="2960688"/>
            <a:ext cx="1620837" cy="863600"/>
            <a:chOff x="793" y="1865"/>
            <a:chExt cx="1021" cy="544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202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内存</a:t>
              </a:r>
            </a:p>
          </p:txBody>
        </p:sp>
        <p:grpSp>
          <p:nvGrpSpPr>
            <p:cNvPr id="6182" name="Group 38"/>
            <p:cNvGrpSpPr>
              <a:grpSpLocks/>
            </p:cNvGrpSpPr>
            <p:nvPr/>
          </p:nvGrpSpPr>
          <p:grpSpPr bwMode="auto">
            <a:xfrm>
              <a:off x="793" y="1865"/>
              <a:ext cx="409" cy="272"/>
              <a:chOff x="793" y="1865"/>
              <a:chExt cx="409" cy="272"/>
            </a:xfrm>
          </p:grpSpPr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793" y="2137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847" y="1865"/>
                <a:ext cx="272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ea typeface="楷体" pitchFamily="49" charset="-122"/>
                    <a:cs typeface="Times New Roman" pitchFamily="18" charset="0"/>
                  </a:rPr>
                  <a:t>读</a:t>
                </a:r>
              </a:p>
            </p:txBody>
          </p:sp>
        </p:grpSp>
      </p:grpSp>
      <p:grpSp>
        <p:nvGrpSpPr>
          <p:cNvPr id="6187" name="Group 43"/>
          <p:cNvGrpSpPr>
            <a:grpSpLocks/>
          </p:cNvGrpSpPr>
          <p:nvPr/>
        </p:nvGrpSpPr>
        <p:grpSpPr bwMode="auto">
          <a:xfrm>
            <a:off x="6729413" y="2960688"/>
            <a:ext cx="1765300" cy="792162"/>
            <a:chOff x="4239" y="1865"/>
            <a:chExt cx="1112" cy="499"/>
          </a:xfrm>
        </p:grpSpPr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4239" y="2137"/>
              <a:ext cx="40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4293" y="1865"/>
              <a:ext cx="272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写</a:t>
              </a:r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4648" y="191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Fout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</p:grpSp>
      <p:grpSp>
        <p:nvGrpSpPr>
          <p:cNvPr id="6185" name="Group 41"/>
          <p:cNvGrpSpPr>
            <a:grpSpLocks/>
          </p:cNvGrpSpPr>
          <p:nvPr/>
        </p:nvGrpSpPr>
        <p:grpSpPr bwMode="auto">
          <a:xfrm>
            <a:off x="2855913" y="1952625"/>
            <a:ext cx="1966912" cy="2879725"/>
            <a:chOff x="1799" y="1230"/>
            <a:chExt cx="1239" cy="1814"/>
          </a:xfrm>
        </p:grpSpPr>
        <p:sp>
          <p:nvSpPr>
            <p:cNvPr id="6160" name="AutoShape 16"/>
            <p:cNvSpPr>
              <a:spLocks noChangeArrowheads="1"/>
            </p:cNvSpPr>
            <p:nvPr/>
          </p:nvSpPr>
          <p:spPr bwMode="auto">
            <a:xfrm>
              <a:off x="2335" y="123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>
              <a:off x="2335" y="1774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  <p:sp>
          <p:nvSpPr>
            <p:cNvPr id="6162" name="AutoShape 18"/>
            <p:cNvSpPr>
              <a:spLocks noChangeArrowheads="1"/>
            </p:cNvSpPr>
            <p:nvPr/>
          </p:nvSpPr>
          <p:spPr bwMode="auto">
            <a:xfrm>
              <a:off x="2335" y="259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380" y="2308"/>
              <a:ext cx="409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grpSp>
          <p:nvGrpSpPr>
            <p:cNvPr id="6183" name="Group 39"/>
            <p:cNvGrpSpPr>
              <a:grpSpLocks/>
            </p:cNvGrpSpPr>
            <p:nvPr/>
          </p:nvGrpSpPr>
          <p:grpSpPr bwMode="auto">
            <a:xfrm>
              <a:off x="1799" y="1496"/>
              <a:ext cx="544" cy="1254"/>
              <a:chOff x="1799" y="1496"/>
              <a:chExt cx="544" cy="1254"/>
            </a:xfrm>
          </p:grpSpPr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1837" y="1547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3333CC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写</a:t>
                </a:r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auto">
              <a:xfrm>
                <a:off x="1799" y="1496"/>
                <a:ext cx="537" cy="481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537" y="0"/>
                  </a:cxn>
                </a:cxnLst>
                <a:rect l="0" t="0" r="r" b="b"/>
                <a:pathLst>
                  <a:path w="537" h="481">
                    <a:moveTo>
                      <a:pt x="0" y="481"/>
                    </a:moveTo>
                    <a:lnTo>
                      <a:pt x="537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1799" y="2040"/>
                <a:ext cx="529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529" y="0"/>
                  </a:cxn>
                </a:cxnLst>
                <a:rect l="0" t="0" r="r" b="b"/>
                <a:pathLst>
                  <a:path w="529" h="95">
                    <a:moveTo>
                      <a:pt x="0" y="95"/>
                    </a:moveTo>
                    <a:lnTo>
                      <a:pt x="529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1799" y="2293"/>
                <a:ext cx="544" cy="4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4" y="457"/>
                  </a:cxn>
                </a:cxnLst>
                <a:rect l="0" t="0" r="r" b="b"/>
                <a:pathLst>
                  <a:path w="544" h="457">
                    <a:moveTo>
                      <a:pt x="0" y="0"/>
                    </a:moveTo>
                    <a:lnTo>
                      <a:pt x="544" y="457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973" y="1854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写</a:t>
                </a: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018" y="2308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写</a:t>
                </a:r>
              </a:p>
            </p:txBody>
          </p:sp>
        </p:grpSp>
      </p:grpSp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4786313" y="2312988"/>
            <a:ext cx="1979612" cy="2159000"/>
            <a:chOff x="3015" y="1457"/>
            <a:chExt cx="1247" cy="1360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650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内存</a:t>
              </a:r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015" y="1457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16" y="2046"/>
              <a:ext cx="635" cy="4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3016" y="2318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3288" y="1502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198" y="1865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3152" y="2353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</a:p>
          </p:txBody>
        </p:sp>
      </p:grpSp>
      <p:grpSp>
        <p:nvGrpSpPr>
          <p:cNvPr id="6189" name="Group 45"/>
          <p:cNvGrpSpPr>
            <a:grpSpLocks/>
          </p:cNvGrpSpPr>
          <p:nvPr/>
        </p:nvGrpSpPr>
        <p:grpSpPr bwMode="auto">
          <a:xfrm>
            <a:off x="468313" y="4976813"/>
            <a:ext cx="7775575" cy="806450"/>
            <a:chOff x="295" y="3135"/>
            <a:chExt cx="4898" cy="508"/>
          </a:xfrm>
        </p:grpSpPr>
        <p:sp>
          <p:nvSpPr>
            <p:cNvPr id="6153" name="AutoShape 9"/>
            <p:cNvSpPr>
              <a:spLocks/>
            </p:cNvSpPr>
            <p:nvPr/>
          </p:nvSpPr>
          <p:spPr bwMode="auto">
            <a:xfrm rot="5400000">
              <a:off x="1406" y="2024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67" y="3316"/>
              <a:ext cx="1859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Wingdings 2" pitchFamily="18" charset="2"/>
                </a:rPr>
                <a:t></a:t>
              </a:r>
              <a:r>
                <a:rPr lang="en-US" altLang="zh-CN" sz="28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生成若干初始归并段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061" y="3330"/>
              <a:ext cx="1905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Wingdings 2" pitchFamily="18" charset="2"/>
                </a:rPr>
                <a:t>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归并成一个有序文件</a:t>
              </a:r>
            </a:p>
          </p:txBody>
        </p:sp>
        <p:sp>
          <p:nvSpPr>
            <p:cNvPr id="6180" name="AutoShape 36"/>
            <p:cNvSpPr>
              <a:spLocks/>
            </p:cNvSpPr>
            <p:nvPr/>
          </p:nvSpPr>
          <p:spPr bwMode="auto">
            <a:xfrm rot="5400000">
              <a:off x="3991" y="2037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8" descr="蓝色面巾纸"/>
          <p:cNvSpPr txBox="1">
            <a:spLocks noChangeArrowheads="1"/>
          </p:cNvSpPr>
          <p:nvPr/>
        </p:nvSpPr>
        <p:spPr bwMode="auto">
          <a:xfrm>
            <a:off x="3143240" y="428604"/>
            <a:ext cx="298450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磁盘排序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686800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）从待排文件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中按内存工作区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的容量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读入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个记录。设归并段编号</a:t>
            </a:r>
            <a:r>
              <a:rPr kumimoji="1" lang="en-US" altLang="zh-CN" sz="2000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）使用败者树从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中选出关键字最小的记录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）将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记录输出到</a:t>
            </a:r>
            <a:r>
              <a:rPr kumimoji="1" lang="en-US" altLang="zh-CN" sz="200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out</a:t>
            </a:r>
            <a:r>
              <a:rPr kumimoji="1"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中，作为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当前归并段的一个成员。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空，则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中读入下一个记录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所在的工作区位置代替</a:t>
            </a:r>
            <a:r>
              <a:rPr kumimoji="1" lang="en-US" altLang="zh-CN" sz="2000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）在工作区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z="2000" smtClean="0">
                <a:solidFill>
                  <a:srgbClr val="3333CC"/>
                </a:solidFill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的记录中选择出最小记录作为新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，转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kumimoji="1" lang="zh-CN" alt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直到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选不出这样的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sz="2000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，开始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一个新的归并段。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）若工作区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</a:t>
            </a:r>
            <a:r>
              <a:rPr kumimoji="1"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空，则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初始归并段已全部产生；否则转（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3598862" cy="457200"/>
          </a:xfrm>
          <a:prstGeom prst="rect">
            <a:avLst/>
          </a:prstGeom>
          <a:solidFill>
            <a:srgbClr val="000099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置换－选择排序方法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04800" y="560388"/>
            <a:ext cx="8382000" cy="433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11-1】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设磁盘文件中共有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记录，记录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的关键字分别为：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97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64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17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108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44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76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82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56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73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255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68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若内存工作区可容纳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记录，用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置换－选择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排序可产生几个初始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段，每个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初始归并段包含哪些记录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?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2627313" y="2636838"/>
            <a:ext cx="273526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3817936" cy="457200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选择排序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示例演示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0240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17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455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32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2306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9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4004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9900FF"/>
                </a:solidFill>
              </a:rPr>
              <a:t>44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8322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76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895600" y="1568450"/>
            <a:ext cx="45243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108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46434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39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0752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82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50703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56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9197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31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3515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80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67833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73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96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286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160463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97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157321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64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253288" y="1587500"/>
            <a:ext cx="487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255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7827963" y="15875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68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8250238" y="1550988"/>
            <a:ext cx="3603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∞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1074738"/>
            <a:ext cx="348773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记录（</a:t>
            </a:r>
            <a:r>
              <a:rPr lang="en-US" altLang="zh-CN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）：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2844799" y="3406975"/>
            <a:ext cx="237014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</a:t>
            </a:r>
            <a:r>
              <a:rPr lang="zh-CN" altLang="en-US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工作区</a:t>
            </a:r>
            <a:r>
              <a:rPr lang="en-US" altLang="zh-CN" sz="2000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endParaRPr lang="zh-CN" altLang="en-US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971550" y="4484688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971550" y="4995863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5795963" y="2781300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R</a:t>
            </a:r>
            <a:r>
              <a:rPr lang="en-US" altLang="zh-CN" sz="2000" baseline="-25000" dirty="0" err="1"/>
              <a:t>min</a:t>
            </a:r>
            <a:r>
              <a:rPr lang="en-US" altLang="zh-CN" sz="2000" dirty="0"/>
              <a:t>=</a:t>
            </a:r>
            <a:r>
              <a:rPr lang="en-US" altLang="zh-CN" dirty="0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6392863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15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6457950" y="2781300"/>
            <a:ext cx="503238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17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6478588" y="278765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32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6491288" y="2833688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44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497638" y="2805113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64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516688" y="2805113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76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82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97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108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9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938242" y="5500702"/>
            <a:ext cx="78486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依次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类推，产生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56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68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73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255</a:t>
            </a:r>
            <a:endParaRPr lang="en-US" altLang="zh-CN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00533 C 0.03316 0.01343 0.09202 0.03056 0.13368 0.05417 C 0.17535 0.07778 0.23889 0.12524 0.26285 0.14676 C 0.28681 0.16829 0.27448 0.17547 0.27761 0.183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26 C 0.07291 0.02223 0.13333 0.03519 0.17222 0.05186 C 0.21093 0.06852 0.22864 0.08704 0.24583 0.10926 C 0.26302 0.13149 0.26892 0.15834 0.275 0.18519 " pathEditMode="fixed" rAng="0" ptsTypes="aaaA">
                                      <p:cBhvr>
                                        <p:cTn id="9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5 C 0.02291 0.01111 0.03767 0.01666 0.05833 0.02037 C 0.07899 0.02407 0.10555 0.01666 0.13194 0.02777 C 0.15833 0.03889 0.19184 0.06088 0.21666 0.08703 C 0.24149 0.11319 0.26771 0.16412 0.28125 0.18449 " pathEditMode="fixed" rAng="0" ptsTypes="aaaaa">
                                      <p:cBhvr>
                                        <p:cTn id="12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1112 C 0.02465 0.01019 0.03836 0.0095 0.05972 0.01482 C 0.08107 0.02014 0.11059 0.02755 0.13889 0.0426 C 0.16718 0.05764 0.20277 0.08195 0.22916 0.10556 C 0.25555 0.12917 0.28298 0.16829 0.29722 0.18473 " pathEditMode="fixed" rAng="0" ptsTypes="aaaaa">
                                      <p:cBhvr>
                                        <p:cTn id="15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C 0.03681 0.00602 0.06962 0.00463 0.10278 0.01667 C 0.13594 0.02871 0.17031 0.05163 0.20278 0.07963 C 0.23525 0.10764 0.27813 0.16297 0.29792 0.18473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0.1838 C 0.27257 0.2044 0.26284 0.27848 0.25486 0.30788 C 0.24687 0.33727 0.2467 0.34167 0.22847 0.36065 C 0.21024 0.37963 0.16284 0.40903 0.14548 0.42176 " pathEditMode="fixed" rAng="0" ptsTypes="aaaa">
                                      <p:cBhvr>
                                        <p:cTn id="27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1482 C 0.01598 0.01343 0.02309 0.0125 0.03612 0.04075 C 0.04914 0.06899 0.07674 0.15394 0.08733 0.1838 " pathEditMode="fixed" rAng="0" ptsTypes="aaa">
                                      <p:cBhvr>
                                        <p:cTn id="31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0.19028 C 0.27743 0.19283 0.28195 0.19561 0.28125 0.22176 C 0.28056 0.24792 0.2757 0.31297 0.26875 0.34676 C 0.26181 0.38056 0.24566 0.40811 0.23959 0.42408 " pathEditMode="fixed" rAng="0" ptsTypes="aaaa">
                                      <p:cBhvr>
                                        <p:cTn id="40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1458 C 0.02049 0.02314 0.025 0.03194 0.02639 0.04884 C 0.02778 0.06574 0.0309 0.09259 0.02431 0.11551 C 0.01771 0.13842 -0.00486 0.17129 -0.01267 0.18588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2 0.18473 C 0.29948 0.19514 0.31025 0.22801 0.30695 0.24769 C 0.30365 0.26737 0.31268 0.27408 0.27778 0.30325 C 0.24288 0.33241 0.13507 0.39769 0.09757 0.42269 " pathEditMode="fixed" rAng="0" ptsTypes="aaaa">
                                      <p:cBhvr>
                                        <p:cTn id="53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019 C 0.01945 0.01852 0.02934 0.02709 0.04792 0.04167 C 0.0665 0.05625 0.10504 0.07338 0.12153 0.09723 C 0.13802 0.12107 0.14254 0.15255 0.14723 0.18426 " pathEditMode="fixed" rAng="0" ptsTypes="aaaA">
                                      <p:cBhvr>
                                        <p:cTn id="57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7 0.19237 C 0.08698 0.18357 0.08837 0.175 0.09063 0.21366 C 0.09289 0.25232 0.09619 0.33797 0.09966 0.42385 " pathEditMode="fixed" rAng="0" ptsTypes="aaA">
                                      <p:cBhvr>
                                        <p:cTn id="66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213 C 0.01024 0.01852 0.01597 0.01598 0.00486 0.04352 C -0.00625 0.07107 -0.04862 0.15672 -0.06268 0.18658 " pathEditMode="fixed" rAng="0" ptsTypes="aaa">
                                      <p:cBhvr>
                                        <p:cTn id="70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34 0.1875 C 0.16164 0.21621 0.1691 0.24491 0.16997 0.26667 C 0.17084 0.28843 0.18143 0.29213 0.15955 0.31806 C 0.13768 0.34399 0.0882 0.38311 0.03872 0.42223 " pathEditMode="fixed" rAng="0" ptsTypes="aaaA">
                                      <p:cBhvr>
                                        <p:cTn id="79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666 C 0.00278 0.025 0.00781 0.03333 0.01563 0.04583 C 0.02344 0.05833 0.03733 0.06851 0.04479 0.09166 C 0.05226 0.11481 0.05625 0.14976 0.06042 0.18472 " pathEditMode="fixed" rAng="0" ptsTypes="aaaA">
                                      <p:cBhvr>
                                        <p:cTn id="83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0.18473 C 0.30017 0.18565 0.30312 0.18658 0.30243 0.22639 C 0.30173 0.26621 0.29461 0.39098 0.29305 0.42362 " pathEditMode="fixed" rAng="0" ptsTypes="aaA">
                                      <p:cBhvr>
                                        <p:cTn id="92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2223 C 0.01424 0.02454 0.01719 0.02709 0.01979 0.0375 C 0.0224 0.04792 0.03698 0.06019 0.02708 0.08473 C 0.01719 0.10926 -0.01128 0.147 -0.03958 0.18473 " pathEditMode="fixed" rAng="0" ptsTypes="aaaA">
                                      <p:cBhvr>
                                        <p:cTn id="96" dur="2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0.18473 C -0.04862 0.19514 -0.03247 0.20579 -0.00539 0.22917 C 0.0217 0.25255 0.08125 0.2926 0.09774 0.325 C 0.11423 0.35741 0.10381 0.39051 0.09357 0.42362 " pathEditMode="fixed" rAng="0" ptsTypes="aaaA">
                                      <p:cBhvr>
                                        <p:cTn id="105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389 C 0.01632 0.01991 0.0316 0.0257 -0.00104 0.05417 C -0.03368 0.08264 -0.15503 0.15788 -0.19548 0.18519 " pathEditMode="fixed" rAng="0" ptsTypes="aaa">
                                      <p:cBhvr>
                                        <p:cTn id="109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9213 C -0.175 0.19607 -0.15312 0.20024 -0.11771 0.22408 C -0.08229 0.24792 -0.00521 0.30232 0.01563 0.33519 C 0.03646 0.36806 0.02188 0.39468 0.00729 0.4213 " pathEditMode="fixed" rAng="0" ptsTypes="aaaA">
                                      <p:cBhvr>
                                        <p:cTn id="118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5 0.01828 C -0.10087 0.02453 -0.19688 0.03101 -0.23715 0.05856 C -0.27743 0.0861 -0.26198 0.13471 -0.24653 0.18356 " pathEditMode="relative" ptsTypes="aaA">
                                      <p:cBhvr>
                                        <p:cTn id="122" dur="2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0.18703 C 0.28698 0.18564 0.29149 0.18426 0.3243 0.20231 C 0.35712 0.22037 0.45243 0.25879 0.47951 0.29537 C 0.5066 0.33194 0.4967 0.37685 0.4868 0.42176 " pathEditMode="fixed" rAng="0" ptsTypes="aaaA">
                                      <p:cBhvr>
                                        <p:cTn id="131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-0.0934 0.02246 -0.18611 0.04283 -0.22604 0.07362 C -0.26597 0.1044 -0.23663 0.16204 -0.23941 0.18519 " pathEditMode="fixed" rAng="0" ptsTypes="aaa">
                                      <p:cBhvr>
                                        <p:cTn id="135" dur="2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19907 C -0.00694 0.19699 -0.00781 0.1949 0.04288 0.20601 C 0.09358 0.21713 0.2441 0.2456 0.29809 0.26574 C 0.35208 0.28588 0.35903 0.30069 0.36684 0.32685 C 0.37465 0.35301 0.34861 0.40694 0.34496 0.42268 " pathEditMode="fixed" rAng="0" ptsTypes="aaaaA">
                                      <p:cBhvr>
                                        <p:cTn id="1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0973 C -0.02327 0.01366 -0.02761 0.0176 -0.08646 0.02223 C -0.14532 0.02686 -0.3224 0.01042 -0.37188 0.0375 C -0.42136 0.06459 -0.38073 0.15394 -0.38299 0.1845 " pathEditMode="fixed" rAng="0" ptsTypes="aaaa">
                                      <p:cBhvr>
                                        <p:cTn id="148" dur="2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18449 C 0.11649 0.23217 0.17101 0.27986 0.12031 0.3331 C 0.06962 0.38634 -0.08628 0.44514 -0.24219 0.50393 " pathEditMode="fixed" rAng="0" ptsTypes="aaA">
                                      <p:cBhvr>
                                        <p:cTn id="162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09" grpId="1"/>
      <p:bldP spid="98310" grpId="0"/>
      <p:bldP spid="98310" grpId="1"/>
      <p:bldP spid="98311" grpId="0"/>
      <p:bldP spid="98311" grpId="1"/>
      <p:bldP spid="98312" grpId="0"/>
      <p:bldP spid="98312" grpId="1"/>
      <p:bldP spid="98313" grpId="0"/>
      <p:bldP spid="98313" grpId="1"/>
      <p:bldP spid="98314" grpId="0"/>
      <p:bldP spid="98314" grpId="1"/>
      <p:bldP spid="98315" grpId="0"/>
      <p:bldP spid="98316" grpId="0"/>
      <p:bldP spid="98316" grpId="1"/>
      <p:bldP spid="98317" grpId="0"/>
      <p:bldP spid="98318" grpId="0"/>
      <p:bldP spid="98319" grpId="0"/>
      <p:bldP spid="98321" grpId="0"/>
      <p:bldP spid="98321" grpId="1"/>
      <p:bldP spid="98322" grpId="0"/>
      <p:bldP spid="98322" grpId="1"/>
      <p:bldP spid="98323" grpId="0"/>
      <p:bldP spid="98323" grpId="1"/>
      <p:bldP spid="98324" grpId="0"/>
      <p:bldP spid="98324" grpId="1"/>
      <p:bldP spid="98332" grpId="0"/>
      <p:bldP spid="98333" grpId="0"/>
      <p:bldP spid="98334" grpId="0" animBg="1"/>
      <p:bldP spid="98335" grpId="0" animBg="1"/>
      <p:bldP spid="98336" grpId="0" animBg="1"/>
      <p:bldP spid="98338" grpId="0" animBg="1"/>
      <p:bldP spid="98339" grpId="0" animBg="1"/>
      <p:bldP spid="98340" grpId="0" animBg="1"/>
      <p:bldP spid="98341" grpId="0" animBg="1"/>
      <p:bldP spid="98342" grpId="0" animBg="1"/>
      <p:bldP spid="98343" grpId="0" animBg="1"/>
      <p:bldP spid="98344" grpId="0" animBg="1"/>
      <p:bldP spid="983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5500726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选择</a:t>
            </a:r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排序中关键字比较次数分析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记录，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工作区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的容量为</a:t>
            </a:r>
            <a:r>
              <a:rPr kumimoji="1"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77867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若在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个记录中选取最小关键字的采用简单比较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方法，每次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200" smtClean="0">
                <a:solidFill>
                  <a:srgbClr val="3333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次比较。</a:t>
            </a:r>
            <a:endParaRPr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总的时间复杂度为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nw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0825" y="981075"/>
            <a:ext cx="864235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设有一个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Fin.dat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，内含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4500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4500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，现在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要对该文件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排序，结果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放在</a:t>
            </a:r>
            <a:r>
              <a:rPr kumimoji="1" lang="en-US" altLang="zh-CN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Fout.dat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文件中。可占用的内存空间至多只能对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750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个记录进行排序。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Fin.dat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文件放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磁盘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上。假设每个记录占用一个物理块。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39750" y="260350"/>
            <a:ext cx="3527425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磁盘排序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2857488" y="4214818"/>
            <a:ext cx="2895600" cy="1008062"/>
            <a:chOff x="1813" y="2659"/>
            <a:chExt cx="1824" cy="635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290" y="2659"/>
              <a:ext cx="862" cy="63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内存</a:t>
              </a:r>
            </a:p>
            <a:p>
              <a:r>
                <a:rPr lang="en-US" altLang="zh-CN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(750)</a:t>
              </a: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1813" y="2920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3184" y="2923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6988" y="4543425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Fin.dat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702300" y="4543425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Fout.dat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2571744"/>
            <a:ext cx="23034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Fin.dat</a:t>
            </a:r>
            <a:endParaRPr lang="en-US" altLang="zh-CN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（含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4500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个记录）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59113" y="2311400"/>
            <a:ext cx="1979612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容量为</a:t>
            </a: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750</a:t>
            </a:r>
            <a:r>
              <a:rPr lang="zh-CN" altLang="en-US" sz="18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857884" y="2455863"/>
            <a:ext cx="2160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产生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个长度为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750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个记录的有序文件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68313" y="765175"/>
            <a:ext cx="410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阶段：</a:t>
            </a:r>
            <a:r>
              <a:rPr lang="zh-CN" altLang="en-US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产生初始归并段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059113" y="1773238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某种内排序方法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500298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286380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8311" y="511161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阶段：</a:t>
            </a:r>
            <a:r>
              <a:rPr lang="zh-CN" alt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多路归并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42910" y="1214422"/>
            <a:ext cx="43577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可用内存空间大小为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750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</a:t>
            </a:r>
          </a:p>
        </p:txBody>
      </p: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642910" y="1785926"/>
            <a:ext cx="400052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可以使用多种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归并方案来完成</a:t>
            </a:r>
            <a:endParaRPr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5565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238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7556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1874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710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7653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21971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6289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23850" y="1501796"/>
            <a:ext cx="2592388" cy="1079499"/>
            <a:chOff x="323850" y="1501796"/>
            <a:chExt cx="2592388" cy="1079499"/>
          </a:xfrm>
        </p:grpSpPr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323850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7</a:t>
              </a: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238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7556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1874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1620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052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24844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973138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1908175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77983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3348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3779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42116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22128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47894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52212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56530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348038" y="1501795"/>
            <a:ext cx="2592388" cy="1079500"/>
            <a:chOff x="3348038" y="1501795"/>
            <a:chExt cx="2592388" cy="1079500"/>
          </a:xfrm>
        </p:grpSpPr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334803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3480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779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4211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46450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50768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55086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997326" y="1501795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flipH="1">
              <a:off x="4932363" y="1501795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73258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63007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67325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2" name="Rectangle 44"/>
          <p:cNvSpPr>
            <a:spLocks noChangeArrowheads="1"/>
          </p:cNvSpPr>
          <p:nvPr/>
        </p:nvSpPr>
        <p:spPr bwMode="auto">
          <a:xfrm>
            <a:off x="71643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3" name="Text Box 45"/>
          <p:cNvSpPr txBox="1">
            <a:spLocks noChangeArrowheads="1"/>
          </p:cNvSpPr>
          <p:nvPr/>
        </p:nvSpPr>
        <p:spPr bwMode="auto">
          <a:xfrm>
            <a:off x="817403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77422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5" name="Rectangle 47"/>
          <p:cNvSpPr>
            <a:spLocks noChangeArrowheads="1"/>
          </p:cNvSpPr>
          <p:nvPr/>
        </p:nvSpPr>
        <p:spPr bwMode="auto">
          <a:xfrm>
            <a:off x="8174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8605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6300788" y="1501796"/>
            <a:ext cx="2592388" cy="1079499"/>
            <a:chOff x="6300788" y="1501796"/>
            <a:chExt cx="2592388" cy="1079499"/>
          </a:xfrm>
        </p:grpSpPr>
        <p:sp>
          <p:nvSpPr>
            <p:cNvPr id="94257" name="Text Box 49"/>
            <p:cNvSpPr txBox="1">
              <a:spLocks noChangeArrowheads="1"/>
            </p:cNvSpPr>
            <p:nvPr/>
          </p:nvSpPr>
          <p:spPr bwMode="auto">
            <a:xfrm>
              <a:off x="630078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9</a:t>
              </a: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63007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67325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71643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75977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80295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84613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6950076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H="1">
              <a:off x="7885113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23850" y="2582883"/>
            <a:ext cx="5184775" cy="1077912"/>
            <a:chOff x="323850" y="2582883"/>
            <a:chExt cx="5184775" cy="1077912"/>
          </a:xfrm>
        </p:grpSpPr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828675" y="2943245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3238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7556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11874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620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2" name="Rectangle 64"/>
            <p:cNvSpPr>
              <a:spLocks noChangeArrowheads="1"/>
            </p:cNvSpPr>
            <p:nvPr/>
          </p:nvSpPr>
          <p:spPr bwMode="auto">
            <a:xfrm>
              <a:off x="20526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3" name="Rectangle 65"/>
            <p:cNvSpPr>
              <a:spLocks noChangeArrowheads="1"/>
            </p:cNvSpPr>
            <p:nvPr/>
          </p:nvSpPr>
          <p:spPr bwMode="auto">
            <a:xfrm>
              <a:off x="24844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4" name="Freeform 66"/>
            <p:cNvSpPr>
              <a:spLocks/>
            </p:cNvSpPr>
            <p:nvPr/>
          </p:nvSpPr>
          <p:spPr bwMode="auto">
            <a:xfrm>
              <a:off x="1477963" y="2582883"/>
              <a:ext cx="523875" cy="766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75" name="Freeform 67"/>
            <p:cNvSpPr>
              <a:spLocks/>
            </p:cNvSpPr>
            <p:nvPr/>
          </p:nvSpPr>
          <p:spPr bwMode="auto">
            <a:xfrm>
              <a:off x="3805238" y="2597170"/>
              <a:ext cx="652463" cy="788987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497"/>
                </a:cxn>
              </a:cxnLst>
              <a:rect l="0" t="0" r="r" b="b"/>
              <a:pathLst>
                <a:path w="411" h="497">
                  <a:moveTo>
                    <a:pt x="411" y="0"/>
                  </a:moveTo>
                  <a:lnTo>
                    <a:pt x="0" y="49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76" name="Rectangle 68"/>
            <p:cNvSpPr>
              <a:spLocks noChangeArrowheads="1"/>
            </p:cNvSpPr>
            <p:nvPr/>
          </p:nvSpPr>
          <p:spPr bwMode="auto">
            <a:xfrm>
              <a:off x="29162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7" name="Rectangle 69"/>
            <p:cNvSpPr>
              <a:spLocks noChangeArrowheads="1"/>
            </p:cNvSpPr>
            <p:nvPr/>
          </p:nvSpPr>
          <p:spPr bwMode="auto">
            <a:xfrm>
              <a:off x="33480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8" name="Rectangle 70"/>
            <p:cNvSpPr>
              <a:spLocks noChangeArrowheads="1"/>
            </p:cNvSpPr>
            <p:nvPr/>
          </p:nvSpPr>
          <p:spPr bwMode="auto">
            <a:xfrm>
              <a:off x="3779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9" name="Rectangle 71"/>
            <p:cNvSpPr>
              <a:spLocks noChangeArrowheads="1"/>
            </p:cNvSpPr>
            <p:nvPr/>
          </p:nvSpPr>
          <p:spPr bwMode="auto">
            <a:xfrm>
              <a:off x="42132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0" name="Rectangle 72"/>
            <p:cNvSpPr>
              <a:spLocks noChangeArrowheads="1"/>
            </p:cNvSpPr>
            <p:nvPr/>
          </p:nvSpPr>
          <p:spPr bwMode="auto">
            <a:xfrm>
              <a:off x="46450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1" name="Rectangle 73"/>
            <p:cNvSpPr>
              <a:spLocks noChangeArrowheads="1"/>
            </p:cNvSpPr>
            <p:nvPr/>
          </p:nvSpPr>
          <p:spPr bwMode="auto">
            <a:xfrm>
              <a:off x="50768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84213" y="2571744"/>
            <a:ext cx="7777162" cy="2243164"/>
            <a:chOff x="684213" y="2571744"/>
            <a:chExt cx="7777162" cy="2243164"/>
          </a:xfrm>
        </p:grpSpPr>
        <p:sp>
          <p:nvSpPr>
            <p:cNvPr id="94283" name="Rectangle 75"/>
            <p:cNvSpPr>
              <a:spLocks noChangeArrowheads="1"/>
            </p:cNvSpPr>
            <p:nvPr/>
          </p:nvSpPr>
          <p:spPr bwMode="auto">
            <a:xfrm>
              <a:off x="6842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4" name="Rectangle 76"/>
            <p:cNvSpPr>
              <a:spLocks noChangeArrowheads="1"/>
            </p:cNvSpPr>
            <p:nvPr/>
          </p:nvSpPr>
          <p:spPr bwMode="auto">
            <a:xfrm>
              <a:off x="11160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5" name="Rectangle 77"/>
            <p:cNvSpPr>
              <a:spLocks noChangeArrowheads="1"/>
            </p:cNvSpPr>
            <p:nvPr/>
          </p:nvSpPr>
          <p:spPr bwMode="auto">
            <a:xfrm>
              <a:off x="15478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6" name="Rectangle 78"/>
            <p:cNvSpPr>
              <a:spLocks noChangeArrowheads="1"/>
            </p:cNvSpPr>
            <p:nvPr/>
          </p:nvSpPr>
          <p:spPr bwMode="auto">
            <a:xfrm>
              <a:off x="1981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7" name="Rectangle 79"/>
            <p:cNvSpPr>
              <a:spLocks noChangeArrowheads="1"/>
            </p:cNvSpPr>
            <p:nvPr/>
          </p:nvSpPr>
          <p:spPr bwMode="auto">
            <a:xfrm>
              <a:off x="24130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8" name="Rectangle 80"/>
            <p:cNvSpPr>
              <a:spLocks noChangeArrowheads="1"/>
            </p:cNvSpPr>
            <p:nvPr/>
          </p:nvSpPr>
          <p:spPr bwMode="auto">
            <a:xfrm>
              <a:off x="28448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9" name="Rectangle 81"/>
            <p:cNvSpPr>
              <a:spLocks noChangeArrowheads="1"/>
            </p:cNvSpPr>
            <p:nvPr/>
          </p:nvSpPr>
          <p:spPr bwMode="auto">
            <a:xfrm>
              <a:off x="32766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0" name="Rectangle 82"/>
            <p:cNvSpPr>
              <a:spLocks noChangeArrowheads="1"/>
            </p:cNvSpPr>
            <p:nvPr/>
          </p:nvSpPr>
          <p:spPr bwMode="auto">
            <a:xfrm>
              <a:off x="37084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1" name="Rectangle 83"/>
            <p:cNvSpPr>
              <a:spLocks noChangeArrowheads="1"/>
            </p:cNvSpPr>
            <p:nvPr/>
          </p:nvSpPr>
          <p:spPr bwMode="auto">
            <a:xfrm>
              <a:off x="4140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2" name="Rectangle 84"/>
            <p:cNvSpPr>
              <a:spLocks noChangeArrowheads="1"/>
            </p:cNvSpPr>
            <p:nvPr/>
          </p:nvSpPr>
          <p:spPr bwMode="auto">
            <a:xfrm>
              <a:off x="4573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3" name="Rectangle 85"/>
            <p:cNvSpPr>
              <a:spLocks noChangeArrowheads="1"/>
            </p:cNvSpPr>
            <p:nvPr/>
          </p:nvSpPr>
          <p:spPr bwMode="auto">
            <a:xfrm>
              <a:off x="50053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4" name="Rectangle 86"/>
            <p:cNvSpPr>
              <a:spLocks noChangeArrowheads="1"/>
            </p:cNvSpPr>
            <p:nvPr/>
          </p:nvSpPr>
          <p:spPr bwMode="auto">
            <a:xfrm>
              <a:off x="54371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5" name="Rectangle 87"/>
            <p:cNvSpPr>
              <a:spLocks noChangeArrowheads="1"/>
            </p:cNvSpPr>
            <p:nvPr/>
          </p:nvSpPr>
          <p:spPr bwMode="auto">
            <a:xfrm>
              <a:off x="58689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6" name="Rectangle 88"/>
            <p:cNvSpPr>
              <a:spLocks noChangeArrowheads="1"/>
            </p:cNvSpPr>
            <p:nvPr/>
          </p:nvSpPr>
          <p:spPr bwMode="auto">
            <a:xfrm>
              <a:off x="63007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7" name="Rectangle 89"/>
            <p:cNvSpPr>
              <a:spLocks noChangeArrowheads="1"/>
            </p:cNvSpPr>
            <p:nvPr/>
          </p:nvSpPr>
          <p:spPr bwMode="auto">
            <a:xfrm>
              <a:off x="6732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8" name="Rectangle 90"/>
            <p:cNvSpPr>
              <a:spLocks noChangeArrowheads="1"/>
            </p:cNvSpPr>
            <p:nvPr/>
          </p:nvSpPr>
          <p:spPr bwMode="auto">
            <a:xfrm>
              <a:off x="71659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9" name="Rectangle 91"/>
            <p:cNvSpPr>
              <a:spLocks noChangeArrowheads="1"/>
            </p:cNvSpPr>
            <p:nvPr/>
          </p:nvSpPr>
          <p:spPr bwMode="auto">
            <a:xfrm>
              <a:off x="75977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0" name="Rectangle 92"/>
            <p:cNvSpPr>
              <a:spLocks noChangeArrowheads="1"/>
            </p:cNvSpPr>
            <p:nvPr/>
          </p:nvSpPr>
          <p:spPr bwMode="auto">
            <a:xfrm>
              <a:off x="80295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1" name="Text Box 93"/>
            <p:cNvSpPr txBox="1">
              <a:spLocks noChangeArrowheads="1"/>
            </p:cNvSpPr>
            <p:nvPr/>
          </p:nvSpPr>
          <p:spPr bwMode="auto">
            <a:xfrm>
              <a:off x="973138" y="407830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out</a:t>
              </a:r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3330575" y="3662383"/>
              <a:ext cx="574675" cy="865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545"/>
                </a:cxn>
              </a:cxnLst>
              <a:rect l="0" t="0" r="r" b="b"/>
              <a:pathLst>
                <a:path w="362" h="545">
                  <a:moveTo>
                    <a:pt x="0" y="0"/>
                  </a:moveTo>
                  <a:lnTo>
                    <a:pt x="362" y="5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6572265" y="2571744"/>
              <a:ext cx="1071569" cy="1954239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1215"/>
                </a:cxn>
              </a:cxnLst>
              <a:rect l="0" t="0" r="r" b="b"/>
              <a:pathLst>
                <a:path w="821" h="1215">
                  <a:moveTo>
                    <a:pt x="821" y="0"/>
                  </a:moveTo>
                  <a:lnTo>
                    <a:pt x="0" y="121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684213" y="5043511"/>
            <a:ext cx="8135937" cy="1243013"/>
            <a:chOff x="431" y="3345"/>
            <a:chExt cx="5125" cy="783"/>
          </a:xfrm>
        </p:grpSpPr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476" y="3701"/>
              <a:ext cx="5080" cy="4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内存大小为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750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记录，但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任意大小的两个归并段都可以进行归并。</a:t>
              </a:r>
            </a:p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每归并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一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次，参与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归并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的每个记录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都要读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一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次和写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一次</a:t>
              </a:r>
              <a:r>
                <a:rPr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1" y="3345"/>
              <a:ext cx="771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注意：</a:t>
              </a:r>
            </a:p>
          </p:txBody>
        </p:sp>
      </p:grp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285720" y="142852"/>
            <a:ext cx="385765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</a:t>
            </a:r>
            <a:r>
              <a:rPr lang="zh-CN" altLang="en-US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路归并</a:t>
            </a:r>
            <a:r>
              <a:rPr lang="en-US" altLang="zh-CN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lang="zh-CN" altLang="en-US" dirty="0">
              <a:solidFill>
                <a:srgbClr val="CC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214282" y="285728"/>
            <a:ext cx="385765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方案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的读写记录数计算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642910" y="5119688"/>
            <a:ext cx="8001056" cy="1485621"/>
            <a:chOff x="642910" y="5119688"/>
            <a:chExt cx="8001056" cy="1485621"/>
          </a:xfrm>
        </p:grpSpPr>
        <p:sp>
          <p:nvSpPr>
            <p:cNvPr id="95328" name="Text Box 96"/>
            <p:cNvSpPr txBox="1">
              <a:spLocks noChangeArrowheads="1"/>
            </p:cNvSpPr>
            <p:nvPr/>
          </p:nvSpPr>
          <p:spPr bwMode="auto">
            <a:xfrm>
              <a:off x="642910" y="5119688"/>
              <a:ext cx="5387986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总的读记录数（写记录数与之相同）：</a:t>
              </a:r>
            </a:p>
          </p:txBody>
        </p:sp>
        <p:sp>
          <p:nvSpPr>
            <p:cNvPr id="95329" name="Text Box 97"/>
            <p:cNvSpPr txBox="1">
              <a:spLocks noChangeArrowheads="1"/>
            </p:cNvSpPr>
            <p:nvPr/>
          </p:nvSpPr>
          <p:spPr bwMode="auto">
            <a:xfrm>
              <a:off x="1041403" y="5630866"/>
              <a:ext cx="76025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[(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) ×3+(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) ×2] =12000=8/3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遍</a:t>
              </a:r>
            </a:p>
          </p:txBody>
        </p:sp>
        <p:sp>
          <p:nvSpPr>
            <p:cNvPr id="95330" name="Text Box 98"/>
            <p:cNvSpPr txBox="1">
              <a:spLocks noChangeArrowheads="1"/>
            </p:cNvSpPr>
            <p:nvPr/>
          </p:nvSpPr>
          <p:spPr bwMode="auto">
            <a:xfrm>
              <a:off x="785786" y="6169044"/>
              <a:ext cx="281621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该数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越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大，效率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越差</a:t>
              </a:r>
            </a:p>
          </p:txBody>
        </p:sp>
        <p:sp>
          <p:nvSpPr>
            <p:cNvPr id="95331" name="Text Box 99"/>
            <p:cNvSpPr txBox="1">
              <a:spLocks noChangeArrowheads="1"/>
            </p:cNvSpPr>
            <p:nvPr/>
          </p:nvSpPr>
          <p:spPr bwMode="auto">
            <a:xfrm>
              <a:off x="3500430" y="6143644"/>
              <a:ext cx="342902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等于哈夫曼</a:t>
              </a:r>
              <a:r>
                <a:rPr lang="zh-CN" altLang="en-US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树的</a:t>
              </a:r>
              <a:r>
                <a:rPr lang="en-US" altLang="zh-CN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endParaRPr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3" name="灯片编号占位符 1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 smtClean="0"/>
              <a:t>/14</a:t>
            </a:r>
            <a:endParaRPr lang="en-US" altLang="zh-CN"/>
          </a:p>
        </p:txBody>
      </p:sp>
      <p:grpSp>
        <p:nvGrpSpPr>
          <p:cNvPr id="196" name="组合 195"/>
          <p:cNvGrpSpPr/>
          <p:nvPr/>
        </p:nvGrpSpPr>
        <p:grpSpPr>
          <a:xfrm>
            <a:off x="142844" y="1785926"/>
            <a:ext cx="1428728" cy="2643206"/>
            <a:chOff x="71438" y="1785926"/>
            <a:chExt cx="1428728" cy="2643206"/>
          </a:xfrm>
        </p:grpSpPr>
        <p:sp>
          <p:nvSpPr>
            <p:cNvPr id="194" name="TextBox 193"/>
            <p:cNvSpPr txBox="1"/>
            <p:nvPr/>
          </p:nvSpPr>
          <p:spPr>
            <a:xfrm>
              <a:off x="71438" y="2462751"/>
              <a:ext cx="12144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中每个记录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次、写</a:t>
              </a:r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1285852" y="1785926"/>
              <a:ext cx="214314" cy="2643206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714480" y="1281136"/>
            <a:ext cx="6319852" cy="3362309"/>
            <a:chOff x="1714480" y="1281136"/>
            <a:chExt cx="6319852" cy="3362309"/>
          </a:xfrm>
        </p:grpSpPr>
        <p:sp>
          <p:nvSpPr>
            <p:cNvPr id="198" name="Text Box 5"/>
            <p:cNvSpPr txBox="1">
              <a:spLocks noChangeArrowheads="1"/>
            </p:cNvSpPr>
            <p:nvPr/>
          </p:nvSpPr>
          <p:spPr bwMode="auto">
            <a:xfrm>
              <a:off x="2027652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171448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7"/>
            <p:cNvSpPr>
              <a:spLocks noChangeArrowheads="1"/>
            </p:cNvSpPr>
            <p:nvPr/>
          </p:nvSpPr>
          <p:spPr bwMode="auto">
            <a:xfrm>
              <a:off x="2027652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34082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Text Box 9"/>
            <p:cNvSpPr txBox="1">
              <a:spLocks noChangeArrowheads="1"/>
            </p:cNvSpPr>
            <p:nvPr/>
          </p:nvSpPr>
          <p:spPr bwMode="auto">
            <a:xfrm>
              <a:off x="3073093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203" name="Rectangle 10"/>
            <p:cNvSpPr>
              <a:spLocks noChangeArrowheads="1"/>
            </p:cNvSpPr>
            <p:nvPr/>
          </p:nvSpPr>
          <p:spPr bwMode="auto">
            <a:xfrm>
              <a:off x="2759921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11"/>
            <p:cNvSpPr>
              <a:spLocks noChangeArrowheads="1"/>
            </p:cNvSpPr>
            <p:nvPr/>
          </p:nvSpPr>
          <p:spPr bwMode="auto">
            <a:xfrm>
              <a:off x="307309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12"/>
            <p:cNvSpPr>
              <a:spLocks noChangeArrowheads="1"/>
            </p:cNvSpPr>
            <p:nvPr/>
          </p:nvSpPr>
          <p:spPr bwMode="auto">
            <a:xfrm>
              <a:off x="338626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" name="组合 205"/>
            <p:cNvGrpSpPr/>
            <p:nvPr/>
          </p:nvGrpSpPr>
          <p:grpSpPr>
            <a:xfrm>
              <a:off x="1714480" y="1881880"/>
              <a:ext cx="1880182" cy="899791"/>
              <a:chOff x="323850" y="1501796"/>
              <a:chExt cx="2592388" cy="1079499"/>
            </a:xfrm>
          </p:grpSpPr>
          <p:sp>
            <p:nvSpPr>
              <p:cNvPr id="207" name="Text Box 13"/>
              <p:cNvSpPr txBox="1">
                <a:spLocks noChangeArrowheads="1"/>
              </p:cNvSpPr>
              <p:nvPr/>
            </p:nvSpPr>
            <p:spPr bwMode="auto">
              <a:xfrm>
                <a:off x="323850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7</a:t>
                </a:r>
              </a:p>
            </p:txBody>
          </p:sp>
          <p:sp>
            <p:nvSpPr>
              <p:cNvPr id="208" name="Rectangle 14"/>
              <p:cNvSpPr>
                <a:spLocks noChangeArrowheads="1"/>
              </p:cNvSpPr>
              <p:nvPr/>
            </p:nvSpPr>
            <p:spPr bwMode="auto">
              <a:xfrm>
                <a:off x="3238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Rectangle 15"/>
              <p:cNvSpPr>
                <a:spLocks noChangeArrowheads="1"/>
              </p:cNvSpPr>
              <p:nvPr/>
            </p:nvSpPr>
            <p:spPr bwMode="auto">
              <a:xfrm>
                <a:off x="7556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Rectangle 16"/>
              <p:cNvSpPr>
                <a:spLocks noChangeArrowheads="1"/>
              </p:cNvSpPr>
              <p:nvPr/>
            </p:nvSpPr>
            <p:spPr bwMode="auto">
              <a:xfrm>
                <a:off x="11874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Rectangle 17"/>
              <p:cNvSpPr>
                <a:spLocks noChangeArrowheads="1"/>
              </p:cNvSpPr>
              <p:nvPr/>
            </p:nvSpPr>
            <p:spPr bwMode="auto">
              <a:xfrm>
                <a:off x="1620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Rectangle 18"/>
              <p:cNvSpPr>
                <a:spLocks noChangeArrowheads="1"/>
              </p:cNvSpPr>
              <p:nvPr/>
            </p:nvSpPr>
            <p:spPr bwMode="auto">
              <a:xfrm>
                <a:off x="2052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Rectangle 19"/>
              <p:cNvSpPr>
                <a:spLocks noChangeArrowheads="1"/>
              </p:cNvSpPr>
              <p:nvPr/>
            </p:nvSpPr>
            <p:spPr bwMode="auto">
              <a:xfrm>
                <a:off x="24844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973138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" name="Line 21"/>
              <p:cNvSpPr>
                <a:spLocks noChangeShapeType="1"/>
              </p:cNvSpPr>
              <p:nvPr/>
            </p:nvSpPr>
            <p:spPr bwMode="auto">
              <a:xfrm flipH="1">
                <a:off x="1908175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6" name="Text Box 23"/>
            <p:cNvSpPr txBox="1">
              <a:spLocks noChangeArrowheads="1"/>
            </p:cNvSpPr>
            <p:nvPr/>
          </p:nvSpPr>
          <p:spPr bwMode="auto">
            <a:xfrm>
              <a:off x="4221006" y="1281136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390783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422100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453417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Text Box 27"/>
            <p:cNvSpPr txBox="1">
              <a:spLocks noChangeArrowheads="1"/>
            </p:cNvSpPr>
            <p:nvPr/>
          </p:nvSpPr>
          <p:spPr bwMode="auto">
            <a:xfrm>
              <a:off x="5266447" y="1281136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4953275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526644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557961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07834" y="1881879"/>
              <a:ext cx="1880182" cy="899792"/>
              <a:chOff x="3348038" y="1501795"/>
              <a:chExt cx="2592388" cy="1079500"/>
            </a:xfrm>
          </p:grpSpPr>
          <p:sp>
            <p:nvSpPr>
              <p:cNvPr id="225" name="Text Box 31"/>
              <p:cNvSpPr txBox="1">
                <a:spLocks noChangeArrowheads="1"/>
              </p:cNvSpPr>
              <p:nvPr/>
            </p:nvSpPr>
            <p:spPr bwMode="auto">
              <a:xfrm>
                <a:off x="3348038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8</a:t>
                </a:r>
              </a:p>
            </p:txBody>
          </p:sp>
          <p:sp>
            <p:nvSpPr>
              <p:cNvPr id="226" name="Rectangle 32"/>
              <p:cNvSpPr>
                <a:spLocks noChangeArrowheads="1"/>
              </p:cNvSpPr>
              <p:nvPr/>
            </p:nvSpPr>
            <p:spPr bwMode="auto">
              <a:xfrm>
                <a:off x="33480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3"/>
              <p:cNvSpPr>
                <a:spLocks noChangeArrowheads="1"/>
              </p:cNvSpPr>
              <p:nvPr/>
            </p:nvSpPr>
            <p:spPr bwMode="auto">
              <a:xfrm>
                <a:off x="3779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" name="Rectangle 34"/>
              <p:cNvSpPr>
                <a:spLocks noChangeArrowheads="1"/>
              </p:cNvSpPr>
              <p:nvPr/>
            </p:nvSpPr>
            <p:spPr bwMode="auto">
              <a:xfrm>
                <a:off x="4211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" name="Rectangle 35"/>
              <p:cNvSpPr>
                <a:spLocks noChangeArrowheads="1"/>
              </p:cNvSpPr>
              <p:nvPr/>
            </p:nvSpPr>
            <p:spPr bwMode="auto">
              <a:xfrm>
                <a:off x="46450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" name="Rectangle 36"/>
              <p:cNvSpPr>
                <a:spLocks noChangeArrowheads="1"/>
              </p:cNvSpPr>
              <p:nvPr/>
            </p:nvSpPr>
            <p:spPr bwMode="auto">
              <a:xfrm>
                <a:off x="50768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" name="Rectangle 37"/>
              <p:cNvSpPr>
                <a:spLocks noChangeArrowheads="1"/>
              </p:cNvSpPr>
              <p:nvPr/>
            </p:nvSpPr>
            <p:spPr bwMode="auto">
              <a:xfrm>
                <a:off x="55086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" name="Line 38"/>
              <p:cNvSpPr>
                <a:spLocks noChangeShapeType="1"/>
              </p:cNvSpPr>
              <p:nvPr/>
            </p:nvSpPr>
            <p:spPr bwMode="auto">
              <a:xfrm>
                <a:off x="3997326" y="1501795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" name="Line 39"/>
              <p:cNvSpPr>
                <a:spLocks noChangeShapeType="1"/>
              </p:cNvSpPr>
              <p:nvPr/>
            </p:nvSpPr>
            <p:spPr bwMode="auto">
              <a:xfrm flipH="1">
                <a:off x="4932363" y="1501795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" name="Text Box 41"/>
            <p:cNvSpPr txBox="1">
              <a:spLocks noChangeArrowheads="1"/>
            </p:cNvSpPr>
            <p:nvPr/>
          </p:nvSpPr>
          <p:spPr bwMode="auto">
            <a:xfrm>
              <a:off x="6362548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235" name="Rectangle 42"/>
            <p:cNvSpPr>
              <a:spLocks noChangeArrowheads="1"/>
            </p:cNvSpPr>
            <p:nvPr/>
          </p:nvSpPr>
          <p:spPr bwMode="auto">
            <a:xfrm>
              <a:off x="604937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Rectangle 43"/>
            <p:cNvSpPr>
              <a:spLocks noChangeArrowheads="1"/>
            </p:cNvSpPr>
            <p:nvPr/>
          </p:nvSpPr>
          <p:spPr bwMode="auto">
            <a:xfrm>
              <a:off x="636254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44"/>
            <p:cNvSpPr>
              <a:spLocks noChangeArrowheads="1"/>
            </p:cNvSpPr>
            <p:nvPr/>
          </p:nvSpPr>
          <p:spPr bwMode="auto">
            <a:xfrm>
              <a:off x="667571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Text Box 45"/>
            <p:cNvSpPr txBox="1">
              <a:spLocks noChangeArrowheads="1"/>
            </p:cNvSpPr>
            <p:nvPr/>
          </p:nvSpPr>
          <p:spPr bwMode="auto">
            <a:xfrm>
              <a:off x="7407989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6</a:t>
              </a:r>
            </a:p>
          </p:txBody>
        </p:sp>
        <p:sp>
          <p:nvSpPr>
            <p:cNvPr id="239" name="Rectangle 46"/>
            <p:cNvSpPr>
              <a:spLocks noChangeArrowheads="1"/>
            </p:cNvSpPr>
            <p:nvPr/>
          </p:nvSpPr>
          <p:spPr bwMode="auto">
            <a:xfrm>
              <a:off x="709481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47"/>
            <p:cNvSpPr>
              <a:spLocks noChangeArrowheads="1"/>
            </p:cNvSpPr>
            <p:nvPr/>
          </p:nvSpPr>
          <p:spPr bwMode="auto">
            <a:xfrm>
              <a:off x="740798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48"/>
            <p:cNvSpPr>
              <a:spLocks noChangeArrowheads="1"/>
            </p:cNvSpPr>
            <p:nvPr/>
          </p:nvSpPr>
          <p:spPr bwMode="auto">
            <a:xfrm>
              <a:off x="772116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" name="组合 241"/>
            <p:cNvGrpSpPr/>
            <p:nvPr/>
          </p:nvGrpSpPr>
          <p:grpSpPr>
            <a:xfrm>
              <a:off x="6049376" y="1881880"/>
              <a:ext cx="1880182" cy="899791"/>
              <a:chOff x="6300788" y="1501796"/>
              <a:chExt cx="2592388" cy="1079499"/>
            </a:xfrm>
          </p:grpSpPr>
          <p:sp>
            <p:nvSpPr>
              <p:cNvPr id="243" name="Text Box 49"/>
              <p:cNvSpPr txBox="1">
                <a:spLocks noChangeArrowheads="1"/>
              </p:cNvSpPr>
              <p:nvPr/>
            </p:nvSpPr>
            <p:spPr bwMode="auto">
              <a:xfrm>
                <a:off x="6300788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9</a:t>
                </a:r>
              </a:p>
            </p:txBody>
          </p:sp>
          <p:sp>
            <p:nvSpPr>
              <p:cNvPr id="244" name="Rectangle 50"/>
              <p:cNvSpPr>
                <a:spLocks noChangeArrowheads="1"/>
              </p:cNvSpPr>
              <p:nvPr/>
            </p:nvSpPr>
            <p:spPr bwMode="auto">
              <a:xfrm>
                <a:off x="63007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Rectangle 51"/>
              <p:cNvSpPr>
                <a:spLocks noChangeArrowheads="1"/>
              </p:cNvSpPr>
              <p:nvPr/>
            </p:nvSpPr>
            <p:spPr bwMode="auto">
              <a:xfrm>
                <a:off x="67325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Rectangle 52"/>
              <p:cNvSpPr>
                <a:spLocks noChangeArrowheads="1"/>
              </p:cNvSpPr>
              <p:nvPr/>
            </p:nvSpPr>
            <p:spPr bwMode="auto">
              <a:xfrm>
                <a:off x="71643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" name="Rectangle 53"/>
              <p:cNvSpPr>
                <a:spLocks noChangeArrowheads="1"/>
              </p:cNvSpPr>
              <p:nvPr/>
            </p:nvSpPr>
            <p:spPr bwMode="auto">
              <a:xfrm>
                <a:off x="75977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" name="Rectangle 54"/>
              <p:cNvSpPr>
                <a:spLocks noChangeArrowheads="1"/>
              </p:cNvSpPr>
              <p:nvPr/>
            </p:nvSpPr>
            <p:spPr bwMode="auto">
              <a:xfrm>
                <a:off x="80295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" name="Rectangle 55"/>
              <p:cNvSpPr>
                <a:spLocks noChangeArrowheads="1"/>
              </p:cNvSpPr>
              <p:nvPr/>
            </p:nvSpPr>
            <p:spPr bwMode="auto">
              <a:xfrm>
                <a:off x="84613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" name="Line 56"/>
              <p:cNvSpPr>
                <a:spLocks noChangeShapeType="1"/>
              </p:cNvSpPr>
              <p:nvPr/>
            </p:nvSpPr>
            <p:spPr bwMode="auto">
              <a:xfrm>
                <a:off x="6950076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1" name="Line 57"/>
              <p:cNvSpPr>
                <a:spLocks noChangeShapeType="1"/>
              </p:cNvSpPr>
              <p:nvPr/>
            </p:nvSpPr>
            <p:spPr bwMode="auto">
              <a:xfrm flipH="1">
                <a:off x="7885113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1714480" y="2782994"/>
              <a:ext cx="3760364" cy="898468"/>
              <a:chOff x="323850" y="2582883"/>
              <a:chExt cx="5184775" cy="1077912"/>
            </a:xfrm>
          </p:grpSpPr>
          <p:sp>
            <p:nvSpPr>
              <p:cNvPr id="253" name="Text Box 59"/>
              <p:cNvSpPr txBox="1">
                <a:spLocks noChangeArrowheads="1"/>
              </p:cNvSpPr>
              <p:nvPr/>
            </p:nvSpPr>
            <p:spPr bwMode="auto">
              <a:xfrm>
                <a:off x="828675" y="2943245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10</a:t>
                </a:r>
              </a:p>
            </p:txBody>
          </p:sp>
          <p:sp>
            <p:nvSpPr>
              <p:cNvPr id="254" name="Rectangle 60"/>
              <p:cNvSpPr>
                <a:spLocks noChangeArrowheads="1"/>
              </p:cNvSpPr>
              <p:nvPr/>
            </p:nvSpPr>
            <p:spPr bwMode="auto">
              <a:xfrm>
                <a:off x="3238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" name="Rectangle 61"/>
              <p:cNvSpPr>
                <a:spLocks noChangeArrowheads="1"/>
              </p:cNvSpPr>
              <p:nvPr/>
            </p:nvSpPr>
            <p:spPr bwMode="auto">
              <a:xfrm>
                <a:off x="7556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11874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1620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" name="Rectangle 64"/>
              <p:cNvSpPr>
                <a:spLocks noChangeArrowheads="1"/>
              </p:cNvSpPr>
              <p:nvPr/>
            </p:nvSpPr>
            <p:spPr bwMode="auto">
              <a:xfrm>
                <a:off x="20526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" name="Rectangle 65"/>
              <p:cNvSpPr>
                <a:spLocks noChangeArrowheads="1"/>
              </p:cNvSpPr>
              <p:nvPr/>
            </p:nvSpPr>
            <p:spPr bwMode="auto">
              <a:xfrm>
                <a:off x="24844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" name="Freeform 66"/>
              <p:cNvSpPr>
                <a:spLocks/>
              </p:cNvSpPr>
              <p:nvPr/>
            </p:nvSpPr>
            <p:spPr bwMode="auto">
              <a:xfrm>
                <a:off x="1477963" y="2582883"/>
                <a:ext cx="523875" cy="766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483"/>
                  </a:cxn>
                </a:cxnLst>
                <a:rect l="0" t="0" r="r" b="b"/>
                <a:pathLst>
                  <a:path w="330" h="483">
                    <a:moveTo>
                      <a:pt x="0" y="0"/>
                    </a:moveTo>
                    <a:lnTo>
                      <a:pt x="330" y="48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1" name="Freeform 67"/>
              <p:cNvSpPr>
                <a:spLocks/>
              </p:cNvSpPr>
              <p:nvPr/>
            </p:nvSpPr>
            <p:spPr bwMode="auto">
              <a:xfrm>
                <a:off x="3805238" y="2597170"/>
                <a:ext cx="652463" cy="788987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0" y="497"/>
                  </a:cxn>
                </a:cxnLst>
                <a:rect l="0" t="0" r="r" b="b"/>
                <a:pathLst>
                  <a:path w="411" h="497">
                    <a:moveTo>
                      <a:pt x="411" y="0"/>
                    </a:moveTo>
                    <a:lnTo>
                      <a:pt x="0" y="49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2" name="Rectangle 68"/>
              <p:cNvSpPr>
                <a:spLocks noChangeArrowheads="1"/>
              </p:cNvSpPr>
              <p:nvPr/>
            </p:nvSpPr>
            <p:spPr bwMode="auto">
              <a:xfrm>
                <a:off x="29162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" name="Rectangle 69"/>
              <p:cNvSpPr>
                <a:spLocks noChangeArrowheads="1"/>
              </p:cNvSpPr>
              <p:nvPr/>
            </p:nvSpPr>
            <p:spPr bwMode="auto">
              <a:xfrm>
                <a:off x="33480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" name="Rectangle 70"/>
              <p:cNvSpPr>
                <a:spLocks noChangeArrowheads="1"/>
              </p:cNvSpPr>
              <p:nvPr/>
            </p:nvSpPr>
            <p:spPr bwMode="auto">
              <a:xfrm>
                <a:off x="3779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Rectangle 71"/>
              <p:cNvSpPr>
                <a:spLocks noChangeArrowheads="1"/>
              </p:cNvSpPr>
              <p:nvPr/>
            </p:nvSpPr>
            <p:spPr bwMode="auto">
              <a:xfrm>
                <a:off x="42132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72"/>
              <p:cNvSpPr>
                <a:spLocks noChangeArrowheads="1"/>
              </p:cNvSpPr>
              <p:nvPr/>
            </p:nvSpPr>
            <p:spPr bwMode="auto">
              <a:xfrm>
                <a:off x="46450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" name="Rectangle 73"/>
              <p:cNvSpPr>
                <a:spLocks noChangeArrowheads="1"/>
              </p:cNvSpPr>
              <p:nvPr/>
            </p:nvSpPr>
            <p:spPr bwMode="auto">
              <a:xfrm>
                <a:off x="50768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975841" y="2786057"/>
              <a:ext cx="5640545" cy="1857388"/>
              <a:chOff x="684213" y="2586557"/>
              <a:chExt cx="7777162" cy="2228351"/>
            </a:xfrm>
          </p:grpSpPr>
          <p:sp>
            <p:nvSpPr>
              <p:cNvPr id="269" name="Rectangle 75"/>
              <p:cNvSpPr>
                <a:spLocks noChangeArrowheads="1"/>
              </p:cNvSpPr>
              <p:nvPr/>
            </p:nvSpPr>
            <p:spPr bwMode="auto">
              <a:xfrm>
                <a:off x="6842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0" name="Rectangle 76"/>
              <p:cNvSpPr>
                <a:spLocks noChangeArrowheads="1"/>
              </p:cNvSpPr>
              <p:nvPr/>
            </p:nvSpPr>
            <p:spPr bwMode="auto">
              <a:xfrm>
                <a:off x="11160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" name="Rectangle 77"/>
              <p:cNvSpPr>
                <a:spLocks noChangeArrowheads="1"/>
              </p:cNvSpPr>
              <p:nvPr/>
            </p:nvSpPr>
            <p:spPr bwMode="auto">
              <a:xfrm>
                <a:off x="15478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" name="Rectangle 78"/>
              <p:cNvSpPr>
                <a:spLocks noChangeArrowheads="1"/>
              </p:cNvSpPr>
              <p:nvPr/>
            </p:nvSpPr>
            <p:spPr bwMode="auto">
              <a:xfrm>
                <a:off x="1981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4130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8448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32766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37084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4140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Rectangle 84"/>
              <p:cNvSpPr>
                <a:spLocks noChangeArrowheads="1"/>
              </p:cNvSpPr>
              <p:nvPr/>
            </p:nvSpPr>
            <p:spPr bwMode="auto">
              <a:xfrm>
                <a:off x="4573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85"/>
              <p:cNvSpPr>
                <a:spLocks noChangeArrowheads="1"/>
              </p:cNvSpPr>
              <p:nvPr/>
            </p:nvSpPr>
            <p:spPr bwMode="auto">
              <a:xfrm>
                <a:off x="50053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0" name="Rectangle 86"/>
              <p:cNvSpPr>
                <a:spLocks noChangeArrowheads="1"/>
              </p:cNvSpPr>
              <p:nvPr/>
            </p:nvSpPr>
            <p:spPr bwMode="auto">
              <a:xfrm>
                <a:off x="54371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" name="Rectangle 87"/>
              <p:cNvSpPr>
                <a:spLocks noChangeArrowheads="1"/>
              </p:cNvSpPr>
              <p:nvPr/>
            </p:nvSpPr>
            <p:spPr bwMode="auto">
              <a:xfrm>
                <a:off x="58689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2" name="Rectangle 88"/>
              <p:cNvSpPr>
                <a:spLocks noChangeArrowheads="1"/>
              </p:cNvSpPr>
              <p:nvPr/>
            </p:nvSpPr>
            <p:spPr bwMode="auto">
              <a:xfrm>
                <a:off x="63007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3" name="Rectangle 89"/>
              <p:cNvSpPr>
                <a:spLocks noChangeArrowheads="1"/>
              </p:cNvSpPr>
              <p:nvPr/>
            </p:nvSpPr>
            <p:spPr bwMode="auto">
              <a:xfrm>
                <a:off x="6732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" name="Rectangle 90"/>
              <p:cNvSpPr>
                <a:spLocks noChangeArrowheads="1"/>
              </p:cNvSpPr>
              <p:nvPr/>
            </p:nvSpPr>
            <p:spPr bwMode="auto">
              <a:xfrm>
                <a:off x="71659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5" name="Rectangle 91"/>
              <p:cNvSpPr>
                <a:spLocks noChangeArrowheads="1"/>
              </p:cNvSpPr>
              <p:nvPr/>
            </p:nvSpPr>
            <p:spPr bwMode="auto">
              <a:xfrm>
                <a:off x="75977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" name="Rectangle 92"/>
              <p:cNvSpPr>
                <a:spLocks noChangeArrowheads="1"/>
              </p:cNvSpPr>
              <p:nvPr/>
            </p:nvSpPr>
            <p:spPr bwMode="auto">
              <a:xfrm>
                <a:off x="80295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" name="Text Box 93"/>
              <p:cNvSpPr txBox="1">
                <a:spLocks noChangeArrowheads="1"/>
              </p:cNvSpPr>
              <p:nvPr/>
            </p:nvSpPr>
            <p:spPr bwMode="auto">
              <a:xfrm>
                <a:off x="973138" y="4078308"/>
                <a:ext cx="863600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out</a:t>
                </a:r>
              </a:p>
            </p:txBody>
          </p:sp>
          <p:sp>
            <p:nvSpPr>
              <p:cNvPr id="288" name="Freeform 94"/>
              <p:cNvSpPr>
                <a:spLocks/>
              </p:cNvSpPr>
              <p:nvPr/>
            </p:nvSpPr>
            <p:spPr bwMode="auto">
              <a:xfrm>
                <a:off x="3330575" y="3662383"/>
                <a:ext cx="574675" cy="865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2" y="545"/>
                  </a:cxn>
                </a:cxnLst>
                <a:rect l="0" t="0" r="r" b="b"/>
                <a:pathLst>
                  <a:path w="362" h="545">
                    <a:moveTo>
                      <a:pt x="0" y="0"/>
                    </a:moveTo>
                    <a:lnTo>
                      <a:pt x="362" y="54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9" name="Freeform 95"/>
              <p:cNvSpPr>
                <a:spLocks/>
              </p:cNvSpPr>
              <p:nvPr/>
            </p:nvSpPr>
            <p:spPr bwMode="auto">
              <a:xfrm>
                <a:off x="6572264" y="2586557"/>
                <a:ext cx="1138967" cy="1939426"/>
              </a:xfrm>
              <a:custGeom>
                <a:avLst/>
                <a:gdLst/>
                <a:ahLst/>
                <a:cxnLst>
                  <a:cxn ang="0">
                    <a:pos x="821" y="0"/>
                  </a:cxn>
                  <a:cxn ang="0">
                    <a:pos x="0" y="1215"/>
                  </a:cxn>
                </a:cxnLst>
                <a:rect l="0" t="0" r="r" b="b"/>
                <a:pathLst>
                  <a:path w="821" h="1215">
                    <a:moveTo>
                      <a:pt x="821" y="0"/>
                    </a:moveTo>
                    <a:lnTo>
                      <a:pt x="0" y="121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9" name="Text Box 103"/>
          <p:cNvSpPr txBox="1">
            <a:spLocks noChangeArrowheads="1"/>
          </p:cNvSpPr>
          <p:nvPr/>
        </p:nvSpPr>
        <p:spPr bwMode="auto">
          <a:xfrm>
            <a:off x="468312" y="5929330"/>
            <a:ext cx="4960944" cy="82586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方案</a:t>
            </a:r>
            <a:r>
              <a:rPr lang="en-US" altLang="zh-CN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的读记录数</a:t>
            </a:r>
            <a:r>
              <a:rPr lang="en-US" altLang="zh-CN" sz="2200" i="1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=15000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方案</a:t>
            </a:r>
            <a:r>
              <a:rPr lang="en-US" altLang="zh-CN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总的读记录数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=12000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6360" name="Text Box 104"/>
          <p:cNvSpPr txBox="1">
            <a:spLocks noChangeArrowheads="1"/>
          </p:cNvSpPr>
          <p:nvPr/>
        </p:nvSpPr>
        <p:spPr bwMode="auto">
          <a:xfrm>
            <a:off x="250825" y="260350"/>
            <a:ext cx="360679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归并方案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</a:t>
            </a:r>
            <a:r>
              <a:rPr lang="zh-CN" altLang="en-US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路归并</a:t>
            </a:r>
            <a:r>
              <a:rPr lang="en-US" altLang="zh-CN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zh-CN" altLang="en-US" dirty="0">
              <a:solidFill>
                <a:srgbClr val="CC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75565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238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556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11874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219710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17653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21971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26289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32" name="组合 231"/>
          <p:cNvGrpSpPr/>
          <p:nvPr/>
        </p:nvGrpSpPr>
        <p:grpSpPr>
          <a:xfrm>
            <a:off x="323850" y="1577959"/>
            <a:ext cx="2592388" cy="855666"/>
            <a:chOff x="323850" y="1577959"/>
            <a:chExt cx="2592388" cy="855666"/>
          </a:xfrm>
        </p:grpSpPr>
        <p:sp>
          <p:nvSpPr>
            <p:cNvPr id="115" name="Text Box 13"/>
            <p:cNvSpPr txBox="1">
              <a:spLocks noChangeArrowheads="1"/>
            </p:cNvSpPr>
            <p:nvPr/>
          </p:nvSpPr>
          <p:spPr bwMode="auto">
            <a:xfrm>
              <a:off x="352399" y="176687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16" name="Rectangle 14"/>
            <p:cNvSpPr>
              <a:spLocks noChangeArrowheads="1"/>
            </p:cNvSpPr>
            <p:nvPr/>
          </p:nvSpPr>
          <p:spPr bwMode="auto">
            <a:xfrm>
              <a:off x="3238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7556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11874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6208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20526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24844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973138" y="1577959"/>
              <a:ext cx="455590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 flipH="1">
              <a:off x="1857356" y="1577959"/>
              <a:ext cx="484207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377983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3348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3779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42116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522128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47894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2212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56530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Text Box 41"/>
          <p:cNvSpPr txBox="1">
            <a:spLocks noChangeArrowheads="1"/>
          </p:cNvSpPr>
          <p:nvPr/>
        </p:nvSpPr>
        <p:spPr bwMode="auto">
          <a:xfrm>
            <a:off x="673258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143" name="Rectangle 42"/>
          <p:cNvSpPr>
            <a:spLocks noChangeArrowheads="1"/>
          </p:cNvSpPr>
          <p:nvPr/>
        </p:nvSpPr>
        <p:spPr bwMode="auto">
          <a:xfrm>
            <a:off x="63007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Rectangle 43"/>
          <p:cNvSpPr>
            <a:spLocks noChangeArrowheads="1"/>
          </p:cNvSpPr>
          <p:nvPr/>
        </p:nvSpPr>
        <p:spPr bwMode="auto">
          <a:xfrm>
            <a:off x="67325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44"/>
          <p:cNvSpPr>
            <a:spLocks noChangeArrowheads="1"/>
          </p:cNvSpPr>
          <p:nvPr/>
        </p:nvSpPr>
        <p:spPr bwMode="auto">
          <a:xfrm>
            <a:off x="71643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817403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47" name="Rectangle 46"/>
          <p:cNvSpPr>
            <a:spLocks noChangeArrowheads="1"/>
          </p:cNvSpPr>
          <p:nvPr/>
        </p:nvSpPr>
        <p:spPr bwMode="auto">
          <a:xfrm>
            <a:off x="77422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Rectangle 47"/>
          <p:cNvSpPr>
            <a:spLocks noChangeArrowheads="1"/>
          </p:cNvSpPr>
          <p:nvPr/>
        </p:nvSpPr>
        <p:spPr bwMode="auto">
          <a:xfrm>
            <a:off x="8174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48"/>
          <p:cNvSpPr>
            <a:spLocks noChangeArrowheads="1"/>
          </p:cNvSpPr>
          <p:nvPr/>
        </p:nvSpPr>
        <p:spPr bwMode="auto">
          <a:xfrm>
            <a:off x="8605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33" name="组合 232"/>
          <p:cNvGrpSpPr/>
          <p:nvPr/>
        </p:nvGrpSpPr>
        <p:grpSpPr>
          <a:xfrm>
            <a:off x="323850" y="1577957"/>
            <a:ext cx="3887788" cy="1779605"/>
            <a:chOff x="323850" y="1577957"/>
            <a:chExt cx="3887788" cy="1779605"/>
          </a:xfrm>
        </p:grpSpPr>
        <p:sp>
          <p:nvSpPr>
            <p:cNvPr id="140" name="Line 38"/>
            <p:cNvSpPr>
              <a:spLocks noChangeShapeType="1"/>
            </p:cNvSpPr>
            <p:nvPr/>
          </p:nvSpPr>
          <p:spPr bwMode="auto">
            <a:xfrm flipH="1">
              <a:off x="2786050" y="1577957"/>
              <a:ext cx="1211276" cy="14938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Text Box 59"/>
            <p:cNvSpPr txBox="1">
              <a:spLocks noChangeArrowheads="1"/>
            </p:cNvSpPr>
            <p:nvPr/>
          </p:nvSpPr>
          <p:spPr bwMode="auto">
            <a:xfrm>
              <a:off x="828675" y="2640012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62" name="Rectangle 60"/>
            <p:cNvSpPr>
              <a:spLocks noChangeArrowheads="1"/>
            </p:cNvSpPr>
            <p:nvPr/>
          </p:nvSpPr>
          <p:spPr bwMode="auto">
            <a:xfrm>
              <a:off x="3238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1"/>
            <p:cNvSpPr>
              <a:spLocks noChangeArrowheads="1"/>
            </p:cNvSpPr>
            <p:nvPr/>
          </p:nvSpPr>
          <p:spPr bwMode="auto">
            <a:xfrm>
              <a:off x="7556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2"/>
            <p:cNvSpPr>
              <a:spLocks noChangeArrowheads="1"/>
            </p:cNvSpPr>
            <p:nvPr/>
          </p:nvSpPr>
          <p:spPr bwMode="auto">
            <a:xfrm>
              <a:off x="11874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3"/>
            <p:cNvSpPr>
              <a:spLocks noChangeArrowheads="1"/>
            </p:cNvSpPr>
            <p:nvPr/>
          </p:nvSpPr>
          <p:spPr bwMode="auto">
            <a:xfrm>
              <a:off x="1620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64"/>
            <p:cNvSpPr>
              <a:spLocks noChangeArrowheads="1"/>
            </p:cNvSpPr>
            <p:nvPr/>
          </p:nvSpPr>
          <p:spPr bwMode="auto">
            <a:xfrm>
              <a:off x="20526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65"/>
            <p:cNvSpPr>
              <a:spLocks noChangeArrowheads="1"/>
            </p:cNvSpPr>
            <p:nvPr/>
          </p:nvSpPr>
          <p:spPr bwMode="auto">
            <a:xfrm>
              <a:off x="24844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Freeform 66"/>
            <p:cNvSpPr>
              <a:spLocks/>
            </p:cNvSpPr>
            <p:nvPr/>
          </p:nvSpPr>
          <p:spPr bwMode="auto">
            <a:xfrm>
              <a:off x="1477963" y="2447924"/>
              <a:ext cx="379393" cy="623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29162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33480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3779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279376" y="1577958"/>
            <a:ext cx="8039124" cy="4208496"/>
            <a:chOff x="279376" y="1577958"/>
            <a:chExt cx="8039124" cy="4208496"/>
          </a:xfrm>
        </p:grpSpPr>
        <p:sp>
          <p:nvSpPr>
            <p:cNvPr id="159" name="Line 57"/>
            <p:cNvSpPr>
              <a:spLocks noChangeShapeType="1"/>
            </p:cNvSpPr>
            <p:nvPr/>
          </p:nvSpPr>
          <p:spPr bwMode="auto">
            <a:xfrm flipH="1">
              <a:off x="6715139" y="1577958"/>
              <a:ext cx="1603361" cy="3922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" name="Rectangle 75"/>
            <p:cNvSpPr>
              <a:spLocks noChangeArrowheads="1"/>
            </p:cNvSpPr>
            <p:nvPr/>
          </p:nvSpPr>
          <p:spPr bwMode="auto">
            <a:xfrm>
              <a:off x="3984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8302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77"/>
            <p:cNvSpPr>
              <a:spLocks noChangeArrowheads="1"/>
            </p:cNvSpPr>
            <p:nvPr/>
          </p:nvSpPr>
          <p:spPr bwMode="auto">
            <a:xfrm>
              <a:off x="12620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1695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Rectangle 79"/>
            <p:cNvSpPr>
              <a:spLocks noChangeArrowheads="1"/>
            </p:cNvSpPr>
            <p:nvPr/>
          </p:nvSpPr>
          <p:spPr bwMode="auto">
            <a:xfrm>
              <a:off x="21272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80"/>
            <p:cNvSpPr>
              <a:spLocks noChangeArrowheads="1"/>
            </p:cNvSpPr>
            <p:nvPr/>
          </p:nvSpPr>
          <p:spPr bwMode="auto">
            <a:xfrm>
              <a:off x="25590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81"/>
            <p:cNvSpPr>
              <a:spLocks noChangeArrowheads="1"/>
            </p:cNvSpPr>
            <p:nvPr/>
          </p:nvSpPr>
          <p:spPr bwMode="auto">
            <a:xfrm>
              <a:off x="29908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82"/>
            <p:cNvSpPr>
              <a:spLocks noChangeArrowheads="1"/>
            </p:cNvSpPr>
            <p:nvPr/>
          </p:nvSpPr>
          <p:spPr bwMode="auto">
            <a:xfrm>
              <a:off x="34226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83"/>
            <p:cNvSpPr>
              <a:spLocks noChangeArrowheads="1"/>
            </p:cNvSpPr>
            <p:nvPr/>
          </p:nvSpPr>
          <p:spPr bwMode="auto">
            <a:xfrm>
              <a:off x="3854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84"/>
            <p:cNvSpPr>
              <a:spLocks noChangeArrowheads="1"/>
            </p:cNvSpPr>
            <p:nvPr/>
          </p:nvSpPr>
          <p:spPr bwMode="auto">
            <a:xfrm>
              <a:off x="4287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85"/>
            <p:cNvSpPr>
              <a:spLocks noChangeArrowheads="1"/>
            </p:cNvSpPr>
            <p:nvPr/>
          </p:nvSpPr>
          <p:spPr bwMode="auto">
            <a:xfrm>
              <a:off x="47196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86"/>
            <p:cNvSpPr>
              <a:spLocks noChangeArrowheads="1"/>
            </p:cNvSpPr>
            <p:nvPr/>
          </p:nvSpPr>
          <p:spPr bwMode="auto">
            <a:xfrm>
              <a:off x="51514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87"/>
            <p:cNvSpPr>
              <a:spLocks noChangeArrowheads="1"/>
            </p:cNvSpPr>
            <p:nvPr/>
          </p:nvSpPr>
          <p:spPr bwMode="auto">
            <a:xfrm>
              <a:off x="55832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88"/>
            <p:cNvSpPr>
              <a:spLocks noChangeArrowheads="1"/>
            </p:cNvSpPr>
            <p:nvPr/>
          </p:nvSpPr>
          <p:spPr bwMode="auto">
            <a:xfrm>
              <a:off x="60150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89"/>
            <p:cNvSpPr>
              <a:spLocks noChangeArrowheads="1"/>
            </p:cNvSpPr>
            <p:nvPr/>
          </p:nvSpPr>
          <p:spPr bwMode="auto">
            <a:xfrm>
              <a:off x="6446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90"/>
            <p:cNvSpPr>
              <a:spLocks noChangeArrowheads="1"/>
            </p:cNvSpPr>
            <p:nvPr/>
          </p:nvSpPr>
          <p:spPr bwMode="auto">
            <a:xfrm>
              <a:off x="68802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91"/>
            <p:cNvSpPr>
              <a:spLocks noChangeArrowheads="1"/>
            </p:cNvSpPr>
            <p:nvPr/>
          </p:nvSpPr>
          <p:spPr bwMode="auto">
            <a:xfrm>
              <a:off x="73120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92"/>
            <p:cNvSpPr>
              <a:spLocks noChangeArrowheads="1"/>
            </p:cNvSpPr>
            <p:nvPr/>
          </p:nvSpPr>
          <p:spPr bwMode="auto">
            <a:xfrm>
              <a:off x="77438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Text Box 93"/>
            <p:cNvSpPr txBox="1">
              <a:spLocks noChangeArrowheads="1"/>
            </p:cNvSpPr>
            <p:nvPr/>
          </p:nvSpPr>
          <p:spPr bwMode="auto">
            <a:xfrm>
              <a:off x="279376" y="5124464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cxnSp>
          <p:nvCxnSpPr>
            <p:cNvPr id="228" name="直接连接符 227"/>
            <p:cNvCxnSpPr>
              <a:endCxn id="185" idx="0"/>
            </p:cNvCxnSpPr>
            <p:nvPr/>
          </p:nvCxnSpPr>
          <p:spPr>
            <a:xfrm rot="16200000" flipH="1">
              <a:off x="3596476" y="5023656"/>
              <a:ext cx="481021" cy="466724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组合 233"/>
          <p:cNvGrpSpPr/>
          <p:nvPr/>
        </p:nvGrpSpPr>
        <p:grpSpPr>
          <a:xfrm>
            <a:off x="327022" y="1577957"/>
            <a:ext cx="5183188" cy="2568596"/>
            <a:chOff x="327022" y="1577957"/>
            <a:chExt cx="5183188" cy="2568596"/>
          </a:xfrm>
        </p:grpSpPr>
        <p:sp>
          <p:nvSpPr>
            <p:cNvPr id="141" name="Line 39"/>
            <p:cNvSpPr>
              <a:spLocks noChangeShapeType="1"/>
            </p:cNvSpPr>
            <p:nvPr/>
          </p:nvSpPr>
          <p:spPr bwMode="auto">
            <a:xfrm flipH="1">
              <a:off x="4143372" y="1577957"/>
              <a:ext cx="1222379" cy="2351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8" name="Rectangle 60"/>
            <p:cNvSpPr>
              <a:spLocks noChangeArrowheads="1"/>
            </p:cNvSpPr>
            <p:nvPr/>
          </p:nvSpPr>
          <p:spPr bwMode="auto">
            <a:xfrm>
              <a:off x="3270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61"/>
            <p:cNvSpPr>
              <a:spLocks noChangeArrowheads="1"/>
            </p:cNvSpPr>
            <p:nvPr/>
          </p:nvSpPr>
          <p:spPr bwMode="auto">
            <a:xfrm>
              <a:off x="7588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62"/>
            <p:cNvSpPr>
              <a:spLocks noChangeArrowheads="1"/>
            </p:cNvSpPr>
            <p:nvPr/>
          </p:nvSpPr>
          <p:spPr bwMode="auto">
            <a:xfrm>
              <a:off x="11906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63"/>
            <p:cNvSpPr>
              <a:spLocks noChangeArrowheads="1"/>
            </p:cNvSpPr>
            <p:nvPr/>
          </p:nvSpPr>
          <p:spPr bwMode="auto">
            <a:xfrm>
              <a:off x="1624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64"/>
            <p:cNvSpPr>
              <a:spLocks noChangeArrowheads="1"/>
            </p:cNvSpPr>
            <p:nvPr/>
          </p:nvSpPr>
          <p:spPr bwMode="auto">
            <a:xfrm>
              <a:off x="2055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65"/>
            <p:cNvSpPr>
              <a:spLocks noChangeArrowheads="1"/>
            </p:cNvSpPr>
            <p:nvPr/>
          </p:nvSpPr>
          <p:spPr bwMode="auto">
            <a:xfrm>
              <a:off x="2487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68"/>
            <p:cNvSpPr>
              <a:spLocks noChangeArrowheads="1"/>
            </p:cNvSpPr>
            <p:nvPr/>
          </p:nvSpPr>
          <p:spPr bwMode="auto">
            <a:xfrm>
              <a:off x="2919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69"/>
            <p:cNvSpPr>
              <a:spLocks noChangeArrowheads="1"/>
            </p:cNvSpPr>
            <p:nvPr/>
          </p:nvSpPr>
          <p:spPr bwMode="auto">
            <a:xfrm>
              <a:off x="33512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3783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4214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69"/>
            <p:cNvSpPr>
              <a:spLocks noChangeArrowheads="1"/>
            </p:cNvSpPr>
            <p:nvPr/>
          </p:nvSpPr>
          <p:spPr bwMode="auto">
            <a:xfrm>
              <a:off x="4646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5078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1" name="直接连接符 210"/>
            <p:cNvCxnSpPr>
              <a:stCxn id="166" idx="2"/>
              <a:endCxn id="203" idx="0"/>
            </p:cNvCxnSpPr>
            <p:nvPr/>
          </p:nvCxnSpPr>
          <p:spPr>
            <a:xfrm rot="16200000" flipH="1">
              <a:off x="2235991" y="3390109"/>
              <a:ext cx="500066" cy="43497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 Box 59"/>
            <p:cNvSpPr txBox="1">
              <a:spLocks noChangeArrowheads="1"/>
            </p:cNvSpPr>
            <p:nvPr/>
          </p:nvSpPr>
          <p:spPr bwMode="auto">
            <a:xfrm>
              <a:off x="852465" y="3481390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9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357158" y="1577958"/>
            <a:ext cx="6592918" cy="3425851"/>
            <a:chOff x="357158" y="1577958"/>
            <a:chExt cx="6592918" cy="3425851"/>
          </a:xfrm>
        </p:grpSpPr>
        <p:sp>
          <p:nvSpPr>
            <p:cNvPr id="158" name="Line 56"/>
            <p:cNvSpPr>
              <a:spLocks noChangeShapeType="1"/>
            </p:cNvSpPr>
            <p:nvPr/>
          </p:nvSpPr>
          <p:spPr bwMode="auto">
            <a:xfrm flipH="1">
              <a:off x="5286380" y="1577958"/>
              <a:ext cx="1663696" cy="3136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571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7889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12207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1654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2085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2517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68"/>
            <p:cNvSpPr>
              <a:spLocks noChangeArrowheads="1"/>
            </p:cNvSpPr>
            <p:nvPr/>
          </p:nvSpPr>
          <p:spPr bwMode="auto">
            <a:xfrm>
              <a:off x="2949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69"/>
            <p:cNvSpPr>
              <a:spLocks noChangeArrowheads="1"/>
            </p:cNvSpPr>
            <p:nvPr/>
          </p:nvSpPr>
          <p:spPr bwMode="auto">
            <a:xfrm>
              <a:off x="33813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Rectangle 70"/>
            <p:cNvSpPr>
              <a:spLocks noChangeArrowheads="1"/>
            </p:cNvSpPr>
            <p:nvPr/>
          </p:nvSpPr>
          <p:spPr bwMode="auto">
            <a:xfrm>
              <a:off x="3813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4244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4676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5108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4" name="直接连接符 223"/>
            <p:cNvCxnSpPr/>
            <p:nvPr/>
          </p:nvCxnSpPr>
          <p:spPr>
            <a:xfrm rot="16200000" flipH="1">
              <a:off x="2713026" y="4213232"/>
              <a:ext cx="568332" cy="43497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68"/>
            <p:cNvSpPr>
              <a:spLocks noChangeArrowheads="1"/>
            </p:cNvSpPr>
            <p:nvPr/>
          </p:nvSpPr>
          <p:spPr bwMode="auto">
            <a:xfrm>
              <a:off x="55372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69"/>
            <p:cNvSpPr>
              <a:spLocks noChangeArrowheads="1"/>
            </p:cNvSpPr>
            <p:nvPr/>
          </p:nvSpPr>
          <p:spPr bwMode="auto">
            <a:xfrm>
              <a:off x="59690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64008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59"/>
            <p:cNvSpPr txBox="1">
              <a:spLocks noChangeArrowheads="1"/>
            </p:cNvSpPr>
            <p:nvPr/>
          </p:nvSpPr>
          <p:spPr bwMode="auto">
            <a:xfrm>
              <a:off x="811186" y="4338646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10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</p:grp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 smtClean="0"/>
              <a:t>/14</a:t>
            </a:r>
            <a:endParaRPr lang="en-US" altLang="zh-CN"/>
          </a:p>
        </p:txBody>
      </p:sp>
      <p:grpSp>
        <p:nvGrpSpPr>
          <p:cNvPr id="134" name="组合 133"/>
          <p:cNvGrpSpPr/>
          <p:nvPr/>
        </p:nvGrpSpPr>
        <p:grpSpPr>
          <a:xfrm>
            <a:off x="5072066" y="6046806"/>
            <a:ext cx="2403492" cy="525466"/>
            <a:chOff x="5072066" y="6046806"/>
            <a:chExt cx="2403492" cy="525466"/>
          </a:xfrm>
        </p:grpSpPr>
        <p:sp>
          <p:nvSpPr>
            <p:cNvPr id="132" name="右大括号 131"/>
            <p:cNvSpPr/>
            <p:nvPr/>
          </p:nvSpPr>
          <p:spPr>
            <a:xfrm>
              <a:off x="5072066" y="6072206"/>
              <a:ext cx="142876" cy="500066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32418" y="6046806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方案</a:t>
              </a:r>
              <a:r>
                <a:rPr lang="en-US" altLang="zh-CN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更好</a:t>
              </a:r>
              <a:endPara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54" name="Text Box 74"/>
          <p:cNvSpPr txBox="1">
            <a:spLocks noChangeArrowheads="1"/>
          </p:cNvSpPr>
          <p:nvPr/>
        </p:nvSpPr>
        <p:spPr bwMode="auto">
          <a:xfrm>
            <a:off x="357158" y="285728"/>
            <a:ext cx="37147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zh-CN" altLang="en-US" smtClean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路归并</a:t>
            </a:r>
            <a:endParaRPr lang="zh-CN" altLang="en-US" dirty="0">
              <a:solidFill>
                <a:srgbClr val="CC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048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9366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13684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9463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23781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28099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3529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39608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43926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49704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54022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58340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64817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69135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73453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79232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47"/>
          <p:cNvSpPr>
            <a:spLocks noChangeArrowheads="1"/>
          </p:cNvSpPr>
          <p:nvPr/>
        </p:nvSpPr>
        <p:spPr bwMode="auto">
          <a:xfrm>
            <a:off x="8355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5" name="组合 194"/>
          <p:cNvGrpSpPr/>
          <p:nvPr/>
        </p:nvGrpSpPr>
        <p:grpSpPr>
          <a:xfrm>
            <a:off x="500034" y="1433497"/>
            <a:ext cx="3892608" cy="995371"/>
            <a:chOff x="500034" y="1433497"/>
            <a:chExt cx="3892608" cy="995371"/>
          </a:xfrm>
        </p:grpSpPr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1154142" y="1433498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>
              <a:off x="2500298" y="1433498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flipH="1">
              <a:off x="3357554" y="1433497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500034" y="171131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>
              <a:off x="5048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9366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62"/>
            <p:cNvSpPr>
              <a:spLocks noChangeArrowheads="1"/>
            </p:cNvSpPr>
            <p:nvPr/>
          </p:nvSpPr>
          <p:spPr bwMode="auto">
            <a:xfrm>
              <a:off x="13684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1801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22336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6654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68"/>
            <p:cNvSpPr>
              <a:spLocks noChangeArrowheads="1"/>
            </p:cNvSpPr>
            <p:nvPr/>
          </p:nvSpPr>
          <p:spPr bwMode="auto">
            <a:xfrm>
              <a:off x="30972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35290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70"/>
            <p:cNvSpPr>
              <a:spLocks noChangeArrowheads="1"/>
            </p:cNvSpPr>
            <p:nvPr/>
          </p:nvSpPr>
          <p:spPr bwMode="auto">
            <a:xfrm>
              <a:off x="3960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571472" y="2424107"/>
            <a:ext cx="7896247" cy="1076331"/>
            <a:chOff x="571472" y="2424107"/>
            <a:chExt cx="7896247" cy="1076331"/>
          </a:xfrm>
        </p:grpSpPr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6905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11223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77"/>
            <p:cNvSpPr>
              <a:spLocks noChangeArrowheads="1"/>
            </p:cNvSpPr>
            <p:nvPr/>
          </p:nvSpPr>
          <p:spPr bwMode="auto">
            <a:xfrm>
              <a:off x="15541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78"/>
            <p:cNvSpPr>
              <a:spLocks noChangeArrowheads="1"/>
            </p:cNvSpPr>
            <p:nvPr/>
          </p:nvSpPr>
          <p:spPr bwMode="auto">
            <a:xfrm>
              <a:off x="1987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24193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28511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81"/>
            <p:cNvSpPr>
              <a:spLocks noChangeArrowheads="1"/>
            </p:cNvSpPr>
            <p:nvPr/>
          </p:nvSpPr>
          <p:spPr bwMode="auto">
            <a:xfrm>
              <a:off x="32829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82"/>
            <p:cNvSpPr>
              <a:spLocks noChangeArrowheads="1"/>
            </p:cNvSpPr>
            <p:nvPr/>
          </p:nvSpPr>
          <p:spPr bwMode="auto">
            <a:xfrm>
              <a:off x="37147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83"/>
            <p:cNvSpPr>
              <a:spLocks noChangeArrowheads="1"/>
            </p:cNvSpPr>
            <p:nvPr/>
          </p:nvSpPr>
          <p:spPr bwMode="auto">
            <a:xfrm>
              <a:off x="4146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4579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85"/>
            <p:cNvSpPr>
              <a:spLocks noChangeArrowheads="1"/>
            </p:cNvSpPr>
            <p:nvPr/>
          </p:nvSpPr>
          <p:spPr bwMode="auto">
            <a:xfrm>
              <a:off x="50117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86"/>
            <p:cNvSpPr>
              <a:spLocks noChangeArrowheads="1"/>
            </p:cNvSpPr>
            <p:nvPr/>
          </p:nvSpPr>
          <p:spPr bwMode="auto">
            <a:xfrm>
              <a:off x="54435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87"/>
            <p:cNvSpPr>
              <a:spLocks noChangeArrowheads="1"/>
            </p:cNvSpPr>
            <p:nvPr/>
          </p:nvSpPr>
          <p:spPr bwMode="auto">
            <a:xfrm>
              <a:off x="58753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88"/>
            <p:cNvSpPr>
              <a:spLocks noChangeArrowheads="1"/>
            </p:cNvSpPr>
            <p:nvPr/>
          </p:nvSpPr>
          <p:spPr bwMode="auto">
            <a:xfrm>
              <a:off x="63071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89"/>
            <p:cNvSpPr>
              <a:spLocks noChangeArrowheads="1"/>
            </p:cNvSpPr>
            <p:nvPr/>
          </p:nvSpPr>
          <p:spPr bwMode="auto">
            <a:xfrm>
              <a:off x="6738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90"/>
            <p:cNvSpPr>
              <a:spLocks noChangeArrowheads="1"/>
            </p:cNvSpPr>
            <p:nvPr/>
          </p:nvSpPr>
          <p:spPr bwMode="auto">
            <a:xfrm>
              <a:off x="71723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91"/>
            <p:cNvSpPr>
              <a:spLocks noChangeArrowheads="1"/>
            </p:cNvSpPr>
            <p:nvPr/>
          </p:nvSpPr>
          <p:spPr bwMode="auto">
            <a:xfrm>
              <a:off x="76041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92"/>
            <p:cNvSpPr>
              <a:spLocks noChangeArrowheads="1"/>
            </p:cNvSpPr>
            <p:nvPr/>
          </p:nvSpPr>
          <p:spPr bwMode="auto">
            <a:xfrm>
              <a:off x="80359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Text Box 93"/>
            <p:cNvSpPr txBox="1">
              <a:spLocks noChangeArrowheads="1"/>
            </p:cNvSpPr>
            <p:nvPr/>
          </p:nvSpPr>
          <p:spPr bwMode="auto">
            <a:xfrm>
              <a:off x="571472" y="283844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cxnSp>
          <p:nvCxnSpPr>
            <p:cNvPr id="142" name="直接连接符 141"/>
            <p:cNvCxnSpPr>
              <a:stCxn id="186" idx="2"/>
              <a:endCxn id="135" idx="0"/>
            </p:cNvCxnSpPr>
            <p:nvPr/>
          </p:nvCxnSpPr>
          <p:spPr>
            <a:xfrm rot="5400000">
              <a:off x="6073784" y="2441555"/>
              <a:ext cx="787406" cy="7525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15" idx="2"/>
              <a:endCxn id="128" idx="0"/>
            </p:cNvCxnSpPr>
            <p:nvPr/>
          </p:nvCxnSpPr>
          <p:spPr>
            <a:xfrm rot="16200000" flipH="1">
              <a:off x="2366971" y="2511439"/>
              <a:ext cx="782645" cy="61750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4894234" y="1428736"/>
            <a:ext cx="3892608" cy="995371"/>
            <a:chOff x="4894234" y="1428736"/>
            <a:chExt cx="3892608" cy="995371"/>
          </a:xfrm>
        </p:grpSpPr>
        <p:sp>
          <p:nvSpPr>
            <p:cNvPr id="178" name="Line 20"/>
            <p:cNvSpPr>
              <a:spLocks noChangeShapeType="1"/>
            </p:cNvSpPr>
            <p:nvPr/>
          </p:nvSpPr>
          <p:spPr bwMode="auto">
            <a:xfrm>
              <a:off x="5548342" y="1428737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" name="Line 21"/>
            <p:cNvSpPr>
              <a:spLocks noChangeShapeType="1"/>
            </p:cNvSpPr>
            <p:nvPr/>
          </p:nvSpPr>
          <p:spPr bwMode="auto">
            <a:xfrm flipH="1">
              <a:off x="6894498" y="1428737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" name="Line 38"/>
            <p:cNvSpPr>
              <a:spLocks noChangeShapeType="1"/>
            </p:cNvSpPr>
            <p:nvPr/>
          </p:nvSpPr>
          <p:spPr bwMode="auto">
            <a:xfrm flipH="1">
              <a:off x="7751754" y="1428736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" name="Text Box 59"/>
            <p:cNvSpPr txBox="1">
              <a:spLocks noChangeArrowheads="1"/>
            </p:cNvSpPr>
            <p:nvPr/>
          </p:nvSpPr>
          <p:spPr bwMode="auto">
            <a:xfrm>
              <a:off x="4894234" y="1706557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82" name="Rectangle 60"/>
            <p:cNvSpPr>
              <a:spLocks noChangeArrowheads="1"/>
            </p:cNvSpPr>
            <p:nvPr/>
          </p:nvSpPr>
          <p:spPr bwMode="auto">
            <a:xfrm>
              <a:off x="48990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auto">
            <a:xfrm>
              <a:off x="53308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57626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6196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64"/>
            <p:cNvSpPr>
              <a:spLocks noChangeArrowheads="1"/>
            </p:cNvSpPr>
            <p:nvPr/>
          </p:nvSpPr>
          <p:spPr bwMode="auto">
            <a:xfrm>
              <a:off x="66278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65"/>
            <p:cNvSpPr>
              <a:spLocks noChangeArrowheads="1"/>
            </p:cNvSpPr>
            <p:nvPr/>
          </p:nvSpPr>
          <p:spPr bwMode="auto">
            <a:xfrm>
              <a:off x="70596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68"/>
            <p:cNvSpPr>
              <a:spLocks noChangeArrowheads="1"/>
            </p:cNvSpPr>
            <p:nvPr/>
          </p:nvSpPr>
          <p:spPr bwMode="auto">
            <a:xfrm>
              <a:off x="74914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69"/>
            <p:cNvSpPr>
              <a:spLocks noChangeArrowheads="1"/>
            </p:cNvSpPr>
            <p:nvPr/>
          </p:nvSpPr>
          <p:spPr bwMode="auto">
            <a:xfrm>
              <a:off x="79232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8355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" name="Group 75"/>
          <p:cNvGrpSpPr>
            <a:grpSpLocks/>
          </p:cNvGrpSpPr>
          <p:nvPr/>
        </p:nvGrpSpPr>
        <p:grpSpPr bwMode="auto">
          <a:xfrm>
            <a:off x="1042988" y="3824291"/>
            <a:ext cx="7529540" cy="976313"/>
            <a:chOff x="657" y="2409"/>
            <a:chExt cx="4083" cy="615"/>
          </a:xfrm>
        </p:grpSpPr>
        <p:sp>
          <p:nvSpPr>
            <p:cNvPr id="199" name="Text Box 76"/>
            <p:cNvSpPr txBox="1">
              <a:spLocks noChangeArrowheads="1"/>
            </p:cNvSpPr>
            <p:nvPr/>
          </p:nvSpPr>
          <p:spPr bwMode="auto">
            <a:xfrm>
              <a:off x="657" y="2409"/>
              <a:ext cx="3221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总的读记录数（写记录数与之相同）：</a:t>
              </a:r>
            </a:p>
          </p:txBody>
        </p:sp>
        <p:sp>
          <p:nvSpPr>
            <p:cNvPr id="200" name="Text Box 77"/>
            <p:cNvSpPr txBox="1">
              <a:spLocks noChangeArrowheads="1"/>
            </p:cNvSpPr>
            <p:nvPr/>
          </p:nvSpPr>
          <p:spPr bwMode="auto">
            <a:xfrm>
              <a:off x="748" y="2772"/>
              <a:ext cx="3992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方案</a:t>
              </a:r>
              <a:r>
                <a:rPr lang="en-US" altLang="zh-CN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3 :</a:t>
              </a:r>
              <a:r>
                <a:rPr lang="en-US" altLang="zh-CN" sz="20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＋ 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9000</a:t>
              </a: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 smtClean="0"/>
              <a:t>/14</a:t>
            </a:r>
            <a:endParaRPr lang="en-US" altLang="zh-CN"/>
          </a:p>
        </p:txBody>
      </p:sp>
      <p:grpSp>
        <p:nvGrpSpPr>
          <p:cNvPr id="80" name="组合 79"/>
          <p:cNvGrpSpPr/>
          <p:nvPr/>
        </p:nvGrpSpPr>
        <p:grpSpPr>
          <a:xfrm>
            <a:off x="1071538" y="4929198"/>
            <a:ext cx="7215238" cy="890293"/>
            <a:chOff x="857224" y="4929198"/>
            <a:chExt cx="7215238" cy="890293"/>
          </a:xfrm>
        </p:grpSpPr>
        <p:sp>
          <p:nvSpPr>
            <p:cNvPr id="77" name="TextBox 76"/>
            <p:cNvSpPr txBox="1"/>
            <p:nvPr/>
          </p:nvSpPr>
          <p:spPr>
            <a:xfrm>
              <a:off x="857224" y="5357826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不同的归并方案所需要的读写记录数是不同的！</a:t>
              </a:r>
              <a:endPara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4000496" y="492919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4071942"/>
            <a:ext cx="8001056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另一种方法：采用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一种称为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置换－选择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排序方法用于生成初始归并段。</a:t>
            </a:r>
          </a:p>
        </p:txBody>
      </p:sp>
      <p:sp>
        <p:nvSpPr>
          <p:cNvPr id="65539" name="Text Box 3" descr="羊皮纸"/>
          <p:cNvSpPr txBox="1">
            <a:spLocks noChangeArrowheads="1"/>
          </p:cNvSpPr>
          <p:nvPr/>
        </p:nvSpPr>
        <p:spPr bwMode="auto">
          <a:xfrm>
            <a:off x="323851" y="404813"/>
            <a:ext cx="3962398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11.2.1  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生成初始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归并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段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9167" y="2789229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3042" y="2795579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603854" y="2214554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899254" y="2998779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均有序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286116" y="2285992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某内排序算法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857488" y="29289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57752" y="29670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1428736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生成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前面的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初始归并段的方法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542926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可以减少生成的初始归并段个数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000496" y="4786322"/>
            <a:ext cx="285752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744</Words>
  <Application>Microsoft PowerPoint</Application>
  <PresentationFormat>全屏显示(4:3)</PresentationFormat>
  <Paragraphs>169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</dc:creator>
  <cp:lastModifiedBy>lenove</cp:lastModifiedBy>
  <cp:revision>345</cp:revision>
  <dcterms:created xsi:type="dcterms:W3CDTF">2004-11-09T02:40:30Z</dcterms:created>
  <dcterms:modified xsi:type="dcterms:W3CDTF">2017-05-20T07:46:30Z</dcterms:modified>
</cp:coreProperties>
</file>