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sldIdLst>
    <p:sldId id="295" r:id="rId2"/>
    <p:sldId id="523" r:id="rId3"/>
    <p:sldId id="485" r:id="rId4"/>
    <p:sldId id="521" r:id="rId5"/>
    <p:sldId id="524" r:id="rId6"/>
    <p:sldId id="525" r:id="rId7"/>
    <p:sldId id="500" r:id="rId8"/>
    <p:sldId id="508" r:id="rId9"/>
    <p:sldId id="526" r:id="rId10"/>
    <p:sldId id="527" r:id="rId11"/>
    <p:sldId id="528" r:id="rId12"/>
    <p:sldId id="529" r:id="rId1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7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71736" y="428604"/>
            <a:ext cx="335758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199539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外排序概述 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57290" y="2857496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排序数据存放在外存上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排序结果存放在外存上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排序过程借助内存实现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2898244"/>
            <a:ext cx="3643338" cy="1428761"/>
            <a:chOff x="4643438" y="2357436"/>
            <a:chExt cx="3643338" cy="1071570"/>
          </a:xfrm>
        </p:grpSpPr>
        <p:sp>
          <p:nvSpPr>
            <p:cNvPr id="11" name="右大括号 10"/>
            <p:cNvSpPr/>
            <p:nvPr/>
          </p:nvSpPr>
          <p:spPr>
            <a:xfrm>
              <a:off x="4643438" y="2357436"/>
              <a:ext cx="214314" cy="107157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628" y="2409995"/>
              <a:ext cx="328614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存在内、外存数据交换（多）</a:t>
              </a:r>
              <a:endPara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存在关键字比较（多）</a:t>
              </a:r>
              <a:endPara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存在元素移动（少）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57554" y="4667260"/>
            <a:ext cx="5286412" cy="1013419"/>
            <a:chOff x="3357554" y="3500444"/>
            <a:chExt cx="5286412" cy="760064"/>
          </a:xfrm>
        </p:grpSpPr>
        <p:sp>
          <p:nvSpPr>
            <p:cNvPr id="14" name="下箭头 13"/>
            <p:cNvSpPr/>
            <p:nvPr/>
          </p:nvSpPr>
          <p:spPr>
            <a:xfrm>
              <a:off x="6215074" y="350044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3929071"/>
              <a:ext cx="5286412" cy="33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外排序时间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内、外存数据交换 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+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关键字比较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7158" y="380979"/>
            <a:ext cx="7286676" cy="3429024"/>
            <a:chOff x="357158" y="285734"/>
            <a:chExt cx="7286676" cy="2571768"/>
          </a:xfrm>
        </p:grpSpPr>
        <p:sp>
          <p:nvSpPr>
            <p:cNvPr id="4" name="椭圆 3"/>
            <p:cNvSpPr/>
            <p:nvPr/>
          </p:nvSpPr>
          <p:spPr>
            <a:xfrm>
              <a:off x="1857356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174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7158" y="285734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42976" y="285734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07155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6" idx="5"/>
              <a:endCxn id="8" idx="1"/>
            </p:cNvCxnSpPr>
            <p:nvPr/>
          </p:nvCxnSpPr>
          <p:spPr>
            <a:xfrm rot="16200000" flipH="1">
              <a:off x="873288" y="623269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4"/>
            </p:cNvCxnSpPr>
            <p:nvPr/>
          </p:nvCxnSpPr>
          <p:spPr>
            <a:xfrm rot="16200000" flipH="1">
              <a:off x="1357290" y="785800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4"/>
            </p:cNvCxnSpPr>
            <p:nvPr/>
          </p:nvCxnSpPr>
          <p:spPr>
            <a:xfrm rot="5400000">
              <a:off x="1893075" y="821519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3"/>
              <a:endCxn id="8" idx="3"/>
            </p:cNvCxnSpPr>
            <p:nvPr/>
          </p:nvCxnSpPr>
          <p:spPr>
            <a:xfrm rot="5400000">
              <a:off x="2135711" y="658989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35742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14324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9058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itchFamily="18" charset="0"/>
                  <a:cs typeface="Times New Roman" pitchFamily="18" charset="0"/>
                </a:rPr>
                <a:t>128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8" idx="2"/>
              <a:endCxn id="17" idx="1"/>
            </p:cNvCxnSpPr>
            <p:nvPr/>
          </p:nvCxnSpPr>
          <p:spPr>
            <a:xfrm rot="16200000" flipH="1">
              <a:off x="2071670" y="1250146"/>
              <a:ext cx="464347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</p:cNvCxnSpPr>
            <p:nvPr/>
          </p:nvCxnSpPr>
          <p:spPr>
            <a:xfrm rot="16200000" flipH="1">
              <a:off x="2607455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4"/>
            </p:cNvCxnSpPr>
            <p:nvPr/>
          </p:nvCxnSpPr>
          <p:spPr>
            <a:xfrm rot="5400000">
              <a:off x="3143240" y="1428742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7" idx="3"/>
            </p:cNvCxnSpPr>
            <p:nvPr/>
          </p:nvCxnSpPr>
          <p:spPr>
            <a:xfrm rot="5400000">
              <a:off x="3421595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714876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500694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28651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07233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57884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itchFamily="18" charset="0"/>
                  <a:cs typeface="Times New Roman" pitchFamily="18" charset="0"/>
                </a:rPr>
                <a:t>242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直接连接符 27"/>
            <p:cNvCxnSpPr>
              <a:stCxn id="23" idx="5"/>
              <a:endCxn id="27" idx="1"/>
            </p:cNvCxnSpPr>
            <p:nvPr/>
          </p:nvCxnSpPr>
          <p:spPr>
            <a:xfrm rot="16200000" flipH="1">
              <a:off x="5266725" y="1301930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  <a:endCxn id="27" idx="3"/>
            </p:cNvCxnSpPr>
            <p:nvPr/>
          </p:nvCxnSpPr>
          <p:spPr>
            <a:xfrm rot="5400000">
              <a:off x="6564867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4" idx="4"/>
            </p:cNvCxnSpPr>
            <p:nvPr/>
          </p:nvCxnSpPr>
          <p:spPr>
            <a:xfrm rot="16200000" flipH="1">
              <a:off x="5750727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4"/>
            </p:cNvCxnSpPr>
            <p:nvPr/>
          </p:nvCxnSpPr>
          <p:spPr>
            <a:xfrm rot="5400000">
              <a:off x="6322231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286248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29454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857752" y="250031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itchFamily="18" charset="0"/>
                  <a:cs typeface="Times New Roman" pitchFamily="18" charset="0"/>
                </a:rPr>
                <a:t>556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直接连接符 35"/>
            <p:cNvCxnSpPr>
              <a:stCxn id="17" idx="2"/>
              <a:endCxn id="35" idx="1"/>
            </p:cNvCxnSpPr>
            <p:nvPr/>
          </p:nvCxnSpPr>
          <p:spPr>
            <a:xfrm rot="16200000" flipH="1">
              <a:off x="3679025" y="1500179"/>
              <a:ext cx="607223" cy="175023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4"/>
            </p:cNvCxnSpPr>
            <p:nvPr/>
          </p:nvCxnSpPr>
          <p:spPr>
            <a:xfrm rot="16200000" flipH="1">
              <a:off x="4552950" y="2124072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5482835" y="1875229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4" idx="3"/>
              <a:endCxn id="35" idx="3"/>
            </p:cNvCxnSpPr>
            <p:nvPr/>
          </p:nvCxnSpPr>
          <p:spPr>
            <a:xfrm rot="5400000">
              <a:off x="5938594" y="1604352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71472" y="3905253"/>
            <a:ext cx="62151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）根据最佳归并树计算每一趟及总的读记录数：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=9+16=25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=25+25+38+40+48+53+64+77=370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=128+88+242+98=556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总的读记录数</a:t>
            </a:r>
            <a:r>
              <a:rPr 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=25+370+556=</a:t>
            </a:r>
            <a:r>
              <a:rPr 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951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500826" y="4333881"/>
            <a:ext cx="2000264" cy="1381135"/>
            <a:chOff x="6357950" y="3500444"/>
            <a:chExt cx="2000264" cy="1035851"/>
          </a:xfrm>
        </p:grpSpPr>
        <p:sp>
          <p:nvSpPr>
            <p:cNvPr id="42" name="右大括号 41"/>
            <p:cNvSpPr/>
            <p:nvPr/>
          </p:nvSpPr>
          <p:spPr>
            <a:xfrm>
              <a:off x="6357950" y="3500444"/>
              <a:ext cx="214314" cy="1035851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43702" y="3803456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最小</a:t>
              </a: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565497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生成多个初始归并段采用常规方法，产生长度相同的归并段 </a:t>
            </a: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宜采用多路平衡归并（归并中用败者树）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803755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生成多个初始归并段采用置换</a:t>
            </a:r>
            <a:r>
              <a:rPr 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选择算法，产生长度不相同的归并段 </a:t>
            </a: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宜采用最佳归并树方案（归并中用败者树）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857232"/>
            <a:ext cx="1143008" cy="4540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归纳：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  <p:pic>
        <p:nvPicPr>
          <p:cNvPr id="1026" name="Picture 2" descr="https://timgsa.baidu.com/timg?image&amp;quality=80&amp;size=b9999_10000&amp;sec=1495444702390&amp;di=24a0dc361fb8dc593d8940d733d7293d&amp;imgtype=0&amp;src=http%3A%2F%2Fpic.58pic.com%2F58pic%2F15%2F83%2F35%2F74C58PICtgx_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71678"/>
            <a:ext cx="3228789" cy="2071702"/>
          </a:xfrm>
          <a:prstGeom prst="rect">
            <a:avLst/>
          </a:prstGeom>
          <a:noFill/>
        </p:spPr>
      </p:pic>
      <p:pic>
        <p:nvPicPr>
          <p:cNvPr id="2" name="Picture 2" descr="https://ss1.bdstatic.com/70cFvXSh_Q1YnxGkpoWK1HF6hhy/it/u=2802817704,1199273395&amp;fm=23&amp;gp=0.jpg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857628"/>
            <a:ext cx="2357454" cy="2121711"/>
          </a:xfrm>
          <a:prstGeom prst="rect">
            <a:avLst/>
          </a:prstGeom>
          <a:noFill/>
        </p:spPr>
      </p:pic>
      <p:pic>
        <p:nvPicPr>
          <p:cNvPr id="3" name="Picture 4" descr="https://ss1.bdstatic.com/70cFuXSh_Q1YnxGkpoWK1HF6hhy/it/u=257103254,969669795&amp;fm=23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14290"/>
            <a:ext cx="4500594" cy="1991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85794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磁 盘 排 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000241"/>
            <a:ext cx="6858048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通过分割要排序的文件，生成多个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初始归并段</a:t>
            </a:r>
            <a:endParaRPr lang="en-US" altLang="zh-CN" sz="220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对初始归并段进行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多路归并，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产生一个有序文件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4786346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生成多个初始归并段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2910" y="1142985"/>
            <a:ext cx="7929618" cy="1922753"/>
            <a:chOff x="642910" y="857238"/>
            <a:chExt cx="7929618" cy="1442065"/>
          </a:xfrm>
        </p:grpSpPr>
        <p:sp>
          <p:nvSpPr>
            <p:cNvPr id="13" name="TextBox 12"/>
            <p:cNvSpPr txBox="1"/>
            <p:nvPr/>
          </p:nvSpPr>
          <p:spPr>
            <a:xfrm>
              <a:off x="642910" y="857238"/>
              <a:ext cx="1714512" cy="321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常规方法：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1538" y="1364432"/>
              <a:ext cx="7500990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内存大小为</a:t>
              </a:r>
              <a:r>
                <a:rPr lang="en-US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，每次从外存文件</a:t>
              </a:r>
              <a:r>
                <a:rPr 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in.dat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中读入</a:t>
              </a:r>
              <a:r>
                <a:rPr lang="en-US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个记录，采用某种内排序方法进行排序来产生初始归并段，即产生</a:t>
              </a:r>
              <a:r>
                <a:rPr 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out</a:t>
              </a:r>
              <a:r>
                <a:rPr lang="en-US" sz="2000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.dat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out</a:t>
              </a:r>
              <a:r>
                <a:rPr lang="en-US" sz="2000" i="1" baseline="-25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.dat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有序文件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4482722"/>
            <a:ext cx="2643206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置换</a:t>
            </a:r>
            <a:r>
              <a:rPr lang="en-US" sz="22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2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选择算法</a:t>
            </a:r>
            <a:endParaRPr lang="zh-CN" altLang="en-US" sz="2200" smtClean="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57488" y="3524250"/>
            <a:ext cx="5214974" cy="858056"/>
            <a:chOff x="2857488" y="2643188"/>
            <a:chExt cx="5214974" cy="643542"/>
          </a:xfrm>
        </p:grpSpPr>
        <p:sp>
          <p:nvSpPr>
            <p:cNvPr id="21" name="下箭头 20"/>
            <p:cNvSpPr/>
            <p:nvPr/>
          </p:nvSpPr>
          <p:spPr>
            <a:xfrm>
              <a:off x="4357686" y="264318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488" y="2928940"/>
              <a:ext cx="5214974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产生初始归并段个数为</a:t>
              </a:r>
              <a:r>
                <a:rPr lang="en-US" sz="2000" smtClean="0">
                  <a:solidFill>
                    <a:srgbClr val="0000FF"/>
                  </a:solidFill>
                  <a:sym typeface="Symbol"/>
                </a:rPr>
                <a:t></a:t>
              </a:r>
              <a:r>
                <a:rPr lang="en-US" altLang="zh-CN" sz="2000" i="1" smtClean="0">
                  <a:solidFill>
                    <a:srgbClr val="0000FF"/>
                  </a:solidFill>
                  <a:sym typeface="Symbol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sym typeface="Symbol"/>
                </a:rPr>
                <a:t>/</a:t>
              </a:r>
              <a:r>
                <a:rPr lang="en-US" altLang="zh-CN" sz="2000" i="1" smtClean="0">
                  <a:solidFill>
                    <a:srgbClr val="0000FF"/>
                  </a:solidFill>
                  <a:sym typeface="Symbol"/>
                </a:rPr>
                <a:t>w</a:t>
              </a:r>
              <a:r>
                <a:rPr lang="en-US" sz="2000" smtClean="0">
                  <a:solidFill>
                    <a:srgbClr val="0000FF"/>
                  </a:solidFill>
                  <a:sym typeface="Symbol"/>
                </a:rPr>
                <a:t>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/>
                </a:rPr>
                <a:t>，长度基本相同</a:t>
              </a:r>
              <a:endPara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57488" y="5078942"/>
            <a:ext cx="5572164" cy="858056"/>
            <a:chOff x="2857488" y="3809208"/>
            <a:chExt cx="5572164" cy="643542"/>
          </a:xfrm>
        </p:grpSpPr>
        <p:sp>
          <p:nvSpPr>
            <p:cNvPr id="23" name="下箭头 22"/>
            <p:cNvSpPr/>
            <p:nvPr/>
          </p:nvSpPr>
          <p:spPr>
            <a:xfrm>
              <a:off x="4357686" y="380920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4094960"/>
              <a:ext cx="5572164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产生初始归并段个数 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&lt; </a:t>
              </a:r>
              <a:r>
                <a:rPr lang="en-US" sz="2000" smtClean="0">
                  <a:solidFill>
                    <a:srgbClr val="0000FF"/>
                  </a:solidFill>
                  <a:sym typeface="Symbol"/>
                </a:rPr>
                <a:t></a:t>
              </a:r>
              <a:r>
                <a:rPr lang="en-US" altLang="zh-CN" sz="2000" i="1" smtClean="0">
                  <a:solidFill>
                    <a:srgbClr val="0000FF"/>
                  </a:solidFill>
                  <a:sym typeface="Symbol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sym typeface="Symbol"/>
                </a:rPr>
                <a:t>/</a:t>
              </a:r>
              <a:r>
                <a:rPr lang="en-US" altLang="zh-CN" sz="2000" i="1" smtClean="0">
                  <a:solidFill>
                    <a:srgbClr val="0000FF"/>
                  </a:solidFill>
                  <a:sym typeface="Symbol"/>
                </a:rPr>
                <a:t>w</a:t>
              </a:r>
              <a:r>
                <a:rPr lang="en-US" sz="2000" smtClean="0">
                  <a:solidFill>
                    <a:srgbClr val="0000FF"/>
                  </a:solidFill>
                  <a:sym typeface="Symbol"/>
                </a:rPr>
                <a:t></a:t>
              </a:r>
              <a:r>
                <a:rPr lang="zh-CN" altLang="en-US" sz="2000" smtClean="0">
                  <a:solidFill>
                    <a:srgbClr val="0000FF"/>
                  </a:solidFill>
                  <a:sym typeface="Symbol"/>
                </a:rPr>
                <a:t>，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/>
                </a:rPr>
                <a:t>长度差异比较大</a:t>
              </a:r>
              <a:endPara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多路归并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1047733"/>
            <a:ext cx="2143140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多路平衡归并：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714480" y="1904989"/>
            <a:ext cx="4643470" cy="381003"/>
            <a:chOff x="1714480" y="1714494"/>
            <a:chExt cx="4643470" cy="285752"/>
          </a:xfrm>
        </p:grpSpPr>
        <p:sp>
          <p:nvSpPr>
            <p:cNvPr id="18" name="矩形 17"/>
            <p:cNvSpPr/>
            <p:nvPr/>
          </p:nvSpPr>
          <p:spPr>
            <a:xfrm>
              <a:off x="171448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85984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2892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0043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4337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71487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357818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92932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14480" y="2285992"/>
            <a:ext cx="1000132" cy="857256"/>
            <a:chOff x="2571736" y="2571750"/>
            <a:chExt cx="1000132" cy="642942"/>
          </a:xfrm>
        </p:grpSpPr>
        <p:cxnSp>
          <p:nvCxnSpPr>
            <p:cNvPr id="29" name="直接箭头连接符 28"/>
            <p:cNvCxnSpPr>
              <a:stCxn id="19" idx="2"/>
              <a:endCxn id="2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18" idx="2"/>
              <a:endCxn id="2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928926" y="2319861"/>
            <a:ext cx="1000132" cy="821585"/>
            <a:chOff x="3786182" y="2597151"/>
            <a:chExt cx="1000132" cy="616189"/>
          </a:xfrm>
        </p:grpSpPr>
        <p:sp>
          <p:nvSpPr>
            <p:cNvPr id="31" name="矩形 30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143372" y="2285993"/>
            <a:ext cx="1000132" cy="857256"/>
            <a:chOff x="5000628" y="2571751"/>
            <a:chExt cx="1000132" cy="642942"/>
          </a:xfrm>
        </p:grpSpPr>
        <p:sp>
          <p:nvSpPr>
            <p:cNvPr id="35" name="矩形 3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endCxn id="3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357818" y="2319862"/>
            <a:ext cx="1000132" cy="821585"/>
            <a:chOff x="6215074" y="2597152"/>
            <a:chExt cx="1000132" cy="616189"/>
          </a:xfrm>
        </p:grpSpPr>
        <p:sp>
          <p:nvSpPr>
            <p:cNvPr id="39" name="矩形 38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714480" y="3141447"/>
            <a:ext cx="2214578" cy="763807"/>
            <a:chOff x="2571736" y="3213341"/>
            <a:chExt cx="2214578" cy="572855"/>
          </a:xfrm>
        </p:grpSpPr>
        <p:sp>
          <p:nvSpPr>
            <p:cNvPr id="43" name="矩形 42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27" idx="2"/>
              <a:endCxn id="43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1" idx="2"/>
              <a:endCxn id="43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214810" y="3160183"/>
            <a:ext cx="2143140" cy="745071"/>
            <a:chOff x="5072066" y="3227393"/>
            <a:chExt cx="2143140" cy="558803"/>
          </a:xfrm>
        </p:grpSpPr>
        <p:sp>
          <p:nvSpPr>
            <p:cNvPr id="47" name="矩形 46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714480" y="3905254"/>
            <a:ext cx="4643470" cy="762005"/>
            <a:chOff x="2571736" y="3786196"/>
            <a:chExt cx="4643470" cy="571504"/>
          </a:xfrm>
        </p:grpSpPr>
        <p:sp>
          <p:nvSpPr>
            <p:cNvPr id="51" name="矩形 5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3" idx="2"/>
              <a:endCxn id="5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7" idx="2"/>
              <a:endCxn id="5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71472" y="2666995"/>
            <a:ext cx="714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85852" y="4667258"/>
            <a:ext cx="3500462" cy="1242776"/>
            <a:chOff x="1285852" y="3500444"/>
            <a:chExt cx="3500462" cy="932082"/>
          </a:xfrm>
        </p:grpSpPr>
        <p:sp>
          <p:nvSpPr>
            <p:cNvPr id="56" name="TextBox 55"/>
            <p:cNvSpPr txBox="1"/>
            <p:nvPr/>
          </p:nvSpPr>
          <p:spPr>
            <a:xfrm>
              <a:off x="1714480" y="3786196"/>
              <a:ext cx="307183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记录读写次数 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= WPL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越大</a:t>
              </a:r>
              <a:r>
                <a:rPr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WPL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越小</a:t>
              </a:r>
            </a:p>
          </p:txBody>
        </p:sp>
        <p:sp>
          <p:nvSpPr>
            <p:cNvPr id="59" name="左弧形箭头 58"/>
            <p:cNvSpPr/>
            <p:nvPr/>
          </p:nvSpPr>
          <p:spPr>
            <a:xfrm>
              <a:off x="1285852" y="3500444"/>
              <a:ext cx="285752" cy="71438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1"/>
            <a:ext cx="7358114" cy="447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路归并中：大量的操作是从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个记录中找出最小的记录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333486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采用简单比较实现 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 效率低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  <a:sym typeface="Wingding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采用类似堆的方式即</a:t>
            </a: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败者树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 效率高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28794" y="2666996"/>
            <a:ext cx="4071966" cy="1048559"/>
            <a:chOff x="1928794" y="2000246"/>
            <a:chExt cx="4071966" cy="786419"/>
          </a:xfrm>
        </p:grpSpPr>
        <p:sp>
          <p:nvSpPr>
            <p:cNvPr id="5" name="下箭头 4"/>
            <p:cNvSpPr/>
            <p:nvPr/>
          </p:nvSpPr>
          <p:spPr>
            <a:xfrm>
              <a:off x="3500430" y="2000246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8794" y="2428874"/>
              <a:ext cx="40719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归并中关键字比较次数与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无关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28794" y="3905254"/>
            <a:ext cx="3571900" cy="1048559"/>
            <a:chOff x="1928794" y="2928940"/>
            <a:chExt cx="3571900" cy="786419"/>
          </a:xfrm>
        </p:grpSpPr>
        <p:sp>
          <p:nvSpPr>
            <p:cNvPr id="7" name="下箭头 6"/>
            <p:cNvSpPr/>
            <p:nvPr/>
          </p:nvSpPr>
          <p:spPr>
            <a:xfrm>
              <a:off x="3500430" y="2928940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794" y="3357568"/>
              <a:ext cx="357190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尽可能增加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提高外排序效率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66731"/>
            <a:ext cx="3571900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按最佳归并树进行归并：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523987"/>
            <a:ext cx="6572296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根据初始归并段（个数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和每个初始归并段中记录数）和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构造最佳归并树。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按照其过程进行归并。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868902"/>
            <a:ext cx="6929486" cy="334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设有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个初始归并段，它们所包含的记录个数为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{25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16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77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88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48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98}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。试根据它们做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路归并，要求：</a:t>
            </a: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）指出采用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路平衡归并时总的归并趟数。</a:t>
            </a: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）给出采用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路平衡归并时的归并过程。</a:t>
            </a: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）构造最佳归并树。</a:t>
            </a: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）根据最佳归并树计算每一趟及总的读记录数。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380979"/>
            <a:ext cx="7215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 解：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采用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路平衡归并时，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，总的归并趟数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 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i="1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 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11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1935672"/>
            <a:ext cx="8286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采用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路平衡归并时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的归并过程如下（归并段编号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ea typeface="宋体"/>
                <a:cs typeface="Times New Roman" pitchFamily="18" charset="0"/>
              </a:rPr>
              <a:t>11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14348" y="2952747"/>
            <a:ext cx="6929486" cy="476253"/>
            <a:chOff x="928662" y="2285998"/>
            <a:chExt cx="6929486" cy="357190"/>
          </a:xfrm>
        </p:grpSpPr>
        <p:sp>
          <p:nvSpPr>
            <p:cNvPr id="10" name="矩形 9"/>
            <p:cNvSpPr/>
            <p:nvPr/>
          </p:nvSpPr>
          <p:spPr>
            <a:xfrm>
              <a:off x="92866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160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1454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5748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337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8631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2925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7219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1514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08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4348" y="3446669"/>
            <a:ext cx="2428892" cy="839587"/>
            <a:chOff x="928662" y="2656440"/>
            <a:chExt cx="2428892" cy="629690"/>
          </a:xfrm>
        </p:grpSpPr>
        <p:sp>
          <p:nvSpPr>
            <p:cNvPr id="22" name="矩形 21"/>
            <p:cNvSpPr/>
            <p:nvPr/>
          </p:nvSpPr>
          <p:spPr>
            <a:xfrm>
              <a:off x="928662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5400000">
              <a:off x="2031914" y="1799184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86116" y="3429000"/>
            <a:ext cx="2428892" cy="857256"/>
            <a:chOff x="3500430" y="2643188"/>
            <a:chExt cx="2428892" cy="642942"/>
          </a:xfrm>
        </p:grpSpPr>
        <p:sp>
          <p:nvSpPr>
            <p:cNvPr id="23" name="矩形 22"/>
            <p:cNvSpPr/>
            <p:nvPr/>
          </p:nvSpPr>
          <p:spPr>
            <a:xfrm>
              <a:off x="3500430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5400000">
              <a:off x="4585252" y="1785932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57884" y="3429000"/>
            <a:ext cx="1785950" cy="840323"/>
            <a:chOff x="6072198" y="2643188"/>
            <a:chExt cx="1785950" cy="630242"/>
          </a:xfrm>
        </p:grpSpPr>
        <p:sp>
          <p:nvSpPr>
            <p:cNvPr id="25" name="矩形 24"/>
            <p:cNvSpPr/>
            <p:nvPr/>
          </p:nvSpPr>
          <p:spPr>
            <a:xfrm>
              <a:off x="6072198" y="2916240"/>
              <a:ext cx="1785950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5400000">
              <a:off x="6863074" y="1995188"/>
              <a:ext cx="216000" cy="1512000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4348" y="4381507"/>
            <a:ext cx="6929486" cy="857256"/>
            <a:chOff x="928662" y="3357568"/>
            <a:chExt cx="6929486" cy="642942"/>
          </a:xfrm>
        </p:grpSpPr>
        <p:sp>
          <p:nvSpPr>
            <p:cNvPr id="24" name="矩形 23"/>
            <p:cNvSpPr/>
            <p:nvPr/>
          </p:nvSpPr>
          <p:spPr>
            <a:xfrm>
              <a:off x="928662" y="3643320"/>
              <a:ext cx="692948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5400000">
              <a:off x="4378289" y="306337"/>
              <a:ext cx="214314" cy="631677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5619765"/>
            <a:ext cx="7143800" cy="4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没有考虑归并顺序 </a:t>
            </a: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多路平衡归并适合长度相同的归并段</a:t>
            </a:r>
            <a:endParaRPr lang="zh-CN" altLang="en-US" sz="20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80979"/>
            <a:ext cx="457203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）构造最佳归并树。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952483"/>
            <a:ext cx="8001056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=11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 % 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-1)=1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≠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，需要附加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-1-(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 % (</a:t>
            </a:r>
            <a:r>
              <a:rPr lang="en-US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-1)=2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个长度为</a:t>
            </a:r>
            <a:r>
              <a:rPr 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的虚归并段，最佳归并树如下。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85786" y="2285992"/>
            <a:ext cx="2857520" cy="1524011"/>
            <a:chOff x="642910" y="2143122"/>
            <a:chExt cx="2857520" cy="1143008"/>
          </a:xfrm>
        </p:grpSpPr>
        <p:sp>
          <p:nvSpPr>
            <p:cNvPr id="5" name="椭圆 4"/>
            <p:cNvSpPr/>
            <p:nvPr/>
          </p:nvSpPr>
          <p:spPr>
            <a:xfrm>
              <a:off x="2143108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28926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2910" y="2143122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28728" y="2143122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85918" y="292894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9" idx="1"/>
            </p:cNvCxnSpPr>
            <p:nvPr/>
          </p:nvCxnSpPr>
          <p:spPr>
            <a:xfrm rot="16200000" flipH="1">
              <a:off x="1159040" y="2480657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4"/>
            </p:cNvCxnSpPr>
            <p:nvPr/>
          </p:nvCxnSpPr>
          <p:spPr>
            <a:xfrm rot="16200000" flipH="1">
              <a:off x="1643042" y="2643188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4"/>
            </p:cNvCxnSpPr>
            <p:nvPr/>
          </p:nvCxnSpPr>
          <p:spPr>
            <a:xfrm rot="5400000">
              <a:off x="2178827" y="2678907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3"/>
              <a:endCxn id="9" idx="3"/>
            </p:cNvCxnSpPr>
            <p:nvPr/>
          </p:nvCxnSpPr>
          <p:spPr>
            <a:xfrm rot="5400000">
              <a:off x="2421463" y="2516377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2250266" y="3238499"/>
            <a:ext cx="2678925" cy="1428760"/>
            <a:chOff x="2107389" y="2857502"/>
            <a:chExt cx="2678925" cy="1071570"/>
          </a:xfrm>
        </p:grpSpPr>
        <p:sp>
          <p:nvSpPr>
            <p:cNvPr id="20" name="椭圆 19"/>
            <p:cNvSpPr/>
            <p:nvPr/>
          </p:nvSpPr>
          <p:spPr>
            <a:xfrm>
              <a:off x="264317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2899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214810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00364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itchFamily="18" charset="0"/>
                  <a:cs typeface="Times New Roman" pitchFamily="18" charset="0"/>
                </a:rPr>
                <a:t>128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>
              <a:stCxn id="9" idx="2"/>
              <a:endCxn id="23" idx="1"/>
            </p:cNvCxnSpPr>
            <p:nvPr/>
          </p:nvCxnSpPr>
          <p:spPr>
            <a:xfrm rot="16200000" flipH="1">
              <a:off x="2321703" y="3071815"/>
              <a:ext cx="464347" cy="8929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4"/>
            </p:cNvCxnSpPr>
            <p:nvPr/>
          </p:nvCxnSpPr>
          <p:spPr>
            <a:xfrm rot="16200000" flipH="1">
              <a:off x="2893207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4"/>
            </p:cNvCxnSpPr>
            <p:nvPr/>
          </p:nvCxnSpPr>
          <p:spPr>
            <a:xfrm rot="5400000">
              <a:off x="3428992" y="3286130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3"/>
              <a:endCxn id="23" idx="3"/>
            </p:cNvCxnSpPr>
            <p:nvPr/>
          </p:nvCxnSpPr>
          <p:spPr>
            <a:xfrm rot="5400000">
              <a:off x="3707347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5143504" y="3238499"/>
            <a:ext cx="2928958" cy="1428760"/>
            <a:chOff x="5000628" y="2857502"/>
            <a:chExt cx="2928958" cy="1071570"/>
          </a:xfrm>
        </p:grpSpPr>
        <p:sp>
          <p:nvSpPr>
            <p:cNvPr id="35" name="椭圆 34"/>
            <p:cNvSpPr/>
            <p:nvPr/>
          </p:nvSpPr>
          <p:spPr>
            <a:xfrm>
              <a:off x="5000628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86446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7226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35808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3636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itchFamily="18" charset="0"/>
                  <a:cs typeface="Times New Roman" pitchFamily="18" charset="0"/>
                </a:rPr>
                <a:t>242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5" idx="5"/>
              <a:endCxn id="39" idx="1"/>
            </p:cNvCxnSpPr>
            <p:nvPr/>
          </p:nvCxnSpPr>
          <p:spPr>
            <a:xfrm rot="16200000" flipH="1">
              <a:off x="5552477" y="3159318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3"/>
            </p:cNvCxnSpPr>
            <p:nvPr/>
          </p:nvCxnSpPr>
          <p:spPr>
            <a:xfrm rot="5400000">
              <a:off x="6850619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6" idx="4"/>
            </p:cNvCxnSpPr>
            <p:nvPr/>
          </p:nvCxnSpPr>
          <p:spPr>
            <a:xfrm rot="16200000" flipH="1">
              <a:off x="6036479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4"/>
            </p:cNvCxnSpPr>
            <p:nvPr/>
          </p:nvCxnSpPr>
          <p:spPr>
            <a:xfrm rot="5400000">
              <a:off x="6607983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3464712" y="4140205"/>
            <a:ext cx="4464875" cy="1574811"/>
            <a:chOff x="3321835" y="3533782"/>
            <a:chExt cx="4464875" cy="1181108"/>
          </a:xfrm>
        </p:grpSpPr>
        <p:sp>
          <p:nvSpPr>
            <p:cNvPr id="50" name="椭圆 49"/>
            <p:cNvSpPr/>
            <p:nvPr/>
          </p:nvSpPr>
          <p:spPr>
            <a:xfrm>
              <a:off x="4572000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215206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435770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itchFamily="18" charset="0"/>
                  <a:cs typeface="Times New Roman" pitchFamily="18" charset="0"/>
                </a:rPr>
                <a:t>556</a:t>
              </a:r>
              <a:endParaRPr lang="zh-CN" alt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直接连接符 53"/>
            <p:cNvCxnSpPr>
              <a:stCxn id="23" idx="2"/>
              <a:endCxn id="52" idx="1"/>
            </p:cNvCxnSpPr>
            <p:nvPr/>
          </p:nvCxnSpPr>
          <p:spPr>
            <a:xfrm rot="16200000" flipH="1">
              <a:off x="3929058" y="3321848"/>
              <a:ext cx="607223" cy="182166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4"/>
            </p:cNvCxnSpPr>
            <p:nvPr/>
          </p:nvCxnSpPr>
          <p:spPr>
            <a:xfrm rot="16200000" flipH="1">
              <a:off x="4838702" y="3981460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5768587" y="3732617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1" idx="3"/>
              <a:endCxn id="52" idx="3"/>
            </p:cNvCxnSpPr>
            <p:nvPr/>
          </p:nvCxnSpPr>
          <p:spPr>
            <a:xfrm rot="5400000">
              <a:off x="6224346" y="3461740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</TotalTime>
  <Words>688</Words>
  <Application>Microsoft PowerPoint</Application>
  <PresentationFormat>全屏显示(4:3)</PresentationFormat>
  <Paragraphs>116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1577</cp:revision>
  <dcterms:created xsi:type="dcterms:W3CDTF">2004-03-31T23:50:14Z</dcterms:created>
  <dcterms:modified xsi:type="dcterms:W3CDTF">2017-05-22T07:12:59Z</dcterms:modified>
</cp:coreProperties>
</file>