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1"/>
  </p:notesMasterIdLst>
  <p:sldIdLst>
    <p:sldId id="296" r:id="rId2"/>
    <p:sldId id="422" r:id="rId3"/>
    <p:sldId id="361" r:id="rId4"/>
    <p:sldId id="299" r:id="rId5"/>
    <p:sldId id="373" r:id="rId6"/>
    <p:sldId id="416" r:id="rId7"/>
    <p:sldId id="362" r:id="rId8"/>
    <p:sldId id="375" r:id="rId9"/>
    <p:sldId id="417" r:id="rId10"/>
    <p:sldId id="363" r:id="rId11"/>
    <p:sldId id="418" r:id="rId12"/>
    <p:sldId id="377" r:id="rId13"/>
    <p:sldId id="419" r:id="rId14"/>
    <p:sldId id="368" r:id="rId15"/>
    <p:sldId id="378" r:id="rId16"/>
    <p:sldId id="370" r:id="rId17"/>
    <p:sldId id="420" r:id="rId18"/>
    <p:sldId id="304" r:id="rId19"/>
    <p:sldId id="305" r:id="rId20"/>
    <p:sldId id="408" r:id="rId21"/>
    <p:sldId id="409" r:id="rId22"/>
    <p:sldId id="410" r:id="rId23"/>
    <p:sldId id="411" r:id="rId24"/>
    <p:sldId id="336" r:id="rId25"/>
    <p:sldId id="337" r:id="rId26"/>
    <p:sldId id="338" r:id="rId27"/>
    <p:sldId id="421" r:id="rId28"/>
    <p:sldId id="423" r:id="rId29"/>
    <p:sldId id="407" r:id="rId3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FF"/>
    <a:srgbClr val="9900FF"/>
    <a:srgbClr val="FF0000"/>
    <a:srgbClr val="CC00CC"/>
    <a:srgbClr val="A9B3FD"/>
    <a:srgbClr val="F8C5AE"/>
    <a:srgbClr val="05050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5936" autoAdjust="0"/>
  </p:normalViewPr>
  <p:slideViewPr>
    <p:cSldViewPr>
      <p:cViewPr varScale="1">
        <p:scale>
          <a:sx n="61" d="100"/>
          <a:sy n="61" d="100"/>
        </p:scale>
        <p:origin x="-14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04"/>
    </p:cViewPr>
  </p:sorterViewPr>
  <p:notesViewPr>
    <p:cSldViewPr>
      <p:cViewPr varScale="1">
        <p:scale>
          <a:sx n="58" d="100"/>
          <a:sy n="58" d="100"/>
        </p:scale>
        <p:origin x="-1758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2E1D26B-CE3A-4ED3-8FA9-CC216B35A0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1A509-F345-48E4-886B-3D89EE9034F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1AE0DE-3A8F-46F9-B18E-892B87C5674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FE287-EE07-4297-AC3C-EB800C5CF51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C37865-4BAB-43D9-BEB9-24164CECE4B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CC97FF-AEDA-49F9-884D-8F39BB8696F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46781-069B-4B46-AC51-859B74CA58B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69E40-F675-4988-930B-809411E998A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37341B-CE21-4593-B945-C1932CFB801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36FA67-5EAA-4083-8C9A-0890D998602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BEB14E-1031-43AC-96F4-CFC70207A8A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9DB5FF-E2FE-4207-8EBF-017C38C9A8E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50825" y="1877712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　若一棵二叉树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中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每个结点的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左、右子树的高度至多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相差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，则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称此二叉树为</a:t>
            </a:r>
            <a:r>
              <a:rPr lang="zh-CN" altLang="en-US" sz="2400" b="1" dirty="0">
                <a:ea typeface="楷体" pitchFamily="49" charset="-122"/>
                <a:cs typeface="Times New Roman" pitchFamily="18" charset="0"/>
              </a:rPr>
              <a:t>平衡</a:t>
            </a:r>
            <a:r>
              <a:rPr lang="zh-CN" altLang="en-US" sz="2400" b="1" dirty="0" smtClean="0">
                <a:ea typeface="楷体" pitchFamily="49" charset="-122"/>
                <a:cs typeface="Times New Roman" pitchFamily="18" charset="0"/>
              </a:rPr>
              <a:t>二叉树（</a:t>
            </a:r>
            <a:r>
              <a:rPr lang="en-US" altLang="zh-CN" sz="2400" b="1" dirty="0" err="1" smtClean="0">
                <a:ea typeface="楷体" pitchFamily="49" charset="-122"/>
                <a:cs typeface="Times New Roman" pitchFamily="18" charset="0"/>
              </a:rPr>
              <a:t>AVL</a:t>
            </a:r>
            <a:r>
              <a:rPr lang="zh-CN" altLang="en-US" sz="2400" b="1" dirty="0" smtClean="0">
                <a:ea typeface="楷体" pitchFamily="49" charset="-122"/>
                <a:cs typeface="Times New Roman" pitchFamily="18" charset="0"/>
              </a:rPr>
              <a:t>）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　</a:t>
            </a:r>
            <a:endParaRPr lang="zh-CN" altLang="en-US" sz="24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5843" name="Text Box 2" descr="蓝色面巾纸"/>
          <p:cNvSpPr txBox="1">
            <a:spLocks noChangeArrowheads="1"/>
          </p:cNvSpPr>
          <p:nvPr/>
        </p:nvSpPr>
        <p:spPr bwMode="auto">
          <a:xfrm>
            <a:off x="357158" y="285728"/>
            <a:ext cx="4462464" cy="51911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ea typeface="隶书" pitchFamily="49" charset="-122"/>
              </a:rPr>
              <a:t>9.3.2  </a:t>
            </a:r>
            <a:r>
              <a:rPr lang="zh-CN" altLang="en-US" b="1" dirty="0">
                <a:ea typeface="隶书" pitchFamily="49" charset="-122"/>
              </a:rPr>
              <a:t>平衡二叉树（</a:t>
            </a:r>
            <a:r>
              <a:rPr lang="en-US" altLang="zh-CN" b="1" dirty="0" err="1">
                <a:ea typeface="隶书" pitchFamily="49" charset="-122"/>
              </a:rPr>
              <a:t>AVL</a:t>
            </a:r>
            <a:r>
              <a:rPr lang="zh-CN" altLang="en-US" b="1" dirty="0">
                <a:ea typeface="隶书" pitchFamily="49" charset="-122"/>
              </a:rPr>
              <a:t>）</a:t>
            </a:r>
            <a:endParaRPr kumimoji="0" lang="zh-CN" altLang="en-US" b="1" dirty="0">
              <a:solidFill>
                <a:srgbClr val="3333FF"/>
              </a:solidFill>
              <a:ea typeface="隶书" pitchFamily="49" charset="-122"/>
            </a:endParaRP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682627" y="1214422"/>
            <a:ext cx="3603621" cy="461665"/>
          </a:xfrm>
          <a:prstGeom prst="rect">
            <a:avLst/>
          </a:prstGeom>
          <a:solidFill>
            <a:srgbClr val="9900FF"/>
          </a:solidFill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0"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0"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什么是平衡二叉树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2857496"/>
            <a:ext cx="785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ea typeface="楷体" pitchFamily="49" charset="-122"/>
                <a:cs typeface="Times New Roman" pitchFamily="18" charset="0"/>
              </a:rPr>
              <a:t> 平衡因子</a:t>
            </a:r>
            <a:r>
              <a:rPr lang="zh-CN" altLang="en-US" sz="2400" b="1" smtClean="0"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该结点左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子树的高度减去右子树的高度。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58" y="4104979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  若一棵二叉树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中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所有结点的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平衡因子的绝对值小于或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等于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，该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二叉树称为</a:t>
            </a:r>
            <a:r>
              <a:rPr lang="zh-CN" altLang="en-US" sz="2400" b="1" dirty="0" smtClean="0">
                <a:ea typeface="楷体" pitchFamily="49" charset="-122"/>
                <a:cs typeface="Times New Roman" pitchFamily="18" charset="0"/>
              </a:rPr>
              <a:t>平衡二叉树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7" name="下箭头 6"/>
          <p:cNvSpPr/>
          <p:nvPr/>
        </p:nvSpPr>
        <p:spPr>
          <a:xfrm>
            <a:off x="3929058" y="3462037"/>
            <a:ext cx="357190" cy="50006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圆角矩形 67"/>
          <p:cNvSpPr/>
          <p:nvPr/>
        </p:nvSpPr>
        <p:spPr>
          <a:xfrm rot="2832040">
            <a:off x="5192249" y="1771678"/>
            <a:ext cx="3021423" cy="10715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028" name="Oval 3"/>
          <p:cNvSpPr>
            <a:spLocks noChangeArrowheads="1"/>
          </p:cNvSpPr>
          <p:nvPr/>
        </p:nvSpPr>
        <p:spPr bwMode="auto">
          <a:xfrm>
            <a:off x="976282" y="1662114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29" name="Oval 4"/>
          <p:cNvSpPr>
            <a:spLocks noChangeArrowheads="1"/>
          </p:cNvSpPr>
          <p:nvPr/>
        </p:nvSpPr>
        <p:spPr bwMode="auto">
          <a:xfrm>
            <a:off x="214282" y="2424114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2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30" name="Line 5"/>
          <p:cNvSpPr>
            <a:spLocks noChangeShapeType="1"/>
          </p:cNvSpPr>
          <p:nvPr/>
        </p:nvSpPr>
        <p:spPr bwMode="auto">
          <a:xfrm flipH="1">
            <a:off x="595282" y="2043114"/>
            <a:ext cx="457200" cy="4572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1" name="Line 6"/>
          <p:cNvSpPr>
            <a:spLocks noChangeShapeType="1"/>
          </p:cNvSpPr>
          <p:nvPr/>
        </p:nvSpPr>
        <p:spPr bwMode="auto">
          <a:xfrm>
            <a:off x="1357282" y="2043114"/>
            <a:ext cx="457200" cy="45720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2" name="Line 7"/>
          <p:cNvSpPr>
            <a:spLocks noChangeShapeType="1"/>
          </p:cNvSpPr>
          <p:nvPr/>
        </p:nvSpPr>
        <p:spPr bwMode="auto">
          <a:xfrm>
            <a:off x="2085975" y="914400"/>
            <a:ext cx="457200" cy="457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3" name="Oval 8"/>
          <p:cNvSpPr>
            <a:spLocks noChangeArrowheads="1"/>
          </p:cNvSpPr>
          <p:nvPr/>
        </p:nvSpPr>
        <p:spPr bwMode="auto">
          <a:xfrm>
            <a:off x="1738282" y="2424114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altLang="zh-CN" sz="2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34" name="Oval 9"/>
          <p:cNvSpPr>
            <a:spLocks noChangeArrowheads="1"/>
          </p:cNvSpPr>
          <p:nvPr/>
        </p:nvSpPr>
        <p:spPr bwMode="auto">
          <a:xfrm>
            <a:off x="976282" y="3186114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altLang="zh-CN" sz="2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35" name="Line 10"/>
          <p:cNvSpPr>
            <a:spLocks noChangeShapeType="1"/>
          </p:cNvSpPr>
          <p:nvPr/>
        </p:nvSpPr>
        <p:spPr bwMode="auto">
          <a:xfrm flipH="1">
            <a:off x="1357282" y="2805114"/>
            <a:ext cx="457200" cy="4572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6" name="Line 11"/>
          <p:cNvSpPr>
            <a:spLocks noChangeShapeType="1"/>
          </p:cNvSpPr>
          <p:nvPr/>
        </p:nvSpPr>
        <p:spPr bwMode="auto">
          <a:xfrm>
            <a:off x="2119282" y="2805114"/>
            <a:ext cx="457200" cy="45720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7" name="Oval 12"/>
          <p:cNvSpPr>
            <a:spLocks noChangeArrowheads="1"/>
          </p:cNvSpPr>
          <p:nvPr/>
        </p:nvSpPr>
        <p:spPr bwMode="auto">
          <a:xfrm>
            <a:off x="2500282" y="3186114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en-US" altLang="zh-CN" sz="2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3357554" y="1989138"/>
            <a:ext cx="1231881" cy="503237"/>
            <a:chOff x="3357554" y="1989138"/>
            <a:chExt cx="1231881" cy="503237"/>
          </a:xfrm>
        </p:grpSpPr>
        <p:sp>
          <p:nvSpPr>
            <p:cNvPr id="43014" name="Line 41"/>
            <p:cNvSpPr>
              <a:spLocks noChangeShapeType="1"/>
            </p:cNvSpPr>
            <p:nvPr/>
          </p:nvSpPr>
          <p:spPr bwMode="auto">
            <a:xfrm>
              <a:off x="3357554" y="2492375"/>
              <a:ext cx="1079500" cy="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15" name="Text Box 42"/>
            <p:cNvSpPr txBox="1">
              <a:spLocks noChangeArrowheads="1"/>
            </p:cNvSpPr>
            <p:nvPr/>
          </p:nvSpPr>
          <p:spPr bwMode="auto">
            <a:xfrm>
              <a:off x="3509935" y="1989138"/>
              <a:ext cx="10795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插入 </a:t>
              </a:r>
              <a:r>
                <a:rPr lang="en-US" altLang="zh-CN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9</a:t>
              </a:r>
            </a:p>
          </p:txBody>
        </p:sp>
      </p:grpSp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428596" y="231796"/>
            <a:ext cx="3600450" cy="5539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AVL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树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RR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调整演示</a:t>
            </a:r>
            <a:endParaRPr lang="zh-CN" altLang="en-US" sz="2400" b="1" dirty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4857752" y="1312846"/>
            <a:ext cx="3470306" cy="2743200"/>
            <a:chOff x="4857752" y="1312846"/>
            <a:chExt cx="3470306" cy="2743200"/>
          </a:xfrm>
        </p:grpSpPr>
        <p:sp>
          <p:nvSpPr>
            <p:cNvPr id="47" name="Oval 3"/>
            <p:cNvSpPr>
              <a:spLocks noChangeArrowheads="1"/>
            </p:cNvSpPr>
            <p:nvPr/>
          </p:nvSpPr>
          <p:spPr bwMode="auto">
            <a:xfrm>
              <a:off x="5619752" y="1312846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Oval 4"/>
            <p:cNvSpPr>
              <a:spLocks noChangeArrowheads="1"/>
            </p:cNvSpPr>
            <p:nvPr/>
          </p:nvSpPr>
          <p:spPr bwMode="auto">
            <a:xfrm>
              <a:off x="4857752" y="2074846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Line 5"/>
            <p:cNvSpPr>
              <a:spLocks noChangeShapeType="1"/>
            </p:cNvSpPr>
            <p:nvPr/>
          </p:nvSpPr>
          <p:spPr bwMode="auto">
            <a:xfrm flipH="1">
              <a:off x="5238752" y="1693846"/>
              <a:ext cx="457200" cy="4572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6"/>
            <p:cNvSpPr>
              <a:spLocks noChangeShapeType="1"/>
            </p:cNvSpPr>
            <p:nvPr/>
          </p:nvSpPr>
          <p:spPr bwMode="auto">
            <a:xfrm>
              <a:off x="6000752" y="1693846"/>
              <a:ext cx="457200" cy="457200"/>
            </a:xfrm>
            <a:prstGeom prst="line">
              <a:avLst/>
            </a:pr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6381752" y="2074846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Oval 9"/>
            <p:cNvSpPr>
              <a:spLocks noChangeArrowheads="1"/>
            </p:cNvSpPr>
            <p:nvPr/>
          </p:nvSpPr>
          <p:spPr bwMode="auto">
            <a:xfrm>
              <a:off x="5619752" y="2836846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Line 10"/>
            <p:cNvSpPr>
              <a:spLocks noChangeShapeType="1"/>
            </p:cNvSpPr>
            <p:nvPr/>
          </p:nvSpPr>
          <p:spPr bwMode="auto">
            <a:xfrm flipH="1">
              <a:off x="6000752" y="2455846"/>
              <a:ext cx="457200" cy="4572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>
              <a:off x="6762752" y="2455846"/>
              <a:ext cx="457200" cy="457200"/>
            </a:xfrm>
            <a:prstGeom prst="line">
              <a:avLst/>
            </a:pr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Oval 12"/>
            <p:cNvSpPr>
              <a:spLocks noChangeArrowheads="1"/>
            </p:cNvSpPr>
            <p:nvPr/>
          </p:nvSpPr>
          <p:spPr bwMode="auto">
            <a:xfrm>
              <a:off x="7143752" y="2836846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endPara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Oval 13"/>
            <p:cNvSpPr>
              <a:spLocks noChangeArrowheads="1"/>
            </p:cNvSpPr>
            <p:nvPr/>
          </p:nvSpPr>
          <p:spPr bwMode="auto">
            <a:xfrm>
              <a:off x="7870858" y="3598846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  <a:endPara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Line 14"/>
            <p:cNvSpPr>
              <a:spLocks noChangeShapeType="1"/>
            </p:cNvSpPr>
            <p:nvPr/>
          </p:nvSpPr>
          <p:spPr bwMode="auto">
            <a:xfrm>
              <a:off x="7524752" y="3217846"/>
              <a:ext cx="432000" cy="432000"/>
            </a:xfrm>
            <a:prstGeom prst="line">
              <a:avLst/>
            </a:pr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9" name="Text Box 33"/>
          <p:cNvSpPr txBox="1">
            <a:spLocks noChangeArrowheads="1"/>
          </p:cNvSpPr>
          <p:nvPr/>
        </p:nvSpPr>
        <p:spPr bwMode="auto">
          <a:xfrm>
            <a:off x="6283327" y="1501759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i="1" dirty="0">
                <a:solidFill>
                  <a:srgbClr val="FF00FF"/>
                </a:solidFill>
                <a:cs typeface="Times New Roman" pitchFamily="18" charset="0"/>
              </a:rPr>
              <a:t>R</a:t>
            </a:r>
          </a:p>
        </p:txBody>
      </p:sp>
      <p:sp>
        <p:nvSpPr>
          <p:cNvPr id="60" name="Text Box 34"/>
          <p:cNvSpPr txBox="1">
            <a:spLocks noChangeArrowheads="1"/>
          </p:cNvSpPr>
          <p:nvPr/>
        </p:nvSpPr>
        <p:spPr bwMode="auto">
          <a:xfrm>
            <a:off x="7002465" y="2359009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i="1" dirty="0">
                <a:solidFill>
                  <a:srgbClr val="FF00FF"/>
                </a:solidFill>
                <a:cs typeface="Times New Roman" pitchFamily="18" charset="0"/>
              </a:rPr>
              <a:t>R</a:t>
            </a:r>
          </a:p>
        </p:txBody>
      </p:sp>
      <p:sp>
        <p:nvSpPr>
          <p:cNvPr id="61" name="Text Box 35"/>
          <p:cNvSpPr txBox="1">
            <a:spLocks noChangeArrowheads="1"/>
          </p:cNvSpPr>
          <p:nvPr/>
        </p:nvSpPr>
        <p:spPr bwMode="auto">
          <a:xfrm>
            <a:off x="8285190" y="3357562"/>
            <a:ext cx="287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ea typeface="楷体_GB2312" pitchFamily="49" charset="-122"/>
              </a:rPr>
              <a:t>0</a:t>
            </a:r>
          </a:p>
        </p:txBody>
      </p:sp>
      <p:sp>
        <p:nvSpPr>
          <p:cNvPr id="62" name="Text Box 36"/>
          <p:cNvSpPr txBox="1">
            <a:spLocks noChangeArrowheads="1"/>
          </p:cNvSpPr>
          <p:nvPr/>
        </p:nvSpPr>
        <p:spPr bwMode="auto">
          <a:xfrm>
            <a:off x="7578727" y="2725721"/>
            <a:ext cx="43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ea typeface="楷体_GB2312" pitchFamily="49" charset="-122"/>
              </a:rPr>
              <a:t>-1</a:t>
            </a:r>
          </a:p>
        </p:txBody>
      </p:sp>
      <p:sp>
        <p:nvSpPr>
          <p:cNvPr id="63" name="Text Box 37"/>
          <p:cNvSpPr txBox="1">
            <a:spLocks noChangeArrowheads="1"/>
          </p:cNvSpPr>
          <p:nvPr/>
        </p:nvSpPr>
        <p:spPr bwMode="auto">
          <a:xfrm>
            <a:off x="6859590" y="2000234"/>
            <a:ext cx="43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ea typeface="楷体_GB2312" pitchFamily="49" charset="-122"/>
              </a:rPr>
              <a:t>-1</a:t>
            </a:r>
          </a:p>
        </p:txBody>
      </p:sp>
      <p:sp>
        <p:nvSpPr>
          <p:cNvPr id="64" name="Text Box 38"/>
          <p:cNvSpPr txBox="1">
            <a:spLocks noChangeArrowheads="1"/>
          </p:cNvSpPr>
          <p:nvPr/>
        </p:nvSpPr>
        <p:spPr bwMode="auto">
          <a:xfrm>
            <a:off x="5994402" y="1142984"/>
            <a:ext cx="43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ea typeface="楷体_GB2312" pitchFamily="49" charset="-122"/>
              </a:rPr>
              <a:t>-2</a:t>
            </a: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10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84" name="Text Box 44"/>
          <p:cNvSpPr txBox="1">
            <a:spLocks noChangeArrowheads="1"/>
          </p:cNvSpPr>
          <p:nvPr/>
        </p:nvSpPr>
        <p:spPr bwMode="auto">
          <a:xfrm>
            <a:off x="3571868" y="3786190"/>
            <a:ext cx="17272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400" b="1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调整完毕</a:t>
            </a:r>
          </a:p>
        </p:txBody>
      </p:sp>
      <p:sp>
        <p:nvSpPr>
          <p:cNvPr id="45" name="Oval 3"/>
          <p:cNvSpPr>
            <a:spLocks noChangeArrowheads="1"/>
          </p:cNvSpPr>
          <p:nvPr/>
        </p:nvSpPr>
        <p:spPr bwMode="auto">
          <a:xfrm>
            <a:off x="3690926" y="131284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Oval 4"/>
          <p:cNvSpPr>
            <a:spLocks noChangeArrowheads="1"/>
          </p:cNvSpPr>
          <p:nvPr/>
        </p:nvSpPr>
        <p:spPr bwMode="auto">
          <a:xfrm>
            <a:off x="2928926" y="207484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2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 flipH="1">
            <a:off x="3309926" y="1693846"/>
            <a:ext cx="457200" cy="4572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6"/>
          <p:cNvSpPr>
            <a:spLocks noChangeShapeType="1"/>
          </p:cNvSpPr>
          <p:nvPr/>
        </p:nvSpPr>
        <p:spPr bwMode="auto">
          <a:xfrm>
            <a:off x="4071926" y="1693846"/>
            <a:ext cx="457200" cy="45720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Oval 9"/>
          <p:cNvSpPr>
            <a:spLocks noChangeArrowheads="1"/>
          </p:cNvSpPr>
          <p:nvPr/>
        </p:nvSpPr>
        <p:spPr bwMode="auto">
          <a:xfrm>
            <a:off x="3690926" y="283684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altLang="zh-CN" sz="2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 flipH="1">
            <a:off x="4071926" y="2455846"/>
            <a:ext cx="457200" cy="4572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>
            <a:off x="4452926" y="2074846"/>
            <a:ext cx="1946306" cy="1981200"/>
            <a:chOff x="4452926" y="2074846"/>
            <a:chExt cx="1946306" cy="1981200"/>
          </a:xfrm>
        </p:grpSpPr>
        <p:sp>
          <p:nvSpPr>
            <p:cNvPr id="50" name="Oval 8"/>
            <p:cNvSpPr>
              <a:spLocks noChangeArrowheads="1"/>
            </p:cNvSpPr>
            <p:nvPr/>
          </p:nvSpPr>
          <p:spPr bwMode="auto">
            <a:xfrm>
              <a:off x="4452926" y="2074846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>
              <a:off x="4833926" y="2455846"/>
              <a:ext cx="457200" cy="457200"/>
            </a:xfrm>
            <a:prstGeom prst="line">
              <a:avLst/>
            </a:pr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Oval 12"/>
            <p:cNvSpPr>
              <a:spLocks noChangeArrowheads="1"/>
            </p:cNvSpPr>
            <p:nvPr/>
          </p:nvSpPr>
          <p:spPr bwMode="auto">
            <a:xfrm>
              <a:off x="5214926" y="2836846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endPara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Oval 13"/>
            <p:cNvSpPr>
              <a:spLocks noChangeArrowheads="1"/>
            </p:cNvSpPr>
            <p:nvPr/>
          </p:nvSpPr>
          <p:spPr bwMode="auto">
            <a:xfrm>
              <a:off x="5942032" y="3598846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  <a:endPara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Line 14"/>
            <p:cNvSpPr>
              <a:spLocks noChangeShapeType="1"/>
            </p:cNvSpPr>
            <p:nvPr/>
          </p:nvSpPr>
          <p:spPr bwMode="auto">
            <a:xfrm>
              <a:off x="5595926" y="3217846"/>
              <a:ext cx="432000" cy="432000"/>
            </a:xfrm>
            <a:prstGeom prst="line">
              <a:avLst/>
            </a:pr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4" name="Line 10"/>
          <p:cNvSpPr>
            <a:spLocks noChangeShapeType="1"/>
          </p:cNvSpPr>
          <p:nvPr/>
        </p:nvSpPr>
        <p:spPr bwMode="auto">
          <a:xfrm flipH="1">
            <a:off x="4079872" y="890570"/>
            <a:ext cx="457200" cy="4572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11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06 -7.40741E-7 C 0.0224 -0.06319 0.025 -0.13634 0.02327 -0.17338 C 0.02153 -0.21042 0.01111 -0.2125 0.00799 -0.22292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1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0741 C -0.00018 -0.00602 -0.00139 0.00139 0.00972 -0.01481 C 0.02083 -0.03102 0.0552 -0.08565 0.06718 -0.1044 " pathEditMode="relative" rAng="0" ptsTypes="aaa">
                                      <p:cBhvr>
                                        <p:cTn id="1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/>
        </p:nvCxnSpPr>
        <p:spPr>
          <a:xfrm rot="16200000" flipH="1">
            <a:off x="2863090" y="3217478"/>
            <a:ext cx="512323" cy="476604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938338" y="2738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71472" y="357166"/>
            <a:ext cx="3081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400" dirty="0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400" b="1" dirty="0" smtClean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400" b="1" dirty="0" err="1" smtClean="0">
                <a:ea typeface="楷体" pitchFamily="49" charset="-122"/>
                <a:cs typeface="Times New Roman" pitchFamily="18" charset="0"/>
              </a:rPr>
              <a:t>LR</a:t>
            </a:r>
            <a:r>
              <a:rPr lang="zh-CN" altLang="en-US" sz="2400" b="1" dirty="0" smtClean="0">
                <a:ea typeface="楷体" pitchFamily="49" charset="-122"/>
                <a:cs typeface="Times New Roman" pitchFamily="18" charset="0"/>
              </a:rPr>
              <a:t>型</a:t>
            </a:r>
            <a:r>
              <a:rPr lang="zh-CN" altLang="en-US" sz="2400" b="1" dirty="0">
                <a:ea typeface="楷体" pitchFamily="49" charset="-122"/>
                <a:cs typeface="Times New Roman" pitchFamily="18" charset="0"/>
              </a:rPr>
              <a:t>调整</a:t>
            </a:r>
          </a:p>
        </p:txBody>
      </p:sp>
      <p:sp>
        <p:nvSpPr>
          <p:cNvPr id="8" name="矩形 7"/>
          <p:cNvSpPr/>
          <p:nvPr/>
        </p:nvSpPr>
        <p:spPr>
          <a:xfrm>
            <a:off x="1276372" y="2786058"/>
            <a:ext cx="357190" cy="136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2000" dirty="0" smtClean="0">
                <a:latin typeface="Times New Roman" pitchFamily="18" charset="0"/>
                <a:cs typeface="Times New Roman" pitchFamily="18" charset="0"/>
              </a:rPr>
              <a:t>α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1087458" y="2832096"/>
            <a:ext cx="108000" cy="1314094"/>
          </a:xfrm>
          <a:prstGeom prst="leftBrace">
            <a:avLst/>
          </a:prstGeom>
          <a:ln w="28575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3264099"/>
            <a:ext cx="49058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i="1" dirty="0" err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000" b="1" dirty="0" err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+1</a:t>
            </a:r>
            <a:endParaRPr lang="zh-CN" altLang="en-US" sz="20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705000" y="1785926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2000" b="1" i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490818" y="1071546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2000" b="1" i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19512" y="1928802"/>
            <a:ext cx="357190" cy="128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2000" dirty="0" smtClean="0">
                <a:latin typeface="Times New Roman" pitchFamily="18" charset="0"/>
                <a:cs typeface="Times New Roman" pitchFamily="18" charset="0"/>
              </a:rPr>
              <a:t>δ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左大括号 16"/>
          <p:cNvSpPr/>
          <p:nvPr/>
        </p:nvSpPr>
        <p:spPr>
          <a:xfrm>
            <a:off x="3230598" y="1974840"/>
            <a:ext cx="126956" cy="1242656"/>
          </a:xfrm>
          <a:prstGeom prst="leftBrace">
            <a:avLst/>
          </a:prstGeom>
          <a:ln w="28575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795530" y="2406843"/>
            <a:ext cx="49058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i="1" dirty="0" err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000" b="1" dirty="0" err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+1</a:t>
            </a:r>
            <a:endParaRPr lang="zh-CN" altLang="en-US" sz="20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19" name="直接连接符 18"/>
          <p:cNvCxnSpPr>
            <a:stCxn id="14" idx="3"/>
            <a:endCxn id="8" idx="0"/>
          </p:cNvCxnSpPr>
          <p:nvPr/>
        </p:nvCxnSpPr>
        <p:spPr>
          <a:xfrm rot="5400000">
            <a:off x="1365670" y="2363032"/>
            <a:ext cx="512323" cy="33372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4" idx="5"/>
          </p:cNvCxnSpPr>
          <p:nvPr/>
        </p:nvCxnSpPr>
        <p:spPr>
          <a:xfrm rot="16200000" flipH="1">
            <a:off x="2174950" y="2291594"/>
            <a:ext cx="512323" cy="476604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6" idx="0"/>
          </p:cNvCxnSpPr>
          <p:nvPr/>
        </p:nvCxnSpPr>
        <p:spPr>
          <a:xfrm>
            <a:off x="3026603" y="1500174"/>
            <a:ext cx="571504" cy="42862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14" idx="7"/>
          </p:cNvCxnSpPr>
          <p:nvPr/>
        </p:nvCxnSpPr>
        <p:spPr>
          <a:xfrm rot="5400000">
            <a:off x="2169791" y="1510494"/>
            <a:ext cx="382146" cy="336109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05066" y="100010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 smtClean="0"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2000" b="1" dirty="0" smtClean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19248" y="1692463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 smtClean="0">
                <a:ea typeface="楷体" pitchFamily="49" charset="-122"/>
                <a:cs typeface="Times New Roman" pitchFamily="18" charset="0"/>
              </a:rPr>
              <a:t>0</a:t>
            </a:r>
            <a:endParaRPr lang="zh-CN" altLang="en-US" sz="2000" b="1" dirty="0" smtClean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631412" y="4487870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i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357686" y="2143116"/>
            <a:ext cx="642942" cy="1428760"/>
            <a:chOff x="3857620" y="1000108"/>
            <a:chExt cx="642942" cy="1428760"/>
          </a:xfrm>
        </p:grpSpPr>
        <p:sp>
          <p:nvSpPr>
            <p:cNvPr id="46" name="右箭头 45"/>
            <p:cNvSpPr/>
            <p:nvPr/>
          </p:nvSpPr>
          <p:spPr>
            <a:xfrm>
              <a:off x="3857620" y="2214554"/>
              <a:ext cx="642942" cy="214314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936682" y="1000108"/>
              <a:ext cx="492443" cy="114300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插入结点</a:t>
              </a:r>
              <a:endParaRPr lang="zh-CN" altLang="en-US" sz="20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2000232" y="3714752"/>
            <a:ext cx="357190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altLang="zh-CN" sz="2000" dirty="0" smtClean="0">
                <a:latin typeface="Times New Roman" pitchFamily="18" charset="0"/>
                <a:cs typeface="Times New Roman" pitchFamily="18" charset="0"/>
              </a:rPr>
              <a:t>β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28728" y="4192793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i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h</a:t>
            </a:r>
            <a:endParaRPr lang="zh-CN" altLang="en-US" sz="2000" b="1" i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214678" y="3714752"/>
            <a:ext cx="357190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altLang="zh-CN" sz="2000" dirty="0" smtClean="0">
                <a:latin typeface="Times New Roman" pitchFamily="18" charset="0"/>
                <a:cs typeface="Times New Roman" pitchFamily="18" charset="0"/>
              </a:rPr>
              <a:t>γ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左大括号 53"/>
          <p:cNvSpPr/>
          <p:nvPr/>
        </p:nvSpPr>
        <p:spPr>
          <a:xfrm>
            <a:off x="3025764" y="3760790"/>
            <a:ext cx="108000" cy="1071570"/>
          </a:xfrm>
          <a:prstGeom prst="leftBrace">
            <a:avLst/>
          </a:prstGeom>
          <a:ln w="28575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43174" y="4192793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i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h</a:t>
            </a:r>
            <a:endParaRPr lang="zh-CN" altLang="en-US" sz="2000" b="1" i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2428860" y="2714620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2000" b="1" i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7" name="直接连接符 56"/>
          <p:cNvCxnSpPr>
            <a:stCxn id="56" idx="3"/>
            <a:endCxn id="51" idx="0"/>
          </p:cNvCxnSpPr>
          <p:nvPr/>
        </p:nvCxnSpPr>
        <p:spPr>
          <a:xfrm rot="5400000">
            <a:off x="2089530" y="3291726"/>
            <a:ext cx="512323" cy="33372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左大括号 60"/>
          <p:cNvSpPr/>
          <p:nvPr/>
        </p:nvSpPr>
        <p:spPr>
          <a:xfrm>
            <a:off x="1824018" y="3783380"/>
            <a:ext cx="108000" cy="1071570"/>
          </a:xfrm>
          <a:prstGeom prst="leftBrace">
            <a:avLst/>
          </a:prstGeom>
          <a:ln w="28575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>
            <a:off x="5214942" y="714356"/>
            <a:ext cx="3205230" cy="3786214"/>
            <a:chOff x="5214942" y="714356"/>
            <a:chExt cx="3205230" cy="3786214"/>
          </a:xfrm>
        </p:grpSpPr>
        <p:cxnSp>
          <p:nvCxnSpPr>
            <p:cNvPr id="62" name="直接连接符 61"/>
            <p:cNvCxnSpPr/>
            <p:nvPr/>
          </p:nvCxnSpPr>
          <p:spPr>
            <a:xfrm rot="16200000" flipH="1">
              <a:off x="7506560" y="2860288"/>
              <a:ext cx="512323" cy="4766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5919842" y="2428868"/>
              <a:ext cx="357190" cy="136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Times New Roman" pitchFamily="18" charset="0"/>
                  <a:cs typeface="Times New Roman" pitchFamily="18" charset="0"/>
                </a:rPr>
                <a:t>α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左大括号 63"/>
            <p:cNvSpPr/>
            <p:nvPr/>
          </p:nvSpPr>
          <p:spPr>
            <a:xfrm>
              <a:off x="5730928" y="2474906"/>
              <a:ext cx="108000" cy="1314094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14942" y="2906909"/>
              <a:ext cx="4905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err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r>
                <a:rPr lang="en-US" altLang="zh-CN" sz="2000" b="1" dirty="0" err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+1</a:t>
              </a:r>
              <a:endParaRPr lang="zh-CN" altLang="en-US" sz="20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6348470" y="1428736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7134288" y="714356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062982" y="1571612"/>
              <a:ext cx="357190" cy="128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Times New Roman" pitchFamily="18" charset="0"/>
                  <a:cs typeface="Times New Roman" pitchFamily="18" charset="0"/>
                </a:rPr>
                <a:t>δ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左大括号 68"/>
            <p:cNvSpPr/>
            <p:nvPr/>
          </p:nvSpPr>
          <p:spPr>
            <a:xfrm>
              <a:off x="7874068" y="1617650"/>
              <a:ext cx="126956" cy="1242656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439000" y="2049653"/>
              <a:ext cx="4905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err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r>
                <a:rPr lang="en-US" altLang="zh-CN" sz="2000" b="1" dirty="0" err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+1</a:t>
              </a:r>
              <a:endParaRPr lang="zh-CN" altLang="en-US" sz="20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71" name="直接连接符 70"/>
            <p:cNvCxnSpPr>
              <a:stCxn id="66" idx="3"/>
              <a:endCxn id="63" idx="0"/>
            </p:cNvCxnSpPr>
            <p:nvPr/>
          </p:nvCxnSpPr>
          <p:spPr>
            <a:xfrm rot="5400000">
              <a:off x="6009140" y="2005842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6" idx="5"/>
            </p:cNvCxnSpPr>
            <p:nvPr/>
          </p:nvCxnSpPr>
          <p:spPr>
            <a:xfrm rot="16200000" flipH="1">
              <a:off x="6818420" y="1934404"/>
              <a:ext cx="512323" cy="4766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endCxn id="68" idx="0"/>
            </p:cNvCxnSpPr>
            <p:nvPr/>
          </p:nvCxnSpPr>
          <p:spPr>
            <a:xfrm>
              <a:off x="7670073" y="1142984"/>
              <a:ext cx="571504" cy="4286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endCxn id="66" idx="7"/>
            </p:cNvCxnSpPr>
            <p:nvPr/>
          </p:nvCxnSpPr>
          <p:spPr>
            <a:xfrm rot="5400000">
              <a:off x="6813261" y="1153304"/>
              <a:ext cx="382146" cy="336109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6643702" y="3357562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altLang="zh-CN" sz="2000" dirty="0" smtClean="0">
                  <a:latin typeface="Times New Roman" pitchFamily="18" charset="0"/>
                  <a:cs typeface="Times New Roman" pitchFamily="18" charset="0"/>
                </a:rPr>
                <a:t>β</a:t>
              </a:r>
              <a:endParaRPr lang="zh-CN" altLang="en-US" sz="20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072198" y="3835603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endParaRPr lang="zh-CN" altLang="en-US" sz="2000" b="1" i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7858148" y="3357562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altLang="zh-CN" sz="2000" dirty="0" smtClean="0">
                  <a:latin typeface="Times New Roman" pitchFamily="18" charset="0"/>
                  <a:cs typeface="Times New Roman" pitchFamily="18" charset="0"/>
                </a:rPr>
                <a:t>γ</a:t>
              </a:r>
              <a:endParaRPr lang="zh-CN" altLang="en-US" sz="20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左大括号 79"/>
            <p:cNvSpPr/>
            <p:nvPr/>
          </p:nvSpPr>
          <p:spPr>
            <a:xfrm>
              <a:off x="7669234" y="3403600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286644" y="3835603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endParaRPr lang="zh-CN" altLang="en-US" sz="2000" b="1" i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7072330" y="2357430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3" name="直接连接符 82"/>
            <p:cNvCxnSpPr>
              <a:stCxn id="82" idx="3"/>
              <a:endCxn id="77" idx="0"/>
            </p:cNvCxnSpPr>
            <p:nvPr/>
          </p:nvCxnSpPr>
          <p:spPr>
            <a:xfrm rot="5400000">
              <a:off x="6733000" y="2934536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左大括号 83"/>
            <p:cNvSpPr/>
            <p:nvPr/>
          </p:nvSpPr>
          <p:spPr>
            <a:xfrm>
              <a:off x="6467488" y="3426190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702440" y="1062221"/>
            <a:ext cx="415928" cy="1320609"/>
            <a:chOff x="6656402" y="1036821"/>
            <a:chExt cx="415928" cy="1320609"/>
          </a:xfrm>
        </p:grpSpPr>
        <p:sp>
          <p:nvSpPr>
            <p:cNvPr id="87" name="TextBox 86"/>
            <p:cNvSpPr txBox="1"/>
            <p:nvPr/>
          </p:nvSpPr>
          <p:spPr>
            <a:xfrm>
              <a:off x="6656402" y="103682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L</a:t>
              </a:r>
              <a:endParaRPr lang="zh-CN" altLang="en-US" sz="2000" b="1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715140" y="2049653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R</a:t>
              </a:r>
              <a:endParaRPr lang="zh-CN" altLang="en-US" sz="2000" b="1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6062718" y="642918"/>
            <a:ext cx="1143008" cy="2143140"/>
            <a:chOff x="6062718" y="642918"/>
            <a:chExt cx="1143008" cy="2143140"/>
          </a:xfrm>
        </p:grpSpPr>
        <p:sp>
          <p:nvSpPr>
            <p:cNvPr id="75" name="TextBox 74"/>
            <p:cNvSpPr txBox="1"/>
            <p:nvPr/>
          </p:nvSpPr>
          <p:spPr>
            <a:xfrm>
              <a:off x="6848536" y="64291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ea typeface="楷体" pitchFamily="49" charset="-122"/>
                  <a:cs typeface="Times New Roman" pitchFamily="18" charset="0"/>
                </a:rPr>
                <a:t>2</a:t>
              </a:r>
              <a:endParaRPr lang="zh-CN" altLang="en-US" sz="2000" b="1" dirty="0" smtClean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062718" y="1335273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ea typeface="楷体" pitchFamily="49" charset="-122"/>
                  <a:cs typeface="Times New Roman" pitchFamily="18" charset="0"/>
                </a:rPr>
                <a:t>-1</a:t>
              </a:r>
              <a:endParaRPr lang="zh-CN" altLang="en-US" sz="2000" b="1" dirty="0" smtClean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715140" y="247828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ea typeface="楷体" pitchFamily="49" charset="-122"/>
                  <a:cs typeface="Times New Roman" pitchFamily="18" charset="0"/>
                </a:rPr>
                <a:t>1</a:t>
              </a:r>
              <a:endParaRPr lang="zh-CN" altLang="en-US" sz="2000" b="1" dirty="0" smtClean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2071670" y="2692595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 smtClean="0">
                <a:ea typeface="楷体" pitchFamily="49" charset="-122"/>
                <a:cs typeface="Times New Roman" pitchFamily="18" charset="0"/>
              </a:rPr>
              <a:t>0</a:t>
            </a:r>
            <a:endParaRPr lang="zh-CN" altLang="en-US" sz="2000" b="1" dirty="0" smtClean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2" name="灯片编号占位符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12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71470" y="288131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cxnSp>
        <p:nvCxnSpPr>
          <p:cNvPr id="62" name="直接连接符 61"/>
          <p:cNvCxnSpPr/>
          <p:nvPr/>
        </p:nvCxnSpPr>
        <p:spPr>
          <a:xfrm rot="16200000" flipH="1">
            <a:off x="3220280" y="3513120"/>
            <a:ext cx="512323" cy="476604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2848008" y="1367188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2000" b="1" i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776702" y="2224444"/>
            <a:ext cx="357190" cy="128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2000" dirty="0" smtClean="0">
                <a:latin typeface="Times New Roman" pitchFamily="18" charset="0"/>
                <a:cs typeface="Times New Roman" pitchFamily="18" charset="0"/>
              </a:rPr>
              <a:t>δ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左大括号 68"/>
          <p:cNvSpPr/>
          <p:nvPr/>
        </p:nvSpPr>
        <p:spPr>
          <a:xfrm>
            <a:off x="3587788" y="2270482"/>
            <a:ext cx="126956" cy="1242656"/>
          </a:xfrm>
          <a:prstGeom prst="leftBrace">
            <a:avLst/>
          </a:prstGeom>
          <a:ln w="28575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152720" y="2702485"/>
            <a:ext cx="49058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i="1" dirty="0" err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000" b="1" dirty="0" err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+1</a:t>
            </a:r>
            <a:endParaRPr lang="zh-CN" altLang="en-US" sz="20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928662" y="2081568"/>
            <a:ext cx="1705032" cy="2360264"/>
            <a:chOff x="2795530" y="1938692"/>
            <a:chExt cx="1705032" cy="2360264"/>
          </a:xfrm>
        </p:grpSpPr>
        <p:sp>
          <p:nvSpPr>
            <p:cNvPr id="63" name="矩形 62"/>
            <p:cNvSpPr/>
            <p:nvPr/>
          </p:nvSpPr>
          <p:spPr>
            <a:xfrm>
              <a:off x="3500430" y="2938824"/>
              <a:ext cx="357190" cy="136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Times New Roman" pitchFamily="18" charset="0"/>
                  <a:cs typeface="Times New Roman" pitchFamily="18" charset="0"/>
                </a:rPr>
                <a:t>α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左大括号 63"/>
            <p:cNvSpPr/>
            <p:nvPr/>
          </p:nvSpPr>
          <p:spPr>
            <a:xfrm>
              <a:off x="3311516" y="2984862"/>
              <a:ext cx="108000" cy="1314094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795530" y="3416865"/>
              <a:ext cx="4905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err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r>
                <a:rPr lang="en-US" altLang="zh-CN" sz="2000" b="1" dirty="0" err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+1</a:t>
              </a:r>
              <a:endParaRPr lang="zh-CN" altLang="en-US" sz="20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9058" y="1938692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1" name="直接连接符 70"/>
            <p:cNvCxnSpPr>
              <a:stCxn id="66" idx="3"/>
              <a:endCxn id="63" idx="0"/>
            </p:cNvCxnSpPr>
            <p:nvPr/>
          </p:nvCxnSpPr>
          <p:spPr>
            <a:xfrm rot="5400000">
              <a:off x="3589728" y="2515798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直接连接符 71"/>
          <p:cNvCxnSpPr/>
          <p:nvPr/>
        </p:nvCxnSpPr>
        <p:spPr>
          <a:xfrm rot="16200000" flipH="1">
            <a:off x="2532140" y="2587236"/>
            <a:ext cx="512323" cy="476604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endCxn id="68" idx="0"/>
          </p:cNvCxnSpPr>
          <p:nvPr/>
        </p:nvCxnSpPr>
        <p:spPr>
          <a:xfrm>
            <a:off x="3383793" y="1795816"/>
            <a:ext cx="571504" cy="42862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5400000">
            <a:off x="2526981" y="1806136"/>
            <a:ext cx="382146" cy="336109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3000364" y="4010394"/>
            <a:ext cx="928694" cy="1143008"/>
            <a:chOff x="4867232" y="3867518"/>
            <a:chExt cx="928694" cy="1143008"/>
          </a:xfrm>
        </p:grpSpPr>
        <p:sp>
          <p:nvSpPr>
            <p:cNvPr id="79" name="矩形 78"/>
            <p:cNvSpPr/>
            <p:nvPr/>
          </p:nvSpPr>
          <p:spPr>
            <a:xfrm>
              <a:off x="5438736" y="3867518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altLang="zh-CN" sz="2000" dirty="0" smtClean="0">
                  <a:latin typeface="Times New Roman" pitchFamily="18" charset="0"/>
                  <a:cs typeface="Times New Roman" pitchFamily="18" charset="0"/>
                </a:rPr>
                <a:t>γ</a:t>
              </a:r>
              <a:endParaRPr lang="zh-CN" altLang="en-US" sz="20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左大括号 79"/>
            <p:cNvSpPr/>
            <p:nvPr/>
          </p:nvSpPr>
          <p:spPr>
            <a:xfrm>
              <a:off x="5249822" y="3913556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67232" y="4345559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endParaRPr lang="zh-CN" altLang="en-US" sz="2000" b="1" i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82" name="椭圆 81"/>
          <p:cNvSpPr/>
          <p:nvPr/>
        </p:nvSpPr>
        <p:spPr>
          <a:xfrm>
            <a:off x="2786050" y="3010262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2000" b="1" i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3" name="直接连接符 82"/>
          <p:cNvCxnSpPr>
            <a:stCxn id="82" idx="3"/>
          </p:cNvCxnSpPr>
          <p:nvPr/>
        </p:nvCxnSpPr>
        <p:spPr>
          <a:xfrm rot="5400000">
            <a:off x="2446720" y="3587368"/>
            <a:ext cx="512323" cy="33372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组合 95"/>
          <p:cNvGrpSpPr/>
          <p:nvPr/>
        </p:nvGrpSpPr>
        <p:grpSpPr>
          <a:xfrm>
            <a:off x="1785918" y="4010394"/>
            <a:ext cx="928694" cy="1490308"/>
            <a:chOff x="3652786" y="3867518"/>
            <a:chExt cx="928694" cy="1490308"/>
          </a:xfrm>
        </p:grpSpPr>
        <p:sp>
          <p:nvSpPr>
            <p:cNvPr id="44" name="椭圆 43"/>
            <p:cNvSpPr/>
            <p:nvPr/>
          </p:nvSpPr>
          <p:spPr>
            <a:xfrm>
              <a:off x="4212000" y="4997826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224290" y="3867518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altLang="zh-CN" sz="2000" dirty="0" smtClean="0">
                  <a:latin typeface="Times New Roman" pitchFamily="18" charset="0"/>
                  <a:cs typeface="Times New Roman" pitchFamily="18" charset="0"/>
                </a:rPr>
                <a:t>β</a:t>
              </a:r>
              <a:endParaRPr lang="zh-CN" altLang="en-US" sz="20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52786" y="4345559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endParaRPr lang="zh-CN" altLang="en-US" sz="2000" b="1" i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4" name="左大括号 83"/>
            <p:cNvSpPr/>
            <p:nvPr/>
          </p:nvSpPr>
          <p:spPr>
            <a:xfrm>
              <a:off x="4048076" y="3936146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919182" y="428604"/>
            <a:ext cx="2857520" cy="1093595"/>
            <a:chOff x="2786050" y="285728"/>
            <a:chExt cx="2857520" cy="1093595"/>
          </a:xfrm>
        </p:grpSpPr>
        <p:sp>
          <p:nvSpPr>
            <p:cNvPr id="75" name="TextBox 74"/>
            <p:cNvSpPr txBox="1"/>
            <p:nvPr/>
          </p:nvSpPr>
          <p:spPr>
            <a:xfrm>
              <a:off x="4500562" y="28572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ea typeface="楷体" pitchFamily="49" charset="-122"/>
                  <a:cs typeface="Times New Roman" pitchFamily="18" charset="0"/>
                </a:rPr>
                <a:t>0</a:t>
              </a:r>
              <a:endParaRPr lang="zh-CN" altLang="en-US" sz="2000" b="1" dirty="0" smtClean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86380" y="10715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ea typeface="楷体" pitchFamily="49" charset="-122"/>
                  <a:cs typeface="Times New Roman" pitchFamily="18" charset="0"/>
                </a:rPr>
                <a:t>-1</a:t>
              </a:r>
              <a:endParaRPr lang="zh-CN" altLang="en-US" sz="2000" b="1" dirty="0" smtClean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86050" y="90664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ea typeface="楷体" pitchFamily="49" charset="-122"/>
                  <a:cs typeface="Times New Roman" pitchFamily="18" charset="0"/>
                </a:rPr>
                <a:t>0</a:t>
              </a:r>
              <a:endParaRPr lang="zh-CN" altLang="en-US" sz="2000" b="1" dirty="0" smtClean="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1705000" y="1064051"/>
            <a:ext cx="1252546" cy="436126"/>
            <a:chOff x="3571868" y="921175"/>
            <a:chExt cx="1252546" cy="436126"/>
          </a:xfrm>
        </p:grpSpPr>
        <p:cxnSp>
          <p:nvCxnSpPr>
            <p:cNvPr id="87" name="直接连接符 86"/>
            <p:cNvCxnSpPr/>
            <p:nvPr/>
          </p:nvCxnSpPr>
          <p:spPr>
            <a:xfrm>
              <a:off x="4357686" y="928670"/>
              <a:ext cx="466728" cy="356747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rot="5400000">
              <a:off x="3550039" y="943004"/>
              <a:ext cx="436126" cy="392467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直接连接符 93"/>
          <p:cNvCxnSpPr/>
          <p:nvPr/>
        </p:nvCxnSpPr>
        <p:spPr>
          <a:xfrm>
            <a:off x="1580824" y="1857364"/>
            <a:ext cx="409930" cy="357192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204934" y="3967467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LR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调整后的结果</a:t>
            </a: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13</a:t>
            </a:fld>
            <a:r>
              <a:rPr lang="en-US" altLang="zh-CN" smtClean="0"/>
              <a:t>/29</a:t>
            </a:r>
            <a:endParaRPr lang="en-US" altLang="zh-CN"/>
          </a:p>
        </p:txBody>
      </p:sp>
      <p:sp>
        <p:nvSpPr>
          <p:cNvPr id="39" name="TextBox 38"/>
          <p:cNvSpPr txBox="1"/>
          <p:nvPr/>
        </p:nvSpPr>
        <p:spPr>
          <a:xfrm>
            <a:off x="5000628" y="1571612"/>
            <a:ext cx="37147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结点穿过</a:t>
            </a:r>
            <a:r>
              <a:rPr lang="en-US" altLang="zh-CN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结点上升</a:t>
            </a:r>
            <a:endParaRPr lang="en-US" altLang="zh-CN" sz="2000" b="1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结点成为</a:t>
            </a:r>
            <a:r>
              <a:rPr lang="en-US" altLang="zh-CN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的左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孩子，</a:t>
            </a:r>
            <a:r>
              <a:rPr lang="en-US" altLang="zh-CN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结点成为</a:t>
            </a:r>
            <a:r>
              <a:rPr lang="en-US" altLang="zh-CN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的右孩子</a:t>
            </a:r>
            <a:endParaRPr lang="en-US" altLang="zh-CN" sz="2000" b="1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原来</a:t>
            </a:r>
            <a:r>
              <a:rPr lang="en-US" altLang="zh-CN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结点的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左子树</a:t>
            </a:r>
            <a:r>
              <a:rPr lang="el-GR" altLang="zh-CN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β 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作为</a:t>
            </a:r>
            <a:r>
              <a:rPr lang="en-US" altLang="zh-CN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的右子树；原来</a:t>
            </a:r>
            <a:r>
              <a:rPr lang="en-US" altLang="zh-CN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结点的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右子树</a:t>
            </a:r>
            <a:r>
              <a:rPr lang="el-GR" altLang="zh-CN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γ 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作为</a:t>
            </a:r>
            <a:r>
              <a:rPr lang="en-US" altLang="zh-CN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的左子树</a:t>
            </a:r>
            <a:endParaRPr lang="zh-CN" altLang="en-US" sz="20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4857752" y="928670"/>
            <a:ext cx="3081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4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LR</a:t>
            </a:r>
            <a:r>
              <a:rPr lang="zh-CN" altLang="en-US" sz="24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型调整过程：</a:t>
            </a:r>
            <a:endParaRPr lang="zh-CN" altLang="en-US" sz="2400" b="1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023 C -0.00711 -0.03264 -0.01406 -0.06481 -0.02204 -0.09815 C -0.02986 -0.13125 -0.03593 -0.15833 -0.04687 -0.2 C -0.05781 -0.24166 -0.07882 -0.31759 -0.08732 -0.34861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" y="-1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04 -0.03866 C -0.0375 -0.05023 -0.08056 -0.09375 -0.09479 -0.1083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" y="-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61 -0.06504 C 0.02622 -0.0743 0.03438 -0.09444 0.01927 -0.125 C 0.00417 -0.15555 -0.04566 -0.22268 -0.06267 -0.24838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" y="-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0.02592 C -0.00921 -0.01759 -0.01632 -0.00972 -0.03334 -0.04815 C -0.05035 -0.08657 -0.08802 -0.21319 -0.10243 -0.25648 " pathEditMode="relative" rAng="0" ptsTypes="aaa">
                                      <p:cBhvr>
                                        <p:cTn id="3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" y="-1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10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6540501" y="1471613"/>
            <a:ext cx="2135188" cy="2173287"/>
            <a:chOff x="6540501" y="1471613"/>
            <a:chExt cx="2135188" cy="2173287"/>
          </a:xfrm>
        </p:grpSpPr>
        <p:sp>
          <p:nvSpPr>
            <p:cNvPr id="45082" name="Freeform 10"/>
            <p:cNvSpPr>
              <a:spLocks/>
            </p:cNvSpPr>
            <p:nvPr/>
          </p:nvSpPr>
          <p:spPr bwMode="auto">
            <a:xfrm>
              <a:off x="7821614" y="2271713"/>
              <a:ext cx="557213" cy="488950"/>
            </a:xfrm>
            <a:custGeom>
              <a:avLst/>
              <a:gdLst>
                <a:gd name="T0" fmla="*/ 0 w 304"/>
                <a:gd name="T1" fmla="*/ 0 h 285"/>
                <a:gd name="T2" fmla="*/ 304 w 304"/>
                <a:gd name="T3" fmla="*/ 285 h 285"/>
                <a:gd name="T4" fmla="*/ 0 60000 65536"/>
                <a:gd name="T5" fmla="*/ 0 60000 65536"/>
                <a:gd name="T6" fmla="*/ 0 w 304"/>
                <a:gd name="T7" fmla="*/ 0 h 285"/>
                <a:gd name="T8" fmla="*/ 304 w 304"/>
                <a:gd name="T9" fmla="*/ 285 h 2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4" h="285">
                  <a:moveTo>
                    <a:pt x="0" y="0"/>
                  </a:moveTo>
                  <a:lnTo>
                    <a:pt x="304" y="285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3" name="Freeform 11"/>
            <p:cNvSpPr>
              <a:spLocks/>
            </p:cNvSpPr>
            <p:nvPr/>
          </p:nvSpPr>
          <p:spPr bwMode="auto">
            <a:xfrm>
              <a:off x="6910389" y="2300288"/>
              <a:ext cx="520700" cy="604837"/>
            </a:xfrm>
            <a:custGeom>
              <a:avLst/>
              <a:gdLst>
                <a:gd name="T0" fmla="*/ 285 w 285"/>
                <a:gd name="T1" fmla="*/ 0 h 353"/>
                <a:gd name="T2" fmla="*/ 0 w 285"/>
                <a:gd name="T3" fmla="*/ 353 h 353"/>
                <a:gd name="T4" fmla="*/ 0 60000 65536"/>
                <a:gd name="T5" fmla="*/ 0 60000 65536"/>
                <a:gd name="T6" fmla="*/ 0 w 285"/>
                <a:gd name="T7" fmla="*/ 0 h 353"/>
                <a:gd name="T8" fmla="*/ 285 w 285"/>
                <a:gd name="T9" fmla="*/ 353 h 3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5" h="353">
                  <a:moveTo>
                    <a:pt x="285" y="0"/>
                  </a:moveTo>
                  <a:lnTo>
                    <a:pt x="0" y="353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4" name="Oval 12"/>
            <p:cNvSpPr>
              <a:spLocks noChangeArrowheads="1"/>
            </p:cNvSpPr>
            <p:nvPr/>
          </p:nvSpPr>
          <p:spPr bwMode="auto">
            <a:xfrm>
              <a:off x="7312026" y="1838325"/>
              <a:ext cx="571500" cy="5349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45085" name="Oval 14"/>
            <p:cNvSpPr>
              <a:spLocks noChangeArrowheads="1"/>
            </p:cNvSpPr>
            <p:nvPr/>
          </p:nvSpPr>
          <p:spPr bwMode="auto">
            <a:xfrm>
              <a:off x="6540501" y="2741613"/>
              <a:ext cx="571500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5086" name="Oval 15"/>
            <p:cNvSpPr>
              <a:spLocks noChangeArrowheads="1"/>
            </p:cNvSpPr>
            <p:nvPr/>
          </p:nvSpPr>
          <p:spPr bwMode="auto">
            <a:xfrm>
              <a:off x="8099426" y="2670175"/>
              <a:ext cx="566738" cy="5349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45087" name="Text Box 24"/>
            <p:cNvSpPr txBox="1">
              <a:spLocks noChangeArrowheads="1"/>
            </p:cNvSpPr>
            <p:nvPr/>
          </p:nvSpPr>
          <p:spPr bwMode="auto">
            <a:xfrm>
              <a:off x="7380289" y="1471613"/>
              <a:ext cx="4318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ea typeface="楷体_GB2312" pitchFamily="49" charset="-122"/>
                </a:rPr>
                <a:t>0</a:t>
              </a:r>
            </a:p>
          </p:txBody>
        </p:sp>
        <p:sp>
          <p:nvSpPr>
            <p:cNvPr id="45088" name="Text Box 25"/>
            <p:cNvSpPr txBox="1">
              <a:spLocks noChangeArrowheads="1"/>
            </p:cNvSpPr>
            <p:nvPr/>
          </p:nvSpPr>
          <p:spPr bwMode="auto">
            <a:xfrm>
              <a:off x="6659564" y="3271838"/>
              <a:ext cx="4318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 dirty="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45089" name="Text Box 26"/>
            <p:cNvSpPr txBox="1">
              <a:spLocks noChangeArrowheads="1"/>
            </p:cNvSpPr>
            <p:nvPr/>
          </p:nvSpPr>
          <p:spPr bwMode="auto">
            <a:xfrm>
              <a:off x="8243889" y="3278188"/>
              <a:ext cx="4318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ea typeface="楷体_GB2312" pitchFamily="49" charset="-122"/>
                </a:rPr>
                <a:t>0</a:t>
              </a:r>
            </a:p>
          </p:txBody>
        </p:sp>
      </p:grpSp>
      <p:sp>
        <p:nvSpPr>
          <p:cNvPr id="45060" name="Freeform 30"/>
          <p:cNvSpPr>
            <a:spLocks/>
          </p:cNvSpPr>
          <p:nvPr/>
        </p:nvSpPr>
        <p:spPr bwMode="auto">
          <a:xfrm>
            <a:off x="669925" y="2235200"/>
            <a:ext cx="520700" cy="604838"/>
          </a:xfrm>
          <a:custGeom>
            <a:avLst/>
            <a:gdLst>
              <a:gd name="T0" fmla="*/ 285 w 285"/>
              <a:gd name="T1" fmla="*/ 0 h 353"/>
              <a:gd name="T2" fmla="*/ 0 w 285"/>
              <a:gd name="T3" fmla="*/ 353 h 353"/>
              <a:gd name="T4" fmla="*/ 0 60000 65536"/>
              <a:gd name="T5" fmla="*/ 0 60000 65536"/>
              <a:gd name="T6" fmla="*/ 0 w 285"/>
              <a:gd name="T7" fmla="*/ 0 h 353"/>
              <a:gd name="T8" fmla="*/ 285 w 285"/>
              <a:gd name="T9" fmla="*/ 353 h 35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5" h="353">
                <a:moveTo>
                  <a:pt x="285" y="0"/>
                </a:moveTo>
                <a:lnTo>
                  <a:pt x="0" y="353"/>
                </a:lnTo>
              </a:path>
            </a:pathLst>
          </a:cu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1" name="Oval 31"/>
          <p:cNvSpPr>
            <a:spLocks noChangeArrowheads="1"/>
          </p:cNvSpPr>
          <p:nvPr/>
        </p:nvSpPr>
        <p:spPr bwMode="auto">
          <a:xfrm>
            <a:off x="1071563" y="1773238"/>
            <a:ext cx="571479" cy="5349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72000" rIns="0" bIns="46800"/>
          <a:lstStyle/>
          <a:p>
            <a:pPr>
              <a:lnSpc>
                <a:spcPct val="80000"/>
              </a:lnSpc>
            </a:pPr>
            <a:r>
              <a:rPr kumimoji="0"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16</a:t>
            </a:r>
          </a:p>
        </p:txBody>
      </p:sp>
      <p:sp>
        <p:nvSpPr>
          <p:cNvPr id="45062" name="Oval 32"/>
          <p:cNvSpPr>
            <a:spLocks noChangeArrowheads="1"/>
          </p:cNvSpPr>
          <p:nvPr/>
        </p:nvSpPr>
        <p:spPr bwMode="auto">
          <a:xfrm>
            <a:off x="300038" y="2676525"/>
            <a:ext cx="571500" cy="5365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72000" rIns="0" bIns="4680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3468688" y="1700213"/>
            <a:ext cx="1416049" cy="2227263"/>
            <a:chOff x="3468688" y="1700213"/>
            <a:chExt cx="1416049" cy="2227263"/>
          </a:xfrm>
        </p:grpSpPr>
        <p:sp>
          <p:nvSpPr>
            <p:cNvPr id="45066" name="Freeform 3"/>
            <p:cNvSpPr>
              <a:spLocks/>
            </p:cNvSpPr>
            <p:nvPr/>
          </p:nvSpPr>
          <p:spPr bwMode="auto">
            <a:xfrm>
              <a:off x="3843338" y="3006726"/>
              <a:ext cx="557212" cy="488950"/>
            </a:xfrm>
            <a:custGeom>
              <a:avLst/>
              <a:gdLst>
                <a:gd name="T0" fmla="*/ 0 w 304"/>
                <a:gd name="T1" fmla="*/ 0 h 285"/>
                <a:gd name="T2" fmla="*/ 304 w 304"/>
                <a:gd name="T3" fmla="*/ 285 h 285"/>
                <a:gd name="T4" fmla="*/ 0 60000 65536"/>
                <a:gd name="T5" fmla="*/ 0 60000 65536"/>
                <a:gd name="T6" fmla="*/ 0 w 304"/>
                <a:gd name="T7" fmla="*/ 0 h 285"/>
                <a:gd name="T8" fmla="*/ 304 w 304"/>
                <a:gd name="T9" fmla="*/ 285 h 2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4" h="285">
                  <a:moveTo>
                    <a:pt x="0" y="0"/>
                  </a:moveTo>
                  <a:lnTo>
                    <a:pt x="304" y="285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7" name="Freeform 4"/>
            <p:cNvSpPr>
              <a:spLocks/>
            </p:cNvSpPr>
            <p:nvPr/>
          </p:nvSpPr>
          <p:spPr bwMode="auto">
            <a:xfrm>
              <a:off x="3838575" y="2162176"/>
              <a:ext cx="520700" cy="604838"/>
            </a:xfrm>
            <a:custGeom>
              <a:avLst/>
              <a:gdLst>
                <a:gd name="T0" fmla="*/ 285 w 285"/>
                <a:gd name="T1" fmla="*/ 0 h 353"/>
                <a:gd name="T2" fmla="*/ 0 w 285"/>
                <a:gd name="T3" fmla="*/ 353 h 353"/>
                <a:gd name="T4" fmla="*/ 0 60000 65536"/>
                <a:gd name="T5" fmla="*/ 0 60000 65536"/>
                <a:gd name="T6" fmla="*/ 0 w 285"/>
                <a:gd name="T7" fmla="*/ 0 h 353"/>
                <a:gd name="T8" fmla="*/ 285 w 285"/>
                <a:gd name="T9" fmla="*/ 353 h 3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5" h="353">
                  <a:moveTo>
                    <a:pt x="285" y="0"/>
                  </a:moveTo>
                  <a:lnTo>
                    <a:pt x="0" y="353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8" name="Oval 5"/>
            <p:cNvSpPr>
              <a:spLocks noChangeArrowheads="1"/>
            </p:cNvSpPr>
            <p:nvPr/>
          </p:nvSpPr>
          <p:spPr bwMode="auto">
            <a:xfrm>
              <a:off x="4240213" y="1700213"/>
              <a:ext cx="571500" cy="5349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4680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45069" name="Oval 7"/>
            <p:cNvSpPr>
              <a:spLocks noChangeArrowheads="1"/>
            </p:cNvSpPr>
            <p:nvPr/>
          </p:nvSpPr>
          <p:spPr bwMode="auto">
            <a:xfrm>
              <a:off x="3468688" y="2603501"/>
              <a:ext cx="571500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4680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5070" name="Oval 8"/>
            <p:cNvSpPr>
              <a:spLocks noChangeArrowheads="1"/>
            </p:cNvSpPr>
            <p:nvPr/>
          </p:nvSpPr>
          <p:spPr bwMode="auto">
            <a:xfrm>
              <a:off x="4318000" y="3392488"/>
              <a:ext cx="566737" cy="5349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4680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7</a:t>
              </a:r>
            </a:p>
          </p:txBody>
        </p:sp>
      </p:grpSp>
      <p:sp>
        <p:nvSpPr>
          <p:cNvPr id="45072" name="Text Box 19"/>
          <p:cNvSpPr txBox="1">
            <a:spLocks noChangeArrowheads="1"/>
          </p:cNvSpPr>
          <p:nvPr/>
        </p:nvSpPr>
        <p:spPr bwMode="auto">
          <a:xfrm>
            <a:off x="4067175" y="2917826"/>
            <a:ext cx="360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latin typeface="Verdana" pitchFamily="34" charset="0"/>
              </a:rPr>
              <a:t>R</a:t>
            </a:r>
          </a:p>
        </p:txBody>
      </p:sp>
      <p:sp>
        <p:nvSpPr>
          <p:cNvPr id="45073" name="Text Box 20"/>
          <p:cNvSpPr txBox="1">
            <a:spLocks noChangeArrowheads="1"/>
          </p:cNvSpPr>
          <p:nvPr/>
        </p:nvSpPr>
        <p:spPr bwMode="auto">
          <a:xfrm>
            <a:off x="3852863" y="2052638"/>
            <a:ext cx="360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latin typeface="Verdana" pitchFamily="34" charset="0"/>
              </a:rPr>
              <a:t>L</a:t>
            </a:r>
          </a:p>
        </p:txBody>
      </p:sp>
      <p:sp>
        <p:nvSpPr>
          <p:cNvPr id="45074" name="Text Box 21"/>
          <p:cNvSpPr txBox="1">
            <a:spLocks noChangeArrowheads="1"/>
          </p:cNvSpPr>
          <p:nvPr/>
        </p:nvSpPr>
        <p:spPr bwMode="auto">
          <a:xfrm>
            <a:off x="4860925" y="3427413"/>
            <a:ext cx="287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ea typeface="楷体_GB2312" pitchFamily="49" charset="-122"/>
              </a:rPr>
              <a:t>0</a:t>
            </a:r>
          </a:p>
        </p:txBody>
      </p:sp>
      <p:sp>
        <p:nvSpPr>
          <p:cNvPr id="45075" name="Text Box 22"/>
          <p:cNvSpPr txBox="1">
            <a:spLocks noChangeArrowheads="1"/>
          </p:cNvSpPr>
          <p:nvPr/>
        </p:nvSpPr>
        <p:spPr bwMode="auto">
          <a:xfrm>
            <a:off x="4860925" y="1700213"/>
            <a:ext cx="43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ea typeface="楷体_GB2312" pitchFamily="49" charset="-122"/>
              </a:rPr>
              <a:t>-2</a:t>
            </a:r>
          </a:p>
        </p:txBody>
      </p:sp>
      <p:sp>
        <p:nvSpPr>
          <p:cNvPr id="45076" name="Text Box 23"/>
          <p:cNvSpPr txBox="1">
            <a:spLocks noChangeArrowheads="1"/>
          </p:cNvSpPr>
          <p:nvPr/>
        </p:nvSpPr>
        <p:spPr bwMode="auto">
          <a:xfrm>
            <a:off x="3132138" y="2700338"/>
            <a:ext cx="43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ea typeface="楷体_GB2312" pitchFamily="49" charset="-122"/>
              </a:rPr>
              <a:t>-1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1331913" y="2420938"/>
            <a:ext cx="1655762" cy="503238"/>
            <a:chOff x="1331913" y="2420938"/>
            <a:chExt cx="1655762" cy="503238"/>
          </a:xfrm>
        </p:grpSpPr>
        <p:sp>
          <p:nvSpPr>
            <p:cNvPr id="45077" name="Text Box 28"/>
            <p:cNvSpPr txBox="1">
              <a:spLocks noChangeArrowheads="1"/>
            </p:cNvSpPr>
            <p:nvPr/>
          </p:nvSpPr>
          <p:spPr bwMode="auto">
            <a:xfrm>
              <a:off x="1763713" y="2420938"/>
              <a:ext cx="9366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插入</a:t>
              </a:r>
              <a:r>
                <a:rPr kumimoji="0" lang="en-US" altLang="zh-CN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45078" name="Line 40"/>
            <p:cNvSpPr>
              <a:spLocks noChangeShapeType="1"/>
            </p:cNvSpPr>
            <p:nvPr/>
          </p:nvSpPr>
          <p:spPr bwMode="auto">
            <a:xfrm>
              <a:off x="1331913" y="2924176"/>
              <a:ext cx="1655762" cy="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079" name="Text Box 43"/>
          <p:cNvSpPr txBox="1">
            <a:spLocks noChangeArrowheads="1"/>
          </p:cNvSpPr>
          <p:nvPr/>
        </p:nvSpPr>
        <p:spPr bwMode="auto">
          <a:xfrm>
            <a:off x="3071802" y="4357694"/>
            <a:ext cx="25923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插入关键字</a:t>
            </a: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的结果</a:t>
            </a:r>
          </a:p>
        </p:txBody>
      </p:sp>
      <p:sp>
        <p:nvSpPr>
          <p:cNvPr id="143405" name="Text Box 45"/>
          <p:cNvSpPr txBox="1">
            <a:spLocks noChangeArrowheads="1"/>
          </p:cNvSpPr>
          <p:nvPr/>
        </p:nvSpPr>
        <p:spPr bwMode="auto">
          <a:xfrm>
            <a:off x="6948488" y="4076700"/>
            <a:ext cx="17272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400" b="1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调整完毕</a:t>
            </a:r>
          </a:p>
        </p:txBody>
      </p:sp>
      <p:sp>
        <p:nvSpPr>
          <p:cNvPr id="143406" name="Freeform 46"/>
          <p:cNvSpPr>
            <a:spLocks/>
          </p:cNvSpPr>
          <p:nvPr/>
        </p:nvSpPr>
        <p:spPr bwMode="auto">
          <a:xfrm>
            <a:off x="3492500" y="1638300"/>
            <a:ext cx="1092200" cy="1765300"/>
          </a:xfrm>
          <a:custGeom>
            <a:avLst/>
            <a:gdLst>
              <a:gd name="T0" fmla="*/ 688 w 688"/>
              <a:gd name="T1" fmla="*/ 1112 h 1112"/>
              <a:gd name="T2" fmla="*/ 600 w 688"/>
              <a:gd name="T3" fmla="*/ 632 h 1112"/>
              <a:gd name="T4" fmla="*/ 160 w 688"/>
              <a:gd name="T5" fmla="*/ 376 h 1112"/>
              <a:gd name="T6" fmla="*/ 0 w 688"/>
              <a:gd name="T7" fmla="*/ 0 h 1112"/>
              <a:gd name="T8" fmla="*/ 0 60000 65536"/>
              <a:gd name="T9" fmla="*/ 0 60000 65536"/>
              <a:gd name="T10" fmla="*/ 0 60000 65536"/>
              <a:gd name="T11" fmla="*/ 0 60000 65536"/>
              <a:gd name="T12" fmla="*/ 0 w 688"/>
              <a:gd name="T13" fmla="*/ 0 h 1112"/>
              <a:gd name="T14" fmla="*/ 688 w 688"/>
              <a:gd name="T15" fmla="*/ 1112 h 1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8" h="1112">
                <a:moveTo>
                  <a:pt x="688" y="1112"/>
                </a:moveTo>
                <a:cubicBezTo>
                  <a:pt x="673" y="1033"/>
                  <a:pt x="688" y="755"/>
                  <a:pt x="600" y="632"/>
                </a:cubicBezTo>
                <a:cubicBezTo>
                  <a:pt x="498" y="514"/>
                  <a:pt x="260" y="481"/>
                  <a:pt x="160" y="376"/>
                </a:cubicBezTo>
                <a:cubicBezTo>
                  <a:pt x="60" y="271"/>
                  <a:pt x="33" y="78"/>
                  <a:pt x="0" y="0"/>
                </a:cubicBezTo>
              </a:path>
            </a:pathLst>
          </a:custGeom>
          <a:noFill/>
          <a:ln w="57150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642910" y="357166"/>
            <a:ext cx="3600450" cy="5539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AVL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树</a:t>
            </a:r>
            <a:r>
              <a:rPr lang="en-US" altLang="zh-CN" sz="2400" b="1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LR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调整演示</a:t>
            </a:r>
            <a:endParaRPr lang="zh-CN" altLang="en-US" sz="2400" b="1" dirty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5429256" y="2714620"/>
            <a:ext cx="642942" cy="3571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14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2" grpId="0"/>
      <p:bldP spid="45073" grpId="0"/>
      <p:bldP spid="45074" grpId="0"/>
      <p:bldP spid="45075" grpId="0"/>
      <p:bldP spid="45076" grpId="0"/>
      <p:bldP spid="45079" grpId="0"/>
      <p:bldP spid="143405" grpId="0"/>
      <p:bldP spid="143406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938338" y="2709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85720" y="214290"/>
            <a:ext cx="3081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b="1" dirty="0"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400" b="1" dirty="0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400" b="1" dirty="0" smtClean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400" b="1" dirty="0" err="1" smtClean="0">
                <a:ea typeface="楷体" pitchFamily="49" charset="-122"/>
                <a:cs typeface="Times New Roman" pitchFamily="18" charset="0"/>
              </a:rPr>
              <a:t>RL</a:t>
            </a:r>
            <a:r>
              <a:rPr lang="zh-CN" altLang="en-US" sz="2400" b="1" dirty="0" smtClean="0">
                <a:ea typeface="楷体" pitchFamily="49" charset="-122"/>
                <a:cs typeface="Times New Roman" pitchFamily="18" charset="0"/>
              </a:rPr>
              <a:t>型</a:t>
            </a:r>
            <a:r>
              <a:rPr lang="zh-CN" altLang="en-US" sz="2400" b="1" dirty="0">
                <a:ea typeface="楷体" pitchFamily="49" charset="-122"/>
                <a:cs typeface="Times New Roman" pitchFamily="18" charset="0"/>
              </a:rPr>
              <a:t>调整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4143372" y="1643050"/>
            <a:ext cx="642942" cy="1428760"/>
            <a:chOff x="3857620" y="1000108"/>
            <a:chExt cx="642942" cy="1428760"/>
          </a:xfrm>
        </p:grpSpPr>
        <p:sp>
          <p:nvSpPr>
            <p:cNvPr id="23" name="右箭头 22"/>
            <p:cNvSpPr/>
            <p:nvPr/>
          </p:nvSpPr>
          <p:spPr>
            <a:xfrm>
              <a:off x="3857620" y="2214554"/>
              <a:ext cx="642942" cy="214314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36682" y="1000108"/>
              <a:ext cx="492443" cy="114300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插入结点</a:t>
              </a:r>
              <a:endParaRPr lang="zh-CN" altLang="en-US" sz="20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42844" y="785794"/>
            <a:ext cx="3748114" cy="3786214"/>
            <a:chOff x="142844" y="785794"/>
            <a:chExt cx="3748114" cy="3786214"/>
          </a:xfrm>
        </p:grpSpPr>
        <p:cxnSp>
          <p:nvCxnSpPr>
            <p:cNvPr id="7" name="直接连接符 6"/>
            <p:cNvCxnSpPr/>
            <p:nvPr/>
          </p:nvCxnSpPr>
          <p:spPr>
            <a:xfrm rot="16200000" flipH="1">
              <a:off x="2291586" y="2931726"/>
              <a:ext cx="512323" cy="4766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847744" y="1726746"/>
              <a:ext cx="357190" cy="136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Times New Roman" pitchFamily="18" charset="0"/>
                  <a:cs typeface="Times New Roman" pitchFamily="18" charset="0"/>
                </a:rPr>
                <a:t>α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左大括号 8"/>
            <p:cNvSpPr/>
            <p:nvPr/>
          </p:nvSpPr>
          <p:spPr>
            <a:xfrm>
              <a:off x="658830" y="1772784"/>
              <a:ext cx="108000" cy="1314094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2844" y="2204787"/>
              <a:ext cx="4905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err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r>
                <a:rPr lang="en-US" altLang="zh-CN" sz="2000" b="1" dirty="0" err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+1</a:t>
              </a:r>
              <a:endParaRPr lang="zh-CN" altLang="en-US" sz="20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643174" y="1571612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633562" y="857232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533768" y="2497496"/>
              <a:ext cx="357190" cy="128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Times New Roman" pitchFamily="18" charset="0"/>
                  <a:cs typeface="Times New Roman" pitchFamily="18" charset="0"/>
                </a:rPr>
                <a:t>δ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左大括号 13"/>
            <p:cNvSpPr/>
            <p:nvPr/>
          </p:nvSpPr>
          <p:spPr>
            <a:xfrm>
              <a:off x="3344854" y="2543534"/>
              <a:ext cx="126956" cy="1242656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09786" y="2975537"/>
              <a:ext cx="4905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err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r>
                <a:rPr lang="en-US" altLang="zh-CN" sz="2000" b="1" dirty="0" err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+1</a:t>
              </a:r>
              <a:endParaRPr lang="zh-CN" altLang="en-US" sz="20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6" name="直接连接符 15"/>
            <p:cNvCxnSpPr>
              <a:endCxn id="8" idx="0"/>
            </p:cNvCxnSpPr>
            <p:nvPr/>
          </p:nvCxnSpPr>
          <p:spPr>
            <a:xfrm rot="10800000" flipV="1">
              <a:off x="1026340" y="1273602"/>
              <a:ext cx="616703" cy="45314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1" idx="3"/>
            </p:cNvCxnSpPr>
            <p:nvPr/>
          </p:nvCxnSpPr>
          <p:spPr>
            <a:xfrm rot="5400000">
              <a:off x="2303096" y="2037990"/>
              <a:ext cx="402342" cy="4452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endCxn id="13" idx="0"/>
            </p:cNvCxnSpPr>
            <p:nvPr/>
          </p:nvCxnSpPr>
          <p:spPr>
            <a:xfrm>
              <a:off x="3140859" y="2068868"/>
              <a:ext cx="571504" cy="4286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endCxn id="11" idx="1"/>
            </p:cNvCxnSpPr>
            <p:nvPr/>
          </p:nvCxnSpPr>
          <p:spPr>
            <a:xfrm>
              <a:off x="2205066" y="1269984"/>
              <a:ext cx="521803" cy="385323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347810" y="78579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ea typeface="楷体" pitchFamily="49" charset="-122"/>
                  <a:cs typeface="Times New Roman" pitchFamily="18" charset="0"/>
                </a:rPr>
                <a:t>-1</a:t>
              </a:r>
              <a:endParaRPr lang="zh-CN" altLang="en-US" sz="2000" b="1" dirty="0" smtClean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14678" y="1478149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ea typeface="楷体" pitchFamily="49" charset="-122"/>
                  <a:cs typeface="Times New Roman" pitchFamily="18" charset="0"/>
                </a:rPr>
                <a:t>0</a:t>
              </a:r>
              <a:endParaRPr lang="zh-CN" altLang="en-US" sz="2000" b="1" dirty="0" smtClean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428728" y="3429000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altLang="zh-CN" sz="2000" dirty="0" smtClean="0">
                  <a:latin typeface="Times New Roman" pitchFamily="18" charset="0"/>
                  <a:cs typeface="Times New Roman" pitchFamily="18" charset="0"/>
                </a:rPr>
                <a:t>β</a:t>
              </a:r>
              <a:endParaRPr lang="zh-CN" altLang="en-US" sz="20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57224" y="390704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endParaRPr lang="zh-CN" altLang="en-US" sz="2000" b="1" i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643174" y="3429000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altLang="zh-CN" sz="2000" dirty="0" smtClean="0">
                  <a:latin typeface="Times New Roman" pitchFamily="18" charset="0"/>
                  <a:cs typeface="Times New Roman" pitchFamily="18" charset="0"/>
                </a:rPr>
                <a:t>γ</a:t>
              </a:r>
              <a:endParaRPr lang="zh-CN" altLang="en-US" sz="20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左大括号 27"/>
            <p:cNvSpPr/>
            <p:nvPr/>
          </p:nvSpPr>
          <p:spPr>
            <a:xfrm>
              <a:off x="2454260" y="3475038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71670" y="390704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endParaRPr lang="zh-CN" altLang="en-US" sz="2000" b="1" i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1857356" y="2428868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" name="直接连接符 30"/>
            <p:cNvCxnSpPr>
              <a:stCxn id="30" idx="3"/>
              <a:endCxn id="25" idx="0"/>
            </p:cNvCxnSpPr>
            <p:nvPr/>
          </p:nvCxnSpPr>
          <p:spPr>
            <a:xfrm rot="5400000">
              <a:off x="1518026" y="3005974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左大括号 31"/>
            <p:cNvSpPr/>
            <p:nvPr/>
          </p:nvSpPr>
          <p:spPr>
            <a:xfrm>
              <a:off x="1252514" y="3497628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00166" y="247828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ea typeface="楷体" pitchFamily="49" charset="-122"/>
                  <a:cs typeface="Times New Roman" pitchFamily="18" charset="0"/>
                </a:rPr>
                <a:t>0</a:t>
              </a:r>
              <a:endParaRPr lang="zh-CN" altLang="en-US" sz="2000" b="1" dirty="0" smtClean="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5143504" y="785794"/>
            <a:ext cx="3748114" cy="3714776"/>
            <a:chOff x="5143504" y="785794"/>
            <a:chExt cx="3748114" cy="3714776"/>
          </a:xfrm>
        </p:grpSpPr>
        <p:cxnSp>
          <p:nvCxnSpPr>
            <p:cNvPr id="72" name="直接连接符 71"/>
            <p:cNvCxnSpPr/>
            <p:nvPr/>
          </p:nvCxnSpPr>
          <p:spPr>
            <a:xfrm rot="16200000" flipH="1">
              <a:off x="7292246" y="2860288"/>
              <a:ext cx="512323" cy="4766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/>
            <p:cNvSpPr/>
            <p:nvPr/>
          </p:nvSpPr>
          <p:spPr>
            <a:xfrm>
              <a:off x="5848404" y="1655308"/>
              <a:ext cx="357190" cy="136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Times New Roman" pitchFamily="18" charset="0"/>
                  <a:cs typeface="Times New Roman" pitchFamily="18" charset="0"/>
                </a:rPr>
                <a:t>α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左大括号 73"/>
            <p:cNvSpPr/>
            <p:nvPr/>
          </p:nvSpPr>
          <p:spPr>
            <a:xfrm>
              <a:off x="5659490" y="1701346"/>
              <a:ext cx="108000" cy="1314094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143504" y="2133349"/>
              <a:ext cx="4905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err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r>
                <a:rPr lang="en-US" altLang="zh-CN" sz="2000" b="1" dirty="0" err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+1</a:t>
              </a:r>
              <a:endParaRPr lang="zh-CN" altLang="en-US" sz="20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7643834" y="1500174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6634222" y="785794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8534428" y="2426058"/>
              <a:ext cx="357190" cy="128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Times New Roman" pitchFamily="18" charset="0"/>
                  <a:cs typeface="Times New Roman" pitchFamily="18" charset="0"/>
                </a:rPr>
                <a:t>δ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左大括号 78"/>
            <p:cNvSpPr/>
            <p:nvPr/>
          </p:nvSpPr>
          <p:spPr>
            <a:xfrm>
              <a:off x="8345514" y="2472096"/>
              <a:ext cx="126956" cy="1242656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910446" y="2904099"/>
              <a:ext cx="4905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err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r>
                <a:rPr lang="en-US" altLang="zh-CN" sz="2000" b="1" dirty="0" err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+1</a:t>
              </a:r>
              <a:endParaRPr lang="zh-CN" altLang="en-US" sz="20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81" name="直接连接符 80"/>
            <p:cNvCxnSpPr>
              <a:endCxn id="73" idx="0"/>
            </p:cNvCxnSpPr>
            <p:nvPr/>
          </p:nvCxnSpPr>
          <p:spPr>
            <a:xfrm rot="10800000" flipV="1">
              <a:off x="6027000" y="1202164"/>
              <a:ext cx="616703" cy="45314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76" idx="3"/>
            </p:cNvCxnSpPr>
            <p:nvPr/>
          </p:nvCxnSpPr>
          <p:spPr>
            <a:xfrm rot="5400000">
              <a:off x="7303756" y="1966552"/>
              <a:ext cx="402342" cy="4452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endCxn id="78" idx="0"/>
            </p:cNvCxnSpPr>
            <p:nvPr/>
          </p:nvCxnSpPr>
          <p:spPr>
            <a:xfrm>
              <a:off x="8141519" y="1997430"/>
              <a:ext cx="571504" cy="4286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endCxn id="76" idx="1"/>
            </p:cNvCxnSpPr>
            <p:nvPr/>
          </p:nvCxnSpPr>
          <p:spPr>
            <a:xfrm>
              <a:off x="7205726" y="1198546"/>
              <a:ext cx="521803" cy="385323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 86"/>
            <p:cNvSpPr/>
            <p:nvPr/>
          </p:nvSpPr>
          <p:spPr>
            <a:xfrm>
              <a:off x="6429388" y="3357562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altLang="zh-CN" sz="2000" dirty="0" smtClean="0">
                  <a:latin typeface="Times New Roman" pitchFamily="18" charset="0"/>
                  <a:cs typeface="Times New Roman" pitchFamily="18" charset="0"/>
                </a:rPr>
                <a:t>β</a:t>
              </a:r>
              <a:endParaRPr lang="zh-CN" altLang="en-US" sz="20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857884" y="3835603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endParaRPr lang="zh-CN" altLang="en-US" sz="2000" b="1" i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7643834" y="3357562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altLang="zh-CN" sz="2000" dirty="0" smtClean="0">
                  <a:latin typeface="Times New Roman" pitchFamily="18" charset="0"/>
                  <a:cs typeface="Times New Roman" pitchFamily="18" charset="0"/>
                </a:rPr>
                <a:t>γ</a:t>
              </a:r>
              <a:endParaRPr lang="zh-CN" altLang="en-US" sz="20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左大括号 89"/>
            <p:cNvSpPr/>
            <p:nvPr/>
          </p:nvSpPr>
          <p:spPr>
            <a:xfrm>
              <a:off x="7454920" y="3403600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072330" y="3835603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endParaRPr lang="zh-CN" altLang="en-US" sz="2000" b="1" i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6858016" y="2357430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3" name="直接连接符 92"/>
            <p:cNvCxnSpPr>
              <a:stCxn id="92" idx="3"/>
              <a:endCxn id="87" idx="0"/>
            </p:cNvCxnSpPr>
            <p:nvPr/>
          </p:nvCxnSpPr>
          <p:spPr>
            <a:xfrm rot="5400000">
              <a:off x="6518686" y="2934536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左大括号 93"/>
            <p:cNvSpPr/>
            <p:nvPr/>
          </p:nvSpPr>
          <p:spPr>
            <a:xfrm>
              <a:off x="6253174" y="3426190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286512" y="620893"/>
            <a:ext cx="2286016" cy="1901438"/>
            <a:chOff x="6286512" y="620893"/>
            <a:chExt cx="2286016" cy="1901438"/>
          </a:xfrm>
        </p:grpSpPr>
        <p:sp>
          <p:nvSpPr>
            <p:cNvPr id="85" name="TextBox 84"/>
            <p:cNvSpPr txBox="1"/>
            <p:nvPr/>
          </p:nvSpPr>
          <p:spPr>
            <a:xfrm>
              <a:off x="6643702" y="221455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ea typeface="楷体" pitchFamily="49" charset="-122"/>
                  <a:cs typeface="Times New Roman" pitchFamily="18" charset="0"/>
                </a:rPr>
                <a:t>-1</a:t>
              </a:r>
              <a:endParaRPr lang="zh-CN" altLang="en-US" sz="2000" b="1" dirty="0" smtClean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286512" y="620893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ea typeface="楷体" pitchFamily="49" charset="-122"/>
                  <a:cs typeface="Times New Roman" pitchFamily="18" charset="0"/>
                </a:rPr>
                <a:t>-2</a:t>
              </a:r>
              <a:endParaRPr lang="zh-CN" altLang="en-US" sz="2000" b="1" dirty="0" smtClean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215338" y="150017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ea typeface="楷体" pitchFamily="49" charset="-122"/>
                  <a:cs typeface="Times New Roman" pitchFamily="18" charset="0"/>
                </a:rPr>
                <a:t>1</a:t>
              </a:r>
              <a:endParaRPr lang="zh-CN" altLang="en-US" sz="2000" b="1" dirty="0" smtClean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96" name="椭圆 95"/>
          <p:cNvSpPr/>
          <p:nvPr/>
        </p:nvSpPr>
        <p:spPr>
          <a:xfrm>
            <a:off x="7643834" y="4462470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i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7143768" y="1071546"/>
            <a:ext cx="714380" cy="1143008"/>
            <a:chOff x="7143768" y="1071546"/>
            <a:chExt cx="714380" cy="1143008"/>
          </a:xfrm>
        </p:grpSpPr>
        <p:sp>
          <p:nvSpPr>
            <p:cNvPr id="98" name="TextBox 97"/>
            <p:cNvSpPr txBox="1"/>
            <p:nvPr/>
          </p:nvSpPr>
          <p:spPr>
            <a:xfrm>
              <a:off x="7500958" y="10715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R</a:t>
              </a:r>
              <a:endParaRPr lang="zh-CN" altLang="en-US" sz="2000" b="1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143768" y="1906777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L</a:t>
              </a:r>
              <a:endParaRPr lang="zh-CN" altLang="en-US" sz="2000" b="1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cxnSp>
        <p:nvCxnSpPr>
          <p:cNvPr id="102" name="直接箭头连接符 101"/>
          <p:cNvCxnSpPr/>
          <p:nvPr/>
        </p:nvCxnSpPr>
        <p:spPr>
          <a:xfrm rot="5400000" flipH="1" flipV="1">
            <a:off x="6536545" y="1107265"/>
            <a:ext cx="1785950" cy="571504"/>
          </a:xfrm>
          <a:prstGeom prst="straightConnector1">
            <a:avLst/>
          </a:prstGeom>
          <a:ln w="57150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灯片编号占位符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15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21" name="Text Box 31"/>
          <p:cNvSpPr txBox="1">
            <a:spLocks noChangeArrowheads="1"/>
          </p:cNvSpPr>
          <p:nvPr/>
        </p:nvSpPr>
        <p:spPr bwMode="auto">
          <a:xfrm>
            <a:off x="6813546" y="4149738"/>
            <a:ext cx="287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ea typeface="楷体_GB2312" pitchFamily="49" charset="-122"/>
              </a:rPr>
              <a:t>0</a:t>
            </a:r>
          </a:p>
        </p:txBody>
      </p:sp>
      <p:sp>
        <p:nvSpPr>
          <p:cNvPr id="47122" name="Text Box 32"/>
          <p:cNvSpPr txBox="1">
            <a:spLocks noChangeArrowheads="1"/>
          </p:cNvSpPr>
          <p:nvPr/>
        </p:nvSpPr>
        <p:spPr bwMode="auto">
          <a:xfrm>
            <a:off x="7029446" y="3357575"/>
            <a:ext cx="287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ea typeface="楷体_GB2312" pitchFamily="49" charset="-122"/>
              </a:rPr>
              <a:t>1</a:t>
            </a:r>
          </a:p>
        </p:txBody>
      </p:sp>
      <p:sp>
        <p:nvSpPr>
          <p:cNvPr id="47124" name="Text Box 34"/>
          <p:cNvSpPr txBox="1">
            <a:spLocks noChangeArrowheads="1"/>
          </p:cNvSpPr>
          <p:nvPr/>
        </p:nvSpPr>
        <p:spPr bwMode="auto">
          <a:xfrm>
            <a:off x="7893046" y="2206638"/>
            <a:ext cx="287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ea typeface="楷体_GB2312" pitchFamily="49" charset="-122"/>
              </a:rPr>
              <a:t>1</a:t>
            </a:r>
          </a:p>
        </p:txBody>
      </p:sp>
      <p:sp>
        <p:nvSpPr>
          <p:cNvPr id="47126" name="Text Box 36"/>
          <p:cNvSpPr txBox="1">
            <a:spLocks noChangeArrowheads="1"/>
          </p:cNvSpPr>
          <p:nvPr/>
        </p:nvSpPr>
        <p:spPr bwMode="auto">
          <a:xfrm>
            <a:off x="6740521" y="1054113"/>
            <a:ext cx="43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ea typeface="楷体_GB2312" pitchFamily="49" charset="-122"/>
              </a:rPr>
              <a:t>-2</a:t>
            </a:r>
          </a:p>
        </p:txBody>
      </p:sp>
      <p:grpSp>
        <p:nvGrpSpPr>
          <p:cNvPr id="70" name="组合 69"/>
          <p:cNvGrpSpPr/>
          <p:nvPr/>
        </p:nvGrpSpPr>
        <p:grpSpPr>
          <a:xfrm>
            <a:off x="5213346" y="1368438"/>
            <a:ext cx="3236926" cy="3906834"/>
            <a:chOff x="5213346" y="1368438"/>
            <a:chExt cx="3236926" cy="3906834"/>
          </a:xfrm>
        </p:grpSpPr>
        <p:sp>
          <p:nvSpPr>
            <p:cNvPr id="47106" name="Freeform 2"/>
            <p:cNvSpPr>
              <a:spLocks/>
            </p:cNvSpPr>
            <p:nvPr/>
          </p:nvSpPr>
          <p:spPr bwMode="auto">
            <a:xfrm>
              <a:off x="6783383" y="1801825"/>
              <a:ext cx="557213" cy="488950"/>
            </a:xfrm>
            <a:custGeom>
              <a:avLst/>
              <a:gdLst>
                <a:gd name="T0" fmla="*/ 0 w 304"/>
                <a:gd name="T1" fmla="*/ 0 h 285"/>
                <a:gd name="T2" fmla="*/ 304 w 304"/>
                <a:gd name="T3" fmla="*/ 285 h 285"/>
                <a:gd name="T4" fmla="*/ 0 60000 65536"/>
                <a:gd name="T5" fmla="*/ 0 60000 65536"/>
                <a:gd name="T6" fmla="*/ 0 w 304"/>
                <a:gd name="T7" fmla="*/ 0 h 285"/>
                <a:gd name="T8" fmla="*/ 304 w 304"/>
                <a:gd name="T9" fmla="*/ 285 h 2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4" h="285">
                  <a:moveTo>
                    <a:pt x="0" y="0"/>
                  </a:moveTo>
                  <a:lnTo>
                    <a:pt x="304" y="285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07" name="Freeform 3"/>
            <p:cNvSpPr>
              <a:spLocks/>
            </p:cNvSpPr>
            <p:nvPr/>
          </p:nvSpPr>
          <p:spPr bwMode="auto">
            <a:xfrm>
              <a:off x="5645146" y="1728800"/>
              <a:ext cx="649287" cy="503238"/>
            </a:xfrm>
            <a:custGeom>
              <a:avLst/>
              <a:gdLst>
                <a:gd name="T0" fmla="*/ 285 w 285"/>
                <a:gd name="T1" fmla="*/ 0 h 353"/>
                <a:gd name="T2" fmla="*/ 0 w 285"/>
                <a:gd name="T3" fmla="*/ 353 h 353"/>
                <a:gd name="T4" fmla="*/ 0 60000 65536"/>
                <a:gd name="T5" fmla="*/ 0 60000 65536"/>
                <a:gd name="T6" fmla="*/ 0 w 285"/>
                <a:gd name="T7" fmla="*/ 0 h 353"/>
                <a:gd name="T8" fmla="*/ 285 w 285"/>
                <a:gd name="T9" fmla="*/ 353 h 3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5" h="353">
                  <a:moveTo>
                    <a:pt x="285" y="0"/>
                  </a:moveTo>
                  <a:lnTo>
                    <a:pt x="0" y="353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08" name="Oval 4"/>
            <p:cNvSpPr>
              <a:spLocks noChangeArrowheads="1"/>
            </p:cNvSpPr>
            <p:nvPr/>
          </p:nvSpPr>
          <p:spPr bwMode="auto">
            <a:xfrm>
              <a:off x="6273796" y="1368438"/>
              <a:ext cx="571500" cy="5349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47109" name="Oval 5"/>
            <p:cNvSpPr>
              <a:spLocks noChangeArrowheads="1"/>
            </p:cNvSpPr>
            <p:nvPr/>
          </p:nvSpPr>
          <p:spPr bwMode="auto">
            <a:xfrm>
              <a:off x="5213346" y="2089163"/>
              <a:ext cx="571500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7110" name="Oval 6"/>
            <p:cNvSpPr>
              <a:spLocks noChangeArrowheads="1"/>
            </p:cNvSpPr>
            <p:nvPr/>
          </p:nvSpPr>
          <p:spPr bwMode="auto">
            <a:xfrm>
              <a:off x="7258046" y="2187588"/>
              <a:ext cx="566737" cy="5349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47111" name="Freeform 7"/>
            <p:cNvSpPr>
              <a:spLocks/>
            </p:cNvSpPr>
            <p:nvPr/>
          </p:nvSpPr>
          <p:spPr bwMode="auto">
            <a:xfrm>
              <a:off x="6853233" y="2651138"/>
              <a:ext cx="520700" cy="604837"/>
            </a:xfrm>
            <a:custGeom>
              <a:avLst/>
              <a:gdLst>
                <a:gd name="T0" fmla="*/ 285 w 285"/>
                <a:gd name="T1" fmla="*/ 0 h 353"/>
                <a:gd name="T2" fmla="*/ 0 w 285"/>
                <a:gd name="T3" fmla="*/ 353 h 353"/>
                <a:gd name="T4" fmla="*/ 0 60000 65536"/>
                <a:gd name="T5" fmla="*/ 0 60000 65536"/>
                <a:gd name="T6" fmla="*/ 0 w 285"/>
                <a:gd name="T7" fmla="*/ 0 h 353"/>
                <a:gd name="T8" fmla="*/ 285 w 285"/>
                <a:gd name="T9" fmla="*/ 353 h 3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5" h="353">
                  <a:moveTo>
                    <a:pt x="285" y="0"/>
                  </a:moveTo>
                  <a:lnTo>
                    <a:pt x="0" y="353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2" name="Oval 8"/>
            <p:cNvSpPr>
              <a:spLocks noChangeArrowheads="1"/>
            </p:cNvSpPr>
            <p:nvPr/>
          </p:nvSpPr>
          <p:spPr bwMode="auto">
            <a:xfrm>
              <a:off x="6483346" y="3092463"/>
              <a:ext cx="571500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47113" name="Freeform 9"/>
            <p:cNvSpPr>
              <a:spLocks/>
            </p:cNvSpPr>
            <p:nvPr/>
          </p:nvSpPr>
          <p:spPr bwMode="auto">
            <a:xfrm flipH="1">
              <a:off x="7697783" y="2665425"/>
              <a:ext cx="266700" cy="503238"/>
            </a:xfrm>
            <a:custGeom>
              <a:avLst/>
              <a:gdLst>
                <a:gd name="T0" fmla="*/ 285 w 285"/>
                <a:gd name="T1" fmla="*/ 0 h 353"/>
                <a:gd name="T2" fmla="*/ 0 w 285"/>
                <a:gd name="T3" fmla="*/ 353 h 353"/>
                <a:gd name="T4" fmla="*/ 0 60000 65536"/>
                <a:gd name="T5" fmla="*/ 0 60000 65536"/>
                <a:gd name="T6" fmla="*/ 0 w 285"/>
                <a:gd name="T7" fmla="*/ 0 h 353"/>
                <a:gd name="T8" fmla="*/ 285 w 285"/>
                <a:gd name="T9" fmla="*/ 353 h 3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5" h="353">
                  <a:moveTo>
                    <a:pt x="285" y="0"/>
                  </a:moveTo>
                  <a:lnTo>
                    <a:pt x="0" y="353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7824783" y="3097225"/>
              <a:ext cx="571500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47115" name="Freeform 12"/>
            <p:cNvSpPr>
              <a:spLocks/>
            </p:cNvSpPr>
            <p:nvPr/>
          </p:nvSpPr>
          <p:spPr bwMode="auto">
            <a:xfrm>
              <a:off x="6596058" y="3654438"/>
              <a:ext cx="146050" cy="423862"/>
            </a:xfrm>
            <a:custGeom>
              <a:avLst/>
              <a:gdLst>
                <a:gd name="T0" fmla="*/ 92 w 92"/>
                <a:gd name="T1" fmla="*/ 0 h 267"/>
                <a:gd name="T2" fmla="*/ 0 w 92"/>
                <a:gd name="T3" fmla="*/ 267 h 267"/>
                <a:gd name="T4" fmla="*/ 0 60000 65536"/>
                <a:gd name="T5" fmla="*/ 0 60000 65536"/>
                <a:gd name="T6" fmla="*/ 0 w 92"/>
                <a:gd name="T7" fmla="*/ 0 h 267"/>
                <a:gd name="T8" fmla="*/ 92 w 92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2" h="267">
                  <a:moveTo>
                    <a:pt x="92" y="0"/>
                  </a:moveTo>
                  <a:lnTo>
                    <a:pt x="0" y="267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6" name="Oval 13"/>
            <p:cNvSpPr>
              <a:spLocks noChangeArrowheads="1"/>
            </p:cNvSpPr>
            <p:nvPr/>
          </p:nvSpPr>
          <p:spPr bwMode="auto">
            <a:xfrm>
              <a:off x="6237283" y="4078300"/>
              <a:ext cx="571500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47129" name="Text Box 44"/>
            <p:cNvSpPr txBox="1">
              <a:spLocks noChangeArrowheads="1"/>
            </p:cNvSpPr>
            <p:nvPr/>
          </p:nvSpPr>
          <p:spPr bwMode="auto">
            <a:xfrm>
              <a:off x="5929322" y="4786322"/>
              <a:ext cx="2520950" cy="488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fontAlgn="ctr">
                <a:lnSpc>
                  <a:spcPct val="130000"/>
                </a:lnSpc>
              </a:pPr>
              <a:r>
                <a:rPr kumimoji="0"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插入关键字</a:t>
              </a:r>
              <a:r>
                <a:rPr kumimoji="0" lang="en-US" altLang="zh-CN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8</a:t>
              </a:r>
              <a:r>
                <a:rPr kumimoji="0"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的结果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428992" y="2190763"/>
            <a:ext cx="1079500" cy="576262"/>
            <a:chOff x="3428992" y="2190763"/>
            <a:chExt cx="1079500" cy="576262"/>
          </a:xfrm>
        </p:grpSpPr>
        <p:sp>
          <p:nvSpPr>
            <p:cNvPr id="47130" name="Line 46"/>
            <p:cNvSpPr>
              <a:spLocks noChangeShapeType="1"/>
            </p:cNvSpPr>
            <p:nvPr/>
          </p:nvSpPr>
          <p:spPr bwMode="auto">
            <a:xfrm>
              <a:off x="3428992" y="2767025"/>
              <a:ext cx="1079500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31" name="Text Box 47"/>
            <p:cNvSpPr txBox="1">
              <a:spLocks noChangeArrowheads="1"/>
            </p:cNvSpPr>
            <p:nvPr/>
          </p:nvSpPr>
          <p:spPr bwMode="auto">
            <a:xfrm>
              <a:off x="3428992" y="2190763"/>
              <a:ext cx="863600" cy="488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fontAlgn="ctr">
                <a:lnSpc>
                  <a:spcPct val="130000"/>
                </a:lnSpc>
              </a:pPr>
              <a:r>
                <a:rPr kumimoji="0"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插入</a:t>
              </a:r>
              <a:r>
                <a:rPr kumimoji="0" lang="en-US" altLang="zh-CN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8</a:t>
              </a:r>
            </a:p>
          </p:txBody>
        </p:sp>
      </p:grp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500034" y="428604"/>
            <a:ext cx="3600450" cy="5539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AVL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树</a:t>
            </a:r>
            <a:r>
              <a:rPr lang="en-US" altLang="zh-CN" sz="2400" b="1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RL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调整演示</a:t>
            </a:r>
            <a:endParaRPr lang="zh-CN" altLang="en-US" sz="2400" b="1" dirty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8" name="Freeform 2"/>
          <p:cNvSpPr>
            <a:spLocks/>
          </p:cNvSpPr>
          <p:nvPr/>
        </p:nvSpPr>
        <p:spPr bwMode="auto">
          <a:xfrm>
            <a:off x="1855757" y="1890696"/>
            <a:ext cx="557213" cy="488950"/>
          </a:xfrm>
          <a:custGeom>
            <a:avLst/>
            <a:gdLst>
              <a:gd name="T0" fmla="*/ 0 w 304"/>
              <a:gd name="T1" fmla="*/ 0 h 285"/>
              <a:gd name="T2" fmla="*/ 304 w 304"/>
              <a:gd name="T3" fmla="*/ 285 h 285"/>
              <a:gd name="T4" fmla="*/ 0 60000 65536"/>
              <a:gd name="T5" fmla="*/ 0 60000 65536"/>
              <a:gd name="T6" fmla="*/ 0 w 304"/>
              <a:gd name="T7" fmla="*/ 0 h 285"/>
              <a:gd name="T8" fmla="*/ 304 w 304"/>
              <a:gd name="T9" fmla="*/ 285 h 2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4" h="285">
                <a:moveTo>
                  <a:pt x="0" y="0"/>
                </a:moveTo>
                <a:lnTo>
                  <a:pt x="304" y="285"/>
                </a:lnTo>
              </a:path>
            </a:pathLst>
          </a:cu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Freeform 3"/>
          <p:cNvSpPr>
            <a:spLocks/>
          </p:cNvSpPr>
          <p:nvPr/>
        </p:nvSpPr>
        <p:spPr bwMode="auto">
          <a:xfrm>
            <a:off x="717520" y="1817671"/>
            <a:ext cx="649287" cy="503238"/>
          </a:xfrm>
          <a:custGeom>
            <a:avLst/>
            <a:gdLst>
              <a:gd name="T0" fmla="*/ 285 w 285"/>
              <a:gd name="T1" fmla="*/ 0 h 353"/>
              <a:gd name="T2" fmla="*/ 0 w 285"/>
              <a:gd name="T3" fmla="*/ 353 h 353"/>
              <a:gd name="T4" fmla="*/ 0 60000 65536"/>
              <a:gd name="T5" fmla="*/ 0 60000 65536"/>
              <a:gd name="T6" fmla="*/ 0 w 285"/>
              <a:gd name="T7" fmla="*/ 0 h 353"/>
              <a:gd name="T8" fmla="*/ 285 w 285"/>
              <a:gd name="T9" fmla="*/ 353 h 35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5" h="353">
                <a:moveTo>
                  <a:pt x="285" y="0"/>
                </a:moveTo>
                <a:lnTo>
                  <a:pt x="0" y="353"/>
                </a:lnTo>
              </a:path>
            </a:pathLst>
          </a:cu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Oval 4"/>
          <p:cNvSpPr>
            <a:spLocks noChangeArrowheads="1"/>
          </p:cNvSpPr>
          <p:nvPr/>
        </p:nvSpPr>
        <p:spPr bwMode="auto">
          <a:xfrm>
            <a:off x="1346170" y="1457309"/>
            <a:ext cx="571500" cy="5349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285720" y="2178034"/>
            <a:ext cx="571500" cy="5365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2" name="Oval 6"/>
          <p:cNvSpPr>
            <a:spLocks noChangeArrowheads="1"/>
          </p:cNvSpPr>
          <p:nvPr/>
        </p:nvSpPr>
        <p:spPr bwMode="auto">
          <a:xfrm>
            <a:off x="2330420" y="2276459"/>
            <a:ext cx="566737" cy="5349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53" name="Freeform 7"/>
          <p:cNvSpPr>
            <a:spLocks/>
          </p:cNvSpPr>
          <p:nvPr/>
        </p:nvSpPr>
        <p:spPr bwMode="auto">
          <a:xfrm>
            <a:off x="1925607" y="2740009"/>
            <a:ext cx="520700" cy="604837"/>
          </a:xfrm>
          <a:custGeom>
            <a:avLst/>
            <a:gdLst>
              <a:gd name="T0" fmla="*/ 285 w 285"/>
              <a:gd name="T1" fmla="*/ 0 h 353"/>
              <a:gd name="T2" fmla="*/ 0 w 285"/>
              <a:gd name="T3" fmla="*/ 353 h 353"/>
              <a:gd name="T4" fmla="*/ 0 60000 65536"/>
              <a:gd name="T5" fmla="*/ 0 60000 65536"/>
              <a:gd name="T6" fmla="*/ 0 w 285"/>
              <a:gd name="T7" fmla="*/ 0 h 353"/>
              <a:gd name="T8" fmla="*/ 285 w 285"/>
              <a:gd name="T9" fmla="*/ 353 h 35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5" h="353">
                <a:moveTo>
                  <a:pt x="285" y="0"/>
                </a:moveTo>
                <a:lnTo>
                  <a:pt x="0" y="353"/>
                </a:lnTo>
              </a:path>
            </a:pathLst>
          </a:cu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auto">
          <a:xfrm>
            <a:off x="1555720" y="3181334"/>
            <a:ext cx="571500" cy="5365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55" name="Freeform 9"/>
          <p:cNvSpPr>
            <a:spLocks/>
          </p:cNvSpPr>
          <p:nvPr/>
        </p:nvSpPr>
        <p:spPr bwMode="auto">
          <a:xfrm flipH="1">
            <a:off x="2770157" y="2754296"/>
            <a:ext cx="266700" cy="503238"/>
          </a:xfrm>
          <a:custGeom>
            <a:avLst/>
            <a:gdLst>
              <a:gd name="T0" fmla="*/ 285 w 285"/>
              <a:gd name="T1" fmla="*/ 0 h 353"/>
              <a:gd name="T2" fmla="*/ 0 w 285"/>
              <a:gd name="T3" fmla="*/ 353 h 353"/>
              <a:gd name="T4" fmla="*/ 0 60000 65536"/>
              <a:gd name="T5" fmla="*/ 0 60000 65536"/>
              <a:gd name="T6" fmla="*/ 0 w 285"/>
              <a:gd name="T7" fmla="*/ 0 h 353"/>
              <a:gd name="T8" fmla="*/ 285 w 285"/>
              <a:gd name="T9" fmla="*/ 353 h 35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5" h="353">
                <a:moveTo>
                  <a:pt x="285" y="0"/>
                </a:moveTo>
                <a:lnTo>
                  <a:pt x="0" y="353"/>
                </a:lnTo>
              </a:path>
            </a:pathLst>
          </a:cu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Oval 10"/>
          <p:cNvSpPr>
            <a:spLocks noChangeArrowheads="1"/>
          </p:cNvSpPr>
          <p:nvPr/>
        </p:nvSpPr>
        <p:spPr bwMode="auto">
          <a:xfrm>
            <a:off x="2897157" y="3186096"/>
            <a:ext cx="571500" cy="5365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71" name="Oval 4"/>
          <p:cNvSpPr>
            <a:spLocks noChangeArrowheads="1"/>
          </p:cNvSpPr>
          <p:nvPr/>
        </p:nvSpPr>
        <p:spPr bwMode="auto">
          <a:xfrm>
            <a:off x="6269061" y="1369998"/>
            <a:ext cx="571500" cy="5349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7253311" y="2201848"/>
            <a:ext cx="566737" cy="5349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73" name="Oval 8"/>
          <p:cNvSpPr>
            <a:spLocks noChangeArrowheads="1"/>
          </p:cNvSpPr>
          <p:nvPr/>
        </p:nvSpPr>
        <p:spPr bwMode="auto">
          <a:xfrm>
            <a:off x="6491311" y="3094023"/>
            <a:ext cx="571500" cy="5365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74" name="Text Box 29"/>
          <p:cNvSpPr txBox="1">
            <a:spLocks noChangeArrowheads="1"/>
          </p:cNvSpPr>
          <p:nvPr/>
        </p:nvSpPr>
        <p:spPr bwMode="auto">
          <a:xfrm>
            <a:off x="7069157" y="1643050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>
                <a:cs typeface="Times New Roman" pitchFamily="18" charset="0"/>
              </a:rPr>
              <a:t>R</a:t>
            </a:r>
          </a:p>
        </p:txBody>
      </p:sp>
      <p:sp>
        <p:nvSpPr>
          <p:cNvPr id="75" name="Text Box 30"/>
          <p:cNvSpPr txBox="1">
            <a:spLocks noChangeArrowheads="1"/>
          </p:cNvSpPr>
          <p:nvPr/>
        </p:nvSpPr>
        <p:spPr bwMode="auto">
          <a:xfrm>
            <a:off x="6926282" y="2506650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>
                <a:cs typeface="Times New Roman" pitchFamily="18" charset="0"/>
              </a:rPr>
              <a:t>L</a:t>
            </a: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C37865-4BAB-43D9-BEB9-24164CECE4B1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1" grpId="0"/>
      <p:bldP spid="47122" grpId="0"/>
      <p:bldP spid="47124" grpId="0"/>
      <p:bldP spid="47126" grpId="0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/>
      <p:bldP spid="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reeform 2"/>
          <p:cNvSpPr>
            <a:spLocks/>
          </p:cNvSpPr>
          <p:nvPr/>
        </p:nvSpPr>
        <p:spPr bwMode="auto">
          <a:xfrm>
            <a:off x="2100258" y="1890696"/>
            <a:ext cx="557213" cy="488950"/>
          </a:xfrm>
          <a:custGeom>
            <a:avLst/>
            <a:gdLst>
              <a:gd name="T0" fmla="*/ 0 w 304"/>
              <a:gd name="T1" fmla="*/ 0 h 285"/>
              <a:gd name="T2" fmla="*/ 304 w 304"/>
              <a:gd name="T3" fmla="*/ 285 h 285"/>
              <a:gd name="T4" fmla="*/ 0 60000 65536"/>
              <a:gd name="T5" fmla="*/ 0 60000 65536"/>
              <a:gd name="T6" fmla="*/ 0 w 304"/>
              <a:gd name="T7" fmla="*/ 0 h 285"/>
              <a:gd name="T8" fmla="*/ 304 w 304"/>
              <a:gd name="T9" fmla="*/ 285 h 2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4" h="285">
                <a:moveTo>
                  <a:pt x="0" y="0"/>
                </a:moveTo>
                <a:lnTo>
                  <a:pt x="304" y="285"/>
                </a:lnTo>
              </a:path>
            </a:pathLst>
          </a:cu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07" name="Freeform 3"/>
          <p:cNvSpPr>
            <a:spLocks/>
          </p:cNvSpPr>
          <p:nvPr/>
        </p:nvSpPr>
        <p:spPr bwMode="auto">
          <a:xfrm>
            <a:off x="962021" y="1817671"/>
            <a:ext cx="649287" cy="503238"/>
          </a:xfrm>
          <a:custGeom>
            <a:avLst/>
            <a:gdLst>
              <a:gd name="T0" fmla="*/ 285 w 285"/>
              <a:gd name="T1" fmla="*/ 0 h 353"/>
              <a:gd name="T2" fmla="*/ 0 w 285"/>
              <a:gd name="T3" fmla="*/ 353 h 353"/>
              <a:gd name="T4" fmla="*/ 0 60000 65536"/>
              <a:gd name="T5" fmla="*/ 0 60000 65536"/>
              <a:gd name="T6" fmla="*/ 0 w 285"/>
              <a:gd name="T7" fmla="*/ 0 h 353"/>
              <a:gd name="T8" fmla="*/ 285 w 285"/>
              <a:gd name="T9" fmla="*/ 353 h 35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5" h="353">
                <a:moveTo>
                  <a:pt x="285" y="0"/>
                </a:moveTo>
                <a:lnTo>
                  <a:pt x="0" y="353"/>
                </a:lnTo>
              </a:path>
            </a:pathLst>
          </a:cu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1590671" y="1457309"/>
            <a:ext cx="571500" cy="5349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530221" y="2178034"/>
            <a:ext cx="571500" cy="5365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2574921" y="2276459"/>
            <a:ext cx="566737" cy="5349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47111" name="Freeform 7"/>
          <p:cNvSpPr>
            <a:spLocks/>
          </p:cNvSpPr>
          <p:nvPr/>
        </p:nvSpPr>
        <p:spPr bwMode="auto">
          <a:xfrm>
            <a:off x="2170108" y="2740009"/>
            <a:ext cx="520700" cy="604837"/>
          </a:xfrm>
          <a:custGeom>
            <a:avLst/>
            <a:gdLst>
              <a:gd name="T0" fmla="*/ 285 w 285"/>
              <a:gd name="T1" fmla="*/ 0 h 353"/>
              <a:gd name="T2" fmla="*/ 0 w 285"/>
              <a:gd name="T3" fmla="*/ 353 h 353"/>
              <a:gd name="T4" fmla="*/ 0 60000 65536"/>
              <a:gd name="T5" fmla="*/ 0 60000 65536"/>
              <a:gd name="T6" fmla="*/ 0 w 285"/>
              <a:gd name="T7" fmla="*/ 0 h 353"/>
              <a:gd name="T8" fmla="*/ 285 w 285"/>
              <a:gd name="T9" fmla="*/ 353 h 35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5" h="353">
                <a:moveTo>
                  <a:pt x="285" y="0"/>
                </a:moveTo>
                <a:lnTo>
                  <a:pt x="0" y="353"/>
                </a:lnTo>
              </a:path>
            </a:pathLst>
          </a:cu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1800221" y="3181334"/>
            <a:ext cx="571500" cy="5365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47113" name="Freeform 9"/>
          <p:cNvSpPr>
            <a:spLocks/>
          </p:cNvSpPr>
          <p:nvPr/>
        </p:nvSpPr>
        <p:spPr bwMode="auto">
          <a:xfrm flipH="1">
            <a:off x="3014658" y="2754296"/>
            <a:ext cx="266700" cy="503238"/>
          </a:xfrm>
          <a:custGeom>
            <a:avLst/>
            <a:gdLst>
              <a:gd name="T0" fmla="*/ 285 w 285"/>
              <a:gd name="T1" fmla="*/ 0 h 353"/>
              <a:gd name="T2" fmla="*/ 0 w 285"/>
              <a:gd name="T3" fmla="*/ 353 h 353"/>
              <a:gd name="T4" fmla="*/ 0 60000 65536"/>
              <a:gd name="T5" fmla="*/ 0 60000 65536"/>
              <a:gd name="T6" fmla="*/ 0 w 285"/>
              <a:gd name="T7" fmla="*/ 0 h 353"/>
              <a:gd name="T8" fmla="*/ 285 w 285"/>
              <a:gd name="T9" fmla="*/ 353 h 35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5" h="353">
                <a:moveTo>
                  <a:pt x="285" y="0"/>
                </a:moveTo>
                <a:lnTo>
                  <a:pt x="0" y="353"/>
                </a:lnTo>
              </a:path>
            </a:pathLst>
          </a:cu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3141658" y="3186096"/>
            <a:ext cx="571500" cy="5365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47115" name="Freeform 12"/>
          <p:cNvSpPr>
            <a:spLocks/>
          </p:cNvSpPr>
          <p:nvPr/>
        </p:nvSpPr>
        <p:spPr bwMode="auto">
          <a:xfrm>
            <a:off x="1912933" y="3743309"/>
            <a:ext cx="146050" cy="423862"/>
          </a:xfrm>
          <a:custGeom>
            <a:avLst/>
            <a:gdLst>
              <a:gd name="T0" fmla="*/ 92 w 92"/>
              <a:gd name="T1" fmla="*/ 0 h 267"/>
              <a:gd name="T2" fmla="*/ 0 w 92"/>
              <a:gd name="T3" fmla="*/ 267 h 267"/>
              <a:gd name="T4" fmla="*/ 0 60000 65536"/>
              <a:gd name="T5" fmla="*/ 0 60000 65536"/>
              <a:gd name="T6" fmla="*/ 0 w 92"/>
              <a:gd name="T7" fmla="*/ 0 h 267"/>
              <a:gd name="T8" fmla="*/ 92 w 92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" h="267">
                <a:moveTo>
                  <a:pt x="92" y="0"/>
                </a:moveTo>
                <a:lnTo>
                  <a:pt x="0" y="267"/>
                </a:lnTo>
              </a:path>
            </a:pathLst>
          </a:cu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6" name="Oval 13"/>
          <p:cNvSpPr>
            <a:spLocks noChangeArrowheads="1"/>
          </p:cNvSpPr>
          <p:nvPr/>
        </p:nvSpPr>
        <p:spPr bwMode="auto">
          <a:xfrm>
            <a:off x="1554158" y="4167171"/>
            <a:ext cx="571500" cy="5365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47119" name="Text Box 29"/>
          <p:cNvSpPr txBox="1">
            <a:spLocks noChangeArrowheads="1"/>
          </p:cNvSpPr>
          <p:nvPr/>
        </p:nvSpPr>
        <p:spPr bwMode="auto">
          <a:xfrm>
            <a:off x="2344733" y="1790684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cs typeface="Times New Roman" pitchFamily="18" charset="0"/>
              </a:rPr>
              <a:t>R</a:t>
            </a:r>
          </a:p>
        </p:txBody>
      </p:sp>
      <p:sp>
        <p:nvSpPr>
          <p:cNvPr id="47120" name="Text Box 30"/>
          <p:cNvSpPr txBox="1">
            <a:spLocks noChangeArrowheads="1"/>
          </p:cNvSpPr>
          <p:nvPr/>
        </p:nvSpPr>
        <p:spPr bwMode="auto">
          <a:xfrm>
            <a:off x="2201858" y="2654284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>
                <a:cs typeface="Times New Roman" pitchFamily="18" charset="0"/>
              </a:rPr>
              <a:t>L</a:t>
            </a:r>
          </a:p>
        </p:txBody>
      </p:sp>
      <p:sp>
        <p:nvSpPr>
          <p:cNvPr id="47121" name="Text Box 31"/>
          <p:cNvSpPr txBox="1">
            <a:spLocks noChangeArrowheads="1"/>
          </p:cNvSpPr>
          <p:nvPr/>
        </p:nvSpPr>
        <p:spPr bwMode="auto">
          <a:xfrm>
            <a:off x="2130421" y="4238609"/>
            <a:ext cx="287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ea typeface="楷体_GB2312" pitchFamily="49" charset="-122"/>
              </a:rPr>
              <a:t>0</a:t>
            </a:r>
          </a:p>
        </p:txBody>
      </p:sp>
      <p:sp>
        <p:nvSpPr>
          <p:cNvPr id="47122" name="Text Box 32"/>
          <p:cNvSpPr txBox="1">
            <a:spLocks noChangeArrowheads="1"/>
          </p:cNvSpPr>
          <p:nvPr/>
        </p:nvSpPr>
        <p:spPr bwMode="auto">
          <a:xfrm>
            <a:off x="2346321" y="3446446"/>
            <a:ext cx="287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>
                <a:ea typeface="楷体_GB2312" pitchFamily="49" charset="-122"/>
              </a:rPr>
              <a:t>1</a:t>
            </a:r>
          </a:p>
        </p:txBody>
      </p:sp>
      <p:sp>
        <p:nvSpPr>
          <p:cNvPr id="47123" name="Text Box 33"/>
          <p:cNvSpPr txBox="1">
            <a:spLocks noChangeArrowheads="1"/>
          </p:cNvSpPr>
          <p:nvPr/>
        </p:nvSpPr>
        <p:spPr bwMode="auto">
          <a:xfrm>
            <a:off x="3713158" y="3230546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47124" name="Text Box 34"/>
          <p:cNvSpPr txBox="1">
            <a:spLocks noChangeArrowheads="1"/>
          </p:cNvSpPr>
          <p:nvPr/>
        </p:nvSpPr>
        <p:spPr bwMode="auto">
          <a:xfrm>
            <a:off x="3209921" y="2295509"/>
            <a:ext cx="287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>
                <a:ea typeface="楷体_GB2312" pitchFamily="49" charset="-122"/>
              </a:rPr>
              <a:t>1</a:t>
            </a:r>
          </a:p>
        </p:txBody>
      </p:sp>
      <p:sp>
        <p:nvSpPr>
          <p:cNvPr id="47125" name="Text Box 35"/>
          <p:cNvSpPr txBox="1">
            <a:spLocks noChangeArrowheads="1"/>
          </p:cNvSpPr>
          <p:nvPr/>
        </p:nvSpPr>
        <p:spPr bwMode="auto">
          <a:xfrm>
            <a:off x="617533" y="2727309"/>
            <a:ext cx="287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47126" name="Text Box 36"/>
          <p:cNvSpPr txBox="1">
            <a:spLocks noChangeArrowheads="1"/>
          </p:cNvSpPr>
          <p:nvPr/>
        </p:nvSpPr>
        <p:spPr bwMode="auto">
          <a:xfrm>
            <a:off x="2057396" y="1142984"/>
            <a:ext cx="43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>
                <a:ea typeface="楷体_GB2312" pitchFamily="49" charset="-122"/>
              </a:rPr>
              <a:t>-2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5000628" y="1571612"/>
            <a:ext cx="3092451" cy="2595563"/>
            <a:chOff x="5000628" y="1571612"/>
            <a:chExt cx="3092451" cy="2595563"/>
          </a:xfrm>
        </p:grpSpPr>
        <p:sp>
          <p:nvSpPr>
            <p:cNvPr id="47134" name="Freeform 15"/>
            <p:cNvSpPr>
              <a:spLocks/>
            </p:cNvSpPr>
            <p:nvPr/>
          </p:nvSpPr>
          <p:spPr bwMode="auto">
            <a:xfrm>
              <a:off x="5859466" y="2824150"/>
              <a:ext cx="419100" cy="673100"/>
            </a:xfrm>
            <a:custGeom>
              <a:avLst/>
              <a:gdLst>
                <a:gd name="T0" fmla="*/ 0 w 264"/>
                <a:gd name="T1" fmla="*/ 0 h 424"/>
                <a:gd name="T2" fmla="*/ 264 w 264"/>
                <a:gd name="T3" fmla="*/ 424 h 424"/>
                <a:gd name="T4" fmla="*/ 0 60000 65536"/>
                <a:gd name="T5" fmla="*/ 0 60000 65536"/>
                <a:gd name="T6" fmla="*/ 0 w 264"/>
                <a:gd name="T7" fmla="*/ 0 h 424"/>
                <a:gd name="T8" fmla="*/ 264 w 264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4" h="424">
                  <a:moveTo>
                    <a:pt x="0" y="0"/>
                  </a:moveTo>
                  <a:lnTo>
                    <a:pt x="264" y="424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5" name="Freeform 16"/>
            <p:cNvSpPr>
              <a:spLocks/>
            </p:cNvSpPr>
            <p:nvPr/>
          </p:nvSpPr>
          <p:spPr bwMode="auto">
            <a:xfrm>
              <a:off x="5359403" y="2849550"/>
              <a:ext cx="266700" cy="609600"/>
            </a:xfrm>
            <a:custGeom>
              <a:avLst/>
              <a:gdLst>
                <a:gd name="T0" fmla="*/ 168 w 168"/>
                <a:gd name="T1" fmla="*/ 0 h 384"/>
                <a:gd name="T2" fmla="*/ 0 w 168"/>
                <a:gd name="T3" fmla="*/ 384 h 384"/>
                <a:gd name="T4" fmla="*/ 0 60000 65536"/>
                <a:gd name="T5" fmla="*/ 0 60000 65536"/>
                <a:gd name="T6" fmla="*/ 0 w 168"/>
                <a:gd name="T7" fmla="*/ 0 h 384"/>
                <a:gd name="T8" fmla="*/ 168 w 168"/>
                <a:gd name="T9" fmla="*/ 384 h 3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8" h="384">
                  <a:moveTo>
                    <a:pt x="168" y="0"/>
                  </a:moveTo>
                  <a:lnTo>
                    <a:pt x="0" y="384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6" name="Oval 17"/>
            <p:cNvSpPr>
              <a:spLocks noChangeArrowheads="1"/>
            </p:cNvSpPr>
            <p:nvPr/>
          </p:nvSpPr>
          <p:spPr bwMode="auto">
            <a:xfrm>
              <a:off x="6003928" y="3473437"/>
              <a:ext cx="571500" cy="5349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47137" name="Oval 18"/>
            <p:cNvSpPr>
              <a:spLocks noChangeArrowheads="1"/>
            </p:cNvSpPr>
            <p:nvPr/>
          </p:nvSpPr>
          <p:spPr bwMode="auto">
            <a:xfrm>
              <a:off x="5000628" y="3473437"/>
              <a:ext cx="571500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7138" name="Oval 19"/>
            <p:cNvSpPr>
              <a:spLocks noChangeArrowheads="1"/>
            </p:cNvSpPr>
            <p:nvPr/>
          </p:nvSpPr>
          <p:spPr bwMode="auto">
            <a:xfrm>
              <a:off x="6124578" y="1571612"/>
              <a:ext cx="566738" cy="5349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47139" name="Freeform 20"/>
            <p:cNvSpPr>
              <a:spLocks/>
            </p:cNvSpPr>
            <p:nvPr/>
          </p:nvSpPr>
          <p:spPr bwMode="auto">
            <a:xfrm>
              <a:off x="5834066" y="2036750"/>
              <a:ext cx="363538" cy="488950"/>
            </a:xfrm>
            <a:custGeom>
              <a:avLst/>
              <a:gdLst>
                <a:gd name="T0" fmla="*/ 229 w 229"/>
                <a:gd name="T1" fmla="*/ 0 h 308"/>
                <a:gd name="T2" fmla="*/ 0 w 229"/>
                <a:gd name="T3" fmla="*/ 308 h 308"/>
                <a:gd name="T4" fmla="*/ 0 60000 65536"/>
                <a:gd name="T5" fmla="*/ 0 60000 65536"/>
                <a:gd name="T6" fmla="*/ 0 w 229"/>
                <a:gd name="T7" fmla="*/ 0 h 308"/>
                <a:gd name="T8" fmla="*/ 229 w 229"/>
                <a:gd name="T9" fmla="*/ 308 h 3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9" h="308">
                  <a:moveTo>
                    <a:pt x="229" y="0"/>
                  </a:moveTo>
                  <a:lnTo>
                    <a:pt x="0" y="308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0" name="Oval 21"/>
            <p:cNvSpPr>
              <a:spLocks noChangeArrowheads="1"/>
            </p:cNvSpPr>
            <p:nvPr/>
          </p:nvSpPr>
          <p:spPr bwMode="auto">
            <a:xfrm>
              <a:off x="5464178" y="2362187"/>
              <a:ext cx="571500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47141" name="Freeform 22"/>
            <p:cNvSpPr>
              <a:spLocks/>
            </p:cNvSpPr>
            <p:nvPr/>
          </p:nvSpPr>
          <p:spPr bwMode="auto">
            <a:xfrm>
              <a:off x="6629403" y="2024050"/>
              <a:ext cx="330200" cy="381000"/>
            </a:xfrm>
            <a:custGeom>
              <a:avLst/>
              <a:gdLst>
                <a:gd name="T0" fmla="*/ 0 w 208"/>
                <a:gd name="T1" fmla="*/ 0 h 240"/>
                <a:gd name="T2" fmla="*/ 208 w 208"/>
                <a:gd name="T3" fmla="*/ 240 h 240"/>
                <a:gd name="T4" fmla="*/ 0 60000 65536"/>
                <a:gd name="T5" fmla="*/ 0 60000 65536"/>
                <a:gd name="T6" fmla="*/ 0 w 208"/>
                <a:gd name="T7" fmla="*/ 0 h 240"/>
                <a:gd name="T8" fmla="*/ 208 w 208"/>
                <a:gd name="T9" fmla="*/ 240 h 2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40">
                  <a:moveTo>
                    <a:pt x="0" y="0"/>
                  </a:moveTo>
                  <a:lnTo>
                    <a:pt x="208" y="240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2" name="Oval 23"/>
            <p:cNvSpPr>
              <a:spLocks noChangeArrowheads="1"/>
            </p:cNvSpPr>
            <p:nvPr/>
          </p:nvSpPr>
          <p:spPr bwMode="auto">
            <a:xfrm>
              <a:off x="6805616" y="2366950"/>
              <a:ext cx="571500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47143" name="Freeform 24"/>
            <p:cNvSpPr>
              <a:spLocks/>
            </p:cNvSpPr>
            <p:nvPr/>
          </p:nvSpPr>
          <p:spPr bwMode="auto">
            <a:xfrm>
              <a:off x="7183441" y="2870187"/>
              <a:ext cx="373063" cy="639763"/>
            </a:xfrm>
            <a:custGeom>
              <a:avLst/>
              <a:gdLst>
                <a:gd name="T0" fmla="*/ 0 w 235"/>
                <a:gd name="T1" fmla="*/ 0 h 403"/>
                <a:gd name="T2" fmla="*/ 235 w 235"/>
                <a:gd name="T3" fmla="*/ 403 h 403"/>
                <a:gd name="T4" fmla="*/ 0 60000 65536"/>
                <a:gd name="T5" fmla="*/ 0 60000 65536"/>
                <a:gd name="T6" fmla="*/ 0 w 235"/>
                <a:gd name="T7" fmla="*/ 0 h 403"/>
                <a:gd name="T8" fmla="*/ 235 w 235"/>
                <a:gd name="T9" fmla="*/ 403 h 40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5" h="403">
                  <a:moveTo>
                    <a:pt x="0" y="0"/>
                  </a:moveTo>
                  <a:lnTo>
                    <a:pt x="235" y="403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4" name="Oval 25"/>
            <p:cNvSpPr>
              <a:spLocks noChangeArrowheads="1"/>
            </p:cNvSpPr>
            <p:nvPr/>
          </p:nvSpPr>
          <p:spPr bwMode="auto">
            <a:xfrm>
              <a:off x="7304091" y="3486137"/>
              <a:ext cx="571500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47145" name="Text Box 37"/>
            <p:cNvSpPr txBox="1">
              <a:spLocks noChangeArrowheads="1"/>
            </p:cNvSpPr>
            <p:nvPr/>
          </p:nvSpPr>
          <p:spPr bwMode="auto">
            <a:xfrm>
              <a:off x="5427666" y="3800462"/>
              <a:ext cx="287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47146" name="Text Box 38"/>
            <p:cNvSpPr txBox="1">
              <a:spLocks noChangeArrowheads="1"/>
            </p:cNvSpPr>
            <p:nvPr/>
          </p:nvSpPr>
          <p:spPr bwMode="auto">
            <a:xfrm>
              <a:off x="6508753" y="3800462"/>
              <a:ext cx="287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47147" name="Text Box 39"/>
            <p:cNvSpPr txBox="1">
              <a:spLocks noChangeArrowheads="1"/>
            </p:cNvSpPr>
            <p:nvPr/>
          </p:nvSpPr>
          <p:spPr bwMode="auto">
            <a:xfrm>
              <a:off x="7805741" y="3800462"/>
              <a:ext cx="287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47148" name="Text Box 40"/>
            <p:cNvSpPr txBox="1">
              <a:spLocks noChangeArrowheads="1"/>
            </p:cNvSpPr>
            <p:nvPr/>
          </p:nvSpPr>
          <p:spPr bwMode="auto">
            <a:xfrm>
              <a:off x="6651628" y="1574787"/>
              <a:ext cx="287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47149" name="Text Box 41"/>
            <p:cNvSpPr txBox="1">
              <a:spLocks noChangeArrowheads="1"/>
            </p:cNvSpPr>
            <p:nvPr/>
          </p:nvSpPr>
          <p:spPr bwMode="auto">
            <a:xfrm>
              <a:off x="5427666" y="2071675"/>
              <a:ext cx="287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47150" name="Text Box 42"/>
            <p:cNvSpPr txBox="1">
              <a:spLocks noChangeArrowheads="1"/>
            </p:cNvSpPr>
            <p:nvPr/>
          </p:nvSpPr>
          <p:spPr bwMode="auto">
            <a:xfrm>
              <a:off x="7445378" y="2287575"/>
              <a:ext cx="5032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solidFill>
                    <a:srgbClr val="3333FF"/>
                  </a:solidFill>
                  <a:ea typeface="楷体_GB2312" pitchFamily="49" charset="-122"/>
                </a:rPr>
                <a:t>-1</a:t>
              </a:r>
            </a:p>
          </p:txBody>
        </p:sp>
      </p:grpSp>
      <p:sp>
        <p:nvSpPr>
          <p:cNvPr id="145456" name="Text Box 48"/>
          <p:cNvSpPr txBox="1">
            <a:spLocks noChangeArrowheads="1"/>
          </p:cNvSpPr>
          <p:nvPr/>
        </p:nvSpPr>
        <p:spPr bwMode="auto">
          <a:xfrm>
            <a:off x="4429124" y="4714884"/>
            <a:ext cx="17272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4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调整完毕</a:t>
            </a:r>
          </a:p>
        </p:txBody>
      </p:sp>
      <p:sp>
        <p:nvSpPr>
          <p:cNvPr id="145457" name="Freeform 49"/>
          <p:cNvSpPr>
            <a:spLocks/>
          </p:cNvSpPr>
          <p:nvPr/>
        </p:nvSpPr>
        <p:spPr bwMode="auto">
          <a:xfrm>
            <a:off x="1976433" y="1344596"/>
            <a:ext cx="869950" cy="1830388"/>
          </a:xfrm>
          <a:custGeom>
            <a:avLst/>
            <a:gdLst>
              <a:gd name="T0" fmla="*/ 33 w 548"/>
              <a:gd name="T1" fmla="*/ 1153 h 1153"/>
              <a:gd name="T2" fmla="*/ 52 w 548"/>
              <a:gd name="T3" fmla="*/ 840 h 1153"/>
              <a:gd name="T4" fmla="*/ 348 w 548"/>
              <a:gd name="T5" fmla="*/ 576 h 1153"/>
              <a:gd name="T6" fmla="*/ 468 w 548"/>
              <a:gd name="T7" fmla="*/ 352 h 1153"/>
              <a:gd name="T8" fmla="*/ 548 w 548"/>
              <a:gd name="T9" fmla="*/ 0 h 11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8"/>
              <a:gd name="T16" fmla="*/ 0 h 1153"/>
              <a:gd name="T17" fmla="*/ 548 w 548"/>
              <a:gd name="T18" fmla="*/ 1153 h 11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8" h="1153">
                <a:moveTo>
                  <a:pt x="33" y="1153"/>
                </a:moveTo>
                <a:cubicBezTo>
                  <a:pt x="36" y="1101"/>
                  <a:pt x="0" y="936"/>
                  <a:pt x="52" y="840"/>
                </a:cubicBezTo>
                <a:cubicBezTo>
                  <a:pt x="94" y="737"/>
                  <a:pt x="279" y="657"/>
                  <a:pt x="348" y="576"/>
                </a:cubicBezTo>
                <a:cubicBezTo>
                  <a:pt x="417" y="495"/>
                  <a:pt x="435" y="448"/>
                  <a:pt x="468" y="352"/>
                </a:cubicBezTo>
                <a:cubicBezTo>
                  <a:pt x="533" y="220"/>
                  <a:pt x="531" y="73"/>
                  <a:pt x="548" y="0"/>
                </a:cubicBezTo>
              </a:path>
            </a:pathLst>
          </a:custGeom>
          <a:noFill/>
          <a:ln w="57150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>
            <a:off x="4071934" y="2500306"/>
            <a:ext cx="857256" cy="35719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929058" y="2143116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RL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调整</a:t>
            </a:r>
            <a:endParaRPr lang="zh-CN" altLang="en-US" sz="20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17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454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454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56" grpId="0"/>
      <p:bldP spid="145457" grpId="0" animBg="1"/>
      <p:bldP spid="145457" grpId="1" animBg="1"/>
      <p:bldP spid="46" grpId="0" animBg="1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37"/>
          <p:cNvSpPr txBox="1">
            <a:spLocks noChangeArrowheads="1"/>
          </p:cNvSpPr>
          <p:nvPr/>
        </p:nvSpPr>
        <p:spPr bwMode="auto">
          <a:xfrm>
            <a:off x="214282" y="642918"/>
            <a:ext cx="845820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b="1"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b="1"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b="1" smtClean="0">
                <a:ea typeface="楷体" pitchFamily="49" charset="-122"/>
                <a:cs typeface="Times New Roman" pitchFamily="18" charset="0"/>
              </a:rPr>
              <a:t>9-5】</a:t>
            </a:r>
            <a:r>
              <a:rPr lang="en-US" altLang="zh-CN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输入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关键字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序列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(16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11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26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18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14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15)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，给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出构造一棵</a:t>
            </a:r>
            <a:r>
              <a:rPr lang="en-US" altLang="zh-CN" sz="2400" b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AVL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树的步骤。</a:t>
            </a:r>
          </a:p>
        </p:txBody>
      </p:sp>
      <p:sp>
        <p:nvSpPr>
          <p:cNvPr id="48131" name="Oval 38"/>
          <p:cNvSpPr>
            <a:spLocks noChangeAspect="1" noChangeArrowheads="1"/>
          </p:cNvSpPr>
          <p:nvPr/>
        </p:nvSpPr>
        <p:spPr bwMode="auto">
          <a:xfrm>
            <a:off x="2628900" y="2779713"/>
            <a:ext cx="468313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16</a:t>
            </a:r>
          </a:p>
        </p:txBody>
      </p:sp>
      <p:sp>
        <p:nvSpPr>
          <p:cNvPr id="48132" name="Line 39"/>
          <p:cNvSpPr>
            <a:spLocks noChangeShapeType="1"/>
          </p:cNvSpPr>
          <p:nvPr/>
        </p:nvSpPr>
        <p:spPr bwMode="auto">
          <a:xfrm>
            <a:off x="1403350" y="3068638"/>
            <a:ext cx="10810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133" name="Text Box 40"/>
          <p:cNvSpPr txBox="1">
            <a:spLocks noChangeArrowheads="1"/>
          </p:cNvSpPr>
          <p:nvPr/>
        </p:nvSpPr>
        <p:spPr bwMode="auto">
          <a:xfrm>
            <a:off x="1474788" y="2563813"/>
            <a:ext cx="936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插入</a:t>
            </a:r>
            <a:r>
              <a:rPr kumimoji="0"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16</a:t>
            </a:r>
          </a:p>
        </p:txBody>
      </p:sp>
      <p:sp>
        <p:nvSpPr>
          <p:cNvPr id="48134" name="Text Box 41"/>
          <p:cNvSpPr txBox="1">
            <a:spLocks noChangeArrowheads="1"/>
          </p:cNvSpPr>
          <p:nvPr/>
        </p:nvSpPr>
        <p:spPr bwMode="auto">
          <a:xfrm>
            <a:off x="2700338" y="2347913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3492500" y="2276475"/>
            <a:ext cx="2663825" cy="1404938"/>
            <a:chOff x="2200" y="1253"/>
            <a:chExt cx="1678" cy="885"/>
          </a:xfrm>
        </p:grpSpPr>
        <p:sp>
          <p:nvSpPr>
            <p:cNvPr id="48159" name="Line 43"/>
            <p:cNvSpPr>
              <a:spLocks noChangeShapeType="1"/>
            </p:cNvSpPr>
            <p:nvPr/>
          </p:nvSpPr>
          <p:spPr bwMode="auto">
            <a:xfrm>
              <a:off x="2200" y="1752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60" name="Text Box 44"/>
            <p:cNvSpPr txBox="1">
              <a:spLocks noChangeArrowheads="1"/>
            </p:cNvSpPr>
            <p:nvPr/>
          </p:nvSpPr>
          <p:spPr bwMode="auto">
            <a:xfrm>
              <a:off x="2245" y="1434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插入</a:t>
              </a:r>
              <a:r>
                <a:rPr kumimoji="0" lang="en-US" altLang="zh-CN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8161" name="Oval 45"/>
            <p:cNvSpPr>
              <a:spLocks noChangeAspect="1" noChangeArrowheads="1"/>
            </p:cNvSpPr>
            <p:nvPr/>
          </p:nvSpPr>
          <p:spPr bwMode="auto">
            <a:xfrm>
              <a:off x="3382" y="1344"/>
              <a:ext cx="295" cy="2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48162" name="Oval 46"/>
            <p:cNvSpPr>
              <a:spLocks noChangeAspect="1" noChangeArrowheads="1"/>
            </p:cNvSpPr>
            <p:nvPr/>
          </p:nvSpPr>
          <p:spPr bwMode="auto">
            <a:xfrm>
              <a:off x="3107" y="1843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8163" name="Text Box 47"/>
            <p:cNvSpPr txBox="1">
              <a:spLocks noChangeArrowheads="1"/>
            </p:cNvSpPr>
            <p:nvPr/>
          </p:nvSpPr>
          <p:spPr bwMode="auto">
            <a:xfrm>
              <a:off x="3152" y="1650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48164" name="Text Box 48"/>
            <p:cNvSpPr txBox="1">
              <a:spLocks noChangeArrowheads="1"/>
            </p:cNvSpPr>
            <p:nvPr/>
          </p:nvSpPr>
          <p:spPr bwMode="auto">
            <a:xfrm>
              <a:off x="3742" y="1253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48165" name="Freeform 49"/>
            <p:cNvSpPr>
              <a:spLocks/>
            </p:cNvSpPr>
            <p:nvPr/>
          </p:nvSpPr>
          <p:spPr bwMode="auto">
            <a:xfrm>
              <a:off x="3296" y="1608"/>
              <a:ext cx="152" cy="236"/>
            </a:xfrm>
            <a:custGeom>
              <a:avLst/>
              <a:gdLst>
                <a:gd name="T0" fmla="*/ 152 w 152"/>
                <a:gd name="T1" fmla="*/ 0 h 236"/>
                <a:gd name="T2" fmla="*/ 0 w 152"/>
                <a:gd name="T3" fmla="*/ 236 h 236"/>
                <a:gd name="T4" fmla="*/ 0 60000 65536"/>
                <a:gd name="T5" fmla="*/ 0 60000 65536"/>
                <a:gd name="T6" fmla="*/ 0 w 152"/>
                <a:gd name="T7" fmla="*/ 0 h 236"/>
                <a:gd name="T8" fmla="*/ 152 w 152"/>
                <a:gd name="T9" fmla="*/ 236 h 2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2" h="236">
                  <a:moveTo>
                    <a:pt x="152" y="0"/>
                  </a:moveTo>
                  <a:lnTo>
                    <a:pt x="0" y="23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331913" y="3963988"/>
            <a:ext cx="2701925" cy="2057400"/>
            <a:chOff x="839" y="2316"/>
            <a:chExt cx="1702" cy="1296"/>
          </a:xfrm>
        </p:grpSpPr>
        <p:sp>
          <p:nvSpPr>
            <p:cNvPr id="48149" name="Line 51"/>
            <p:cNvSpPr>
              <a:spLocks noChangeShapeType="1"/>
            </p:cNvSpPr>
            <p:nvPr/>
          </p:nvSpPr>
          <p:spPr bwMode="auto">
            <a:xfrm>
              <a:off x="839" y="2977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50" name="Text Box 52"/>
            <p:cNvSpPr txBox="1">
              <a:spLocks noChangeArrowheads="1"/>
            </p:cNvSpPr>
            <p:nvPr/>
          </p:nvSpPr>
          <p:spPr bwMode="auto">
            <a:xfrm>
              <a:off x="884" y="2659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插入</a:t>
              </a:r>
              <a:r>
                <a:rPr kumimoji="0" lang="en-US" altLang="zh-CN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48151" name="Oval 53"/>
            <p:cNvSpPr>
              <a:spLocks noChangeAspect="1" noChangeArrowheads="1"/>
            </p:cNvSpPr>
            <p:nvPr/>
          </p:nvSpPr>
          <p:spPr bwMode="auto">
            <a:xfrm>
              <a:off x="2126" y="2407"/>
              <a:ext cx="295" cy="2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48152" name="Oval 54"/>
            <p:cNvSpPr>
              <a:spLocks noChangeAspect="1" noChangeArrowheads="1"/>
            </p:cNvSpPr>
            <p:nvPr/>
          </p:nvSpPr>
          <p:spPr bwMode="auto">
            <a:xfrm>
              <a:off x="1746" y="2886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8153" name="Text Box 55"/>
            <p:cNvSpPr txBox="1">
              <a:spLocks noChangeArrowheads="1"/>
            </p:cNvSpPr>
            <p:nvPr/>
          </p:nvSpPr>
          <p:spPr bwMode="auto">
            <a:xfrm>
              <a:off x="1746" y="2693"/>
              <a:ext cx="18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latin typeface="宋体" pitchFamily="2" charset="-122"/>
                </a:rPr>
                <a:t>-</a:t>
              </a: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48154" name="Text Box 56"/>
            <p:cNvSpPr txBox="1">
              <a:spLocks noChangeArrowheads="1"/>
            </p:cNvSpPr>
            <p:nvPr/>
          </p:nvSpPr>
          <p:spPr bwMode="auto">
            <a:xfrm>
              <a:off x="2405" y="2316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48155" name="Freeform 57"/>
            <p:cNvSpPr>
              <a:spLocks/>
            </p:cNvSpPr>
            <p:nvPr/>
          </p:nvSpPr>
          <p:spPr bwMode="auto">
            <a:xfrm>
              <a:off x="1962" y="2628"/>
              <a:ext cx="187" cy="271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56" name="Oval 58"/>
            <p:cNvSpPr>
              <a:spLocks noChangeAspect="1" noChangeArrowheads="1"/>
            </p:cNvSpPr>
            <p:nvPr/>
          </p:nvSpPr>
          <p:spPr bwMode="auto">
            <a:xfrm>
              <a:off x="2131" y="3317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48157" name="Line 59"/>
            <p:cNvSpPr>
              <a:spLocks noChangeShapeType="1"/>
            </p:cNvSpPr>
            <p:nvPr/>
          </p:nvSpPr>
          <p:spPr bwMode="auto">
            <a:xfrm>
              <a:off x="1973" y="3158"/>
              <a:ext cx="181" cy="227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58" name="Text Box 60"/>
            <p:cNvSpPr txBox="1">
              <a:spLocks noChangeArrowheads="1"/>
            </p:cNvSpPr>
            <p:nvPr/>
          </p:nvSpPr>
          <p:spPr bwMode="auto">
            <a:xfrm>
              <a:off x="1973" y="3374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4391025" y="4292600"/>
            <a:ext cx="3319463" cy="1382713"/>
            <a:chOff x="2766" y="2523"/>
            <a:chExt cx="2091" cy="871"/>
          </a:xfrm>
        </p:grpSpPr>
        <p:sp>
          <p:nvSpPr>
            <p:cNvPr id="48139" name="Line 62"/>
            <p:cNvSpPr>
              <a:spLocks noChangeShapeType="1"/>
            </p:cNvSpPr>
            <p:nvPr/>
          </p:nvSpPr>
          <p:spPr bwMode="auto">
            <a:xfrm>
              <a:off x="2766" y="2977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0" name="Text Box 63"/>
            <p:cNvSpPr txBox="1">
              <a:spLocks noChangeArrowheads="1"/>
            </p:cNvSpPr>
            <p:nvPr/>
          </p:nvSpPr>
          <p:spPr bwMode="auto">
            <a:xfrm>
              <a:off x="2811" y="2659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 dirty="0" err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LR</a:t>
              </a:r>
              <a:r>
                <a:rPr kumimoji="0"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调整</a:t>
              </a:r>
            </a:p>
          </p:txBody>
        </p:sp>
        <p:sp>
          <p:nvSpPr>
            <p:cNvPr id="48141" name="Oval 64"/>
            <p:cNvSpPr>
              <a:spLocks noChangeAspect="1" noChangeArrowheads="1"/>
            </p:cNvSpPr>
            <p:nvPr/>
          </p:nvSpPr>
          <p:spPr bwMode="auto">
            <a:xfrm>
              <a:off x="3986" y="2614"/>
              <a:ext cx="295" cy="2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48142" name="Oval 65"/>
            <p:cNvSpPr>
              <a:spLocks noChangeAspect="1" noChangeArrowheads="1"/>
            </p:cNvSpPr>
            <p:nvPr/>
          </p:nvSpPr>
          <p:spPr bwMode="auto">
            <a:xfrm>
              <a:off x="3606" y="3093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8143" name="Text Box 66"/>
            <p:cNvSpPr txBox="1">
              <a:spLocks noChangeArrowheads="1"/>
            </p:cNvSpPr>
            <p:nvPr/>
          </p:nvSpPr>
          <p:spPr bwMode="auto">
            <a:xfrm>
              <a:off x="3606" y="2900"/>
              <a:ext cx="18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</a:rPr>
                <a:t>0</a:t>
              </a:r>
              <a:endParaRPr kumimoji="0" lang="en-US" altLang="zh-CN" sz="20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48144" name="Text Box 67"/>
            <p:cNvSpPr txBox="1">
              <a:spLocks noChangeArrowheads="1"/>
            </p:cNvSpPr>
            <p:nvPr/>
          </p:nvSpPr>
          <p:spPr bwMode="auto">
            <a:xfrm>
              <a:off x="4265" y="2523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48145" name="Freeform 68"/>
            <p:cNvSpPr>
              <a:spLocks/>
            </p:cNvSpPr>
            <p:nvPr/>
          </p:nvSpPr>
          <p:spPr bwMode="auto">
            <a:xfrm>
              <a:off x="3822" y="2835"/>
              <a:ext cx="187" cy="271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6" name="Oval 69"/>
            <p:cNvSpPr>
              <a:spLocks noChangeAspect="1" noChangeArrowheads="1"/>
            </p:cNvSpPr>
            <p:nvPr/>
          </p:nvSpPr>
          <p:spPr bwMode="auto">
            <a:xfrm>
              <a:off x="4377" y="3099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48147" name="Freeform 70"/>
            <p:cNvSpPr>
              <a:spLocks/>
            </p:cNvSpPr>
            <p:nvPr/>
          </p:nvSpPr>
          <p:spPr bwMode="auto">
            <a:xfrm>
              <a:off x="4245" y="2835"/>
              <a:ext cx="236" cy="268"/>
            </a:xfrm>
            <a:custGeom>
              <a:avLst/>
              <a:gdLst>
                <a:gd name="T0" fmla="*/ 0 w 236"/>
                <a:gd name="T1" fmla="*/ 0 h 268"/>
                <a:gd name="T2" fmla="*/ 236 w 236"/>
                <a:gd name="T3" fmla="*/ 268 h 268"/>
                <a:gd name="T4" fmla="*/ 0 60000 65536"/>
                <a:gd name="T5" fmla="*/ 0 60000 65536"/>
                <a:gd name="T6" fmla="*/ 0 w 236"/>
                <a:gd name="T7" fmla="*/ 0 h 268"/>
                <a:gd name="T8" fmla="*/ 236 w 236"/>
                <a:gd name="T9" fmla="*/ 268 h 2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6" h="268">
                  <a:moveTo>
                    <a:pt x="0" y="0"/>
                  </a:moveTo>
                  <a:lnTo>
                    <a:pt x="236" y="26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8" name="Text Box 71"/>
            <p:cNvSpPr txBox="1">
              <a:spLocks noChangeArrowheads="1"/>
            </p:cNvSpPr>
            <p:nvPr/>
          </p:nvSpPr>
          <p:spPr bwMode="auto">
            <a:xfrm>
              <a:off x="4721" y="3093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</p:grp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18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Oval 1052"/>
          <p:cNvSpPr>
            <a:spLocks noChangeAspect="1" noChangeArrowheads="1"/>
          </p:cNvSpPr>
          <p:nvPr/>
        </p:nvSpPr>
        <p:spPr bwMode="auto">
          <a:xfrm>
            <a:off x="2109788" y="966788"/>
            <a:ext cx="468312" cy="4365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7</a:t>
            </a:r>
          </a:p>
        </p:txBody>
      </p:sp>
      <p:sp>
        <p:nvSpPr>
          <p:cNvPr id="49155" name="Oval 1053"/>
          <p:cNvSpPr>
            <a:spLocks noChangeAspect="1" noChangeArrowheads="1"/>
          </p:cNvSpPr>
          <p:nvPr/>
        </p:nvSpPr>
        <p:spPr bwMode="auto">
          <a:xfrm>
            <a:off x="1506538" y="1727200"/>
            <a:ext cx="468312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49156" name="Text Box 1054"/>
          <p:cNvSpPr txBox="1">
            <a:spLocks noChangeArrowheads="1"/>
          </p:cNvSpPr>
          <p:nvPr/>
        </p:nvSpPr>
        <p:spPr bwMode="auto">
          <a:xfrm>
            <a:off x="1506538" y="1420813"/>
            <a:ext cx="287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</a:rPr>
              <a:t>0</a:t>
            </a:r>
            <a:endParaRPr kumimoji="0" lang="en-US" altLang="zh-CN" sz="2000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9157" name="Text Box 1055"/>
          <p:cNvSpPr txBox="1">
            <a:spLocks noChangeArrowheads="1"/>
          </p:cNvSpPr>
          <p:nvPr/>
        </p:nvSpPr>
        <p:spPr bwMode="auto">
          <a:xfrm>
            <a:off x="2552700" y="822325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49158" name="Freeform 1056"/>
          <p:cNvSpPr>
            <a:spLocks/>
          </p:cNvSpPr>
          <p:nvPr/>
        </p:nvSpPr>
        <p:spPr bwMode="auto">
          <a:xfrm>
            <a:off x="1849438" y="1317625"/>
            <a:ext cx="296862" cy="430213"/>
          </a:xfrm>
          <a:custGeom>
            <a:avLst/>
            <a:gdLst>
              <a:gd name="T0" fmla="*/ 187 w 187"/>
              <a:gd name="T1" fmla="*/ 0 h 271"/>
              <a:gd name="T2" fmla="*/ 0 w 187"/>
              <a:gd name="T3" fmla="*/ 271 h 271"/>
              <a:gd name="T4" fmla="*/ 0 60000 65536"/>
              <a:gd name="T5" fmla="*/ 0 60000 65536"/>
              <a:gd name="T6" fmla="*/ 0 w 187"/>
              <a:gd name="T7" fmla="*/ 0 h 271"/>
              <a:gd name="T8" fmla="*/ 187 w 187"/>
              <a:gd name="T9" fmla="*/ 271 h 2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7" h="271">
                <a:moveTo>
                  <a:pt x="187" y="0"/>
                </a:moveTo>
                <a:lnTo>
                  <a:pt x="0" y="271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59" name="Oval 1057"/>
          <p:cNvSpPr>
            <a:spLocks noChangeAspect="1" noChangeArrowheads="1"/>
          </p:cNvSpPr>
          <p:nvPr/>
        </p:nvSpPr>
        <p:spPr bwMode="auto">
          <a:xfrm>
            <a:off x="2730500" y="1736725"/>
            <a:ext cx="468313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16</a:t>
            </a:r>
          </a:p>
        </p:txBody>
      </p:sp>
      <p:sp>
        <p:nvSpPr>
          <p:cNvPr id="49160" name="Freeform 1058"/>
          <p:cNvSpPr>
            <a:spLocks/>
          </p:cNvSpPr>
          <p:nvPr/>
        </p:nvSpPr>
        <p:spPr bwMode="auto">
          <a:xfrm>
            <a:off x="2520950" y="1317625"/>
            <a:ext cx="374650" cy="425450"/>
          </a:xfrm>
          <a:custGeom>
            <a:avLst/>
            <a:gdLst>
              <a:gd name="T0" fmla="*/ 0 w 236"/>
              <a:gd name="T1" fmla="*/ 0 h 268"/>
              <a:gd name="T2" fmla="*/ 236 w 236"/>
              <a:gd name="T3" fmla="*/ 268 h 268"/>
              <a:gd name="T4" fmla="*/ 0 60000 65536"/>
              <a:gd name="T5" fmla="*/ 0 60000 65536"/>
              <a:gd name="T6" fmla="*/ 0 w 236"/>
              <a:gd name="T7" fmla="*/ 0 h 268"/>
              <a:gd name="T8" fmla="*/ 236 w 236"/>
              <a:gd name="T9" fmla="*/ 268 h 2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6" h="268">
                <a:moveTo>
                  <a:pt x="0" y="0"/>
                </a:moveTo>
                <a:lnTo>
                  <a:pt x="236" y="26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61" name="Text Box 1059"/>
          <p:cNvSpPr txBox="1">
            <a:spLocks noChangeArrowheads="1"/>
          </p:cNvSpPr>
          <p:nvPr/>
        </p:nvSpPr>
        <p:spPr bwMode="auto">
          <a:xfrm>
            <a:off x="3276600" y="1727200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grpSp>
        <p:nvGrpSpPr>
          <p:cNvPr id="2" name="Group 1109"/>
          <p:cNvGrpSpPr>
            <a:grpSpLocks/>
          </p:cNvGrpSpPr>
          <p:nvPr/>
        </p:nvGrpSpPr>
        <p:grpSpPr bwMode="auto">
          <a:xfrm>
            <a:off x="3521075" y="606425"/>
            <a:ext cx="3211513" cy="2246313"/>
            <a:chOff x="2218" y="382"/>
            <a:chExt cx="2023" cy="1415"/>
          </a:xfrm>
        </p:grpSpPr>
        <p:sp>
          <p:nvSpPr>
            <p:cNvPr id="49197" name="Line 1060"/>
            <p:cNvSpPr>
              <a:spLocks noChangeShapeType="1"/>
            </p:cNvSpPr>
            <p:nvPr/>
          </p:nvSpPr>
          <p:spPr bwMode="auto">
            <a:xfrm>
              <a:off x="2218" y="1072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9198" name="Group 1106"/>
            <p:cNvGrpSpPr>
              <a:grpSpLocks/>
            </p:cNvGrpSpPr>
            <p:nvPr/>
          </p:nvGrpSpPr>
          <p:grpSpPr bwMode="auto">
            <a:xfrm>
              <a:off x="2263" y="382"/>
              <a:ext cx="1978" cy="1415"/>
              <a:chOff x="2263" y="382"/>
              <a:chExt cx="1978" cy="1415"/>
            </a:xfrm>
          </p:grpSpPr>
          <p:sp>
            <p:nvSpPr>
              <p:cNvPr id="49199" name="Text Box 1061"/>
              <p:cNvSpPr txBox="1">
                <a:spLocks noChangeArrowheads="1"/>
              </p:cNvSpPr>
              <p:nvPr/>
            </p:nvSpPr>
            <p:spPr bwMode="auto">
              <a:xfrm>
                <a:off x="2263" y="754"/>
                <a:ext cx="59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0" lang="zh-CN" altLang="en-US" sz="2000" b="1" dirty="0">
                    <a:solidFill>
                      <a:srgbClr val="3333FF"/>
                    </a:solidFill>
                    <a:ea typeface="楷体" pitchFamily="49" charset="-122"/>
                    <a:cs typeface="Times New Roman" pitchFamily="18" charset="0"/>
                  </a:rPr>
                  <a:t>插入</a:t>
                </a:r>
                <a:r>
                  <a:rPr kumimoji="0" lang="en-US" altLang="zh-CN" sz="2000" b="1" dirty="0">
                    <a:solidFill>
                      <a:srgbClr val="3333FF"/>
                    </a:solidFill>
                    <a:ea typeface="楷体" pitchFamily="49" charset="-122"/>
                    <a:cs typeface="Times New Roman" pitchFamily="18" charset="0"/>
                  </a:rPr>
                  <a:t>11</a:t>
                </a:r>
              </a:p>
            </p:txBody>
          </p:sp>
          <p:sp>
            <p:nvSpPr>
              <p:cNvPr id="49200" name="Oval 1062"/>
              <p:cNvSpPr>
                <a:spLocks noChangeAspect="1" noChangeArrowheads="1"/>
              </p:cNvSpPr>
              <p:nvPr/>
            </p:nvSpPr>
            <p:spPr bwMode="auto">
              <a:xfrm>
                <a:off x="3370" y="473"/>
                <a:ext cx="295" cy="275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kumimoji="0" lang="en-US" altLang="zh-CN" sz="1600" b="1" dirty="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7</a:t>
                </a:r>
              </a:p>
            </p:txBody>
          </p:sp>
          <p:sp>
            <p:nvSpPr>
              <p:cNvPr id="49201" name="Oval 1063"/>
              <p:cNvSpPr>
                <a:spLocks noChangeAspect="1" noChangeArrowheads="1"/>
              </p:cNvSpPr>
              <p:nvPr/>
            </p:nvSpPr>
            <p:spPr bwMode="auto">
              <a:xfrm>
                <a:off x="2990" y="952"/>
                <a:ext cx="295" cy="295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r>
                  <a:rPr kumimoji="0" lang="en-US" altLang="zh-CN" sz="1600" b="1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49202" name="Text Box 1064"/>
              <p:cNvSpPr txBox="1">
                <a:spLocks noChangeArrowheads="1"/>
              </p:cNvSpPr>
              <p:nvPr/>
            </p:nvSpPr>
            <p:spPr bwMode="auto">
              <a:xfrm>
                <a:off x="2990" y="759"/>
                <a:ext cx="18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0" lang="en-US" altLang="zh-CN" sz="2000" b="1">
                    <a:solidFill>
                      <a:srgbClr val="3333FF"/>
                    </a:solidFill>
                  </a:rPr>
                  <a:t>0</a:t>
                </a:r>
                <a:endParaRPr kumimoji="0" lang="en-US" altLang="zh-CN" sz="2000" b="1">
                  <a:solidFill>
                    <a:srgbClr val="3333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49203" name="Text Box 1065"/>
              <p:cNvSpPr txBox="1">
                <a:spLocks noChangeArrowheads="1"/>
              </p:cNvSpPr>
              <p:nvPr/>
            </p:nvSpPr>
            <p:spPr bwMode="auto">
              <a:xfrm>
                <a:off x="3697" y="382"/>
                <a:ext cx="15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0" lang="en-US" altLang="zh-CN" sz="2000" b="1">
                    <a:solidFill>
                      <a:srgbClr val="3333FF"/>
                    </a:solidFill>
                    <a:ea typeface="楷体_GB2312" pitchFamily="49" charset="-122"/>
                  </a:rPr>
                  <a:t>-1</a:t>
                </a:r>
              </a:p>
            </p:txBody>
          </p:sp>
          <p:sp>
            <p:nvSpPr>
              <p:cNvPr id="49204" name="Freeform 1066"/>
              <p:cNvSpPr>
                <a:spLocks/>
              </p:cNvSpPr>
              <p:nvPr/>
            </p:nvSpPr>
            <p:spPr bwMode="auto">
              <a:xfrm>
                <a:off x="3206" y="694"/>
                <a:ext cx="187" cy="271"/>
              </a:xfrm>
              <a:custGeom>
                <a:avLst/>
                <a:gdLst>
                  <a:gd name="T0" fmla="*/ 187 w 187"/>
                  <a:gd name="T1" fmla="*/ 0 h 271"/>
                  <a:gd name="T2" fmla="*/ 0 w 187"/>
                  <a:gd name="T3" fmla="*/ 271 h 271"/>
                  <a:gd name="T4" fmla="*/ 0 60000 65536"/>
                  <a:gd name="T5" fmla="*/ 0 60000 65536"/>
                  <a:gd name="T6" fmla="*/ 0 w 187"/>
                  <a:gd name="T7" fmla="*/ 0 h 271"/>
                  <a:gd name="T8" fmla="*/ 187 w 187"/>
                  <a:gd name="T9" fmla="*/ 271 h 27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7" h="271">
                    <a:moveTo>
                      <a:pt x="187" y="0"/>
                    </a:moveTo>
                    <a:lnTo>
                      <a:pt x="0" y="271"/>
                    </a:lnTo>
                  </a:path>
                </a:pathLst>
              </a:custGeom>
              <a:noFill/>
              <a:ln w="28575">
                <a:solidFill>
                  <a:srgbClr val="9900FF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205" name="Oval 1067"/>
              <p:cNvSpPr>
                <a:spLocks noChangeAspect="1" noChangeArrowheads="1"/>
              </p:cNvSpPr>
              <p:nvPr/>
            </p:nvSpPr>
            <p:spPr bwMode="auto">
              <a:xfrm>
                <a:off x="3761" y="958"/>
                <a:ext cx="295" cy="295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r>
                  <a:rPr kumimoji="0" lang="en-US" altLang="zh-CN" sz="1600" b="1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16</a:t>
                </a:r>
              </a:p>
            </p:txBody>
          </p:sp>
          <p:sp>
            <p:nvSpPr>
              <p:cNvPr id="49206" name="Freeform 1068"/>
              <p:cNvSpPr>
                <a:spLocks/>
              </p:cNvSpPr>
              <p:nvPr/>
            </p:nvSpPr>
            <p:spPr bwMode="auto">
              <a:xfrm>
                <a:off x="3629" y="694"/>
                <a:ext cx="236" cy="268"/>
              </a:xfrm>
              <a:custGeom>
                <a:avLst/>
                <a:gdLst>
                  <a:gd name="T0" fmla="*/ 0 w 236"/>
                  <a:gd name="T1" fmla="*/ 0 h 268"/>
                  <a:gd name="T2" fmla="*/ 236 w 236"/>
                  <a:gd name="T3" fmla="*/ 268 h 268"/>
                  <a:gd name="T4" fmla="*/ 0 60000 65536"/>
                  <a:gd name="T5" fmla="*/ 0 60000 65536"/>
                  <a:gd name="T6" fmla="*/ 0 w 236"/>
                  <a:gd name="T7" fmla="*/ 0 h 268"/>
                  <a:gd name="T8" fmla="*/ 236 w 236"/>
                  <a:gd name="T9" fmla="*/ 268 h 26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6" h="268">
                    <a:moveTo>
                      <a:pt x="0" y="0"/>
                    </a:moveTo>
                    <a:lnTo>
                      <a:pt x="236" y="268"/>
                    </a:lnTo>
                  </a:path>
                </a:pathLst>
              </a:custGeom>
              <a:noFill/>
              <a:ln w="28575">
                <a:solidFill>
                  <a:srgbClr val="9900FF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207" name="Text Box 1069"/>
              <p:cNvSpPr txBox="1">
                <a:spLocks noChangeArrowheads="1"/>
              </p:cNvSpPr>
              <p:nvPr/>
            </p:nvSpPr>
            <p:spPr bwMode="auto">
              <a:xfrm>
                <a:off x="4105" y="952"/>
                <a:ext cx="1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0" lang="en-US" altLang="zh-CN" sz="2000" b="1">
                    <a:solidFill>
                      <a:srgbClr val="3333FF"/>
                    </a:solidFill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49208" name="Oval 1070"/>
              <p:cNvSpPr>
                <a:spLocks noChangeAspect="1" noChangeArrowheads="1"/>
              </p:cNvSpPr>
              <p:nvPr/>
            </p:nvSpPr>
            <p:spPr bwMode="auto">
              <a:xfrm>
                <a:off x="3449" y="1502"/>
                <a:ext cx="295" cy="295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r>
                  <a:rPr kumimoji="0" lang="en-US" altLang="zh-CN" sz="1600" b="1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11</a:t>
                </a:r>
              </a:p>
            </p:txBody>
          </p:sp>
          <p:sp>
            <p:nvSpPr>
              <p:cNvPr id="49209" name="Freeform 1071"/>
              <p:cNvSpPr>
                <a:spLocks/>
              </p:cNvSpPr>
              <p:nvPr/>
            </p:nvSpPr>
            <p:spPr bwMode="auto">
              <a:xfrm>
                <a:off x="3665" y="1244"/>
                <a:ext cx="187" cy="271"/>
              </a:xfrm>
              <a:custGeom>
                <a:avLst/>
                <a:gdLst>
                  <a:gd name="T0" fmla="*/ 187 w 187"/>
                  <a:gd name="T1" fmla="*/ 0 h 271"/>
                  <a:gd name="T2" fmla="*/ 0 w 187"/>
                  <a:gd name="T3" fmla="*/ 271 h 271"/>
                  <a:gd name="T4" fmla="*/ 0 60000 65536"/>
                  <a:gd name="T5" fmla="*/ 0 60000 65536"/>
                  <a:gd name="T6" fmla="*/ 0 w 187"/>
                  <a:gd name="T7" fmla="*/ 0 h 271"/>
                  <a:gd name="T8" fmla="*/ 187 w 187"/>
                  <a:gd name="T9" fmla="*/ 271 h 27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7" h="271">
                    <a:moveTo>
                      <a:pt x="187" y="0"/>
                    </a:moveTo>
                    <a:lnTo>
                      <a:pt x="0" y="271"/>
                    </a:lnTo>
                  </a:path>
                </a:pathLst>
              </a:custGeom>
              <a:noFill/>
              <a:ln w="28575">
                <a:solidFill>
                  <a:srgbClr val="9900FF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210" name="Text Box 1072"/>
              <p:cNvSpPr txBox="1">
                <a:spLocks noChangeArrowheads="1"/>
              </p:cNvSpPr>
              <p:nvPr/>
            </p:nvSpPr>
            <p:spPr bwMode="auto">
              <a:xfrm>
                <a:off x="3807" y="1471"/>
                <a:ext cx="1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0" lang="en-US" altLang="zh-CN" sz="2000" b="1">
                    <a:solidFill>
                      <a:srgbClr val="3333FF"/>
                    </a:solidFill>
                    <a:ea typeface="楷体_GB2312" pitchFamily="49" charset="-122"/>
                  </a:rPr>
                  <a:t>0</a:t>
                </a:r>
              </a:p>
            </p:txBody>
          </p:sp>
        </p:grpSp>
      </p:grpSp>
      <p:grpSp>
        <p:nvGrpSpPr>
          <p:cNvPr id="4" name="Group 1107"/>
          <p:cNvGrpSpPr>
            <a:grpSpLocks/>
          </p:cNvGrpSpPr>
          <p:nvPr/>
        </p:nvGrpSpPr>
        <p:grpSpPr bwMode="auto">
          <a:xfrm>
            <a:off x="611188" y="3068638"/>
            <a:ext cx="3240087" cy="3071812"/>
            <a:chOff x="385" y="1933"/>
            <a:chExt cx="2041" cy="1935"/>
          </a:xfrm>
        </p:grpSpPr>
        <p:sp>
          <p:nvSpPr>
            <p:cNvPr id="49181" name="Line 1074"/>
            <p:cNvSpPr>
              <a:spLocks noChangeShapeType="1"/>
            </p:cNvSpPr>
            <p:nvPr/>
          </p:nvSpPr>
          <p:spPr bwMode="auto">
            <a:xfrm>
              <a:off x="385" y="2886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82" name="Text Box 1075"/>
            <p:cNvSpPr txBox="1">
              <a:spLocks noChangeArrowheads="1"/>
            </p:cNvSpPr>
            <p:nvPr/>
          </p:nvSpPr>
          <p:spPr bwMode="auto">
            <a:xfrm>
              <a:off x="430" y="2568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插入</a:t>
              </a:r>
              <a:r>
                <a:rPr kumimoji="0" lang="en-US" altLang="zh-CN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9</a:t>
              </a:r>
            </a:p>
          </p:txBody>
        </p:sp>
        <p:sp>
          <p:nvSpPr>
            <p:cNvPr id="49183" name="Oval 1076"/>
            <p:cNvSpPr>
              <a:spLocks noChangeAspect="1" noChangeArrowheads="1"/>
            </p:cNvSpPr>
            <p:nvPr/>
          </p:nvSpPr>
          <p:spPr bwMode="auto">
            <a:xfrm>
              <a:off x="1555" y="2024"/>
              <a:ext cx="295" cy="2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49184" name="Oval 1077"/>
            <p:cNvSpPr>
              <a:spLocks noChangeAspect="1" noChangeArrowheads="1"/>
            </p:cNvSpPr>
            <p:nvPr/>
          </p:nvSpPr>
          <p:spPr bwMode="auto">
            <a:xfrm>
              <a:off x="1175" y="2503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9185" name="Text Box 1078"/>
            <p:cNvSpPr txBox="1">
              <a:spLocks noChangeArrowheads="1"/>
            </p:cNvSpPr>
            <p:nvPr/>
          </p:nvSpPr>
          <p:spPr bwMode="auto">
            <a:xfrm>
              <a:off x="1175" y="2310"/>
              <a:ext cx="18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</a:rPr>
                <a:t>0</a:t>
              </a:r>
              <a:endParaRPr kumimoji="0" lang="en-US" altLang="zh-CN" sz="20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49186" name="Text Box 1079"/>
            <p:cNvSpPr txBox="1">
              <a:spLocks noChangeArrowheads="1"/>
            </p:cNvSpPr>
            <p:nvPr/>
          </p:nvSpPr>
          <p:spPr bwMode="auto">
            <a:xfrm>
              <a:off x="1882" y="1933"/>
              <a:ext cx="1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-2</a:t>
              </a:r>
            </a:p>
          </p:txBody>
        </p:sp>
        <p:sp>
          <p:nvSpPr>
            <p:cNvPr id="49187" name="Freeform 1080"/>
            <p:cNvSpPr>
              <a:spLocks/>
            </p:cNvSpPr>
            <p:nvPr/>
          </p:nvSpPr>
          <p:spPr bwMode="auto">
            <a:xfrm>
              <a:off x="1391" y="2245"/>
              <a:ext cx="187" cy="271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88" name="Oval 1081"/>
            <p:cNvSpPr>
              <a:spLocks noChangeAspect="1" noChangeArrowheads="1"/>
            </p:cNvSpPr>
            <p:nvPr/>
          </p:nvSpPr>
          <p:spPr bwMode="auto">
            <a:xfrm>
              <a:off x="1946" y="2509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49189" name="Freeform 1082"/>
            <p:cNvSpPr>
              <a:spLocks/>
            </p:cNvSpPr>
            <p:nvPr/>
          </p:nvSpPr>
          <p:spPr bwMode="auto">
            <a:xfrm>
              <a:off x="1814" y="2245"/>
              <a:ext cx="236" cy="268"/>
            </a:xfrm>
            <a:custGeom>
              <a:avLst/>
              <a:gdLst>
                <a:gd name="T0" fmla="*/ 0 w 236"/>
                <a:gd name="T1" fmla="*/ 0 h 268"/>
                <a:gd name="T2" fmla="*/ 236 w 236"/>
                <a:gd name="T3" fmla="*/ 268 h 268"/>
                <a:gd name="T4" fmla="*/ 0 60000 65536"/>
                <a:gd name="T5" fmla="*/ 0 60000 65536"/>
                <a:gd name="T6" fmla="*/ 0 w 236"/>
                <a:gd name="T7" fmla="*/ 0 h 268"/>
                <a:gd name="T8" fmla="*/ 236 w 236"/>
                <a:gd name="T9" fmla="*/ 268 h 2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6" h="268">
                  <a:moveTo>
                    <a:pt x="0" y="0"/>
                  </a:moveTo>
                  <a:lnTo>
                    <a:pt x="236" y="26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90" name="Text Box 1083"/>
            <p:cNvSpPr txBox="1">
              <a:spLocks noChangeArrowheads="1"/>
            </p:cNvSpPr>
            <p:nvPr/>
          </p:nvSpPr>
          <p:spPr bwMode="auto">
            <a:xfrm>
              <a:off x="2290" y="2503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49191" name="Oval 1084"/>
            <p:cNvSpPr>
              <a:spLocks noChangeAspect="1" noChangeArrowheads="1"/>
            </p:cNvSpPr>
            <p:nvPr/>
          </p:nvSpPr>
          <p:spPr bwMode="auto">
            <a:xfrm>
              <a:off x="1634" y="3053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49192" name="Freeform 1085"/>
            <p:cNvSpPr>
              <a:spLocks/>
            </p:cNvSpPr>
            <p:nvPr/>
          </p:nvSpPr>
          <p:spPr bwMode="auto">
            <a:xfrm>
              <a:off x="1850" y="2795"/>
              <a:ext cx="187" cy="271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93" name="Text Box 1086"/>
            <p:cNvSpPr txBox="1">
              <a:spLocks noChangeArrowheads="1"/>
            </p:cNvSpPr>
            <p:nvPr/>
          </p:nvSpPr>
          <p:spPr bwMode="auto">
            <a:xfrm>
              <a:off x="1992" y="3022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49194" name="Oval 1087"/>
            <p:cNvSpPr>
              <a:spLocks noChangeAspect="1" noChangeArrowheads="1"/>
            </p:cNvSpPr>
            <p:nvPr/>
          </p:nvSpPr>
          <p:spPr bwMode="auto">
            <a:xfrm>
              <a:off x="1284" y="3573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9</a:t>
              </a:r>
            </a:p>
          </p:txBody>
        </p:sp>
        <p:sp>
          <p:nvSpPr>
            <p:cNvPr id="49195" name="Freeform 1088"/>
            <p:cNvSpPr>
              <a:spLocks/>
            </p:cNvSpPr>
            <p:nvPr/>
          </p:nvSpPr>
          <p:spPr bwMode="auto">
            <a:xfrm>
              <a:off x="1500" y="3315"/>
              <a:ext cx="187" cy="271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96" name="Text Box 1089"/>
            <p:cNvSpPr txBox="1">
              <a:spLocks noChangeArrowheads="1"/>
            </p:cNvSpPr>
            <p:nvPr/>
          </p:nvSpPr>
          <p:spPr bwMode="auto">
            <a:xfrm>
              <a:off x="1642" y="3542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</p:grpSp>
      <p:grpSp>
        <p:nvGrpSpPr>
          <p:cNvPr id="5" name="Group 1108"/>
          <p:cNvGrpSpPr>
            <a:grpSpLocks/>
          </p:cNvGrpSpPr>
          <p:nvPr/>
        </p:nvGrpSpPr>
        <p:grpSpPr bwMode="auto">
          <a:xfrm>
            <a:off x="4067175" y="3068638"/>
            <a:ext cx="4079875" cy="2246312"/>
            <a:chOff x="2562" y="1933"/>
            <a:chExt cx="2570" cy="1415"/>
          </a:xfrm>
        </p:grpSpPr>
        <p:sp>
          <p:nvSpPr>
            <p:cNvPr id="49165" name="Line 1090"/>
            <p:cNvSpPr>
              <a:spLocks noChangeShapeType="1"/>
            </p:cNvSpPr>
            <p:nvPr/>
          </p:nvSpPr>
          <p:spPr bwMode="auto">
            <a:xfrm>
              <a:off x="2562" y="2886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66" name="Text Box 1091"/>
            <p:cNvSpPr txBox="1">
              <a:spLocks noChangeArrowheads="1"/>
            </p:cNvSpPr>
            <p:nvPr/>
          </p:nvSpPr>
          <p:spPr bwMode="auto">
            <a:xfrm>
              <a:off x="2607" y="2568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LL</a:t>
              </a:r>
              <a:r>
                <a:rPr kumimoji="0"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调整</a:t>
              </a:r>
            </a:p>
          </p:txBody>
        </p:sp>
        <p:sp>
          <p:nvSpPr>
            <p:cNvPr id="49167" name="Oval 1092"/>
            <p:cNvSpPr>
              <a:spLocks noChangeAspect="1" noChangeArrowheads="1"/>
            </p:cNvSpPr>
            <p:nvPr/>
          </p:nvSpPr>
          <p:spPr bwMode="auto">
            <a:xfrm>
              <a:off x="3850" y="2024"/>
              <a:ext cx="295" cy="2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49168" name="Oval 1093"/>
            <p:cNvSpPr>
              <a:spLocks noChangeAspect="1" noChangeArrowheads="1"/>
            </p:cNvSpPr>
            <p:nvPr/>
          </p:nvSpPr>
          <p:spPr bwMode="auto">
            <a:xfrm>
              <a:off x="3470" y="2503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9169" name="Text Box 1094"/>
            <p:cNvSpPr txBox="1">
              <a:spLocks noChangeArrowheads="1"/>
            </p:cNvSpPr>
            <p:nvPr/>
          </p:nvSpPr>
          <p:spPr bwMode="auto">
            <a:xfrm>
              <a:off x="3470" y="2310"/>
              <a:ext cx="18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</a:rPr>
                <a:t>0</a:t>
              </a:r>
              <a:endParaRPr kumimoji="0" lang="en-US" altLang="zh-CN" sz="20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49170" name="Text Box 1095"/>
            <p:cNvSpPr txBox="1">
              <a:spLocks noChangeArrowheads="1"/>
            </p:cNvSpPr>
            <p:nvPr/>
          </p:nvSpPr>
          <p:spPr bwMode="auto">
            <a:xfrm>
              <a:off x="4177" y="1933"/>
              <a:ext cx="1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-1</a:t>
              </a:r>
            </a:p>
          </p:txBody>
        </p:sp>
        <p:sp>
          <p:nvSpPr>
            <p:cNvPr id="49171" name="Freeform 1096"/>
            <p:cNvSpPr>
              <a:spLocks/>
            </p:cNvSpPr>
            <p:nvPr/>
          </p:nvSpPr>
          <p:spPr bwMode="auto">
            <a:xfrm>
              <a:off x="3686" y="2245"/>
              <a:ext cx="187" cy="271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72" name="Oval 1097"/>
            <p:cNvSpPr>
              <a:spLocks noChangeAspect="1" noChangeArrowheads="1"/>
            </p:cNvSpPr>
            <p:nvPr/>
          </p:nvSpPr>
          <p:spPr bwMode="auto">
            <a:xfrm>
              <a:off x="4241" y="2509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49173" name="Freeform 1098"/>
            <p:cNvSpPr>
              <a:spLocks/>
            </p:cNvSpPr>
            <p:nvPr/>
          </p:nvSpPr>
          <p:spPr bwMode="auto">
            <a:xfrm>
              <a:off x="4109" y="2245"/>
              <a:ext cx="236" cy="268"/>
            </a:xfrm>
            <a:custGeom>
              <a:avLst/>
              <a:gdLst>
                <a:gd name="T0" fmla="*/ 0 w 236"/>
                <a:gd name="T1" fmla="*/ 0 h 268"/>
                <a:gd name="T2" fmla="*/ 236 w 236"/>
                <a:gd name="T3" fmla="*/ 268 h 268"/>
                <a:gd name="T4" fmla="*/ 0 60000 65536"/>
                <a:gd name="T5" fmla="*/ 0 60000 65536"/>
                <a:gd name="T6" fmla="*/ 0 w 236"/>
                <a:gd name="T7" fmla="*/ 0 h 268"/>
                <a:gd name="T8" fmla="*/ 236 w 236"/>
                <a:gd name="T9" fmla="*/ 268 h 2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6" h="268">
                  <a:moveTo>
                    <a:pt x="0" y="0"/>
                  </a:moveTo>
                  <a:lnTo>
                    <a:pt x="236" y="26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74" name="Text Box 1099"/>
            <p:cNvSpPr txBox="1">
              <a:spLocks noChangeArrowheads="1"/>
            </p:cNvSpPr>
            <p:nvPr/>
          </p:nvSpPr>
          <p:spPr bwMode="auto">
            <a:xfrm>
              <a:off x="4585" y="2503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49175" name="Oval 1100"/>
            <p:cNvSpPr>
              <a:spLocks noChangeAspect="1" noChangeArrowheads="1"/>
            </p:cNvSpPr>
            <p:nvPr/>
          </p:nvSpPr>
          <p:spPr bwMode="auto">
            <a:xfrm>
              <a:off x="3929" y="3053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9</a:t>
              </a:r>
            </a:p>
          </p:txBody>
        </p:sp>
        <p:sp>
          <p:nvSpPr>
            <p:cNvPr id="49176" name="Freeform 1101"/>
            <p:cNvSpPr>
              <a:spLocks/>
            </p:cNvSpPr>
            <p:nvPr/>
          </p:nvSpPr>
          <p:spPr bwMode="auto">
            <a:xfrm>
              <a:off x="4145" y="2776"/>
              <a:ext cx="167" cy="290"/>
            </a:xfrm>
            <a:custGeom>
              <a:avLst/>
              <a:gdLst>
                <a:gd name="T0" fmla="*/ 167 w 167"/>
                <a:gd name="T1" fmla="*/ 0 h 290"/>
                <a:gd name="T2" fmla="*/ 0 w 167"/>
                <a:gd name="T3" fmla="*/ 290 h 290"/>
                <a:gd name="T4" fmla="*/ 0 60000 65536"/>
                <a:gd name="T5" fmla="*/ 0 60000 65536"/>
                <a:gd name="T6" fmla="*/ 0 w 167"/>
                <a:gd name="T7" fmla="*/ 0 h 290"/>
                <a:gd name="T8" fmla="*/ 167 w 167"/>
                <a:gd name="T9" fmla="*/ 290 h 2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7" h="290">
                  <a:moveTo>
                    <a:pt x="167" y="0"/>
                  </a:moveTo>
                  <a:lnTo>
                    <a:pt x="0" y="29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77" name="Text Box 1102"/>
            <p:cNvSpPr txBox="1">
              <a:spLocks noChangeArrowheads="1"/>
            </p:cNvSpPr>
            <p:nvPr/>
          </p:nvSpPr>
          <p:spPr bwMode="auto">
            <a:xfrm>
              <a:off x="4287" y="3022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49178" name="Oval 1103"/>
            <p:cNvSpPr>
              <a:spLocks noChangeAspect="1" noChangeArrowheads="1"/>
            </p:cNvSpPr>
            <p:nvPr/>
          </p:nvSpPr>
          <p:spPr bwMode="auto">
            <a:xfrm>
              <a:off x="4638" y="3053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49179" name="Freeform 1104"/>
            <p:cNvSpPr>
              <a:spLocks/>
            </p:cNvSpPr>
            <p:nvPr/>
          </p:nvSpPr>
          <p:spPr bwMode="auto">
            <a:xfrm>
              <a:off x="4512" y="2752"/>
              <a:ext cx="216" cy="312"/>
            </a:xfrm>
            <a:custGeom>
              <a:avLst/>
              <a:gdLst>
                <a:gd name="T0" fmla="*/ 0 w 216"/>
                <a:gd name="T1" fmla="*/ 0 h 312"/>
                <a:gd name="T2" fmla="*/ 216 w 216"/>
                <a:gd name="T3" fmla="*/ 312 h 312"/>
                <a:gd name="T4" fmla="*/ 0 60000 65536"/>
                <a:gd name="T5" fmla="*/ 0 60000 65536"/>
                <a:gd name="T6" fmla="*/ 0 w 216"/>
                <a:gd name="T7" fmla="*/ 0 h 312"/>
                <a:gd name="T8" fmla="*/ 216 w 216"/>
                <a:gd name="T9" fmla="*/ 312 h 3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312">
                  <a:moveTo>
                    <a:pt x="0" y="0"/>
                  </a:moveTo>
                  <a:lnTo>
                    <a:pt x="216" y="312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80" name="Text Box 1105"/>
            <p:cNvSpPr txBox="1">
              <a:spLocks noChangeArrowheads="1"/>
            </p:cNvSpPr>
            <p:nvPr/>
          </p:nvSpPr>
          <p:spPr bwMode="auto">
            <a:xfrm>
              <a:off x="4996" y="3022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</p:grp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19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428728" y="1000108"/>
            <a:ext cx="1857388" cy="5715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二叉排序树</a:t>
            </a:r>
            <a:endParaRPr lang="zh-CN" altLang="en-US" sz="2400" smtClean="0"/>
          </a:p>
        </p:txBody>
      </p:sp>
      <p:sp>
        <p:nvSpPr>
          <p:cNvPr id="4" name="圆角矩形 3"/>
          <p:cNvSpPr/>
          <p:nvPr/>
        </p:nvSpPr>
        <p:spPr>
          <a:xfrm>
            <a:off x="1285852" y="2714620"/>
            <a:ext cx="2214578" cy="5715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平衡二叉树</a:t>
            </a:r>
            <a:endParaRPr lang="zh-CN" altLang="en-US" sz="2400"/>
          </a:p>
        </p:txBody>
      </p:sp>
      <p:sp>
        <p:nvSpPr>
          <p:cNvPr id="5" name="下箭头 4"/>
          <p:cNvSpPr/>
          <p:nvPr/>
        </p:nvSpPr>
        <p:spPr>
          <a:xfrm>
            <a:off x="2285984" y="1714488"/>
            <a:ext cx="142876" cy="79200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71736" y="1957320"/>
            <a:ext cx="557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所有结点的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平衡因子的绝对值</a:t>
            </a:r>
            <a:r>
              <a:rPr lang="zh-CN" altLang="en-US" sz="2000" b="1" smtClean="0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：结构约束</a:t>
            </a:r>
            <a:endParaRPr lang="zh-CN" altLang="en-US" sz="20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2376488" y="347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179" name="Oval 3"/>
          <p:cNvSpPr>
            <a:spLocks noChangeAspect="1" noChangeArrowheads="1"/>
          </p:cNvSpPr>
          <p:nvPr/>
        </p:nvSpPr>
        <p:spPr bwMode="auto">
          <a:xfrm>
            <a:off x="1431925" y="388938"/>
            <a:ext cx="468313" cy="4365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16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7</a:t>
            </a:r>
          </a:p>
        </p:txBody>
      </p:sp>
      <p:sp>
        <p:nvSpPr>
          <p:cNvPr id="50180" name="Oval 4"/>
          <p:cNvSpPr>
            <a:spLocks noChangeAspect="1" noChangeArrowheads="1"/>
          </p:cNvSpPr>
          <p:nvPr/>
        </p:nvSpPr>
        <p:spPr bwMode="auto">
          <a:xfrm>
            <a:off x="828675" y="1149350"/>
            <a:ext cx="468313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828675" y="842963"/>
            <a:ext cx="2873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</a:rPr>
              <a:t>0</a:t>
            </a:r>
            <a:endParaRPr kumimoji="0" lang="en-US" altLang="zh-CN" sz="2000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1951038" y="244475"/>
            <a:ext cx="250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-1</a:t>
            </a:r>
          </a:p>
        </p:txBody>
      </p:sp>
      <p:sp>
        <p:nvSpPr>
          <p:cNvPr id="50183" name="Freeform 7"/>
          <p:cNvSpPr>
            <a:spLocks/>
          </p:cNvSpPr>
          <p:nvPr/>
        </p:nvSpPr>
        <p:spPr bwMode="auto">
          <a:xfrm>
            <a:off x="1171575" y="739775"/>
            <a:ext cx="296863" cy="430213"/>
          </a:xfrm>
          <a:custGeom>
            <a:avLst/>
            <a:gdLst>
              <a:gd name="T0" fmla="*/ 187 w 187"/>
              <a:gd name="T1" fmla="*/ 0 h 271"/>
              <a:gd name="T2" fmla="*/ 0 w 187"/>
              <a:gd name="T3" fmla="*/ 271 h 271"/>
              <a:gd name="T4" fmla="*/ 0 60000 65536"/>
              <a:gd name="T5" fmla="*/ 0 60000 65536"/>
              <a:gd name="T6" fmla="*/ 0 w 187"/>
              <a:gd name="T7" fmla="*/ 0 h 271"/>
              <a:gd name="T8" fmla="*/ 187 w 187"/>
              <a:gd name="T9" fmla="*/ 271 h 2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7" h="271">
                <a:moveTo>
                  <a:pt x="187" y="0"/>
                </a:moveTo>
                <a:lnTo>
                  <a:pt x="0" y="271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184" name="Oval 8"/>
          <p:cNvSpPr>
            <a:spLocks noChangeAspect="1" noChangeArrowheads="1"/>
          </p:cNvSpPr>
          <p:nvPr/>
        </p:nvSpPr>
        <p:spPr bwMode="auto">
          <a:xfrm>
            <a:off x="2052638" y="1158875"/>
            <a:ext cx="468312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11</a:t>
            </a:r>
          </a:p>
        </p:txBody>
      </p:sp>
      <p:sp>
        <p:nvSpPr>
          <p:cNvPr id="50185" name="Freeform 9"/>
          <p:cNvSpPr>
            <a:spLocks/>
          </p:cNvSpPr>
          <p:nvPr/>
        </p:nvSpPr>
        <p:spPr bwMode="auto">
          <a:xfrm>
            <a:off x="1843088" y="739775"/>
            <a:ext cx="374650" cy="425450"/>
          </a:xfrm>
          <a:custGeom>
            <a:avLst/>
            <a:gdLst>
              <a:gd name="T0" fmla="*/ 0 w 236"/>
              <a:gd name="T1" fmla="*/ 0 h 268"/>
              <a:gd name="T2" fmla="*/ 236 w 236"/>
              <a:gd name="T3" fmla="*/ 268 h 268"/>
              <a:gd name="T4" fmla="*/ 0 60000 65536"/>
              <a:gd name="T5" fmla="*/ 0 60000 65536"/>
              <a:gd name="T6" fmla="*/ 0 w 236"/>
              <a:gd name="T7" fmla="*/ 0 h 268"/>
              <a:gd name="T8" fmla="*/ 236 w 236"/>
              <a:gd name="T9" fmla="*/ 268 h 2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6" h="268">
                <a:moveTo>
                  <a:pt x="0" y="0"/>
                </a:moveTo>
                <a:lnTo>
                  <a:pt x="236" y="26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2598738" y="1149350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50187" name="Oval 11"/>
          <p:cNvSpPr>
            <a:spLocks noChangeAspect="1" noChangeArrowheads="1"/>
          </p:cNvSpPr>
          <p:nvPr/>
        </p:nvSpPr>
        <p:spPr bwMode="auto">
          <a:xfrm>
            <a:off x="1557338" y="2022475"/>
            <a:ext cx="468312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</a:t>
            </a:r>
          </a:p>
        </p:txBody>
      </p:sp>
      <p:sp>
        <p:nvSpPr>
          <p:cNvPr id="50188" name="Freeform 12"/>
          <p:cNvSpPr>
            <a:spLocks/>
          </p:cNvSpPr>
          <p:nvPr/>
        </p:nvSpPr>
        <p:spPr bwMode="auto">
          <a:xfrm>
            <a:off x="1900238" y="1582738"/>
            <a:ext cx="265112" cy="460375"/>
          </a:xfrm>
          <a:custGeom>
            <a:avLst/>
            <a:gdLst>
              <a:gd name="T0" fmla="*/ 167 w 167"/>
              <a:gd name="T1" fmla="*/ 0 h 290"/>
              <a:gd name="T2" fmla="*/ 0 w 167"/>
              <a:gd name="T3" fmla="*/ 290 h 290"/>
              <a:gd name="T4" fmla="*/ 0 60000 65536"/>
              <a:gd name="T5" fmla="*/ 0 60000 65536"/>
              <a:gd name="T6" fmla="*/ 0 w 167"/>
              <a:gd name="T7" fmla="*/ 0 h 290"/>
              <a:gd name="T8" fmla="*/ 167 w 167"/>
              <a:gd name="T9" fmla="*/ 290 h 2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7" h="290">
                <a:moveTo>
                  <a:pt x="167" y="0"/>
                </a:moveTo>
                <a:lnTo>
                  <a:pt x="0" y="29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2125663" y="1973263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50190" name="Oval 14"/>
          <p:cNvSpPr>
            <a:spLocks noChangeAspect="1" noChangeArrowheads="1"/>
          </p:cNvSpPr>
          <p:nvPr/>
        </p:nvSpPr>
        <p:spPr bwMode="auto">
          <a:xfrm>
            <a:off x="2682875" y="2022475"/>
            <a:ext cx="468313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16</a:t>
            </a:r>
          </a:p>
        </p:txBody>
      </p:sp>
      <p:sp>
        <p:nvSpPr>
          <p:cNvPr id="50191" name="Freeform 15"/>
          <p:cNvSpPr>
            <a:spLocks/>
          </p:cNvSpPr>
          <p:nvPr/>
        </p:nvSpPr>
        <p:spPr bwMode="auto">
          <a:xfrm>
            <a:off x="2482850" y="1544638"/>
            <a:ext cx="342900" cy="495300"/>
          </a:xfrm>
          <a:custGeom>
            <a:avLst/>
            <a:gdLst>
              <a:gd name="T0" fmla="*/ 0 w 216"/>
              <a:gd name="T1" fmla="*/ 0 h 312"/>
              <a:gd name="T2" fmla="*/ 216 w 216"/>
              <a:gd name="T3" fmla="*/ 312 h 312"/>
              <a:gd name="T4" fmla="*/ 0 60000 65536"/>
              <a:gd name="T5" fmla="*/ 0 60000 65536"/>
              <a:gd name="T6" fmla="*/ 0 w 216"/>
              <a:gd name="T7" fmla="*/ 0 h 312"/>
              <a:gd name="T8" fmla="*/ 216 w 216"/>
              <a:gd name="T9" fmla="*/ 312 h 31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312">
                <a:moveTo>
                  <a:pt x="0" y="0"/>
                </a:moveTo>
                <a:lnTo>
                  <a:pt x="216" y="312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3251200" y="1973263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3205163" y="244475"/>
            <a:ext cx="4895850" cy="3106738"/>
            <a:chOff x="2019" y="154"/>
            <a:chExt cx="3084" cy="1957"/>
          </a:xfrm>
        </p:grpSpPr>
        <p:sp>
          <p:nvSpPr>
            <p:cNvPr id="50214" name="Line 19"/>
            <p:cNvSpPr>
              <a:spLocks noChangeShapeType="1"/>
            </p:cNvSpPr>
            <p:nvPr/>
          </p:nvSpPr>
          <p:spPr bwMode="auto">
            <a:xfrm>
              <a:off x="2019" y="880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15" name="Text Box 20"/>
            <p:cNvSpPr txBox="1">
              <a:spLocks noChangeArrowheads="1"/>
            </p:cNvSpPr>
            <p:nvPr/>
          </p:nvSpPr>
          <p:spPr bwMode="auto">
            <a:xfrm>
              <a:off x="2064" y="562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插入</a:t>
              </a:r>
              <a:r>
                <a:rPr kumimoji="0" lang="en-US" altLang="zh-CN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26</a:t>
              </a:r>
            </a:p>
          </p:txBody>
        </p:sp>
        <p:sp>
          <p:nvSpPr>
            <p:cNvPr id="50216" name="Oval 21"/>
            <p:cNvSpPr>
              <a:spLocks noChangeAspect="1" noChangeArrowheads="1"/>
            </p:cNvSpPr>
            <p:nvPr/>
          </p:nvSpPr>
          <p:spPr bwMode="auto">
            <a:xfrm>
              <a:off x="3442" y="245"/>
              <a:ext cx="295" cy="2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50217" name="Oval 22"/>
            <p:cNvSpPr>
              <a:spLocks noChangeAspect="1" noChangeArrowheads="1"/>
            </p:cNvSpPr>
            <p:nvPr/>
          </p:nvSpPr>
          <p:spPr bwMode="auto">
            <a:xfrm>
              <a:off x="3062" y="724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0218" name="Text Box 23"/>
            <p:cNvSpPr txBox="1">
              <a:spLocks noChangeArrowheads="1"/>
            </p:cNvSpPr>
            <p:nvPr/>
          </p:nvSpPr>
          <p:spPr bwMode="auto">
            <a:xfrm>
              <a:off x="3062" y="531"/>
              <a:ext cx="18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</a:rPr>
                <a:t>0</a:t>
              </a:r>
              <a:endParaRPr kumimoji="0" lang="en-US" altLang="zh-CN" sz="20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50219" name="Text Box 24"/>
            <p:cNvSpPr txBox="1">
              <a:spLocks noChangeArrowheads="1"/>
            </p:cNvSpPr>
            <p:nvPr/>
          </p:nvSpPr>
          <p:spPr bwMode="auto">
            <a:xfrm>
              <a:off x="3769" y="154"/>
              <a:ext cx="1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-2</a:t>
              </a:r>
            </a:p>
          </p:txBody>
        </p:sp>
        <p:sp>
          <p:nvSpPr>
            <p:cNvPr id="50220" name="Freeform 25"/>
            <p:cNvSpPr>
              <a:spLocks/>
            </p:cNvSpPr>
            <p:nvPr/>
          </p:nvSpPr>
          <p:spPr bwMode="auto">
            <a:xfrm>
              <a:off x="3278" y="466"/>
              <a:ext cx="187" cy="271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21" name="Oval 26"/>
            <p:cNvSpPr>
              <a:spLocks noChangeAspect="1" noChangeArrowheads="1"/>
            </p:cNvSpPr>
            <p:nvPr/>
          </p:nvSpPr>
          <p:spPr bwMode="auto">
            <a:xfrm>
              <a:off x="3833" y="730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50222" name="Freeform 27"/>
            <p:cNvSpPr>
              <a:spLocks/>
            </p:cNvSpPr>
            <p:nvPr/>
          </p:nvSpPr>
          <p:spPr bwMode="auto">
            <a:xfrm>
              <a:off x="3701" y="466"/>
              <a:ext cx="236" cy="268"/>
            </a:xfrm>
            <a:custGeom>
              <a:avLst/>
              <a:gdLst>
                <a:gd name="T0" fmla="*/ 0 w 236"/>
                <a:gd name="T1" fmla="*/ 0 h 268"/>
                <a:gd name="T2" fmla="*/ 236 w 236"/>
                <a:gd name="T3" fmla="*/ 268 h 268"/>
                <a:gd name="T4" fmla="*/ 0 60000 65536"/>
                <a:gd name="T5" fmla="*/ 0 60000 65536"/>
                <a:gd name="T6" fmla="*/ 0 w 236"/>
                <a:gd name="T7" fmla="*/ 0 h 268"/>
                <a:gd name="T8" fmla="*/ 236 w 236"/>
                <a:gd name="T9" fmla="*/ 268 h 2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6" h="268">
                  <a:moveTo>
                    <a:pt x="0" y="0"/>
                  </a:moveTo>
                  <a:lnTo>
                    <a:pt x="236" y="26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23" name="Text Box 28"/>
            <p:cNvSpPr txBox="1">
              <a:spLocks noChangeArrowheads="1"/>
            </p:cNvSpPr>
            <p:nvPr/>
          </p:nvSpPr>
          <p:spPr bwMode="auto">
            <a:xfrm>
              <a:off x="4177" y="724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-1</a:t>
              </a:r>
            </a:p>
          </p:txBody>
        </p:sp>
        <p:sp>
          <p:nvSpPr>
            <p:cNvPr id="50224" name="Oval 29"/>
            <p:cNvSpPr>
              <a:spLocks noChangeAspect="1" noChangeArrowheads="1"/>
            </p:cNvSpPr>
            <p:nvPr/>
          </p:nvSpPr>
          <p:spPr bwMode="auto">
            <a:xfrm>
              <a:off x="3521" y="1274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9</a:t>
              </a:r>
            </a:p>
          </p:txBody>
        </p:sp>
        <p:sp>
          <p:nvSpPr>
            <p:cNvPr id="50225" name="Freeform 30"/>
            <p:cNvSpPr>
              <a:spLocks/>
            </p:cNvSpPr>
            <p:nvPr/>
          </p:nvSpPr>
          <p:spPr bwMode="auto">
            <a:xfrm>
              <a:off x="3737" y="997"/>
              <a:ext cx="167" cy="290"/>
            </a:xfrm>
            <a:custGeom>
              <a:avLst/>
              <a:gdLst>
                <a:gd name="T0" fmla="*/ 167 w 167"/>
                <a:gd name="T1" fmla="*/ 0 h 290"/>
                <a:gd name="T2" fmla="*/ 0 w 167"/>
                <a:gd name="T3" fmla="*/ 290 h 290"/>
                <a:gd name="T4" fmla="*/ 0 60000 65536"/>
                <a:gd name="T5" fmla="*/ 0 60000 65536"/>
                <a:gd name="T6" fmla="*/ 0 w 167"/>
                <a:gd name="T7" fmla="*/ 0 h 290"/>
                <a:gd name="T8" fmla="*/ 167 w 167"/>
                <a:gd name="T9" fmla="*/ 290 h 2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7" h="290">
                  <a:moveTo>
                    <a:pt x="167" y="0"/>
                  </a:moveTo>
                  <a:lnTo>
                    <a:pt x="0" y="29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26" name="Text Box 31"/>
            <p:cNvSpPr txBox="1">
              <a:spLocks noChangeArrowheads="1"/>
            </p:cNvSpPr>
            <p:nvPr/>
          </p:nvSpPr>
          <p:spPr bwMode="auto">
            <a:xfrm>
              <a:off x="3879" y="1243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0227" name="Oval 32"/>
            <p:cNvSpPr>
              <a:spLocks noChangeAspect="1" noChangeArrowheads="1"/>
            </p:cNvSpPr>
            <p:nvPr/>
          </p:nvSpPr>
          <p:spPr bwMode="auto">
            <a:xfrm>
              <a:off x="4230" y="1274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50228" name="Freeform 33"/>
            <p:cNvSpPr>
              <a:spLocks/>
            </p:cNvSpPr>
            <p:nvPr/>
          </p:nvSpPr>
          <p:spPr bwMode="auto">
            <a:xfrm>
              <a:off x="4104" y="973"/>
              <a:ext cx="216" cy="312"/>
            </a:xfrm>
            <a:custGeom>
              <a:avLst/>
              <a:gdLst>
                <a:gd name="T0" fmla="*/ 0 w 216"/>
                <a:gd name="T1" fmla="*/ 0 h 312"/>
                <a:gd name="T2" fmla="*/ 216 w 216"/>
                <a:gd name="T3" fmla="*/ 312 h 312"/>
                <a:gd name="T4" fmla="*/ 0 60000 65536"/>
                <a:gd name="T5" fmla="*/ 0 60000 65536"/>
                <a:gd name="T6" fmla="*/ 0 w 216"/>
                <a:gd name="T7" fmla="*/ 0 h 312"/>
                <a:gd name="T8" fmla="*/ 216 w 216"/>
                <a:gd name="T9" fmla="*/ 312 h 3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312">
                  <a:moveTo>
                    <a:pt x="0" y="0"/>
                  </a:moveTo>
                  <a:lnTo>
                    <a:pt x="216" y="312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29" name="Text Box 34"/>
            <p:cNvSpPr txBox="1">
              <a:spLocks noChangeArrowheads="1"/>
            </p:cNvSpPr>
            <p:nvPr/>
          </p:nvSpPr>
          <p:spPr bwMode="auto">
            <a:xfrm>
              <a:off x="4588" y="1243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-1</a:t>
              </a:r>
            </a:p>
          </p:txBody>
        </p:sp>
        <p:sp>
          <p:nvSpPr>
            <p:cNvPr id="50230" name="Oval 35"/>
            <p:cNvSpPr>
              <a:spLocks noChangeAspect="1" noChangeArrowheads="1"/>
            </p:cNvSpPr>
            <p:nvPr/>
          </p:nvSpPr>
          <p:spPr bwMode="auto">
            <a:xfrm>
              <a:off x="4609" y="1816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26</a:t>
              </a:r>
            </a:p>
          </p:txBody>
        </p:sp>
        <p:sp>
          <p:nvSpPr>
            <p:cNvPr id="50231" name="Freeform 36"/>
            <p:cNvSpPr>
              <a:spLocks/>
            </p:cNvSpPr>
            <p:nvPr/>
          </p:nvSpPr>
          <p:spPr bwMode="auto">
            <a:xfrm>
              <a:off x="4483" y="1515"/>
              <a:ext cx="216" cy="312"/>
            </a:xfrm>
            <a:custGeom>
              <a:avLst/>
              <a:gdLst>
                <a:gd name="T0" fmla="*/ 0 w 216"/>
                <a:gd name="T1" fmla="*/ 0 h 312"/>
                <a:gd name="T2" fmla="*/ 216 w 216"/>
                <a:gd name="T3" fmla="*/ 312 h 312"/>
                <a:gd name="T4" fmla="*/ 0 60000 65536"/>
                <a:gd name="T5" fmla="*/ 0 60000 65536"/>
                <a:gd name="T6" fmla="*/ 0 w 216"/>
                <a:gd name="T7" fmla="*/ 0 h 312"/>
                <a:gd name="T8" fmla="*/ 216 w 216"/>
                <a:gd name="T9" fmla="*/ 312 h 3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312">
                  <a:moveTo>
                    <a:pt x="0" y="0"/>
                  </a:moveTo>
                  <a:lnTo>
                    <a:pt x="216" y="312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32" name="Text Box 37"/>
            <p:cNvSpPr txBox="1">
              <a:spLocks noChangeArrowheads="1"/>
            </p:cNvSpPr>
            <p:nvPr/>
          </p:nvSpPr>
          <p:spPr bwMode="auto">
            <a:xfrm>
              <a:off x="4967" y="1785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2124075" y="2341563"/>
            <a:ext cx="3324225" cy="3041650"/>
            <a:chOff x="1338" y="1475"/>
            <a:chExt cx="2094" cy="1916"/>
          </a:xfrm>
        </p:grpSpPr>
        <p:sp>
          <p:nvSpPr>
            <p:cNvPr id="50195" name="Text Box 18"/>
            <p:cNvSpPr txBox="1">
              <a:spLocks noChangeArrowheads="1"/>
            </p:cNvSpPr>
            <p:nvPr/>
          </p:nvSpPr>
          <p:spPr bwMode="auto">
            <a:xfrm rot="-2724713">
              <a:off x="2688" y="1674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RR</a:t>
              </a:r>
              <a:r>
                <a:rPr kumimoji="0"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调整</a:t>
              </a:r>
            </a:p>
          </p:txBody>
        </p:sp>
        <p:sp>
          <p:nvSpPr>
            <p:cNvPr id="50196" name="Freeform 38"/>
            <p:cNvSpPr>
              <a:spLocks/>
            </p:cNvSpPr>
            <p:nvPr/>
          </p:nvSpPr>
          <p:spPr bwMode="auto">
            <a:xfrm>
              <a:off x="2832" y="1632"/>
              <a:ext cx="600" cy="584"/>
            </a:xfrm>
            <a:custGeom>
              <a:avLst/>
              <a:gdLst>
                <a:gd name="T0" fmla="*/ 600 w 600"/>
                <a:gd name="T1" fmla="*/ 0 h 584"/>
                <a:gd name="T2" fmla="*/ 0 w 600"/>
                <a:gd name="T3" fmla="*/ 584 h 584"/>
                <a:gd name="T4" fmla="*/ 0 60000 65536"/>
                <a:gd name="T5" fmla="*/ 0 60000 65536"/>
                <a:gd name="T6" fmla="*/ 0 w 600"/>
                <a:gd name="T7" fmla="*/ 0 h 584"/>
                <a:gd name="T8" fmla="*/ 600 w 600"/>
                <a:gd name="T9" fmla="*/ 584 h 5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00" h="584">
                  <a:moveTo>
                    <a:pt x="600" y="0"/>
                  </a:moveTo>
                  <a:lnTo>
                    <a:pt x="0" y="584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97" name="Oval 39"/>
            <p:cNvSpPr>
              <a:spLocks noChangeAspect="1" noChangeArrowheads="1"/>
            </p:cNvSpPr>
            <p:nvPr/>
          </p:nvSpPr>
          <p:spPr bwMode="auto">
            <a:xfrm>
              <a:off x="2031" y="2063"/>
              <a:ext cx="295" cy="2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50198" name="Oval 40"/>
            <p:cNvSpPr>
              <a:spLocks noChangeAspect="1" noChangeArrowheads="1"/>
            </p:cNvSpPr>
            <p:nvPr/>
          </p:nvSpPr>
          <p:spPr bwMode="auto">
            <a:xfrm>
              <a:off x="1651" y="2542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50199" name="Text Box 41"/>
            <p:cNvSpPr txBox="1">
              <a:spLocks noChangeArrowheads="1"/>
            </p:cNvSpPr>
            <p:nvPr/>
          </p:nvSpPr>
          <p:spPr bwMode="auto">
            <a:xfrm>
              <a:off x="1651" y="2349"/>
              <a:ext cx="18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</a:rPr>
                <a:t>0</a:t>
              </a:r>
              <a:endParaRPr kumimoji="0" lang="en-US" altLang="zh-CN" sz="20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50200" name="Text Box 42"/>
            <p:cNvSpPr txBox="1">
              <a:spLocks noChangeArrowheads="1"/>
            </p:cNvSpPr>
            <p:nvPr/>
          </p:nvSpPr>
          <p:spPr bwMode="auto">
            <a:xfrm>
              <a:off x="2358" y="1972"/>
              <a:ext cx="1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0201" name="Freeform 43"/>
            <p:cNvSpPr>
              <a:spLocks/>
            </p:cNvSpPr>
            <p:nvPr/>
          </p:nvSpPr>
          <p:spPr bwMode="auto">
            <a:xfrm>
              <a:off x="1867" y="2284"/>
              <a:ext cx="187" cy="271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02" name="Oval 44"/>
            <p:cNvSpPr>
              <a:spLocks noChangeAspect="1" noChangeArrowheads="1"/>
            </p:cNvSpPr>
            <p:nvPr/>
          </p:nvSpPr>
          <p:spPr bwMode="auto">
            <a:xfrm>
              <a:off x="2422" y="2548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50203" name="Freeform 45"/>
            <p:cNvSpPr>
              <a:spLocks/>
            </p:cNvSpPr>
            <p:nvPr/>
          </p:nvSpPr>
          <p:spPr bwMode="auto">
            <a:xfrm>
              <a:off x="2290" y="2284"/>
              <a:ext cx="236" cy="268"/>
            </a:xfrm>
            <a:custGeom>
              <a:avLst/>
              <a:gdLst>
                <a:gd name="T0" fmla="*/ 0 w 236"/>
                <a:gd name="T1" fmla="*/ 0 h 268"/>
                <a:gd name="T2" fmla="*/ 236 w 236"/>
                <a:gd name="T3" fmla="*/ 268 h 268"/>
                <a:gd name="T4" fmla="*/ 0 60000 65536"/>
                <a:gd name="T5" fmla="*/ 0 60000 65536"/>
                <a:gd name="T6" fmla="*/ 0 w 236"/>
                <a:gd name="T7" fmla="*/ 0 h 268"/>
                <a:gd name="T8" fmla="*/ 236 w 236"/>
                <a:gd name="T9" fmla="*/ 268 h 2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6" h="268">
                  <a:moveTo>
                    <a:pt x="0" y="0"/>
                  </a:moveTo>
                  <a:lnTo>
                    <a:pt x="236" y="26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04" name="Text Box 46"/>
            <p:cNvSpPr txBox="1">
              <a:spLocks noChangeArrowheads="1"/>
            </p:cNvSpPr>
            <p:nvPr/>
          </p:nvSpPr>
          <p:spPr bwMode="auto">
            <a:xfrm>
              <a:off x="2766" y="2542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-1</a:t>
              </a:r>
            </a:p>
          </p:txBody>
        </p:sp>
        <p:sp>
          <p:nvSpPr>
            <p:cNvPr id="50205" name="Oval 47"/>
            <p:cNvSpPr>
              <a:spLocks noChangeAspect="1" noChangeArrowheads="1"/>
            </p:cNvSpPr>
            <p:nvPr/>
          </p:nvSpPr>
          <p:spPr bwMode="auto">
            <a:xfrm>
              <a:off x="1338" y="3092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0206" name="Freeform 48"/>
            <p:cNvSpPr>
              <a:spLocks/>
            </p:cNvSpPr>
            <p:nvPr/>
          </p:nvSpPr>
          <p:spPr bwMode="auto">
            <a:xfrm>
              <a:off x="1554" y="2815"/>
              <a:ext cx="167" cy="290"/>
            </a:xfrm>
            <a:custGeom>
              <a:avLst/>
              <a:gdLst>
                <a:gd name="T0" fmla="*/ 167 w 167"/>
                <a:gd name="T1" fmla="*/ 0 h 290"/>
                <a:gd name="T2" fmla="*/ 0 w 167"/>
                <a:gd name="T3" fmla="*/ 290 h 290"/>
                <a:gd name="T4" fmla="*/ 0 60000 65536"/>
                <a:gd name="T5" fmla="*/ 0 60000 65536"/>
                <a:gd name="T6" fmla="*/ 0 w 167"/>
                <a:gd name="T7" fmla="*/ 0 h 290"/>
                <a:gd name="T8" fmla="*/ 167 w 167"/>
                <a:gd name="T9" fmla="*/ 290 h 2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7" h="290">
                  <a:moveTo>
                    <a:pt x="167" y="0"/>
                  </a:moveTo>
                  <a:lnTo>
                    <a:pt x="0" y="29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07" name="Text Box 49"/>
            <p:cNvSpPr txBox="1">
              <a:spLocks noChangeArrowheads="1"/>
            </p:cNvSpPr>
            <p:nvPr/>
          </p:nvSpPr>
          <p:spPr bwMode="auto">
            <a:xfrm>
              <a:off x="1696" y="3061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0208" name="Oval 50"/>
            <p:cNvSpPr>
              <a:spLocks noChangeAspect="1" noChangeArrowheads="1"/>
            </p:cNvSpPr>
            <p:nvPr/>
          </p:nvSpPr>
          <p:spPr bwMode="auto">
            <a:xfrm>
              <a:off x="2819" y="3092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26</a:t>
              </a:r>
            </a:p>
          </p:txBody>
        </p:sp>
        <p:sp>
          <p:nvSpPr>
            <p:cNvPr id="50209" name="Freeform 51"/>
            <p:cNvSpPr>
              <a:spLocks/>
            </p:cNvSpPr>
            <p:nvPr/>
          </p:nvSpPr>
          <p:spPr bwMode="auto">
            <a:xfrm>
              <a:off x="2693" y="2791"/>
              <a:ext cx="216" cy="312"/>
            </a:xfrm>
            <a:custGeom>
              <a:avLst/>
              <a:gdLst>
                <a:gd name="T0" fmla="*/ 0 w 216"/>
                <a:gd name="T1" fmla="*/ 0 h 312"/>
                <a:gd name="T2" fmla="*/ 216 w 216"/>
                <a:gd name="T3" fmla="*/ 312 h 312"/>
                <a:gd name="T4" fmla="*/ 0 60000 65536"/>
                <a:gd name="T5" fmla="*/ 0 60000 65536"/>
                <a:gd name="T6" fmla="*/ 0 w 216"/>
                <a:gd name="T7" fmla="*/ 0 h 312"/>
                <a:gd name="T8" fmla="*/ 216 w 216"/>
                <a:gd name="T9" fmla="*/ 312 h 3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312">
                  <a:moveTo>
                    <a:pt x="0" y="0"/>
                  </a:moveTo>
                  <a:lnTo>
                    <a:pt x="216" y="312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10" name="Text Box 52"/>
            <p:cNvSpPr txBox="1">
              <a:spLocks noChangeArrowheads="1"/>
            </p:cNvSpPr>
            <p:nvPr/>
          </p:nvSpPr>
          <p:spPr bwMode="auto">
            <a:xfrm>
              <a:off x="3177" y="3061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0211" name="Oval 53"/>
            <p:cNvSpPr>
              <a:spLocks noChangeAspect="1" noChangeArrowheads="1"/>
            </p:cNvSpPr>
            <p:nvPr/>
          </p:nvSpPr>
          <p:spPr bwMode="auto">
            <a:xfrm>
              <a:off x="2004" y="3096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9</a:t>
              </a:r>
            </a:p>
          </p:txBody>
        </p:sp>
        <p:sp>
          <p:nvSpPr>
            <p:cNvPr id="50212" name="Freeform 54"/>
            <p:cNvSpPr>
              <a:spLocks/>
            </p:cNvSpPr>
            <p:nvPr/>
          </p:nvSpPr>
          <p:spPr bwMode="auto">
            <a:xfrm>
              <a:off x="1878" y="2803"/>
              <a:ext cx="216" cy="312"/>
            </a:xfrm>
            <a:custGeom>
              <a:avLst/>
              <a:gdLst>
                <a:gd name="T0" fmla="*/ 0 w 216"/>
                <a:gd name="T1" fmla="*/ 0 h 312"/>
                <a:gd name="T2" fmla="*/ 216 w 216"/>
                <a:gd name="T3" fmla="*/ 312 h 312"/>
                <a:gd name="T4" fmla="*/ 0 60000 65536"/>
                <a:gd name="T5" fmla="*/ 0 60000 65536"/>
                <a:gd name="T6" fmla="*/ 0 w 216"/>
                <a:gd name="T7" fmla="*/ 0 h 312"/>
                <a:gd name="T8" fmla="*/ 216 w 216"/>
                <a:gd name="T9" fmla="*/ 312 h 3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312">
                  <a:moveTo>
                    <a:pt x="0" y="0"/>
                  </a:moveTo>
                  <a:lnTo>
                    <a:pt x="216" y="312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13" name="Text Box 55"/>
            <p:cNvSpPr txBox="1">
              <a:spLocks noChangeArrowheads="1"/>
            </p:cNvSpPr>
            <p:nvPr/>
          </p:nvSpPr>
          <p:spPr bwMode="auto">
            <a:xfrm>
              <a:off x="2362" y="3065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</p:grpSp>
      <p:sp>
        <p:nvSpPr>
          <p:cNvPr id="58" name="灯片编号占位符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20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2376488" y="347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03" name="Oval 3"/>
          <p:cNvSpPr>
            <a:spLocks noChangeAspect="1" noChangeArrowheads="1"/>
          </p:cNvSpPr>
          <p:nvPr/>
        </p:nvSpPr>
        <p:spPr bwMode="auto">
          <a:xfrm>
            <a:off x="1608138" y="595313"/>
            <a:ext cx="533400" cy="4365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11</a:t>
            </a:r>
          </a:p>
        </p:txBody>
      </p:sp>
      <p:sp>
        <p:nvSpPr>
          <p:cNvPr id="51204" name="Oval 4"/>
          <p:cNvSpPr>
            <a:spLocks noChangeAspect="1" noChangeArrowheads="1"/>
          </p:cNvSpPr>
          <p:nvPr/>
        </p:nvSpPr>
        <p:spPr bwMode="auto">
          <a:xfrm>
            <a:off x="1004888" y="1381125"/>
            <a:ext cx="533400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7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1030288" y="1074738"/>
            <a:ext cx="327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</a:rPr>
              <a:t>0</a:t>
            </a:r>
            <a:endParaRPr kumimoji="0" lang="en-US" altLang="zh-CN" sz="2000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2157413" y="476250"/>
            <a:ext cx="285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51207" name="Freeform 7"/>
          <p:cNvSpPr>
            <a:spLocks/>
          </p:cNvSpPr>
          <p:nvPr/>
        </p:nvSpPr>
        <p:spPr bwMode="auto">
          <a:xfrm>
            <a:off x="1371600" y="971550"/>
            <a:ext cx="338138" cy="430213"/>
          </a:xfrm>
          <a:custGeom>
            <a:avLst/>
            <a:gdLst>
              <a:gd name="T0" fmla="*/ 187 w 187"/>
              <a:gd name="T1" fmla="*/ 0 h 271"/>
              <a:gd name="T2" fmla="*/ 0 w 187"/>
              <a:gd name="T3" fmla="*/ 271 h 271"/>
              <a:gd name="T4" fmla="*/ 0 60000 65536"/>
              <a:gd name="T5" fmla="*/ 0 60000 65536"/>
              <a:gd name="T6" fmla="*/ 0 w 187"/>
              <a:gd name="T7" fmla="*/ 0 h 271"/>
              <a:gd name="T8" fmla="*/ 187 w 187"/>
              <a:gd name="T9" fmla="*/ 271 h 2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7" h="271">
                <a:moveTo>
                  <a:pt x="187" y="0"/>
                </a:moveTo>
                <a:lnTo>
                  <a:pt x="0" y="271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08" name="Oval 8"/>
          <p:cNvSpPr>
            <a:spLocks noChangeAspect="1" noChangeArrowheads="1"/>
          </p:cNvSpPr>
          <p:nvPr/>
        </p:nvSpPr>
        <p:spPr bwMode="auto">
          <a:xfrm>
            <a:off x="2228850" y="1390650"/>
            <a:ext cx="533400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16</a:t>
            </a:r>
          </a:p>
        </p:txBody>
      </p:sp>
      <p:sp>
        <p:nvSpPr>
          <p:cNvPr id="51209" name="Freeform 9"/>
          <p:cNvSpPr>
            <a:spLocks/>
          </p:cNvSpPr>
          <p:nvPr/>
        </p:nvSpPr>
        <p:spPr bwMode="auto">
          <a:xfrm>
            <a:off x="2032000" y="971550"/>
            <a:ext cx="427038" cy="425450"/>
          </a:xfrm>
          <a:custGeom>
            <a:avLst/>
            <a:gdLst>
              <a:gd name="T0" fmla="*/ 0 w 236"/>
              <a:gd name="T1" fmla="*/ 0 h 268"/>
              <a:gd name="T2" fmla="*/ 236 w 236"/>
              <a:gd name="T3" fmla="*/ 268 h 268"/>
              <a:gd name="T4" fmla="*/ 0 60000 65536"/>
              <a:gd name="T5" fmla="*/ 0 60000 65536"/>
              <a:gd name="T6" fmla="*/ 0 w 236"/>
              <a:gd name="T7" fmla="*/ 0 h 268"/>
              <a:gd name="T8" fmla="*/ 236 w 236"/>
              <a:gd name="T9" fmla="*/ 268 h 2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6" h="268">
                <a:moveTo>
                  <a:pt x="0" y="0"/>
                </a:moveTo>
                <a:lnTo>
                  <a:pt x="236" y="26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2809875" y="1381125"/>
            <a:ext cx="246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-1</a:t>
            </a:r>
          </a:p>
        </p:txBody>
      </p:sp>
      <p:sp>
        <p:nvSpPr>
          <p:cNvPr id="51211" name="Oval 11"/>
          <p:cNvSpPr>
            <a:spLocks noChangeAspect="1" noChangeArrowheads="1"/>
          </p:cNvSpPr>
          <p:nvPr/>
        </p:nvSpPr>
        <p:spPr bwMode="auto">
          <a:xfrm>
            <a:off x="508000" y="2254250"/>
            <a:ext cx="533400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51212" name="Freeform 12"/>
          <p:cNvSpPr>
            <a:spLocks/>
          </p:cNvSpPr>
          <p:nvPr/>
        </p:nvSpPr>
        <p:spPr bwMode="auto">
          <a:xfrm>
            <a:off x="879475" y="1814513"/>
            <a:ext cx="301625" cy="460375"/>
          </a:xfrm>
          <a:custGeom>
            <a:avLst/>
            <a:gdLst>
              <a:gd name="T0" fmla="*/ 167 w 167"/>
              <a:gd name="T1" fmla="*/ 0 h 290"/>
              <a:gd name="T2" fmla="*/ 0 w 167"/>
              <a:gd name="T3" fmla="*/ 290 h 290"/>
              <a:gd name="T4" fmla="*/ 0 60000 65536"/>
              <a:gd name="T5" fmla="*/ 0 60000 65536"/>
              <a:gd name="T6" fmla="*/ 0 w 167"/>
              <a:gd name="T7" fmla="*/ 0 h 290"/>
              <a:gd name="T8" fmla="*/ 167 w 167"/>
              <a:gd name="T9" fmla="*/ 290 h 2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7" h="290">
                <a:moveTo>
                  <a:pt x="167" y="0"/>
                </a:moveTo>
                <a:lnTo>
                  <a:pt x="0" y="29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1111250" y="2205038"/>
            <a:ext cx="246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51214" name="Oval 14"/>
          <p:cNvSpPr>
            <a:spLocks noChangeAspect="1" noChangeArrowheads="1"/>
          </p:cNvSpPr>
          <p:nvPr/>
        </p:nvSpPr>
        <p:spPr bwMode="auto">
          <a:xfrm>
            <a:off x="2859088" y="2254250"/>
            <a:ext cx="533400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26</a:t>
            </a:r>
          </a:p>
        </p:txBody>
      </p:sp>
      <p:sp>
        <p:nvSpPr>
          <p:cNvPr id="51215" name="Freeform 15"/>
          <p:cNvSpPr>
            <a:spLocks/>
          </p:cNvSpPr>
          <p:nvPr/>
        </p:nvSpPr>
        <p:spPr bwMode="auto">
          <a:xfrm>
            <a:off x="2676525" y="1776413"/>
            <a:ext cx="390525" cy="495300"/>
          </a:xfrm>
          <a:custGeom>
            <a:avLst/>
            <a:gdLst>
              <a:gd name="T0" fmla="*/ 0 w 216"/>
              <a:gd name="T1" fmla="*/ 0 h 312"/>
              <a:gd name="T2" fmla="*/ 216 w 216"/>
              <a:gd name="T3" fmla="*/ 312 h 312"/>
              <a:gd name="T4" fmla="*/ 0 60000 65536"/>
              <a:gd name="T5" fmla="*/ 0 60000 65536"/>
              <a:gd name="T6" fmla="*/ 0 w 216"/>
              <a:gd name="T7" fmla="*/ 0 h 312"/>
              <a:gd name="T8" fmla="*/ 216 w 216"/>
              <a:gd name="T9" fmla="*/ 312 h 31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312">
                <a:moveTo>
                  <a:pt x="0" y="0"/>
                </a:moveTo>
                <a:lnTo>
                  <a:pt x="216" y="312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3462338" y="2205038"/>
            <a:ext cx="246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51217" name="Oval 17"/>
          <p:cNvSpPr>
            <a:spLocks noChangeAspect="1" noChangeArrowheads="1"/>
          </p:cNvSpPr>
          <p:nvPr/>
        </p:nvSpPr>
        <p:spPr bwMode="auto">
          <a:xfrm>
            <a:off x="1565275" y="2260600"/>
            <a:ext cx="533400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</a:t>
            </a:r>
          </a:p>
        </p:txBody>
      </p:sp>
      <p:sp>
        <p:nvSpPr>
          <p:cNvPr id="51218" name="Freeform 18"/>
          <p:cNvSpPr>
            <a:spLocks/>
          </p:cNvSpPr>
          <p:nvPr/>
        </p:nvSpPr>
        <p:spPr bwMode="auto">
          <a:xfrm>
            <a:off x="1382713" y="1795463"/>
            <a:ext cx="390525" cy="495300"/>
          </a:xfrm>
          <a:custGeom>
            <a:avLst/>
            <a:gdLst>
              <a:gd name="T0" fmla="*/ 0 w 216"/>
              <a:gd name="T1" fmla="*/ 0 h 312"/>
              <a:gd name="T2" fmla="*/ 216 w 216"/>
              <a:gd name="T3" fmla="*/ 312 h 312"/>
              <a:gd name="T4" fmla="*/ 0 60000 65536"/>
              <a:gd name="T5" fmla="*/ 0 60000 65536"/>
              <a:gd name="T6" fmla="*/ 0 w 216"/>
              <a:gd name="T7" fmla="*/ 0 h 312"/>
              <a:gd name="T8" fmla="*/ 216 w 216"/>
              <a:gd name="T9" fmla="*/ 312 h 31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312">
                <a:moveTo>
                  <a:pt x="0" y="0"/>
                </a:moveTo>
                <a:lnTo>
                  <a:pt x="216" y="312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2168525" y="2211388"/>
            <a:ext cx="246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3348038" y="96838"/>
            <a:ext cx="4494212" cy="3100387"/>
            <a:chOff x="2109" y="61"/>
            <a:chExt cx="2831" cy="1953"/>
          </a:xfrm>
        </p:grpSpPr>
        <p:sp>
          <p:nvSpPr>
            <p:cNvPr id="51243" name="Line 20"/>
            <p:cNvSpPr>
              <a:spLocks noChangeShapeType="1"/>
            </p:cNvSpPr>
            <p:nvPr/>
          </p:nvSpPr>
          <p:spPr bwMode="auto">
            <a:xfrm>
              <a:off x="2109" y="1163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44" name="Text Box 21"/>
            <p:cNvSpPr txBox="1">
              <a:spLocks noChangeArrowheads="1"/>
            </p:cNvSpPr>
            <p:nvPr/>
          </p:nvSpPr>
          <p:spPr bwMode="auto">
            <a:xfrm>
              <a:off x="2154" y="845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插入</a:t>
              </a:r>
              <a:r>
                <a:rPr kumimoji="0" lang="en-US" altLang="zh-CN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18</a:t>
              </a:r>
            </a:p>
          </p:txBody>
        </p:sp>
        <p:sp>
          <p:nvSpPr>
            <p:cNvPr id="51245" name="Oval 22"/>
            <p:cNvSpPr>
              <a:spLocks noChangeAspect="1" noChangeArrowheads="1"/>
            </p:cNvSpPr>
            <p:nvPr/>
          </p:nvSpPr>
          <p:spPr bwMode="auto">
            <a:xfrm>
              <a:off x="3661" y="136"/>
              <a:ext cx="336" cy="2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51246" name="Oval 23"/>
            <p:cNvSpPr>
              <a:spLocks noChangeAspect="1" noChangeArrowheads="1"/>
            </p:cNvSpPr>
            <p:nvPr/>
          </p:nvSpPr>
          <p:spPr bwMode="auto">
            <a:xfrm>
              <a:off x="3281" y="631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51247" name="Text Box 24"/>
            <p:cNvSpPr txBox="1">
              <a:spLocks noChangeArrowheads="1"/>
            </p:cNvSpPr>
            <p:nvPr/>
          </p:nvSpPr>
          <p:spPr bwMode="auto">
            <a:xfrm>
              <a:off x="3297" y="438"/>
              <a:ext cx="20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</a:rPr>
                <a:t>0</a:t>
              </a:r>
              <a:endParaRPr kumimoji="0" lang="en-US" altLang="zh-CN" sz="20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51248" name="Text Box 25"/>
            <p:cNvSpPr txBox="1">
              <a:spLocks noChangeArrowheads="1"/>
            </p:cNvSpPr>
            <p:nvPr/>
          </p:nvSpPr>
          <p:spPr bwMode="auto">
            <a:xfrm>
              <a:off x="4007" y="61"/>
              <a:ext cx="1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-1</a:t>
              </a:r>
            </a:p>
          </p:txBody>
        </p:sp>
        <p:sp>
          <p:nvSpPr>
            <p:cNvPr id="51249" name="Freeform 26"/>
            <p:cNvSpPr>
              <a:spLocks/>
            </p:cNvSpPr>
            <p:nvPr/>
          </p:nvSpPr>
          <p:spPr bwMode="auto">
            <a:xfrm>
              <a:off x="3512" y="373"/>
              <a:ext cx="213" cy="271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50" name="Oval 27"/>
            <p:cNvSpPr>
              <a:spLocks noChangeAspect="1" noChangeArrowheads="1"/>
            </p:cNvSpPr>
            <p:nvPr/>
          </p:nvSpPr>
          <p:spPr bwMode="auto">
            <a:xfrm>
              <a:off x="4052" y="637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51251" name="Freeform 28"/>
            <p:cNvSpPr>
              <a:spLocks/>
            </p:cNvSpPr>
            <p:nvPr/>
          </p:nvSpPr>
          <p:spPr bwMode="auto">
            <a:xfrm>
              <a:off x="3928" y="373"/>
              <a:ext cx="269" cy="268"/>
            </a:xfrm>
            <a:custGeom>
              <a:avLst/>
              <a:gdLst>
                <a:gd name="T0" fmla="*/ 0 w 236"/>
                <a:gd name="T1" fmla="*/ 0 h 268"/>
                <a:gd name="T2" fmla="*/ 236 w 236"/>
                <a:gd name="T3" fmla="*/ 268 h 268"/>
                <a:gd name="T4" fmla="*/ 0 60000 65536"/>
                <a:gd name="T5" fmla="*/ 0 60000 65536"/>
                <a:gd name="T6" fmla="*/ 0 w 236"/>
                <a:gd name="T7" fmla="*/ 0 h 268"/>
                <a:gd name="T8" fmla="*/ 236 w 236"/>
                <a:gd name="T9" fmla="*/ 268 h 2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6" h="268">
                  <a:moveTo>
                    <a:pt x="0" y="0"/>
                  </a:moveTo>
                  <a:lnTo>
                    <a:pt x="236" y="26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52" name="Text Box 29"/>
            <p:cNvSpPr txBox="1">
              <a:spLocks noChangeArrowheads="1"/>
            </p:cNvSpPr>
            <p:nvPr/>
          </p:nvSpPr>
          <p:spPr bwMode="auto">
            <a:xfrm>
              <a:off x="4418" y="631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-2</a:t>
              </a:r>
            </a:p>
          </p:txBody>
        </p:sp>
        <p:sp>
          <p:nvSpPr>
            <p:cNvPr id="51253" name="Oval 30"/>
            <p:cNvSpPr>
              <a:spLocks noChangeAspect="1" noChangeArrowheads="1"/>
            </p:cNvSpPr>
            <p:nvPr/>
          </p:nvSpPr>
          <p:spPr bwMode="auto">
            <a:xfrm>
              <a:off x="2968" y="1181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1254" name="Freeform 31"/>
            <p:cNvSpPr>
              <a:spLocks/>
            </p:cNvSpPr>
            <p:nvPr/>
          </p:nvSpPr>
          <p:spPr bwMode="auto">
            <a:xfrm>
              <a:off x="3176" y="904"/>
              <a:ext cx="180" cy="276"/>
            </a:xfrm>
            <a:custGeom>
              <a:avLst/>
              <a:gdLst>
                <a:gd name="T0" fmla="*/ 180 w 180"/>
                <a:gd name="T1" fmla="*/ 0 h 276"/>
                <a:gd name="T2" fmla="*/ 0 w 180"/>
                <a:gd name="T3" fmla="*/ 276 h 276"/>
                <a:gd name="T4" fmla="*/ 0 60000 65536"/>
                <a:gd name="T5" fmla="*/ 0 60000 65536"/>
                <a:gd name="T6" fmla="*/ 0 w 180"/>
                <a:gd name="T7" fmla="*/ 0 h 276"/>
                <a:gd name="T8" fmla="*/ 180 w 180"/>
                <a:gd name="T9" fmla="*/ 276 h 27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76">
                  <a:moveTo>
                    <a:pt x="180" y="0"/>
                  </a:moveTo>
                  <a:lnTo>
                    <a:pt x="0" y="27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55" name="Text Box 32"/>
            <p:cNvSpPr txBox="1">
              <a:spLocks noChangeArrowheads="1"/>
            </p:cNvSpPr>
            <p:nvPr/>
          </p:nvSpPr>
          <p:spPr bwMode="auto">
            <a:xfrm>
              <a:off x="3348" y="1150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1256" name="Oval 33"/>
            <p:cNvSpPr>
              <a:spLocks noChangeAspect="1" noChangeArrowheads="1"/>
            </p:cNvSpPr>
            <p:nvPr/>
          </p:nvSpPr>
          <p:spPr bwMode="auto">
            <a:xfrm>
              <a:off x="4449" y="1181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26</a:t>
              </a:r>
            </a:p>
          </p:txBody>
        </p:sp>
        <p:sp>
          <p:nvSpPr>
            <p:cNvPr id="51257" name="Freeform 34"/>
            <p:cNvSpPr>
              <a:spLocks/>
            </p:cNvSpPr>
            <p:nvPr/>
          </p:nvSpPr>
          <p:spPr bwMode="auto">
            <a:xfrm>
              <a:off x="4334" y="880"/>
              <a:ext cx="246" cy="312"/>
            </a:xfrm>
            <a:custGeom>
              <a:avLst/>
              <a:gdLst>
                <a:gd name="T0" fmla="*/ 0 w 216"/>
                <a:gd name="T1" fmla="*/ 0 h 312"/>
                <a:gd name="T2" fmla="*/ 216 w 216"/>
                <a:gd name="T3" fmla="*/ 312 h 312"/>
                <a:gd name="T4" fmla="*/ 0 60000 65536"/>
                <a:gd name="T5" fmla="*/ 0 60000 65536"/>
                <a:gd name="T6" fmla="*/ 0 w 216"/>
                <a:gd name="T7" fmla="*/ 0 h 312"/>
                <a:gd name="T8" fmla="*/ 216 w 216"/>
                <a:gd name="T9" fmla="*/ 312 h 3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312">
                  <a:moveTo>
                    <a:pt x="0" y="0"/>
                  </a:moveTo>
                  <a:lnTo>
                    <a:pt x="216" y="312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58" name="Oval 35"/>
            <p:cNvSpPr>
              <a:spLocks noChangeAspect="1" noChangeArrowheads="1"/>
            </p:cNvSpPr>
            <p:nvPr/>
          </p:nvSpPr>
          <p:spPr bwMode="auto">
            <a:xfrm>
              <a:off x="3634" y="1185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9</a:t>
              </a:r>
            </a:p>
          </p:txBody>
        </p:sp>
        <p:sp>
          <p:nvSpPr>
            <p:cNvPr id="51259" name="Freeform 36"/>
            <p:cNvSpPr>
              <a:spLocks/>
            </p:cNvSpPr>
            <p:nvPr/>
          </p:nvSpPr>
          <p:spPr bwMode="auto">
            <a:xfrm>
              <a:off x="3552" y="896"/>
              <a:ext cx="212" cy="300"/>
            </a:xfrm>
            <a:custGeom>
              <a:avLst/>
              <a:gdLst>
                <a:gd name="T0" fmla="*/ 0 w 212"/>
                <a:gd name="T1" fmla="*/ 0 h 300"/>
                <a:gd name="T2" fmla="*/ 212 w 212"/>
                <a:gd name="T3" fmla="*/ 300 h 300"/>
                <a:gd name="T4" fmla="*/ 0 60000 65536"/>
                <a:gd name="T5" fmla="*/ 0 60000 65536"/>
                <a:gd name="T6" fmla="*/ 0 w 212"/>
                <a:gd name="T7" fmla="*/ 0 h 300"/>
                <a:gd name="T8" fmla="*/ 212 w 212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2" h="300">
                  <a:moveTo>
                    <a:pt x="0" y="0"/>
                  </a:moveTo>
                  <a:lnTo>
                    <a:pt x="212" y="30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60" name="Text Box 37"/>
            <p:cNvSpPr txBox="1">
              <a:spLocks noChangeArrowheads="1"/>
            </p:cNvSpPr>
            <p:nvPr/>
          </p:nvSpPr>
          <p:spPr bwMode="auto">
            <a:xfrm>
              <a:off x="4014" y="1154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1261" name="Oval 38"/>
            <p:cNvSpPr>
              <a:spLocks noChangeAspect="1" noChangeArrowheads="1"/>
            </p:cNvSpPr>
            <p:nvPr/>
          </p:nvSpPr>
          <p:spPr bwMode="auto">
            <a:xfrm>
              <a:off x="4081" y="1719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18</a:t>
              </a:r>
            </a:p>
          </p:txBody>
        </p:sp>
        <p:sp>
          <p:nvSpPr>
            <p:cNvPr id="51262" name="Freeform 39"/>
            <p:cNvSpPr>
              <a:spLocks/>
            </p:cNvSpPr>
            <p:nvPr/>
          </p:nvSpPr>
          <p:spPr bwMode="auto">
            <a:xfrm>
              <a:off x="4315" y="1442"/>
              <a:ext cx="190" cy="290"/>
            </a:xfrm>
            <a:custGeom>
              <a:avLst/>
              <a:gdLst>
                <a:gd name="T0" fmla="*/ 167 w 167"/>
                <a:gd name="T1" fmla="*/ 0 h 290"/>
                <a:gd name="T2" fmla="*/ 0 w 167"/>
                <a:gd name="T3" fmla="*/ 290 h 290"/>
                <a:gd name="T4" fmla="*/ 0 60000 65536"/>
                <a:gd name="T5" fmla="*/ 0 60000 65536"/>
                <a:gd name="T6" fmla="*/ 0 w 167"/>
                <a:gd name="T7" fmla="*/ 0 h 290"/>
                <a:gd name="T8" fmla="*/ 167 w 167"/>
                <a:gd name="T9" fmla="*/ 290 h 2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7" h="290">
                  <a:moveTo>
                    <a:pt x="167" y="0"/>
                  </a:moveTo>
                  <a:lnTo>
                    <a:pt x="0" y="29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63" name="Text Box 40"/>
            <p:cNvSpPr txBox="1">
              <a:spLocks noChangeArrowheads="1"/>
            </p:cNvSpPr>
            <p:nvPr/>
          </p:nvSpPr>
          <p:spPr bwMode="auto">
            <a:xfrm>
              <a:off x="4461" y="1688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1264" name="Text Box 41"/>
            <p:cNvSpPr txBox="1">
              <a:spLocks noChangeArrowheads="1"/>
            </p:cNvSpPr>
            <p:nvPr/>
          </p:nvSpPr>
          <p:spPr bwMode="auto">
            <a:xfrm>
              <a:off x="4785" y="1071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-1</a:t>
              </a:r>
            </a:p>
          </p:txBody>
        </p:sp>
      </p:grpSp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2555875" y="2468563"/>
            <a:ext cx="3529013" cy="2878137"/>
            <a:chOff x="1610" y="1555"/>
            <a:chExt cx="2223" cy="1813"/>
          </a:xfrm>
        </p:grpSpPr>
        <p:sp>
          <p:nvSpPr>
            <p:cNvPr id="51222" name="Oval 42"/>
            <p:cNvSpPr>
              <a:spLocks noChangeAspect="1" noChangeArrowheads="1"/>
            </p:cNvSpPr>
            <p:nvPr/>
          </p:nvSpPr>
          <p:spPr bwMode="auto">
            <a:xfrm>
              <a:off x="2525" y="2024"/>
              <a:ext cx="336" cy="2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51223" name="Oval 43"/>
            <p:cNvSpPr>
              <a:spLocks noChangeAspect="1" noChangeArrowheads="1"/>
            </p:cNvSpPr>
            <p:nvPr/>
          </p:nvSpPr>
          <p:spPr bwMode="auto">
            <a:xfrm>
              <a:off x="1923" y="2519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51224" name="Text Box 44"/>
            <p:cNvSpPr txBox="1">
              <a:spLocks noChangeArrowheads="1"/>
            </p:cNvSpPr>
            <p:nvPr/>
          </p:nvSpPr>
          <p:spPr bwMode="auto">
            <a:xfrm>
              <a:off x="1939" y="2326"/>
              <a:ext cx="20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</a:rPr>
                <a:t>0</a:t>
              </a:r>
              <a:endParaRPr kumimoji="0" lang="en-US" altLang="zh-CN" sz="20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51225" name="Freeform 45"/>
            <p:cNvSpPr>
              <a:spLocks/>
            </p:cNvSpPr>
            <p:nvPr/>
          </p:nvSpPr>
          <p:spPr bwMode="auto">
            <a:xfrm>
              <a:off x="2192" y="2240"/>
              <a:ext cx="364" cy="300"/>
            </a:xfrm>
            <a:custGeom>
              <a:avLst/>
              <a:gdLst>
                <a:gd name="T0" fmla="*/ 364 w 364"/>
                <a:gd name="T1" fmla="*/ 0 h 300"/>
                <a:gd name="T2" fmla="*/ 0 w 364"/>
                <a:gd name="T3" fmla="*/ 300 h 300"/>
                <a:gd name="T4" fmla="*/ 0 60000 65536"/>
                <a:gd name="T5" fmla="*/ 0 60000 65536"/>
                <a:gd name="T6" fmla="*/ 0 w 364"/>
                <a:gd name="T7" fmla="*/ 0 h 300"/>
                <a:gd name="T8" fmla="*/ 364 w 364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4" h="300">
                  <a:moveTo>
                    <a:pt x="364" y="0"/>
                  </a:moveTo>
                  <a:lnTo>
                    <a:pt x="0" y="30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26" name="Oval 46"/>
            <p:cNvSpPr>
              <a:spLocks noChangeAspect="1" noChangeArrowheads="1"/>
            </p:cNvSpPr>
            <p:nvPr/>
          </p:nvSpPr>
          <p:spPr bwMode="auto">
            <a:xfrm>
              <a:off x="3016" y="2525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18</a:t>
              </a:r>
            </a:p>
          </p:txBody>
        </p:sp>
        <p:sp>
          <p:nvSpPr>
            <p:cNvPr id="51227" name="Freeform 47"/>
            <p:cNvSpPr>
              <a:spLocks/>
            </p:cNvSpPr>
            <p:nvPr/>
          </p:nvSpPr>
          <p:spPr bwMode="auto">
            <a:xfrm>
              <a:off x="2816" y="2264"/>
              <a:ext cx="288" cy="280"/>
            </a:xfrm>
            <a:custGeom>
              <a:avLst/>
              <a:gdLst>
                <a:gd name="T0" fmla="*/ 0 w 288"/>
                <a:gd name="T1" fmla="*/ 0 h 280"/>
                <a:gd name="T2" fmla="*/ 288 w 288"/>
                <a:gd name="T3" fmla="*/ 280 h 280"/>
                <a:gd name="T4" fmla="*/ 0 60000 65536"/>
                <a:gd name="T5" fmla="*/ 0 60000 65536"/>
                <a:gd name="T6" fmla="*/ 0 w 288"/>
                <a:gd name="T7" fmla="*/ 0 h 280"/>
                <a:gd name="T8" fmla="*/ 288 w 288"/>
                <a:gd name="T9" fmla="*/ 280 h 2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8" h="280">
                  <a:moveTo>
                    <a:pt x="0" y="0"/>
                  </a:moveTo>
                  <a:lnTo>
                    <a:pt x="288" y="28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28" name="Text Box 48"/>
            <p:cNvSpPr txBox="1">
              <a:spLocks noChangeArrowheads="1"/>
            </p:cNvSpPr>
            <p:nvPr/>
          </p:nvSpPr>
          <p:spPr bwMode="auto">
            <a:xfrm>
              <a:off x="3382" y="2519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1229" name="Oval 49"/>
            <p:cNvSpPr>
              <a:spLocks noChangeAspect="1" noChangeArrowheads="1"/>
            </p:cNvSpPr>
            <p:nvPr/>
          </p:nvSpPr>
          <p:spPr bwMode="auto">
            <a:xfrm>
              <a:off x="1610" y="3069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1230" name="Freeform 50"/>
            <p:cNvSpPr>
              <a:spLocks/>
            </p:cNvSpPr>
            <p:nvPr/>
          </p:nvSpPr>
          <p:spPr bwMode="auto">
            <a:xfrm>
              <a:off x="1812" y="2788"/>
              <a:ext cx="184" cy="284"/>
            </a:xfrm>
            <a:custGeom>
              <a:avLst/>
              <a:gdLst>
                <a:gd name="T0" fmla="*/ 184 w 184"/>
                <a:gd name="T1" fmla="*/ 0 h 284"/>
                <a:gd name="T2" fmla="*/ 0 w 184"/>
                <a:gd name="T3" fmla="*/ 284 h 284"/>
                <a:gd name="T4" fmla="*/ 0 60000 65536"/>
                <a:gd name="T5" fmla="*/ 0 60000 65536"/>
                <a:gd name="T6" fmla="*/ 0 w 184"/>
                <a:gd name="T7" fmla="*/ 0 h 284"/>
                <a:gd name="T8" fmla="*/ 184 w 184"/>
                <a:gd name="T9" fmla="*/ 284 h 2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4" h="284">
                  <a:moveTo>
                    <a:pt x="184" y="0"/>
                  </a:moveTo>
                  <a:lnTo>
                    <a:pt x="0" y="284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31" name="Text Box 51"/>
            <p:cNvSpPr txBox="1">
              <a:spLocks noChangeArrowheads="1"/>
            </p:cNvSpPr>
            <p:nvPr/>
          </p:nvSpPr>
          <p:spPr bwMode="auto">
            <a:xfrm>
              <a:off x="1990" y="3038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1232" name="Oval 52"/>
            <p:cNvSpPr>
              <a:spLocks noChangeAspect="1" noChangeArrowheads="1"/>
            </p:cNvSpPr>
            <p:nvPr/>
          </p:nvSpPr>
          <p:spPr bwMode="auto">
            <a:xfrm>
              <a:off x="3342" y="3069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26</a:t>
              </a:r>
            </a:p>
          </p:txBody>
        </p:sp>
        <p:sp>
          <p:nvSpPr>
            <p:cNvPr id="51233" name="Freeform 53"/>
            <p:cNvSpPr>
              <a:spLocks/>
            </p:cNvSpPr>
            <p:nvPr/>
          </p:nvSpPr>
          <p:spPr bwMode="auto">
            <a:xfrm>
              <a:off x="3304" y="2776"/>
              <a:ext cx="180" cy="296"/>
            </a:xfrm>
            <a:custGeom>
              <a:avLst/>
              <a:gdLst>
                <a:gd name="T0" fmla="*/ 0 w 180"/>
                <a:gd name="T1" fmla="*/ 0 h 296"/>
                <a:gd name="T2" fmla="*/ 180 w 180"/>
                <a:gd name="T3" fmla="*/ 296 h 296"/>
                <a:gd name="T4" fmla="*/ 0 60000 65536"/>
                <a:gd name="T5" fmla="*/ 0 60000 65536"/>
                <a:gd name="T6" fmla="*/ 0 w 180"/>
                <a:gd name="T7" fmla="*/ 0 h 296"/>
                <a:gd name="T8" fmla="*/ 180 w 180"/>
                <a:gd name="T9" fmla="*/ 296 h 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96">
                  <a:moveTo>
                    <a:pt x="0" y="0"/>
                  </a:moveTo>
                  <a:lnTo>
                    <a:pt x="180" y="29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34" name="Oval 54"/>
            <p:cNvSpPr>
              <a:spLocks noChangeAspect="1" noChangeArrowheads="1"/>
            </p:cNvSpPr>
            <p:nvPr/>
          </p:nvSpPr>
          <p:spPr bwMode="auto">
            <a:xfrm>
              <a:off x="2276" y="3073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9</a:t>
              </a:r>
            </a:p>
          </p:txBody>
        </p:sp>
        <p:sp>
          <p:nvSpPr>
            <p:cNvPr id="51235" name="Freeform 55"/>
            <p:cNvSpPr>
              <a:spLocks/>
            </p:cNvSpPr>
            <p:nvPr/>
          </p:nvSpPr>
          <p:spPr bwMode="auto">
            <a:xfrm>
              <a:off x="2192" y="2788"/>
              <a:ext cx="212" cy="288"/>
            </a:xfrm>
            <a:custGeom>
              <a:avLst/>
              <a:gdLst>
                <a:gd name="T0" fmla="*/ 0 w 212"/>
                <a:gd name="T1" fmla="*/ 0 h 288"/>
                <a:gd name="T2" fmla="*/ 212 w 212"/>
                <a:gd name="T3" fmla="*/ 288 h 288"/>
                <a:gd name="T4" fmla="*/ 0 60000 65536"/>
                <a:gd name="T5" fmla="*/ 0 60000 65536"/>
                <a:gd name="T6" fmla="*/ 0 w 212"/>
                <a:gd name="T7" fmla="*/ 0 h 288"/>
                <a:gd name="T8" fmla="*/ 212 w 212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2" h="288">
                  <a:moveTo>
                    <a:pt x="0" y="0"/>
                  </a:moveTo>
                  <a:lnTo>
                    <a:pt x="212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36" name="Text Box 56"/>
            <p:cNvSpPr txBox="1">
              <a:spLocks noChangeArrowheads="1"/>
            </p:cNvSpPr>
            <p:nvPr/>
          </p:nvSpPr>
          <p:spPr bwMode="auto">
            <a:xfrm>
              <a:off x="2517" y="2931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1237" name="Oval 57"/>
            <p:cNvSpPr>
              <a:spLocks noChangeAspect="1" noChangeArrowheads="1"/>
            </p:cNvSpPr>
            <p:nvPr/>
          </p:nvSpPr>
          <p:spPr bwMode="auto">
            <a:xfrm>
              <a:off x="2699" y="3072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51238" name="Freeform 58"/>
            <p:cNvSpPr>
              <a:spLocks/>
            </p:cNvSpPr>
            <p:nvPr/>
          </p:nvSpPr>
          <p:spPr bwMode="auto">
            <a:xfrm>
              <a:off x="2896" y="2788"/>
              <a:ext cx="180" cy="288"/>
            </a:xfrm>
            <a:custGeom>
              <a:avLst/>
              <a:gdLst>
                <a:gd name="T0" fmla="*/ 180 w 180"/>
                <a:gd name="T1" fmla="*/ 0 h 288"/>
                <a:gd name="T2" fmla="*/ 0 w 180"/>
                <a:gd name="T3" fmla="*/ 288 h 288"/>
                <a:gd name="T4" fmla="*/ 0 60000 65536"/>
                <a:gd name="T5" fmla="*/ 0 60000 65536"/>
                <a:gd name="T6" fmla="*/ 0 w 180"/>
                <a:gd name="T7" fmla="*/ 0 h 288"/>
                <a:gd name="T8" fmla="*/ 180 w 180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88">
                  <a:moveTo>
                    <a:pt x="180" y="0"/>
                  </a:moveTo>
                  <a:lnTo>
                    <a:pt x="0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39" name="Text Box 59"/>
            <p:cNvSpPr txBox="1">
              <a:spLocks noChangeArrowheads="1"/>
            </p:cNvSpPr>
            <p:nvPr/>
          </p:nvSpPr>
          <p:spPr bwMode="auto">
            <a:xfrm>
              <a:off x="3079" y="3041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1240" name="Text Box 60"/>
            <p:cNvSpPr txBox="1">
              <a:spLocks noChangeArrowheads="1"/>
            </p:cNvSpPr>
            <p:nvPr/>
          </p:nvSpPr>
          <p:spPr bwMode="auto">
            <a:xfrm>
              <a:off x="3678" y="2959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1241" name="Text Box 61"/>
            <p:cNvSpPr txBox="1">
              <a:spLocks noChangeArrowheads="1"/>
            </p:cNvSpPr>
            <p:nvPr/>
          </p:nvSpPr>
          <p:spPr bwMode="auto">
            <a:xfrm rot="18875287">
              <a:off x="2998" y="1753"/>
              <a:ext cx="5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RL</a:t>
              </a:r>
              <a:r>
                <a:rPr kumimoji="0" lang="zh-CN" altLang="en-US" sz="20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调整</a:t>
              </a:r>
              <a:endParaRPr kumimoji="0"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1242" name="Freeform 62"/>
            <p:cNvSpPr>
              <a:spLocks/>
            </p:cNvSpPr>
            <p:nvPr/>
          </p:nvSpPr>
          <p:spPr bwMode="auto">
            <a:xfrm>
              <a:off x="3142" y="1712"/>
              <a:ext cx="600" cy="584"/>
            </a:xfrm>
            <a:custGeom>
              <a:avLst/>
              <a:gdLst>
                <a:gd name="T0" fmla="*/ 600 w 600"/>
                <a:gd name="T1" fmla="*/ 0 h 584"/>
                <a:gd name="T2" fmla="*/ 0 w 600"/>
                <a:gd name="T3" fmla="*/ 584 h 584"/>
                <a:gd name="T4" fmla="*/ 0 60000 65536"/>
                <a:gd name="T5" fmla="*/ 0 60000 65536"/>
                <a:gd name="T6" fmla="*/ 0 w 600"/>
                <a:gd name="T7" fmla="*/ 0 h 584"/>
                <a:gd name="T8" fmla="*/ 600 w 600"/>
                <a:gd name="T9" fmla="*/ 584 h 5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00" h="584">
                  <a:moveTo>
                    <a:pt x="600" y="0"/>
                  </a:moveTo>
                  <a:lnTo>
                    <a:pt x="0" y="584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6" name="灯片编号占位符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21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Oval 4"/>
          <p:cNvSpPr>
            <a:spLocks noChangeAspect="1" noChangeArrowheads="1"/>
          </p:cNvSpPr>
          <p:nvPr/>
        </p:nvSpPr>
        <p:spPr bwMode="auto">
          <a:xfrm>
            <a:off x="1866883" y="549275"/>
            <a:ext cx="533400" cy="4365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16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11</a:t>
            </a:r>
          </a:p>
        </p:txBody>
      </p:sp>
      <p:sp>
        <p:nvSpPr>
          <p:cNvPr id="52227" name="Oval 5"/>
          <p:cNvSpPr>
            <a:spLocks noChangeAspect="1" noChangeArrowheads="1"/>
          </p:cNvSpPr>
          <p:nvPr/>
        </p:nvSpPr>
        <p:spPr bwMode="auto">
          <a:xfrm>
            <a:off x="911208" y="1335088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7</a:t>
            </a:r>
          </a:p>
        </p:txBody>
      </p:sp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917575" y="1028700"/>
            <a:ext cx="327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</a:rPr>
              <a:t>0</a:t>
            </a:r>
            <a:endParaRPr kumimoji="0" lang="en-US" altLang="zh-CN" sz="2000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52229" name="Freeform 7"/>
          <p:cNvSpPr>
            <a:spLocks/>
          </p:cNvSpPr>
          <p:nvPr/>
        </p:nvSpPr>
        <p:spPr bwMode="auto">
          <a:xfrm>
            <a:off x="1319213" y="892175"/>
            <a:ext cx="577850" cy="476250"/>
          </a:xfrm>
          <a:custGeom>
            <a:avLst/>
            <a:gdLst>
              <a:gd name="T0" fmla="*/ 364 w 364"/>
              <a:gd name="T1" fmla="*/ 0 h 300"/>
              <a:gd name="T2" fmla="*/ 0 w 364"/>
              <a:gd name="T3" fmla="*/ 300 h 300"/>
              <a:gd name="T4" fmla="*/ 0 60000 65536"/>
              <a:gd name="T5" fmla="*/ 0 60000 65536"/>
              <a:gd name="T6" fmla="*/ 0 w 364"/>
              <a:gd name="T7" fmla="*/ 0 h 300"/>
              <a:gd name="T8" fmla="*/ 364 w 364"/>
              <a:gd name="T9" fmla="*/ 300 h 3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4" h="300">
                <a:moveTo>
                  <a:pt x="364" y="0"/>
                </a:moveTo>
                <a:lnTo>
                  <a:pt x="0" y="30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2230" name="Oval 8"/>
          <p:cNvSpPr>
            <a:spLocks noChangeAspect="1" noChangeArrowheads="1"/>
          </p:cNvSpPr>
          <p:nvPr/>
        </p:nvSpPr>
        <p:spPr bwMode="auto">
          <a:xfrm>
            <a:off x="2627313" y="1344613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18</a:t>
            </a:r>
          </a:p>
        </p:txBody>
      </p:sp>
      <p:sp>
        <p:nvSpPr>
          <p:cNvPr id="52231" name="Freeform 9"/>
          <p:cNvSpPr>
            <a:spLocks/>
          </p:cNvSpPr>
          <p:nvPr/>
        </p:nvSpPr>
        <p:spPr bwMode="auto">
          <a:xfrm>
            <a:off x="2309813" y="930275"/>
            <a:ext cx="457200" cy="444500"/>
          </a:xfrm>
          <a:custGeom>
            <a:avLst/>
            <a:gdLst>
              <a:gd name="T0" fmla="*/ 0 w 288"/>
              <a:gd name="T1" fmla="*/ 0 h 280"/>
              <a:gd name="T2" fmla="*/ 288 w 288"/>
              <a:gd name="T3" fmla="*/ 280 h 280"/>
              <a:gd name="T4" fmla="*/ 0 60000 65536"/>
              <a:gd name="T5" fmla="*/ 0 60000 65536"/>
              <a:gd name="T6" fmla="*/ 0 w 288"/>
              <a:gd name="T7" fmla="*/ 0 h 280"/>
              <a:gd name="T8" fmla="*/ 288 w 288"/>
              <a:gd name="T9" fmla="*/ 280 h 2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280">
                <a:moveTo>
                  <a:pt x="0" y="0"/>
                </a:moveTo>
                <a:lnTo>
                  <a:pt x="288" y="28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2232" name="Text Box 10"/>
          <p:cNvSpPr txBox="1">
            <a:spLocks noChangeArrowheads="1"/>
          </p:cNvSpPr>
          <p:nvPr/>
        </p:nvSpPr>
        <p:spPr bwMode="auto">
          <a:xfrm>
            <a:off x="3208338" y="1335088"/>
            <a:ext cx="246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52233" name="Oval 11"/>
          <p:cNvSpPr>
            <a:spLocks noChangeAspect="1" noChangeArrowheads="1"/>
          </p:cNvSpPr>
          <p:nvPr/>
        </p:nvSpPr>
        <p:spPr bwMode="auto">
          <a:xfrm>
            <a:off x="414321" y="2208213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52234" name="Freeform 12"/>
          <p:cNvSpPr>
            <a:spLocks/>
          </p:cNvSpPr>
          <p:nvPr/>
        </p:nvSpPr>
        <p:spPr bwMode="auto">
          <a:xfrm>
            <a:off x="715963" y="1762125"/>
            <a:ext cx="292100" cy="450850"/>
          </a:xfrm>
          <a:custGeom>
            <a:avLst/>
            <a:gdLst>
              <a:gd name="T0" fmla="*/ 184 w 184"/>
              <a:gd name="T1" fmla="*/ 0 h 284"/>
              <a:gd name="T2" fmla="*/ 0 w 184"/>
              <a:gd name="T3" fmla="*/ 284 h 284"/>
              <a:gd name="T4" fmla="*/ 0 60000 65536"/>
              <a:gd name="T5" fmla="*/ 0 60000 65536"/>
              <a:gd name="T6" fmla="*/ 0 w 184"/>
              <a:gd name="T7" fmla="*/ 0 h 284"/>
              <a:gd name="T8" fmla="*/ 184 w 184"/>
              <a:gd name="T9" fmla="*/ 284 h 2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4" h="284">
                <a:moveTo>
                  <a:pt x="184" y="0"/>
                </a:moveTo>
                <a:lnTo>
                  <a:pt x="0" y="284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2235" name="Text Box 13"/>
          <p:cNvSpPr txBox="1">
            <a:spLocks noChangeArrowheads="1"/>
          </p:cNvSpPr>
          <p:nvPr/>
        </p:nvSpPr>
        <p:spPr bwMode="auto">
          <a:xfrm>
            <a:off x="998538" y="2159000"/>
            <a:ext cx="246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52236" name="Oval 14"/>
          <p:cNvSpPr>
            <a:spLocks noChangeAspect="1" noChangeArrowheads="1"/>
          </p:cNvSpPr>
          <p:nvPr/>
        </p:nvSpPr>
        <p:spPr bwMode="auto">
          <a:xfrm>
            <a:off x="3144838" y="2208213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26</a:t>
            </a:r>
          </a:p>
        </p:txBody>
      </p:sp>
      <p:sp>
        <p:nvSpPr>
          <p:cNvPr id="52237" name="Freeform 15"/>
          <p:cNvSpPr>
            <a:spLocks/>
          </p:cNvSpPr>
          <p:nvPr/>
        </p:nvSpPr>
        <p:spPr bwMode="auto">
          <a:xfrm>
            <a:off x="3084513" y="1743075"/>
            <a:ext cx="285750" cy="469900"/>
          </a:xfrm>
          <a:custGeom>
            <a:avLst/>
            <a:gdLst>
              <a:gd name="T0" fmla="*/ 0 w 180"/>
              <a:gd name="T1" fmla="*/ 0 h 296"/>
              <a:gd name="T2" fmla="*/ 180 w 180"/>
              <a:gd name="T3" fmla="*/ 296 h 296"/>
              <a:gd name="T4" fmla="*/ 0 60000 65536"/>
              <a:gd name="T5" fmla="*/ 0 60000 65536"/>
              <a:gd name="T6" fmla="*/ 0 w 180"/>
              <a:gd name="T7" fmla="*/ 0 h 296"/>
              <a:gd name="T8" fmla="*/ 180 w 180"/>
              <a:gd name="T9" fmla="*/ 296 h 29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0" h="296">
                <a:moveTo>
                  <a:pt x="0" y="0"/>
                </a:moveTo>
                <a:lnTo>
                  <a:pt x="180" y="296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2238" name="Oval 16"/>
          <p:cNvSpPr>
            <a:spLocks noChangeAspect="1" noChangeArrowheads="1"/>
          </p:cNvSpPr>
          <p:nvPr/>
        </p:nvSpPr>
        <p:spPr bwMode="auto">
          <a:xfrm>
            <a:off x="1471596" y="2214563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</a:t>
            </a:r>
          </a:p>
        </p:txBody>
      </p:sp>
      <p:sp>
        <p:nvSpPr>
          <p:cNvPr id="52239" name="Freeform 17"/>
          <p:cNvSpPr>
            <a:spLocks/>
          </p:cNvSpPr>
          <p:nvPr/>
        </p:nvSpPr>
        <p:spPr bwMode="auto">
          <a:xfrm>
            <a:off x="1319213" y="1762125"/>
            <a:ext cx="336550" cy="457200"/>
          </a:xfrm>
          <a:custGeom>
            <a:avLst/>
            <a:gdLst>
              <a:gd name="T0" fmla="*/ 0 w 212"/>
              <a:gd name="T1" fmla="*/ 0 h 288"/>
              <a:gd name="T2" fmla="*/ 212 w 212"/>
              <a:gd name="T3" fmla="*/ 288 h 288"/>
              <a:gd name="T4" fmla="*/ 0 60000 65536"/>
              <a:gd name="T5" fmla="*/ 0 60000 65536"/>
              <a:gd name="T6" fmla="*/ 0 w 212"/>
              <a:gd name="T7" fmla="*/ 0 h 288"/>
              <a:gd name="T8" fmla="*/ 212 w 212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2" h="288">
                <a:moveTo>
                  <a:pt x="0" y="0"/>
                </a:moveTo>
                <a:lnTo>
                  <a:pt x="212" y="28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2240" name="Text Box 18"/>
          <p:cNvSpPr txBox="1">
            <a:spLocks noChangeArrowheads="1"/>
          </p:cNvSpPr>
          <p:nvPr/>
        </p:nvSpPr>
        <p:spPr bwMode="auto">
          <a:xfrm>
            <a:off x="1835150" y="1989138"/>
            <a:ext cx="246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52241" name="Oval 19"/>
          <p:cNvSpPr>
            <a:spLocks noChangeAspect="1" noChangeArrowheads="1"/>
          </p:cNvSpPr>
          <p:nvPr/>
        </p:nvSpPr>
        <p:spPr bwMode="auto">
          <a:xfrm>
            <a:off x="2143108" y="2212975"/>
            <a:ext cx="533400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16</a:t>
            </a:r>
          </a:p>
        </p:txBody>
      </p:sp>
      <p:sp>
        <p:nvSpPr>
          <p:cNvPr id="52242" name="Freeform 20"/>
          <p:cNvSpPr>
            <a:spLocks/>
          </p:cNvSpPr>
          <p:nvPr/>
        </p:nvSpPr>
        <p:spPr bwMode="auto">
          <a:xfrm>
            <a:off x="2436813" y="1762125"/>
            <a:ext cx="285750" cy="457200"/>
          </a:xfrm>
          <a:custGeom>
            <a:avLst/>
            <a:gdLst>
              <a:gd name="T0" fmla="*/ 180 w 180"/>
              <a:gd name="T1" fmla="*/ 0 h 288"/>
              <a:gd name="T2" fmla="*/ 0 w 180"/>
              <a:gd name="T3" fmla="*/ 288 h 288"/>
              <a:gd name="T4" fmla="*/ 0 60000 65536"/>
              <a:gd name="T5" fmla="*/ 0 60000 65536"/>
              <a:gd name="T6" fmla="*/ 0 w 180"/>
              <a:gd name="T7" fmla="*/ 0 h 288"/>
              <a:gd name="T8" fmla="*/ 180 w 180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0" h="288">
                <a:moveTo>
                  <a:pt x="180" y="0"/>
                </a:moveTo>
                <a:lnTo>
                  <a:pt x="0" y="28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2243" name="Text Box 21"/>
          <p:cNvSpPr txBox="1">
            <a:spLocks noChangeArrowheads="1"/>
          </p:cNvSpPr>
          <p:nvPr/>
        </p:nvSpPr>
        <p:spPr bwMode="auto">
          <a:xfrm>
            <a:off x="2727325" y="2163763"/>
            <a:ext cx="246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52244" name="Text Box 47"/>
          <p:cNvSpPr txBox="1">
            <a:spLocks noChangeArrowheads="1"/>
          </p:cNvSpPr>
          <p:nvPr/>
        </p:nvSpPr>
        <p:spPr bwMode="auto">
          <a:xfrm>
            <a:off x="2484438" y="476250"/>
            <a:ext cx="246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3678238" y="404813"/>
            <a:ext cx="4781550" cy="3168650"/>
            <a:chOff x="2317" y="255"/>
            <a:chExt cx="3012" cy="1996"/>
          </a:xfrm>
        </p:grpSpPr>
        <p:sp>
          <p:nvSpPr>
            <p:cNvPr id="52246" name="Text Box 22"/>
            <p:cNvSpPr txBox="1">
              <a:spLocks noChangeArrowheads="1"/>
            </p:cNvSpPr>
            <p:nvPr/>
          </p:nvSpPr>
          <p:spPr bwMode="auto">
            <a:xfrm>
              <a:off x="2317" y="1281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2247" name="Line 23"/>
            <p:cNvSpPr>
              <a:spLocks noChangeShapeType="1"/>
            </p:cNvSpPr>
            <p:nvPr/>
          </p:nvSpPr>
          <p:spPr bwMode="auto">
            <a:xfrm>
              <a:off x="2517" y="1163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8" name="Text Box 24"/>
            <p:cNvSpPr txBox="1">
              <a:spLocks noChangeArrowheads="1"/>
            </p:cNvSpPr>
            <p:nvPr/>
          </p:nvSpPr>
          <p:spPr bwMode="auto">
            <a:xfrm>
              <a:off x="2562" y="845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插入</a:t>
              </a:r>
              <a:r>
                <a:rPr kumimoji="0" lang="en-US" altLang="zh-CN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14</a:t>
              </a:r>
            </a:p>
          </p:txBody>
        </p:sp>
        <p:sp>
          <p:nvSpPr>
            <p:cNvPr id="52249" name="Oval 25"/>
            <p:cNvSpPr>
              <a:spLocks noChangeAspect="1" noChangeArrowheads="1"/>
            </p:cNvSpPr>
            <p:nvPr/>
          </p:nvSpPr>
          <p:spPr bwMode="auto">
            <a:xfrm>
              <a:off x="4021" y="346"/>
              <a:ext cx="336" cy="2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52250" name="Oval 26"/>
            <p:cNvSpPr>
              <a:spLocks noChangeAspect="1" noChangeArrowheads="1"/>
            </p:cNvSpPr>
            <p:nvPr/>
          </p:nvSpPr>
          <p:spPr bwMode="auto">
            <a:xfrm>
              <a:off x="3419" y="841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52251" name="Text Box 27"/>
            <p:cNvSpPr txBox="1">
              <a:spLocks noChangeArrowheads="1"/>
            </p:cNvSpPr>
            <p:nvPr/>
          </p:nvSpPr>
          <p:spPr bwMode="auto">
            <a:xfrm>
              <a:off x="3435" y="648"/>
              <a:ext cx="20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</a:rPr>
                <a:t>0</a:t>
              </a:r>
              <a:endParaRPr kumimoji="0" lang="en-US" altLang="zh-CN" sz="20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52252" name="Freeform 28"/>
            <p:cNvSpPr>
              <a:spLocks/>
            </p:cNvSpPr>
            <p:nvPr/>
          </p:nvSpPr>
          <p:spPr bwMode="auto">
            <a:xfrm>
              <a:off x="3688" y="562"/>
              <a:ext cx="364" cy="300"/>
            </a:xfrm>
            <a:custGeom>
              <a:avLst/>
              <a:gdLst>
                <a:gd name="T0" fmla="*/ 364 w 364"/>
                <a:gd name="T1" fmla="*/ 0 h 300"/>
                <a:gd name="T2" fmla="*/ 0 w 364"/>
                <a:gd name="T3" fmla="*/ 300 h 300"/>
                <a:gd name="T4" fmla="*/ 0 60000 65536"/>
                <a:gd name="T5" fmla="*/ 0 60000 65536"/>
                <a:gd name="T6" fmla="*/ 0 w 364"/>
                <a:gd name="T7" fmla="*/ 0 h 300"/>
                <a:gd name="T8" fmla="*/ 364 w 364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4" h="300">
                  <a:moveTo>
                    <a:pt x="364" y="0"/>
                  </a:moveTo>
                  <a:lnTo>
                    <a:pt x="0" y="30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53" name="Oval 29"/>
            <p:cNvSpPr>
              <a:spLocks noChangeAspect="1" noChangeArrowheads="1"/>
            </p:cNvSpPr>
            <p:nvPr/>
          </p:nvSpPr>
          <p:spPr bwMode="auto">
            <a:xfrm>
              <a:off x="4512" y="847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18</a:t>
              </a:r>
            </a:p>
          </p:txBody>
        </p:sp>
        <p:sp>
          <p:nvSpPr>
            <p:cNvPr id="52254" name="Freeform 30"/>
            <p:cNvSpPr>
              <a:spLocks/>
            </p:cNvSpPr>
            <p:nvPr/>
          </p:nvSpPr>
          <p:spPr bwMode="auto">
            <a:xfrm>
              <a:off x="4312" y="586"/>
              <a:ext cx="288" cy="280"/>
            </a:xfrm>
            <a:custGeom>
              <a:avLst/>
              <a:gdLst>
                <a:gd name="T0" fmla="*/ 0 w 288"/>
                <a:gd name="T1" fmla="*/ 0 h 280"/>
                <a:gd name="T2" fmla="*/ 288 w 288"/>
                <a:gd name="T3" fmla="*/ 280 h 280"/>
                <a:gd name="T4" fmla="*/ 0 60000 65536"/>
                <a:gd name="T5" fmla="*/ 0 60000 65536"/>
                <a:gd name="T6" fmla="*/ 0 w 288"/>
                <a:gd name="T7" fmla="*/ 0 h 280"/>
                <a:gd name="T8" fmla="*/ 288 w 288"/>
                <a:gd name="T9" fmla="*/ 280 h 2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8" h="280">
                  <a:moveTo>
                    <a:pt x="0" y="0"/>
                  </a:moveTo>
                  <a:lnTo>
                    <a:pt x="288" y="28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55" name="Text Box 31"/>
            <p:cNvSpPr txBox="1">
              <a:spLocks noChangeArrowheads="1"/>
            </p:cNvSpPr>
            <p:nvPr/>
          </p:nvSpPr>
          <p:spPr bwMode="auto">
            <a:xfrm>
              <a:off x="4878" y="841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52256" name="Oval 32"/>
            <p:cNvSpPr>
              <a:spLocks noChangeAspect="1" noChangeArrowheads="1"/>
            </p:cNvSpPr>
            <p:nvPr/>
          </p:nvSpPr>
          <p:spPr bwMode="auto">
            <a:xfrm>
              <a:off x="3106" y="1391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2257" name="Freeform 33"/>
            <p:cNvSpPr>
              <a:spLocks/>
            </p:cNvSpPr>
            <p:nvPr/>
          </p:nvSpPr>
          <p:spPr bwMode="auto">
            <a:xfrm>
              <a:off x="3308" y="1110"/>
              <a:ext cx="184" cy="284"/>
            </a:xfrm>
            <a:custGeom>
              <a:avLst/>
              <a:gdLst>
                <a:gd name="T0" fmla="*/ 184 w 184"/>
                <a:gd name="T1" fmla="*/ 0 h 284"/>
                <a:gd name="T2" fmla="*/ 0 w 184"/>
                <a:gd name="T3" fmla="*/ 284 h 284"/>
                <a:gd name="T4" fmla="*/ 0 60000 65536"/>
                <a:gd name="T5" fmla="*/ 0 60000 65536"/>
                <a:gd name="T6" fmla="*/ 0 w 184"/>
                <a:gd name="T7" fmla="*/ 0 h 284"/>
                <a:gd name="T8" fmla="*/ 184 w 184"/>
                <a:gd name="T9" fmla="*/ 284 h 2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4" h="284">
                  <a:moveTo>
                    <a:pt x="184" y="0"/>
                  </a:moveTo>
                  <a:lnTo>
                    <a:pt x="0" y="284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58" name="Text Box 34"/>
            <p:cNvSpPr txBox="1">
              <a:spLocks noChangeArrowheads="1"/>
            </p:cNvSpPr>
            <p:nvPr/>
          </p:nvSpPr>
          <p:spPr bwMode="auto">
            <a:xfrm>
              <a:off x="3486" y="1360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2259" name="Oval 35"/>
            <p:cNvSpPr>
              <a:spLocks noChangeAspect="1" noChangeArrowheads="1"/>
            </p:cNvSpPr>
            <p:nvPr/>
          </p:nvSpPr>
          <p:spPr bwMode="auto">
            <a:xfrm>
              <a:off x="4838" y="1391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26</a:t>
              </a:r>
            </a:p>
          </p:txBody>
        </p:sp>
        <p:sp>
          <p:nvSpPr>
            <p:cNvPr id="52260" name="Freeform 36"/>
            <p:cNvSpPr>
              <a:spLocks/>
            </p:cNvSpPr>
            <p:nvPr/>
          </p:nvSpPr>
          <p:spPr bwMode="auto">
            <a:xfrm>
              <a:off x="4800" y="1098"/>
              <a:ext cx="180" cy="296"/>
            </a:xfrm>
            <a:custGeom>
              <a:avLst/>
              <a:gdLst>
                <a:gd name="T0" fmla="*/ 0 w 180"/>
                <a:gd name="T1" fmla="*/ 0 h 296"/>
                <a:gd name="T2" fmla="*/ 180 w 180"/>
                <a:gd name="T3" fmla="*/ 296 h 296"/>
                <a:gd name="T4" fmla="*/ 0 60000 65536"/>
                <a:gd name="T5" fmla="*/ 0 60000 65536"/>
                <a:gd name="T6" fmla="*/ 0 w 180"/>
                <a:gd name="T7" fmla="*/ 0 h 296"/>
                <a:gd name="T8" fmla="*/ 180 w 180"/>
                <a:gd name="T9" fmla="*/ 296 h 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96">
                  <a:moveTo>
                    <a:pt x="0" y="0"/>
                  </a:moveTo>
                  <a:lnTo>
                    <a:pt x="180" y="29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61" name="Oval 37"/>
            <p:cNvSpPr>
              <a:spLocks noChangeAspect="1" noChangeArrowheads="1"/>
            </p:cNvSpPr>
            <p:nvPr/>
          </p:nvSpPr>
          <p:spPr bwMode="auto">
            <a:xfrm>
              <a:off x="3772" y="1395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</a:t>
              </a:r>
            </a:p>
          </p:txBody>
        </p:sp>
        <p:sp>
          <p:nvSpPr>
            <p:cNvPr id="52262" name="Freeform 38"/>
            <p:cNvSpPr>
              <a:spLocks/>
            </p:cNvSpPr>
            <p:nvPr/>
          </p:nvSpPr>
          <p:spPr bwMode="auto">
            <a:xfrm>
              <a:off x="3688" y="1110"/>
              <a:ext cx="212" cy="288"/>
            </a:xfrm>
            <a:custGeom>
              <a:avLst/>
              <a:gdLst>
                <a:gd name="T0" fmla="*/ 0 w 212"/>
                <a:gd name="T1" fmla="*/ 0 h 288"/>
                <a:gd name="T2" fmla="*/ 212 w 212"/>
                <a:gd name="T3" fmla="*/ 288 h 288"/>
                <a:gd name="T4" fmla="*/ 0 60000 65536"/>
                <a:gd name="T5" fmla="*/ 0 60000 65536"/>
                <a:gd name="T6" fmla="*/ 0 w 212"/>
                <a:gd name="T7" fmla="*/ 0 h 288"/>
                <a:gd name="T8" fmla="*/ 212 w 212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2" h="288">
                  <a:moveTo>
                    <a:pt x="0" y="0"/>
                  </a:moveTo>
                  <a:lnTo>
                    <a:pt x="212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63" name="Text Box 39"/>
            <p:cNvSpPr txBox="1">
              <a:spLocks noChangeArrowheads="1"/>
            </p:cNvSpPr>
            <p:nvPr/>
          </p:nvSpPr>
          <p:spPr bwMode="auto">
            <a:xfrm>
              <a:off x="4013" y="1253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2264" name="Oval 40"/>
            <p:cNvSpPr>
              <a:spLocks noChangeAspect="1" noChangeArrowheads="1"/>
            </p:cNvSpPr>
            <p:nvPr/>
          </p:nvSpPr>
          <p:spPr bwMode="auto">
            <a:xfrm>
              <a:off x="4195" y="1394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52265" name="Freeform 41"/>
            <p:cNvSpPr>
              <a:spLocks/>
            </p:cNvSpPr>
            <p:nvPr/>
          </p:nvSpPr>
          <p:spPr bwMode="auto">
            <a:xfrm>
              <a:off x="4392" y="1110"/>
              <a:ext cx="180" cy="288"/>
            </a:xfrm>
            <a:custGeom>
              <a:avLst/>
              <a:gdLst>
                <a:gd name="T0" fmla="*/ 180 w 180"/>
                <a:gd name="T1" fmla="*/ 0 h 288"/>
                <a:gd name="T2" fmla="*/ 0 w 180"/>
                <a:gd name="T3" fmla="*/ 288 h 288"/>
                <a:gd name="T4" fmla="*/ 0 60000 65536"/>
                <a:gd name="T5" fmla="*/ 0 60000 65536"/>
                <a:gd name="T6" fmla="*/ 0 w 180"/>
                <a:gd name="T7" fmla="*/ 0 h 288"/>
                <a:gd name="T8" fmla="*/ 180 w 180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88">
                  <a:moveTo>
                    <a:pt x="180" y="0"/>
                  </a:moveTo>
                  <a:lnTo>
                    <a:pt x="0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66" name="Text Box 42"/>
            <p:cNvSpPr txBox="1">
              <a:spLocks noChangeArrowheads="1"/>
            </p:cNvSpPr>
            <p:nvPr/>
          </p:nvSpPr>
          <p:spPr bwMode="auto">
            <a:xfrm>
              <a:off x="4575" y="1363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52267" name="Text Box 43"/>
            <p:cNvSpPr txBox="1">
              <a:spLocks noChangeArrowheads="1"/>
            </p:cNvSpPr>
            <p:nvPr/>
          </p:nvSpPr>
          <p:spPr bwMode="auto">
            <a:xfrm>
              <a:off x="5174" y="1281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2268" name="Oval 44"/>
            <p:cNvSpPr>
              <a:spLocks noChangeAspect="1" noChangeArrowheads="1"/>
            </p:cNvSpPr>
            <p:nvPr/>
          </p:nvSpPr>
          <p:spPr bwMode="auto">
            <a:xfrm>
              <a:off x="3923" y="1956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14</a:t>
              </a:r>
            </a:p>
          </p:txBody>
        </p:sp>
        <p:sp>
          <p:nvSpPr>
            <p:cNvPr id="52269" name="Freeform 45"/>
            <p:cNvSpPr>
              <a:spLocks/>
            </p:cNvSpPr>
            <p:nvPr/>
          </p:nvSpPr>
          <p:spPr bwMode="auto">
            <a:xfrm>
              <a:off x="4120" y="1672"/>
              <a:ext cx="180" cy="288"/>
            </a:xfrm>
            <a:custGeom>
              <a:avLst/>
              <a:gdLst>
                <a:gd name="T0" fmla="*/ 180 w 180"/>
                <a:gd name="T1" fmla="*/ 0 h 288"/>
                <a:gd name="T2" fmla="*/ 0 w 180"/>
                <a:gd name="T3" fmla="*/ 288 h 288"/>
                <a:gd name="T4" fmla="*/ 0 60000 65536"/>
                <a:gd name="T5" fmla="*/ 0 60000 65536"/>
                <a:gd name="T6" fmla="*/ 0 w 180"/>
                <a:gd name="T7" fmla="*/ 0 h 288"/>
                <a:gd name="T8" fmla="*/ 180 w 180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88">
                  <a:moveTo>
                    <a:pt x="180" y="0"/>
                  </a:moveTo>
                  <a:lnTo>
                    <a:pt x="0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70" name="Text Box 46"/>
            <p:cNvSpPr txBox="1">
              <a:spLocks noChangeArrowheads="1"/>
            </p:cNvSpPr>
            <p:nvPr/>
          </p:nvSpPr>
          <p:spPr bwMode="auto">
            <a:xfrm>
              <a:off x="4303" y="1925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2271" name="Text Box 48"/>
            <p:cNvSpPr txBox="1">
              <a:spLocks noChangeArrowheads="1"/>
            </p:cNvSpPr>
            <p:nvPr/>
          </p:nvSpPr>
          <p:spPr bwMode="auto">
            <a:xfrm>
              <a:off x="4422" y="255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-1</a:t>
              </a:r>
            </a:p>
          </p:txBody>
        </p:sp>
      </p:grpSp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22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Oval 4"/>
          <p:cNvSpPr>
            <a:spLocks noChangeAspect="1" noChangeArrowheads="1"/>
          </p:cNvSpPr>
          <p:nvPr/>
        </p:nvSpPr>
        <p:spPr bwMode="auto">
          <a:xfrm>
            <a:off x="1776413" y="260350"/>
            <a:ext cx="533400" cy="4365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16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11</a:t>
            </a:r>
          </a:p>
        </p:txBody>
      </p:sp>
      <p:sp>
        <p:nvSpPr>
          <p:cNvPr id="53251" name="Oval 5"/>
          <p:cNvSpPr>
            <a:spLocks noChangeAspect="1" noChangeArrowheads="1"/>
          </p:cNvSpPr>
          <p:nvPr/>
        </p:nvSpPr>
        <p:spPr bwMode="auto">
          <a:xfrm>
            <a:off x="820738" y="1046163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7</a:t>
            </a:r>
          </a:p>
        </p:txBody>
      </p:sp>
      <p:sp>
        <p:nvSpPr>
          <p:cNvPr id="53252" name="Text Box 6"/>
          <p:cNvSpPr txBox="1">
            <a:spLocks noChangeArrowheads="1"/>
          </p:cNvSpPr>
          <p:nvPr/>
        </p:nvSpPr>
        <p:spPr bwMode="auto">
          <a:xfrm>
            <a:off x="846138" y="739775"/>
            <a:ext cx="327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</a:rPr>
              <a:t>0</a:t>
            </a:r>
            <a:endParaRPr kumimoji="0" lang="en-US" altLang="zh-CN" sz="2000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53253" name="Freeform 7"/>
          <p:cNvSpPr>
            <a:spLocks/>
          </p:cNvSpPr>
          <p:nvPr/>
        </p:nvSpPr>
        <p:spPr bwMode="auto">
          <a:xfrm>
            <a:off x="1247775" y="603250"/>
            <a:ext cx="577850" cy="476250"/>
          </a:xfrm>
          <a:custGeom>
            <a:avLst/>
            <a:gdLst>
              <a:gd name="T0" fmla="*/ 364 w 364"/>
              <a:gd name="T1" fmla="*/ 0 h 300"/>
              <a:gd name="T2" fmla="*/ 0 w 364"/>
              <a:gd name="T3" fmla="*/ 300 h 300"/>
              <a:gd name="T4" fmla="*/ 0 60000 65536"/>
              <a:gd name="T5" fmla="*/ 0 60000 65536"/>
              <a:gd name="T6" fmla="*/ 0 w 364"/>
              <a:gd name="T7" fmla="*/ 0 h 300"/>
              <a:gd name="T8" fmla="*/ 364 w 364"/>
              <a:gd name="T9" fmla="*/ 300 h 3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4" h="300">
                <a:moveTo>
                  <a:pt x="364" y="0"/>
                </a:moveTo>
                <a:lnTo>
                  <a:pt x="0" y="30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254" name="Oval 8"/>
          <p:cNvSpPr>
            <a:spLocks noChangeAspect="1" noChangeArrowheads="1"/>
          </p:cNvSpPr>
          <p:nvPr/>
        </p:nvSpPr>
        <p:spPr bwMode="auto">
          <a:xfrm>
            <a:off x="2555875" y="1055688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18</a:t>
            </a:r>
          </a:p>
        </p:txBody>
      </p:sp>
      <p:sp>
        <p:nvSpPr>
          <p:cNvPr id="53255" name="Freeform 9"/>
          <p:cNvSpPr>
            <a:spLocks/>
          </p:cNvSpPr>
          <p:nvPr/>
        </p:nvSpPr>
        <p:spPr bwMode="auto">
          <a:xfrm>
            <a:off x="2238375" y="641350"/>
            <a:ext cx="457200" cy="444500"/>
          </a:xfrm>
          <a:custGeom>
            <a:avLst/>
            <a:gdLst>
              <a:gd name="T0" fmla="*/ 0 w 288"/>
              <a:gd name="T1" fmla="*/ 0 h 280"/>
              <a:gd name="T2" fmla="*/ 288 w 288"/>
              <a:gd name="T3" fmla="*/ 280 h 280"/>
              <a:gd name="T4" fmla="*/ 0 60000 65536"/>
              <a:gd name="T5" fmla="*/ 0 60000 65536"/>
              <a:gd name="T6" fmla="*/ 0 w 288"/>
              <a:gd name="T7" fmla="*/ 0 h 280"/>
              <a:gd name="T8" fmla="*/ 288 w 288"/>
              <a:gd name="T9" fmla="*/ 280 h 2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280">
                <a:moveTo>
                  <a:pt x="0" y="0"/>
                </a:moveTo>
                <a:lnTo>
                  <a:pt x="288" y="28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256" name="Text Box 10"/>
          <p:cNvSpPr txBox="1">
            <a:spLocks noChangeArrowheads="1"/>
          </p:cNvSpPr>
          <p:nvPr/>
        </p:nvSpPr>
        <p:spPr bwMode="auto">
          <a:xfrm>
            <a:off x="3136900" y="1046163"/>
            <a:ext cx="246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53257" name="Oval 11"/>
          <p:cNvSpPr>
            <a:spLocks noChangeAspect="1" noChangeArrowheads="1"/>
          </p:cNvSpPr>
          <p:nvPr/>
        </p:nvSpPr>
        <p:spPr bwMode="auto">
          <a:xfrm>
            <a:off x="323850" y="1919288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53258" name="Freeform 12"/>
          <p:cNvSpPr>
            <a:spLocks/>
          </p:cNvSpPr>
          <p:nvPr/>
        </p:nvSpPr>
        <p:spPr bwMode="auto">
          <a:xfrm>
            <a:off x="644525" y="1473200"/>
            <a:ext cx="292100" cy="450850"/>
          </a:xfrm>
          <a:custGeom>
            <a:avLst/>
            <a:gdLst>
              <a:gd name="T0" fmla="*/ 184 w 184"/>
              <a:gd name="T1" fmla="*/ 0 h 284"/>
              <a:gd name="T2" fmla="*/ 0 w 184"/>
              <a:gd name="T3" fmla="*/ 284 h 284"/>
              <a:gd name="T4" fmla="*/ 0 60000 65536"/>
              <a:gd name="T5" fmla="*/ 0 60000 65536"/>
              <a:gd name="T6" fmla="*/ 0 w 184"/>
              <a:gd name="T7" fmla="*/ 0 h 284"/>
              <a:gd name="T8" fmla="*/ 184 w 184"/>
              <a:gd name="T9" fmla="*/ 284 h 2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4" h="284">
                <a:moveTo>
                  <a:pt x="184" y="0"/>
                </a:moveTo>
                <a:lnTo>
                  <a:pt x="0" y="284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259" name="Text Box 13"/>
          <p:cNvSpPr txBox="1">
            <a:spLocks noChangeArrowheads="1"/>
          </p:cNvSpPr>
          <p:nvPr/>
        </p:nvSpPr>
        <p:spPr bwMode="auto">
          <a:xfrm>
            <a:off x="927100" y="1870075"/>
            <a:ext cx="246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53260" name="Oval 14"/>
          <p:cNvSpPr>
            <a:spLocks noChangeAspect="1" noChangeArrowheads="1"/>
          </p:cNvSpPr>
          <p:nvPr/>
        </p:nvSpPr>
        <p:spPr bwMode="auto">
          <a:xfrm>
            <a:off x="3073400" y="1919288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26</a:t>
            </a:r>
          </a:p>
        </p:txBody>
      </p:sp>
      <p:sp>
        <p:nvSpPr>
          <p:cNvPr id="53261" name="Freeform 15"/>
          <p:cNvSpPr>
            <a:spLocks/>
          </p:cNvSpPr>
          <p:nvPr/>
        </p:nvSpPr>
        <p:spPr bwMode="auto">
          <a:xfrm>
            <a:off x="3013075" y="1454150"/>
            <a:ext cx="285750" cy="469900"/>
          </a:xfrm>
          <a:custGeom>
            <a:avLst/>
            <a:gdLst>
              <a:gd name="T0" fmla="*/ 0 w 180"/>
              <a:gd name="T1" fmla="*/ 0 h 296"/>
              <a:gd name="T2" fmla="*/ 180 w 180"/>
              <a:gd name="T3" fmla="*/ 296 h 296"/>
              <a:gd name="T4" fmla="*/ 0 60000 65536"/>
              <a:gd name="T5" fmla="*/ 0 60000 65536"/>
              <a:gd name="T6" fmla="*/ 0 w 180"/>
              <a:gd name="T7" fmla="*/ 0 h 296"/>
              <a:gd name="T8" fmla="*/ 180 w 180"/>
              <a:gd name="T9" fmla="*/ 296 h 29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0" h="296">
                <a:moveTo>
                  <a:pt x="0" y="0"/>
                </a:moveTo>
                <a:lnTo>
                  <a:pt x="180" y="296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262" name="Oval 16"/>
          <p:cNvSpPr>
            <a:spLocks noChangeAspect="1" noChangeArrowheads="1"/>
          </p:cNvSpPr>
          <p:nvPr/>
        </p:nvSpPr>
        <p:spPr bwMode="auto">
          <a:xfrm>
            <a:off x="1381125" y="1925638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</a:t>
            </a:r>
          </a:p>
        </p:txBody>
      </p:sp>
      <p:sp>
        <p:nvSpPr>
          <p:cNvPr id="53263" name="Freeform 17"/>
          <p:cNvSpPr>
            <a:spLocks/>
          </p:cNvSpPr>
          <p:nvPr/>
        </p:nvSpPr>
        <p:spPr bwMode="auto">
          <a:xfrm>
            <a:off x="1247775" y="1473200"/>
            <a:ext cx="336550" cy="457200"/>
          </a:xfrm>
          <a:custGeom>
            <a:avLst/>
            <a:gdLst>
              <a:gd name="T0" fmla="*/ 0 w 212"/>
              <a:gd name="T1" fmla="*/ 0 h 288"/>
              <a:gd name="T2" fmla="*/ 212 w 212"/>
              <a:gd name="T3" fmla="*/ 288 h 288"/>
              <a:gd name="T4" fmla="*/ 0 60000 65536"/>
              <a:gd name="T5" fmla="*/ 0 60000 65536"/>
              <a:gd name="T6" fmla="*/ 0 w 212"/>
              <a:gd name="T7" fmla="*/ 0 h 288"/>
              <a:gd name="T8" fmla="*/ 212 w 212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2" h="288">
                <a:moveTo>
                  <a:pt x="0" y="0"/>
                </a:moveTo>
                <a:lnTo>
                  <a:pt x="212" y="28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264" name="Text Box 18"/>
          <p:cNvSpPr txBox="1">
            <a:spLocks noChangeArrowheads="1"/>
          </p:cNvSpPr>
          <p:nvPr/>
        </p:nvSpPr>
        <p:spPr bwMode="auto">
          <a:xfrm>
            <a:off x="1763713" y="1700213"/>
            <a:ext cx="246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53265" name="Oval 19"/>
          <p:cNvSpPr>
            <a:spLocks noChangeAspect="1" noChangeArrowheads="1"/>
          </p:cNvSpPr>
          <p:nvPr/>
        </p:nvSpPr>
        <p:spPr bwMode="auto">
          <a:xfrm>
            <a:off x="2052638" y="1924050"/>
            <a:ext cx="533400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16</a:t>
            </a:r>
          </a:p>
        </p:txBody>
      </p:sp>
      <p:sp>
        <p:nvSpPr>
          <p:cNvPr id="53266" name="Freeform 20"/>
          <p:cNvSpPr>
            <a:spLocks/>
          </p:cNvSpPr>
          <p:nvPr/>
        </p:nvSpPr>
        <p:spPr bwMode="auto">
          <a:xfrm>
            <a:off x="2365375" y="1473200"/>
            <a:ext cx="285750" cy="457200"/>
          </a:xfrm>
          <a:custGeom>
            <a:avLst/>
            <a:gdLst>
              <a:gd name="T0" fmla="*/ 180 w 180"/>
              <a:gd name="T1" fmla="*/ 0 h 288"/>
              <a:gd name="T2" fmla="*/ 0 w 180"/>
              <a:gd name="T3" fmla="*/ 288 h 288"/>
              <a:gd name="T4" fmla="*/ 0 60000 65536"/>
              <a:gd name="T5" fmla="*/ 0 60000 65536"/>
              <a:gd name="T6" fmla="*/ 0 w 180"/>
              <a:gd name="T7" fmla="*/ 0 h 288"/>
              <a:gd name="T8" fmla="*/ 180 w 180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0" h="288">
                <a:moveTo>
                  <a:pt x="180" y="0"/>
                </a:moveTo>
                <a:lnTo>
                  <a:pt x="0" y="28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267" name="Text Box 21"/>
          <p:cNvSpPr txBox="1">
            <a:spLocks noChangeArrowheads="1"/>
          </p:cNvSpPr>
          <p:nvPr/>
        </p:nvSpPr>
        <p:spPr bwMode="auto">
          <a:xfrm>
            <a:off x="2655888" y="1874838"/>
            <a:ext cx="246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53268" name="Text Box 22"/>
          <p:cNvSpPr txBox="1">
            <a:spLocks noChangeArrowheads="1"/>
          </p:cNvSpPr>
          <p:nvPr/>
        </p:nvSpPr>
        <p:spPr bwMode="auto">
          <a:xfrm>
            <a:off x="3606800" y="1744663"/>
            <a:ext cx="246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53269" name="Oval 23"/>
          <p:cNvSpPr>
            <a:spLocks noChangeAspect="1" noChangeArrowheads="1"/>
          </p:cNvSpPr>
          <p:nvPr/>
        </p:nvSpPr>
        <p:spPr bwMode="auto">
          <a:xfrm>
            <a:off x="1620838" y="2816225"/>
            <a:ext cx="533400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14</a:t>
            </a:r>
          </a:p>
        </p:txBody>
      </p:sp>
      <p:sp>
        <p:nvSpPr>
          <p:cNvPr id="53270" name="Freeform 24"/>
          <p:cNvSpPr>
            <a:spLocks/>
          </p:cNvSpPr>
          <p:nvPr/>
        </p:nvSpPr>
        <p:spPr bwMode="auto">
          <a:xfrm>
            <a:off x="1933575" y="2365375"/>
            <a:ext cx="285750" cy="457200"/>
          </a:xfrm>
          <a:custGeom>
            <a:avLst/>
            <a:gdLst>
              <a:gd name="T0" fmla="*/ 180 w 180"/>
              <a:gd name="T1" fmla="*/ 0 h 288"/>
              <a:gd name="T2" fmla="*/ 0 w 180"/>
              <a:gd name="T3" fmla="*/ 288 h 288"/>
              <a:gd name="T4" fmla="*/ 0 60000 65536"/>
              <a:gd name="T5" fmla="*/ 0 60000 65536"/>
              <a:gd name="T6" fmla="*/ 0 w 180"/>
              <a:gd name="T7" fmla="*/ 0 h 288"/>
              <a:gd name="T8" fmla="*/ 180 w 180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0" h="288">
                <a:moveTo>
                  <a:pt x="180" y="0"/>
                </a:moveTo>
                <a:lnTo>
                  <a:pt x="0" y="28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271" name="Text Box 25"/>
          <p:cNvSpPr txBox="1">
            <a:spLocks noChangeArrowheads="1"/>
          </p:cNvSpPr>
          <p:nvPr/>
        </p:nvSpPr>
        <p:spPr bwMode="auto">
          <a:xfrm>
            <a:off x="2224088" y="2767013"/>
            <a:ext cx="246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53272" name="Text Box 26"/>
          <p:cNvSpPr txBox="1">
            <a:spLocks noChangeArrowheads="1"/>
          </p:cNvSpPr>
          <p:nvPr/>
        </p:nvSpPr>
        <p:spPr bwMode="auto">
          <a:xfrm>
            <a:off x="2413000" y="115888"/>
            <a:ext cx="246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-1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3851275" y="115888"/>
            <a:ext cx="4608513" cy="4033837"/>
            <a:chOff x="2426" y="73"/>
            <a:chExt cx="2903" cy="2541"/>
          </a:xfrm>
        </p:grpSpPr>
        <p:sp>
          <p:nvSpPr>
            <p:cNvPr id="53303" name="Oval 27"/>
            <p:cNvSpPr>
              <a:spLocks noChangeAspect="1" noChangeArrowheads="1"/>
            </p:cNvSpPr>
            <p:nvPr/>
          </p:nvSpPr>
          <p:spPr bwMode="auto">
            <a:xfrm>
              <a:off x="4021" y="164"/>
              <a:ext cx="336" cy="2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53304" name="Oval 28"/>
            <p:cNvSpPr>
              <a:spLocks noChangeAspect="1" noChangeArrowheads="1"/>
            </p:cNvSpPr>
            <p:nvPr/>
          </p:nvSpPr>
          <p:spPr bwMode="auto">
            <a:xfrm>
              <a:off x="3419" y="659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53305" name="Text Box 29"/>
            <p:cNvSpPr txBox="1">
              <a:spLocks noChangeArrowheads="1"/>
            </p:cNvSpPr>
            <p:nvPr/>
          </p:nvSpPr>
          <p:spPr bwMode="auto">
            <a:xfrm>
              <a:off x="3435" y="466"/>
              <a:ext cx="20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</a:rPr>
                <a:t>0</a:t>
              </a:r>
              <a:endParaRPr kumimoji="0" lang="en-US" altLang="zh-CN" sz="20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53306" name="Freeform 30"/>
            <p:cNvSpPr>
              <a:spLocks/>
            </p:cNvSpPr>
            <p:nvPr/>
          </p:nvSpPr>
          <p:spPr bwMode="auto">
            <a:xfrm>
              <a:off x="3688" y="380"/>
              <a:ext cx="364" cy="300"/>
            </a:xfrm>
            <a:custGeom>
              <a:avLst/>
              <a:gdLst>
                <a:gd name="T0" fmla="*/ 364 w 364"/>
                <a:gd name="T1" fmla="*/ 0 h 300"/>
                <a:gd name="T2" fmla="*/ 0 w 364"/>
                <a:gd name="T3" fmla="*/ 300 h 300"/>
                <a:gd name="T4" fmla="*/ 0 60000 65536"/>
                <a:gd name="T5" fmla="*/ 0 60000 65536"/>
                <a:gd name="T6" fmla="*/ 0 w 364"/>
                <a:gd name="T7" fmla="*/ 0 h 300"/>
                <a:gd name="T8" fmla="*/ 364 w 364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4" h="300">
                  <a:moveTo>
                    <a:pt x="364" y="0"/>
                  </a:moveTo>
                  <a:lnTo>
                    <a:pt x="0" y="30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307" name="Oval 31"/>
            <p:cNvSpPr>
              <a:spLocks noChangeAspect="1" noChangeArrowheads="1"/>
            </p:cNvSpPr>
            <p:nvPr/>
          </p:nvSpPr>
          <p:spPr bwMode="auto">
            <a:xfrm>
              <a:off x="4512" y="665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18</a:t>
              </a:r>
            </a:p>
          </p:txBody>
        </p:sp>
        <p:sp>
          <p:nvSpPr>
            <p:cNvPr id="53308" name="Freeform 32"/>
            <p:cNvSpPr>
              <a:spLocks/>
            </p:cNvSpPr>
            <p:nvPr/>
          </p:nvSpPr>
          <p:spPr bwMode="auto">
            <a:xfrm>
              <a:off x="4312" y="404"/>
              <a:ext cx="288" cy="280"/>
            </a:xfrm>
            <a:custGeom>
              <a:avLst/>
              <a:gdLst>
                <a:gd name="T0" fmla="*/ 0 w 288"/>
                <a:gd name="T1" fmla="*/ 0 h 280"/>
                <a:gd name="T2" fmla="*/ 288 w 288"/>
                <a:gd name="T3" fmla="*/ 280 h 280"/>
                <a:gd name="T4" fmla="*/ 0 60000 65536"/>
                <a:gd name="T5" fmla="*/ 0 60000 65536"/>
                <a:gd name="T6" fmla="*/ 0 w 288"/>
                <a:gd name="T7" fmla="*/ 0 h 280"/>
                <a:gd name="T8" fmla="*/ 288 w 288"/>
                <a:gd name="T9" fmla="*/ 280 h 2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8" h="280">
                  <a:moveTo>
                    <a:pt x="0" y="0"/>
                  </a:moveTo>
                  <a:lnTo>
                    <a:pt x="288" y="28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309" name="Text Box 33"/>
            <p:cNvSpPr txBox="1">
              <a:spLocks noChangeArrowheads="1"/>
            </p:cNvSpPr>
            <p:nvPr/>
          </p:nvSpPr>
          <p:spPr bwMode="auto">
            <a:xfrm>
              <a:off x="4878" y="659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53310" name="Oval 34"/>
            <p:cNvSpPr>
              <a:spLocks noChangeAspect="1" noChangeArrowheads="1"/>
            </p:cNvSpPr>
            <p:nvPr/>
          </p:nvSpPr>
          <p:spPr bwMode="auto">
            <a:xfrm>
              <a:off x="3106" y="1209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3311" name="Freeform 35"/>
            <p:cNvSpPr>
              <a:spLocks/>
            </p:cNvSpPr>
            <p:nvPr/>
          </p:nvSpPr>
          <p:spPr bwMode="auto">
            <a:xfrm>
              <a:off x="3308" y="928"/>
              <a:ext cx="184" cy="284"/>
            </a:xfrm>
            <a:custGeom>
              <a:avLst/>
              <a:gdLst>
                <a:gd name="T0" fmla="*/ 184 w 184"/>
                <a:gd name="T1" fmla="*/ 0 h 284"/>
                <a:gd name="T2" fmla="*/ 0 w 184"/>
                <a:gd name="T3" fmla="*/ 284 h 284"/>
                <a:gd name="T4" fmla="*/ 0 60000 65536"/>
                <a:gd name="T5" fmla="*/ 0 60000 65536"/>
                <a:gd name="T6" fmla="*/ 0 w 184"/>
                <a:gd name="T7" fmla="*/ 0 h 284"/>
                <a:gd name="T8" fmla="*/ 184 w 184"/>
                <a:gd name="T9" fmla="*/ 284 h 2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4" h="284">
                  <a:moveTo>
                    <a:pt x="184" y="0"/>
                  </a:moveTo>
                  <a:lnTo>
                    <a:pt x="0" y="284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312" name="Text Box 36"/>
            <p:cNvSpPr txBox="1">
              <a:spLocks noChangeArrowheads="1"/>
            </p:cNvSpPr>
            <p:nvPr/>
          </p:nvSpPr>
          <p:spPr bwMode="auto">
            <a:xfrm>
              <a:off x="3486" y="1178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3313" name="Oval 37"/>
            <p:cNvSpPr>
              <a:spLocks noChangeAspect="1" noChangeArrowheads="1"/>
            </p:cNvSpPr>
            <p:nvPr/>
          </p:nvSpPr>
          <p:spPr bwMode="auto">
            <a:xfrm>
              <a:off x="4838" y="1209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26</a:t>
              </a:r>
            </a:p>
          </p:txBody>
        </p:sp>
        <p:sp>
          <p:nvSpPr>
            <p:cNvPr id="53314" name="Freeform 38"/>
            <p:cNvSpPr>
              <a:spLocks/>
            </p:cNvSpPr>
            <p:nvPr/>
          </p:nvSpPr>
          <p:spPr bwMode="auto">
            <a:xfrm>
              <a:off x="4800" y="916"/>
              <a:ext cx="180" cy="296"/>
            </a:xfrm>
            <a:custGeom>
              <a:avLst/>
              <a:gdLst>
                <a:gd name="T0" fmla="*/ 0 w 180"/>
                <a:gd name="T1" fmla="*/ 0 h 296"/>
                <a:gd name="T2" fmla="*/ 180 w 180"/>
                <a:gd name="T3" fmla="*/ 296 h 296"/>
                <a:gd name="T4" fmla="*/ 0 60000 65536"/>
                <a:gd name="T5" fmla="*/ 0 60000 65536"/>
                <a:gd name="T6" fmla="*/ 0 w 180"/>
                <a:gd name="T7" fmla="*/ 0 h 296"/>
                <a:gd name="T8" fmla="*/ 180 w 180"/>
                <a:gd name="T9" fmla="*/ 296 h 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96">
                  <a:moveTo>
                    <a:pt x="0" y="0"/>
                  </a:moveTo>
                  <a:lnTo>
                    <a:pt x="180" y="29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315" name="Oval 39"/>
            <p:cNvSpPr>
              <a:spLocks noChangeAspect="1" noChangeArrowheads="1"/>
            </p:cNvSpPr>
            <p:nvPr/>
          </p:nvSpPr>
          <p:spPr bwMode="auto">
            <a:xfrm>
              <a:off x="3772" y="1213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</a:t>
              </a:r>
            </a:p>
          </p:txBody>
        </p:sp>
        <p:sp>
          <p:nvSpPr>
            <p:cNvPr id="53316" name="Freeform 40"/>
            <p:cNvSpPr>
              <a:spLocks/>
            </p:cNvSpPr>
            <p:nvPr/>
          </p:nvSpPr>
          <p:spPr bwMode="auto">
            <a:xfrm>
              <a:off x="3688" y="928"/>
              <a:ext cx="212" cy="288"/>
            </a:xfrm>
            <a:custGeom>
              <a:avLst/>
              <a:gdLst>
                <a:gd name="T0" fmla="*/ 0 w 212"/>
                <a:gd name="T1" fmla="*/ 0 h 288"/>
                <a:gd name="T2" fmla="*/ 212 w 212"/>
                <a:gd name="T3" fmla="*/ 288 h 288"/>
                <a:gd name="T4" fmla="*/ 0 60000 65536"/>
                <a:gd name="T5" fmla="*/ 0 60000 65536"/>
                <a:gd name="T6" fmla="*/ 0 w 212"/>
                <a:gd name="T7" fmla="*/ 0 h 288"/>
                <a:gd name="T8" fmla="*/ 212 w 212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2" h="288">
                  <a:moveTo>
                    <a:pt x="0" y="0"/>
                  </a:moveTo>
                  <a:lnTo>
                    <a:pt x="212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317" name="Text Box 41"/>
            <p:cNvSpPr txBox="1">
              <a:spLocks noChangeArrowheads="1"/>
            </p:cNvSpPr>
            <p:nvPr/>
          </p:nvSpPr>
          <p:spPr bwMode="auto">
            <a:xfrm>
              <a:off x="4013" y="1071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3318" name="Oval 42"/>
            <p:cNvSpPr>
              <a:spLocks noChangeAspect="1" noChangeArrowheads="1"/>
            </p:cNvSpPr>
            <p:nvPr/>
          </p:nvSpPr>
          <p:spPr bwMode="auto">
            <a:xfrm>
              <a:off x="4195" y="1212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53319" name="Freeform 43"/>
            <p:cNvSpPr>
              <a:spLocks/>
            </p:cNvSpPr>
            <p:nvPr/>
          </p:nvSpPr>
          <p:spPr bwMode="auto">
            <a:xfrm>
              <a:off x="4392" y="928"/>
              <a:ext cx="180" cy="288"/>
            </a:xfrm>
            <a:custGeom>
              <a:avLst/>
              <a:gdLst>
                <a:gd name="T0" fmla="*/ 180 w 180"/>
                <a:gd name="T1" fmla="*/ 0 h 288"/>
                <a:gd name="T2" fmla="*/ 0 w 180"/>
                <a:gd name="T3" fmla="*/ 288 h 288"/>
                <a:gd name="T4" fmla="*/ 0 60000 65536"/>
                <a:gd name="T5" fmla="*/ 0 60000 65536"/>
                <a:gd name="T6" fmla="*/ 0 w 180"/>
                <a:gd name="T7" fmla="*/ 0 h 288"/>
                <a:gd name="T8" fmla="*/ 180 w 180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88">
                  <a:moveTo>
                    <a:pt x="180" y="0"/>
                  </a:moveTo>
                  <a:lnTo>
                    <a:pt x="0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320" name="Text Box 44"/>
            <p:cNvSpPr txBox="1">
              <a:spLocks noChangeArrowheads="1"/>
            </p:cNvSpPr>
            <p:nvPr/>
          </p:nvSpPr>
          <p:spPr bwMode="auto">
            <a:xfrm>
              <a:off x="4575" y="1181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53321" name="Text Box 45"/>
            <p:cNvSpPr txBox="1">
              <a:spLocks noChangeArrowheads="1"/>
            </p:cNvSpPr>
            <p:nvPr/>
          </p:nvSpPr>
          <p:spPr bwMode="auto">
            <a:xfrm>
              <a:off x="5174" y="1099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3322" name="Oval 46"/>
            <p:cNvSpPr>
              <a:spLocks noChangeAspect="1" noChangeArrowheads="1"/>
            </p:cNvSpPr>
            <p:nvPr/>
          </p:nvSpPr>
          <p:spPr bwMode="auto">
            <a:xfrm>
              <a:off x="3923" y="1774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14</a:t>
              </a:r>
            </a:p>
          </p:txBody>
        </p:sp>
        <p:sp>
          <p:nvSpPr>
            <p:cNvPr id="53323" name="Freeform 47"/>
            <p:cNvSpPr>
              <a:spLocks/>
            </p:cNvSpPr>
            <p:nvPr/>
          </p:nvSpPr>
          <p:spPr bwMode="auto">
            <a:xfrm>
              <a:off x="4120" y="1490"/>
              <a:ext cx="180" cy="288"/>
            </a:xfrm>
            <a:custGeom>
              <a:avLst/>
              <a:gdLst>
                <a:gd name="T0" fmla="*/ 180 w 180"/>
                <a:gd name="T1" fmla="*/ 0 h 288"/>
                <a:gd name="T2" fmla="*/ 0 w 180"/>
                <a:gd name="T3" fmla="*/ 288 h 288"/>
                <a:gd name="T4" fmla="*/ 0 60000 65536"/>
                <a:gd name="T5" fmla="*/ 0 60000 65536"/>
                <a:gd name="T6" fmla="*/ 0 w 180"/>
                <a:gd name="T7" fmla="*/ 0 h 288"/>
                <a:gd name="T8" fmla="*/ 180 w 180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88">
                  <a:moveTo>
                    <a:pt x="180" y="0"/>
                  </a:moveTo>
                  <a:lnTo>
                    <a:pt x="0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324" name="Text Box 48"/>
            <p:cNvSpPr txBox="1">
              <a:spLocks noChangeArrowheads="1"/>
            </p:cNvSpPr>
            <p:nvPr/>
          </p:nvSpPr>
          <p:spPr bwMode="auto">
            <a:xfrm>
              <a:off x="4303" y="1743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-1</a:t>
              </a:r>
            </a:p>
          </p:txBody>
        </p:sp>
        <p:sp>
          <p:nvSpPr>
            <p:cNvPr id="53325" name="Text Box 49"/>
            <p:cNvSpPr txBox="1">
              <a:spLocks noChangeArrowheads="1"/>
            </p:cNvSpPr>
            <p:nvPr/>
          </p:nvSpPr>
          <p:spPr bwMode="auto">
            <a:xfrm>
              <a:off x="4422" y="73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-2</a:t>
              </a:r>
            </a:p>
          </p:txBody>
        </p:sp>
        <p:sp>
          <p:nvSpPr>
            <p:cNvPr id="53326" name="Line 50"/>
            <p:cNvSpPr>
              <a:spLocks noChangeShapeType="1"/>
            </p:cNvSpPr>
            <p:nvPr/>
          </p:nvSpPr>
          <p:spPr bwMode="auto">
            <a:xfrm>
              <a:off x="2426" y="1163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327" name="Text Box 51"/>
            <p:cNvSpPr txBox="1">
              <a:spLocks noChangeArrowheads="1"/>
            </p:cNvSpPr>
            <p:nvPr/>
          </p:nvSpPr>
          <p:spPr bwMode="auto">
            <a:xfrm>
              <a:off x="2471" y="845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插入</a:t>
              </a:r>
              <a:r>
                <a:rPr kumimoji="0" lang="en-US" altLang="zh-CN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53328" name="Oval 52"/>
            <p:cNvSpPr>
              <a:spLocks noChangeAspect="1" noChangeArrowheads="1"/>
            </p:cNvSpPr>
            <p:nvPr/>
          </p:nvSpPr>
          <p:spPr bwMode="auto">
            <a:xfrm>
              <a:off x="4233" y="2319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53329" name="Freeform 53"/>
            <p:cNvSpPr>
              <a:spLocks/>
            </p:cNvSpPr>
            <p:nvPr/>
          </p:nvSpPr>
          <p:spPr bwMode="auto">
            <a:xfrm>
              <a:off x="4195" y="2026"/>
              <a:ext cx="180" cy="296"/>
            </a:xfrm>
            <a:custGeom>
              <a:avLst/>
              <a:gdLst>
                <a:gd name="T0" fmla="*/ 0 w 180"/>
                <a:gd name="T1" fmla="*/ 0 h 296"/>
                <a:gd name="T2" fmla="*/ 180 w 180"/>
                <a:gd name="T3" fmla="*/ 296 h 296"/>
                <a:gd name="T4" fmla="*/ 0 60000 65536"/>
                <a:gd name="T5" fmla="*/ 0 60000 65536"/>
                <a:gd name="T6" fmla="*/ 0 w 180"/>
                <a:gd name="T7" fmla="*/ 0 h 296"/>
                <a:gd name="T8" fmla="*/ 180 w 180"/>
                <a:gd name="T9" fmla="*/ 296 h 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96">
                  <a:moveTo>
                    <a:pt x="0" y="0"/>
                  </a:moveTo>
                  <a:lnTo>
                    <a:pt x="180" y="29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330" name="Text Box 54"/>
            <p:cNvSpPr txBox="1">
              <a:spLocks noChangeArrowheads="1"/>
            </p:cNvSpPr>
            <p:nvPr/>
          </p:nvSpPr>
          <p:spPr bwMode="auto">
            <a:xfrm>
              <a:off x="4569" y="2209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2051050" y="2468563"/>
            <a:ext cx="3889375" cy="3481387"/>
            <a:chOff x="1292" y="1555"/>
            <a:chExt cx="2450" cy="2193"/>
          </a:xfrm>
        </p:grpSpPr>
        <p:sp>
          <p:nvSpPr>
            <p:cNvPr id="53275" name="Text Box 61"/>
            <p:cNvSpPr txBox="1">
              <a:spLocks noChangeArrowheads="1"/>
            </p:cNvSpPr>
            <p:nvPr/>
          </p:nvSpPr>
          <p:spPr bwMode="auto">
            <a:xfrm>
              <a:off x="3064" y="2338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53276" name="Text Box 73"/>
            <p:cNvSpPr txBox="1">
              <a:spLocks noChangeArrowheads="1"/>
            </p:cNvSpPr>
            <p:nvPr/>
          </p:nvSpPr>
          <p:spPr bwMode="auto">
            <a:xfrm>
              <a:off x="3360" y="2778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3277" name="Oval 55"/>
            <p:cNvSpPr>
              <a:spLocks noChangeAspect="1" noChangeArrowheads="1"/>
            </p:cNvSpPr>
            <p:nvPr/>
          </p:nvSpPr>
          <p:spPr bwMode="auto">
            <a:xfrm>
              <a:off x="2207" y="1843"/>
              <a:ext cx="336" cy="2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53278" name="Oval 56"/>
            <p:cNvSpPr>
              <a:spLocks noChangeAspect="1" noChangeArrowheads="1"/>
            </p:cNvSpPr>
            <p:nvPr/>
          </p:nvSpPr>
          <p:spPr bwMode="auto">
            <a:xfrm>
              <a:off x="1605" y="2338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53279" name="Text Box 57"/>
            <p:cNvSpPr txBox="1">
              <a:spLocks noChangeArrowheads="1"/>
            </p:cNvSpPr>
            <p:nvPr/>
          </p:nvSpPr>
          <p:spPr bwMode="auto">
            <a:xfrm>
              <a:off x="1621" y="2145"/>
              <a:ext cx="20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</a:rPr>
                <a:t>0</a:t>
              </a:r>
              <a:endParaRPr kumimoji="0" lang="en-US" altLang="zh-CN" sz="20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53280" name="Freeform 58"/>
            <p:cNvSpPr>
              <a:spLocks/>
            </p:cNvSpPr>
            <p:nvPr/>
          </p:nvSpPr>
          <p:spPr bwMode="auto">
            <a:xfrm>
              <a:off x="1874" y="2059"/>
              <a:ext cx="364" cy="300"/>
            </a:xfrm>
            <a:custGeom>
              <a:avLst/>
              <a:gdLst>
                <a:gd name="T0" fmla="*/ 364 w 364"/>
                <a:gd name="T1" fmla="*/ 0 h 300"/>
                <a:gd name="T2" fmla="*/ 0 w 364"/>
                <a:gd name="T3" fmla="*/ 300 h 300"/>
                <a:gd name="T4" fmla="*/ 0 60000 65536"/>
                <a:gd name="T5" fmla="*/ 0 60000 65536"/>
                <a:gd name="T6" fmla="*/ 0 w 364"/>
                <a:gd name="T7" fmla="*/ 0 h 300"/>
                <a:gd name="T8" fmla="*/ 364 w 364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4" h="300">
                  <a:moveTo>
                    <a:pt x="364" y="0"/>
                  </a:moveTo>
                  <a:lnTo>
                    <a:pt x="0" y="30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81" name="Oval 59"/>
            <p:cNvSpPr>
              <a:spLocks noChangeAspect="1" noChangeArrowheads="1"/>
            </p:cNvSpPr>
            <p:nvPr/>
          </p:nvSpPr>
          <p:spPr bwMode="auto">
            <a:xfrm>
              <a:off x="2698" y="2344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18</a:t>
              </a:r>
            </a:p>
          </p:txBody>
        </p:sp>
        <p:sp>
          <p:nvSpPr>
            <p:cNvPr id="53282" name="Freeform 60"/>
            <p:cNvSpPr>
              <a:spLocks/>
            </p:cNvSpPr>
            <p:nvPr/>
          </p:nvSpPr>
          <p:spPr bwMode="auto">
            <a:xfrm>
              <a:off x="2498" y="2083"/>
              <a:ext cx="288" cy="280"/>
            </a:xfrm>
            <a:custGeom>
              <a:avLst/>
              <a:gdLst>
                <a:gd name="T0" fmla="*/ 0 w 288"/>
                <a:gd name="T1" fmla="*/ 0 h 280"/>
                <a:gd name="T2" fmla="*/ 288 w 288"/>
                <a:gd name="T3" fmla="*/ 280 h 280"/>
                <a:gd name="T4" fmla="*/ 0 60000 65536"/>
                <a:gd name="T5" fmla="*/ 0 60000 65536"/>
                <a:gd name="T6" fmla="*/ 0 w 288"/>
                <a:gd name="T7" fmla="*/ 0 h 280"/>
                <a:gd name="T8" fmla="*/ 288 w 288"/>
                <a:gd name="T9" fmla="*/ 280 h 2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8" h="280">
                  <a:moveTo>
                    <a:pt x="0" y="0"/>
                  </a:moveTo>
                  <a:lnTo>
                    <a:pt x="288" y="28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83" name="Oval 62"/>
            <p:cNvSpPr>
              <a:spLocks noChangeAspect="1" noChangeArrowheads="1"/>
            </p:cNvSpPr>
            <p:nvPr/>
          </p:nvSpPr>
          <p:spPr bwMode="auto">
            <a:xfrm>
              <a:off x="1292" y="2888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3284" name="Freeform 63"/>
            <p:cNvSpPr>
              <a:spLocks/>
            </p:cNvSpPr>
            <p:nvPr/>
          </p:nvSpPr>
          <p:spPr bwMode="auto">
            <a:xfrm>
              <a:off x="1494" y="2607"/>
              <a:ext cx="184" cy="284"/>
            </a:xfrm>
            <a:custGeom>
              <a:avLst/>
              <a:gdLst>
                <a:gd name="T0" fmla="*/ 184 w 184"/>
                <a:gd name="T1" fmla="*/ 0 h 284"/>
                <a:gd name="T2" fmla="*/ 0 w 184"/>
                <a:gd name="T3" fmla="*/ 284 h 284"/>
                <a:gd name="T4" fmla="*/ 0 60000 65536"/>
                <a:gd name="T5" fmla="*/ 0 60000 65536"/>
                <a:gd name="T6" fmla="*/ 0 w 184"/>
                <a:gd name="T7" fmla="*/ 0 h 284"/>
                <a:gd name="T8" fmla="*/ 184 w 184"/>
                <a:gd name="T9" fmla="*/ 284 h 2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4" h="284">
                  <a:moveTo>
                    <a:pt x="184" y="0"/>
                  </a:moveTo>
                  <a:lnTo>
                    <a:pt x="0" y="284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85" name="Text Box 64"/>
            <p:cNvSpPr txBox="1">
              <a:spLocks noChangeArrowheads="1"/>
            </p:cNvSpPr>
            <p:nvPr/>
          </p:nvSpPr>
          <p:spPr bwMode="auto">
            <a:xfrm>
              <a:off x="1672" y="2857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3286" name="Oval 65"/>
            <p:cNvSpPr>
              <a:spLocks noChangeAspect="1" noChangeArrowheads="1"/>
            </p:cNvSpPr>
            <p:nvPr/>
          </p:nvSpPr>
          <p:spPr bwMode="auto">
            <a:xfrm>
              <a:off x="3024" y="2888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26</a:t>
              </a:r>
            </a:p>
          </p:txBody>
        </p:sp>
        <p:sp>
          <p:nvSpPr>
            <p:cNvPr id="53287" name="Freeform 66"/>
            <p:cNvSpPr>
              <a:spLocks/>
            </p:cNvSpPr>
            <p:nvPr/>
          </p:nvSpPr>
          <p:spPr bwMode="auto">
            <a:xfrm>
              <a:off x="2986" y="2595"/>
              <a:ext cx="180" cy="296"/>
            </a:xfrm>
            <a:custGeom>
              <a:avLst/>
              <a:gdLst>
                <a:gd name="T0" fmla="*/ 0 w 180"/>
                <a:gd name="T1" fmla="*/ 0 h 296"/>
                <a:gd name="T2" fmla="*/ 180 w 180"/>
                <a:gd name="T3" fmla="*/ 296 h 296"/>
                <a:gd name="T4" fmla="*/ 0 60000 65536"/>
                <a:gd name="T5" fmla="*/ 0 60000 65536"/>
                <a:gd name="T6" fmla="*/ 0 w 180"/>
                <a:gd name="T7" fmla="*/ 0 h 296"/>
                <a:gd name="T8" fmla="*/ 180 w 180"/>
                <a:gd name="T9" fmla="*/ 296 h 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96">
                  <a:moveTo>
                    <a:pt x="0" y="0"/>
                  </a:moveTo>
                  <a:lnTo>
                    <a:pt x="180" y="29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88" name="Oval 67"/>
            <p:cNvSpPr>
              <a:spLocks noChangeAspect="1" noChangeArrowheads="1"/>
            </p:cNvSpPr>
            <p:nvPr/>
          </p:nvSpPr>
          <p:spPr bwMode="auto">
            <a:xfrm>
              <a:off x="1958" y="2892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9</a:t>
              </a:r>
            </a:p>
          </p:txBody>
        </p:sp>
        <p:sp>
          <p:nvSpPr>
            <p:cNvPr id="53289" name="Freeform 68"/>
            <p:cNvSpPr>
              <a:spLocks/>
            </p:cNvSpPr>
            <p:nvPr/>
          </p:nvSpPr>
          <p:spPr bwMode="auto">
            <a:xfrm>
              <a:off x="1874" y="2607"/>
              <a:ext cx="212" cy="288"/>
            </a:xfrm>
            <a:custGeom>
              <a:avLst/>
              <a:gdLst>
                <a:gd name="T0" fmla="*/ 0 w 212"/>
                <a:gd name="T1" fmla="*/ 0 h 288"/>
                <a:gd name="T2" fmla="*/ 212 w 212"/>
                <a:gd name="T3" fmla="*/ 288 h 288"/>
                <a:gd name="T4" fmla="*/ 0 60000 65536"/>
                <a:gd name="T5" fmla="*/ 0 60000 65536"/>
                <a:gd name="T6" fmla="*/ 0 w 212"/>
                <a:gd name="T7" fmla="*/ 0 h 288"/>
                <a:gd name="T8" fmla="*/ 212 w 212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2" h="288">
                  <a:moveTo>
                    <a:pt x="0" y="0"/>
                  </a:moveTo>
                  <a:lnTo>
                    <a:pt x="212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90" name="Text Box 69"/>
            <p:cNvSpPr txBox="1">
              <a:spLocks noChangeArrowheads="1"/>
            </p:cNvSpPr>
            <p:nvPr/>
          </p:nvSpPr>
          <p:spPr bwMode="auto">
            <a:xfrm>
              <a:off x="2199" y="2750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3291" name="Oval 70"/>
            <p:cNvSpPr>
              <a:spLocks noChangeAspect="1" noChangeArrowheads="1"/>
            </p:cNvSpPr>
            <p:nvPr/>
          </p:nvSpPr>
          <p:spPr bwMode="auto">
            <a:xfrm>
              <a:off x="2381" y="2891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53292" name="Freeform 71"/>
            <p:cNvSpPr>
              <a:spLocks/>
            </p:cNvSpPr>
            <p:nvPr/>
          </p:nvSpPr>
          <p:spPr bwMode="auto">
            <a:xfrm>
              <a:off x="2578" y="2607"/>
              <a:ext cx="180" cy="288"/>
            </a:xfrm>
            <a:custGeom>
              <a:avLst/>
              <a:gdLst>
                <a:gd name="T0" fmla="*/ 180 w 180"/>
                <a:gd name="T1" fmla="*/ 0 h 288"/>
                <a:gd name="T2" fmla="*/ 0 w 180"/>
                <a:gd name="T3" fmla="*/ 288 h 288"/>
                <a:gd name="T4" fmla="*/ 0 60000 65536"/>
                <a:gd name="T5" fmla="*/ 0 60000 65536"/>
                <a:gd name="T6" fmla="*/ 0 w 180"/>
                <a:gd name="T7" fmla="*/ 0 h 288"/>
                <a:gd name="T8" fmla="*/ 180 w 180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88">
                  <a:moveTo>
                    <a:pt x="180" y="0"/>
                  </a:moveTo>
                  <a:lnTo>
                    <a:pt x="0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93" name="Text Box 72"/>
            <p:cNvSpPr txBox="1">
              <a:spLocks noChangeArrowheads="1"/>
            </p:cNvSpPr>
            <p:nvPr/>
          </p:nvSpPr>
          <p:spPr bwMode="auto">
            <a:xfrm>
              <a:off x="2761" y="2860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3294" name="Oval 74"/>
            <p:cNvSpPr>
              <a:spLocks noChangeAspect="1" noChangeArrowheads="1"/>
            </p:cNvSpPr>
            <p:nvPr/>
          </p:nvSpPr>
          <p:spPr bwMode="auto">
            <a:xfrm>
              <a:off x="2109" y="3453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14</a:t>
              </a:r>
            </a:p>
          </p:txBody>
        </p:sp>
        <p:sp>
          <p:nvSpPr>
            <p:cNvPr id="53295" name="Freeform 75"/>
            <p:cNvSpPr>
              <a:spLocks/>
            </p:cNvSpPr>
            <p:nvPr/>
          </p:nvSpPr>
          <p:spPr bwMode="auto">
            <a:xfrm>
              <a:off x="2306" y="3169"/>
              <a:ext cx="180" cy="288"/>
            </a:xfrm>
            <a:custGeom>
              <a:avLst/>
              <a:gdLst>
                <a:gd name="T0" fmla="*/ 180 w 180"/>
                <a:gd name="T1" fmla="*/ 0 h 288"/>
                <a:gd name="T2" fmla="*/ 0 w 180"/>
                <a:gd name="T3" fmla="*/ 288 h 288"/>
                <a:gd name="T4" fmla="*/ 0 60000 65536"/>
                <a:gd name="T5" fmla="*/ 0 60000 65536"/>
                <a:gd name="T6" fmla="*/ 0 w 180"/>
                <a:gd name="T7" fmla="*/ 0 h 288"/>
                <a:gd name="T8" fmla="*/ 180 w 180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88">
                  <a:moveTo>
                    <a:pt x="180" y="0"/>
                  </a:moveTo>
                  <a:lnTo>
                    <a:pt x="0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96" name="Text Box 76"/>
            <p:cNvSpPr txBox="1">
              <a:spLocks noChangeArrowheads="1"/>
            </p:cNvSpPr>
            <p:nvPr/>
          </p:nvSpPr>
          <p:spPr bwMode="auto">
            <a:xfrm>
              <a:off x="2489" y="3422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3297" name="Text Box 77"/>
            <p:cNvSpPr txBox="1">
              <a:spLocks noChangeArrowheads="1"/>
            </p:cNvSpPr>
            <p:nvPr/>
          </p:nvSpPr>
          <p:spPr bwMode="auto">
            <a:xfrm>
              <a:off x="2608" y="1752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-1</a:t>
              </a:r>
            </a:p>
          </p:txBody>
        </p:sp>
        <p:sp>
          <p:nvSpPr>
            <p:cNvPr id="53298" name="Oval 78"/>
            <p:cNvSpPr>
              <a:spLocks noChangeAspect="1" noChangeArrowheads="1"/>
            </p:cNvSpPr>
            <p:nvPr/>
          </p:nvSpPr>
          <p:spPr bwMode="auto">
            <a:xfrm>
              <a:off x="2661" y="3451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53299" name="Freeform 79"/>
            <p:cNvSpPr>
              <a:spLocks/>
            </p:cNvSpPr>
            <p:nvPr/>
          </p:nvSpPr>
          <p:spPr bwMode="auto">
            <a:xfrm>
              <a:off x="2623" y="3158"/>
              <a:ext cx="180" cy="296"/>
            </a:xfrm>
            <a:custGeom>
              <a:avLst/>
              <a:gdLst>
                <a:gd name="T0" fmla="*/ 0 w 180"/>
                <a:gd name="T1" fmla="*/ 0 h 296"/>
                <a:gd name="T2" fmla="*/ 180 w 180"/>
                <a:gd name="T3" fmla="*/ 296 h 296"/>
                <a:gd name="T4" fmla="*/ 0 60000 65536"/>
                <a:gd name="T5" fmla="*/ 0 60000 65536"/>
                <a:gd name="T6" fmla="*/ 0 w 180"/>
                <a:gd name="T7" fmla="*/ 0 h 296"/>
                <a:gd name="T8" fmla="*/ 180 w 180"/>
                <a:gd name="T9" fmla="*/ 296 h 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96">
                  <a:moveTo>
                    <a:pt x="0" y="0"/>
                  </a:moveTo>
                  <a:lnTo>
                    <a:pt x="180" y="29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300" name="Text Box 80"/>
            <p:cNvSpPr txBox="1">
              <a:spLocks noChangeArrowheads="1"/>
            </p:cNvSpPr>
            <p:nvPr/>
          </p:nvSpPr>
          <p:spPr bwMode="auto">
            <a:xfrm>
              <a:off x="2997" y="3341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3301" name="Text Box 81"/>
            <p:cNvSpPr txBox="1">
              <a:spLocks noChangeArrowheads="1"/>
            </p:cNvSpPr>
            <p:nvPr/>
          </p:nvSpPr>
          <p:spPr bwMode="auto">
            <a:xfrm rot="-2724713">
              <a:off x="2998" y="1754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 dirty="0" err="1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LR</a:t>
              </a:r>
              <a:r>
                <a:rPr kumimoji="0"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调整</a:t>
              </a:r>
            </a:p>
          </p:txBody>
        </p:sp>
        <p:sp>
          <p:nvSpPr>
            <p:cNvPr id="53302" name="Freeform 82"/>
            <p:cNvSpPr>
              <a:spLocks/>
            </p:cNvSpPr>
            <p:nvPr/>
          </p:nvSpPr>
          <p:spPr bwMode="auto">
            <a:xfrm>
              <a:off x="3142" y="1712"/>
              <a:ext cx="600" cy="584"/>
            </a:xfrm>
            <a:custGeom>
              <a:avLst/>
              <a:gdLst>
                <a:gd name="T0" fmla="*/ 600 w 600"/>
                <a:gd name="T1" fmla="*/ 0 h 584"/>
                <a:gd name="T2" fmla="*/ 0 w 600"/>
                <a:gd name="T3" fmla="*/ 584 h 584"/>
                <a:gd name="T4" fmla="*/ 0 60000 65536"/>
                <a:gd name="T5" fmla="*/ 0 60000 65536"/>
                <a:gd name="T6" fmla="*/ 0 w 600"/>
                <a:gd name="T7" fmla="*/ 0 h 584"/>
                <a:gd name="T8" fmla="*/ 600 w 600"/>
                <a:gd name="T9" fmla="*/ 584 h 5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00" h="584">
                  <a:moveTo>
                    <a:pt x="600" y="0"/>
                  </a:moveTo>
                  <a:lnTo>
                    <a:pt x="0" y="584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5786446" y="5429264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AVL</a:t>
            </a:r>
            <a:r>
              <a:rPr lang="zh-CN" altLang="en-US" sz="2400" b="1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树构造完毕</a:t>
            </a:r>
          </a:p>
        </p:txBody>
      </p:sp>
      <p:sp>
        <p:nvSpPr>
          <p:cNvPr id="85" name="灯片编号占位符 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23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50825" y="1557338"/>
            <a:ext cx="86868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ctr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在平衡二叉树上进行查找的过程和</a:t>
            </a:r>
            <a:r>
              <a:rPr lang="zh-CN" altLang="en-US" sz="24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在二叉排序树上进行查找的过程</a:t>
            </a:r>
            <a:r>
              <a:rPr lang="zh-CN" altLang="en-US" sz="24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完全</a:t>
            </a:r>
            <a:r>
              <a:rPr lang="zh-CN" altLang="en-US" sz="24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相同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，因此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在平衡二叉树上进行查找关键字的比较次数不会超过平衡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二叉树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的高度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just" fontAlgn="ctr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    在最坏的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情况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下，普通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二叉排序树的查找长度为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4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那么，平衡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二叉树的情况又是怎样的呢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？         </a:t>
            </a:r>
            <a:endParaRPr lang="zh-CN" altLang="en-US" sz="24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00034" y="785794"/>
            <a:ext cx="3603621" cy="461665"/>
          </a:xfrm>
          <a:prstGeom prst="rect">
            <a:avLst/>
          </a:prstGeom>
          <a:solidFill>
            <a:srgbClr val="9900FF"/>
          </a:solidFill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0"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、平衡二叉树的查找</a:t>
            </a:r>
            <a:endParaRPr kumimoji="0"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24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0"/>
          <p:cNvSpPr txBox="1">
            <a:spLocks noChangeArrowheads="1"/>
          </p:cNvSpPr>
          <p:nvPr/>
        </p:nvSpPr>
        <p:spPr bwMode="auto">
          <a:xfrm>
            <a:off x="428596" y="500042"/>
            <a:ext cx="8382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     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构造一系列的平衡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二叉树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400" b="1" baseline="-300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400" b="1" baseline="-300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400" b="1" baseline="-300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latin typeface="宋体"/>
                <a:ea typeface="宋体"/>
                <a:cs typeface="Times New Roman" pitchFamily="18" charset="0"/>
              </a:rPr>
              <a:t>…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，其中，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400" b="1" baseline="-300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表示高度为</a:t>
            </a:r>
            <a:r>
              <a:rPr lang="en-US" altLang="zh-CN" sz="2400" b="1" i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且结点数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尽可能少的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平衡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二叉树，下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图所示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400" b="1" baseline="-300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400" b="1" baseline="-300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400" b="1" baseline="-300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400" b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400" b="1" baseline="-30000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400" b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400" b="1" i="1" baseline="-25000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　</a:t>
            </a:r>
          </a:p>
        </p:txBody>
      </p:sp>
      <p:sp>
        <p:nvSpPr>
          <p:cNvPr id="55299" name="Text Box 41"/>
          <p:cNvSpPr txBox="1">
            <a:spLocks noChangeArrowheads="1"/>
          </p:cNvSpPr>
          <p:nvPr/>
        </p:nvSpPr>
        <p:spPr bwMode="auto">
          <a:xfrm>
            <a:off x="2484438" y="5229225"/>
            <a:ext cx="4327525" cy="53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ctr">
              <a:lnSpc>
                <a:spcPct val="130000"/>
              </a:lnSpc>
              <a:spcBef>
                <a:spcPct val="50000"/>
              </a:spcBef>
            </a:pP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结点个数</a:t>
            </a:r>
            <a:r>
              <a:rPr lang="en-US" altLang="zh-CN" sz="22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最少的平衡二叉树 </a:t>
            </a:r>
          </a:p>
        </p:txBody>
      </p:sp>
      <p:sp>
        <p:nvSpPr>
          <p:cNvPr id="55300" name="Text Box 42"/>
          <p:cNvSpPr txBox="1">
            <a:spLocks noChangeArrowheads="1"/>
          </p:cNvSpPr>
          <p:nvPr/>
        </p:nvSpPr>
        <p:spPr bwMode="auto">
          <a:xfrm>
            <a:off x="395288" y="2205038"/>
            <a:ext cx="50482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T</a:t>
            </a:r>
            <a:r>
              <a:rPr kumimoji="0" lang="en-US" altLang="zh-CN" sz="2000" b="1" baseline="-25000">
                <a:solidFill>
                  <a:srgbClr val="3333FF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55301" name="Oval 43"/>
          <p:cNvSpPr>
            <a:spLocks noChangeAspect="1" noChangeArrowheads="1"/>
          </p:cNvSpPr>
          <p:nvPr/>
        </p:nvSpPr>
        <p:spPr bwMode="auto">
          <a:xfrm>
            <a:off x="433388" y="2709863"/>
            <a:ext cx="395287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02" name="Text Box 44"/>
          <p:cNvSpPr txBox="1">
            <a:spLocks noChangeArrowheads="1"/>
          </p:cNvSpPr>
          <p:nvPr/>
        </p:nvSpPr>
        <p:spPr bwMode="auto">
          <a:xfrm>
            <a:off x="1474788" y="2205038"/>
            <a:ext cx="50482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T</a:t>
            </a:r>
            <a:r>
              <a:rPr kumimoji="0" lang="en-US" altLang="zh-CN" sz="2000" b="1" baseline="-25000">
                <a:solidFill>
                  <a:srgbClr val="3333FF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55303" name="Oval 45"/>
          <p:cNvSpPr>
            <a:spLocks noChangeAspect="1" noChangeArrowheads="1"/>
          </p:cNvSpPr>
          <p:nvPr/>
        </p:nvSpPr>
        <p:spPr bwMode="auto">
          <a:xfrm>
            <a:off x="1512888" y="2709863"/>
            <a:ext cx="395287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04" name="Oval 46"/>
          <p:cNvSpPr>
            <a:spLocks noChangeAspect="1" noChangeArrowheads="1"/>
          </p:cNvSpPr>
          <p:nvPr/>
        </p:nvSpPr>
        <p:spPr bwMode="auto">
          <a:xfrm>
            <a:off x="1187450" y="3322638"/>
            <a:ext cx="395288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05" name="Freeform 47"/>
          <p:cNvSpPr>
            <a:spLocks/>
          </p:cNvSpPr>
          <p:nvPr/>
        </p:nvSpPr>
        <p:spPr bwMode="auto">
          <a:xfrm>
            <a:off x="1428750" y="3057525"/>
            <a:ext cx="166688" cy="266700"/>
          </a:xfrm>
          <a:custGeom>
            <a:avLst/>
            <a:gdLst>
              <a:gd name="T0" fmla="*/ 105 w 105"/>
              <a:gd name="T1" fmla="*/ 0 h 168"/>
              <a:gd name="T2" fmla="*/ 0 w 105"/>
              <a:gd name="T3" fmla="*/ 168 h 168"/>
              <a:gd name="T4" fmla="*/ 0 60000 65536"/>
              <a:gd name="T5" fmla="*/ 0 60000 65536"/>
              <a:gd name="T6" fmla="*/ 0 w 105"/>
              <a:gd name="T7" fmla="*/ 0 h 168"/>
              <a:gd name="T8" fmla="*/ 105 w 105"/>
              <a:gd name="T9" fmla="*/ 168 h 1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5" h="168">
                <a:moveTo>
                  <a:pt x="105" y="0"/>
                </a:moveTo>
                <a:lnTo>
                  <a:pt x="0" y="16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306" name="Text Box 48"/>
          <p:cNvSpPr txBox="1">
            <a:spLocks noChangeArrowheads="1"/>
          </p:cNvSpPr>
          <p:nvPr/>
        </p:nvSpPr>
        <p:spPr bwMode="auto">
          <a:xfrm>
            <a:off x="2698750" y="2205038"/>
            <a:ext cx="50482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T</a:t>
            </a:r>
            <a:r>
              <a:rPr kumimoji="0" lang="en-US" altLang="zh-CN" sz="2000" b="1" baseline="-25000">
                <a:solidFill>
                  <a:srgbClr val="3333FF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55307" name="Oval 49"/>
          <p:cNvSpPr>
            <a:spLocks noChangeAspect="1" noChangeArrowheads="1"/>
          </p:cNvSpPr>
          <p:nvPr/>
        </p:nvSpPr>
        <p:spPr bwMode="auto">
          <a:xfrm>
            <a:off x="2736850" y="2709863"/>
            <a:ext cx="395288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08" name="Oval 50"/>
          <p:cNvSpPr>
            <a:spLocks noChangeAspect="1" noChangeArrowheads="1"/>
          </p:cNvSpPr>
          <p:nvPr/>
        </p:nvSpPr>
        <p:spPr bwMode="auto">
          <a:xfrm>
            <a:off x="2411413" y="3322638"/>
            <a:ext cx="395287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09" name="Freeform 51"/>
          <p:cNvSpPr>
            <a:spLocks/>
          </p:cNvSpPr>
          <p:nvPr/>
        </p:nvSpPr>
        <p:spPr bwMode="auto">
          <a:xfrm>
            <a:off x="2654300" y="3044825"/>
            <a:ext cx="139700" cy="285750"/>
          </a:xfrm>
          <a:custGeom>
            <a:avLst/>
            <a:gdLst>
              <a:gd name="T0" fmla="*/ 88 w 88"/>
              <a:gd name="T1" fmla="*/ 0 h 180"/>
              <a:gd name="T2" fmla="*/ 0 w 88"/>
              <a:gd name="T3" fmla="*/ 180 h 180"/>
              <a:gd name="T4" fmla="*/ 0 60000 65536"/>
              <a:gd name="T5" fmla="*/ 0 60000 65536"/>
              <a:gd name="T6" fmla="*/ 0 w 88"/>
              <a:gd name="T7" fmla="*/ 0 h 180"/>
              <a:gd name="T8" fmla="*/ 88 w 88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8" h="180">
                <a:moveTo>
                  <a:pt x="88" y="0"/>
                </a:moveTo>
                <a:lnTo>
                  <a:pt x="0" y="18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310" name="Oval 52"/>
          <p:cNvSpPr>
            <a:spLocks noChangeAspect="1" noChangeArrowheads="1"/>
          </p:cNvSpPr>
          <p:nvPr/>
        </p:nvSpPr>
        <p:spPr bwMode="auto">
          <a:xfrm>
            <a:off x="2124075" y="3963988"/>
            <a:ext cx="395288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11" name="Line 53"/>
          <p:cNvSpPr>
            <a:spLocks noChangeShapeType="1"/>
          </p:cNvSpPr>
          <p:nvPr/>
        </p:nvSpPr>
        <p:spPr bwMode="auto">
          <a:xfrm flipH="1">
            <a:off x="2360613" y="3692525"/>
            <a:ext cx="144462" cy="287338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312" name="Oval 54"/>
          <p:cNvSpPr>
            <a:spLocks noChangeAspect="1" noChangeArrowheads="1"/>
          </p:cNvSpPr>
          <p:nvPr/>
        </p:nvSpPr>
        <p:spPr bwMode="auto">
          <a:xfrm>
            <a:off x="3168650" y="3322638"/>
            <a:ext cx="395288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13" name="Freeform 55"/>
          <p:cNvSpPr>
            <a:spLocks/>
          </p:cNvSpPr>
          <p:nvPr/>
        </p:nvSpPr>
        <p:spPr bwMode="auto">
          <a:xfrm>
            <a:off x="3086100" y="3025775"/>
            <a:ext cx="209550" cy="323850"/>
          </a:xfrm>
          <a:custGeom>
            <a:avLst/>
            <a:gdLst>
              <a:gd name="T0" fmla="*/ 0 w 132"/>
              <a:gd name="T1" fmla="*/ 0 h 204"/>
              <a:gd name="T2" fmla="*/ 132 w 132"/>
              <a:gd name="T3" fmla="*/ 204 h 204"/>
              <a:gd name="T4" fmla="*/ 0 60000 65536"/>
              <a:gd name="T5" fmla="*/ 0 60000 65536"/>
              <a:gd name="T6" fmla="*/ 0 w 132"/>
              <a:gd name="T7" fmla="*/ 0 h 204"/>
              <a:gd name="T8" fmla="*/ 132 w 132"/>
              <a:gd name="T9" fmla="*/ 204 h 2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2" h="204">
                <a:moveTo>
                  <a:pt x="0" y="0"/>
                </a:moveTo>
                <a:lnTo>
                  <a:pt x="132" y="204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314" name="Text Box 56"/>
          <p:cNvSpPr txBox="1">
            <a:spLocks noChangeArrowheads="1"/>
          </p:cNvSpPr>
          <p:nvPr/>
        </p:nvSpPr>
        <p:spPr bwMode="auto">
          <a:xfrm>
            <a:off x="4852993" y="2205038"/>
            <a:ext cx="50482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T</a:t>
            </a:r>
            <a:r>
              <a:rPr kumimoji="0" lang="en-US" altLang="zh-CN" sz="2000" b="1" baseline="-25000">
                <a:solidFill>
                  <a:srgbClr val="3333FF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55315" name="Oval 57"/>
          <p:cNvSpPr>
            <a:spLocks noChangeAspect="1" noChangeArrowheads="1"/>
          </p:cNvSpPr>
          <p:nvPr/>
        </p:nvSpPr>
        <p:spPr bwMode="auto">
          <a:xfrm>
            <a:off x="4249738" y="3363913"/>
            <a:ext cx="395287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16" name="Oval 58"/>
          <p:cNvSpPr>
            <a:spLocks noChangeAspect="1" noChangeArrowheads="1"/>
          </p:cNvSpPr>
          <p:nvPr/>
        </p:nvSpPr>
        <p:spPr bwMode="auto">
          <a:xfrm>
            <a:off x="3924300" y="3976688"/>
            <a:ext cx="395288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17" name="Freeform 59"/>
          <p:cNvSpPr>
            <a:spLocks/>
          </p:cNvSpPr>
          <p:nvPr/>
        </p:nvSpPr>
        <p:spPr bwMode="auto">
          <a:xfrm>
            <a:off x="4167188" y="3698875"/>
            <a:ext cx="139700" cy="285750"/>
          </a:xfrm>
          <a:custGeom>
            <a:avLst/>
            <a:gdLst>
              <a:gd name="T0" fmla="*/ 88 w 88"/>
              <a:gd name="T1" fmla="*/ 0 h 180"/>
              <a:gd name="T2" fmla="*/ 0 w 88"/>
              <a:gd name="T3" fmla="*/ 180 h 180"/>
              <a:gd name="T4" fmla="*/ 0 60000 65536"/>
              <a:gd name="T5" fmla="*/ 0 60000 65536"/>
              <a:gd name="T6" fmla="*/ 0 w 88"/>
              <a:gd name="T7" fmla="*/ 0 h 180"/>
              <a:gd name="T8" fmla="*/ 88 w 88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8" h="180">
                <a:moveTo>
                  <a:pt x="88" y="0"/>
                </a:moveTo>
                <a:lnTo>
                  <a:pt x="0" y="18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318" name="Oval 60"/>
          <p:cNvSpPr>
            <a:spLocks noChangeAspect="1" noChangeArrowheads="1"/>
          </p:cNvSpPr>
          <p:nvPr/>
        </p:nvSpPr>
        <p:spPr bwMode="auto">
          <a:xfrm>
            <a:off x="3636963" y="4618038"/>
            <a:ext cx="395287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19" name="Line 61"/>
          <p:cNvSpPr>
            <a:spLocks noChangeShapeType="1"/>
          </p:cNvSpPr>
          <p:nvPr/>
        </p:nvSpPr>
        <p:spPr bwMode="auto">
          <a:xfrm flipH="1">
            <a:off x="3873500" y="4346575"/>
            <a:ext cx="144463" cy="287338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320" name="Oval 62"/>
          <p:cNvSpPr>
            <a:spLocks noChangeAspect="1" noChangeArrowheads="1"/>
          </p:cNvSpPr>
          <p:nvPr/>
        </p:nvSpPr>
        <p:spPr bwMode="auto">
          <a:xfrm>
            <a:off x="4681538" y="3976688"/>
            <a:ext cx="395287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21" name="Freeform 63"/>
          <p:cNvSpPr>
            <a:spLocks/>
          </p:cNvSpPr>
          <p:nvPr/>
        </p:nvSpPr>
        <p:spPr bwMode="auto">
          <a:xfrm>
            <a:off x="4598988" y="3679825"/>
            <a:ext cx="209550" cy="323850"/>
          </a:xfrm>
          <a:custGeom>
            <a:avLst/>
            <a:gdLst>
              <a:gd name="T0" fmla="*/ 0 w 132"/>
              <a:gd name="T1" fmla="*/ 0 h 204"/>
              <a:gd name="T2" fmla="*/ 132 w 132"/>
              <a:gd name="T3" fmla="*/ 204 h 204"/>
              <a:gd name="T4" fmla="*/ 0 60000 65536"/>
              <a:gd name="T5" fmla="*/ 0 60000 65536"/>
              <a:gd name="T6" fmla="*/ 0 w 132"/>
              <a:gd name="T7" fmla="*/ 0 h 204"/>
              <a:gd name="T8" fmla="*/ 132 w 132"/>
              <a:gd name="T9" fmla="*/ 204 h 2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2" h="204">
                <a:moveTo>
                  <a:pt x="0" y="0"/>
                </a:moveTo>
                <a:lnTo>
                  <a:pt x="132" y="204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322" name="Oval 64"/>
          <p:cNvSpPr>
            <a:spLocks noChangeAspect="1" noChangeArrowheads="1"/>
          </p:cNvSpPr>
          <p:nvPr/>
        </p:nvSpPr>
        <p:spPr bwMode="auto">
          <a:xfrm>
            <a:off x="5473700" y="3357563"/>
            <a:ext cx="395288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23" name="Oval 65"/>
          <p:cNvSpPr>
            <a:spLocks noChangeAspect="1" noChangeArrowheads="1"/>
          </p:cNvSpPr>
          <p:nvPr/>
        </p:nvSpPr>
        <p:spPr bwMode="auto">
          <a:xfrm>
            <a:off x="5148263" y="3970338"/>
            <a:ext cx="395287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24" name="Freeform 66"/>
          <p:cNvSpPr>
            <a:spLocks/>
          </p:cNvSpPr>
          <p:nvPr/>
        </p:nvSpPr>
        <p:spPr bwMode="auto">
          <a:xfrm>
            <a:off x="5389563" y="3705225"/>
            <a:ext cx="166687" cy="266700"/>
          </a:xfrm>
          <a:custGeom>
            <a:avLst/>
            <a:gdLst>
              <a:gd name="T0" fmla="*/ 105 w 105"/>
              <a:gd name="T1" fmla="*/ 0 h 168"/>
              <a:gd name="T2" fmla="*/ 0 w 105"/>
              <a:gd name="T3" fmla="*/ 168 h 168"/>
              <a:gd name="T4" fmla="*/ 0 60000 65536"/>
              <a:gd name="T5" fmla="*/ 0 60000 65536"/>
              <a:gd name="T6" fmla="*/ 0 w 105"/>
              <a:gd name="T7" fmla="*/ 0 h 168"/>
              <a:gd name="T8" fmla="*/ 105 w 105"/>
              <a:gd name="T9" fmla="*/ 168 h 1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5" h="168">
                <a:moveTo>
                  <a:pt x="105" y="0"/>
                </a:moveTo>
                <a:lnTo>
                  <a:pt x="0" y="16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325" name="Oval 67"/>
          <p:cNvSpPr>
            <a:spLocks noChangeAspect="1" noChangeArrowheads="1"/>
          </p:cNvSpPr>
          <p:nvPr/>
        </p:nvSpPr>
        <p:spPr bwMode="auto">
          <a:xfrm>
            <a:off x="4878388" y="2719388"/>
            <a:ext cx="395287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26" name="Freeform 68"/>
          <p:cNvSpPr>
            <a:spLocks/>
          </p:cNvSpPr>
          <p:nvPr/>
        </p:nvSpPr>
        <p:spPr bwMode="auto">
          <a:xfrm>
            <a:off x="4578350" y="3022600"/>
            <a:ext cx="342900" cy="381000"/>
          </a:xfrm>
          <a:custGeom>
            <a:avLst/>
            <a:gdLst>
              <a:gd name="T0" fmla="*/ 216 w 216"/>
              <a:gd name="T1" fmla="*/ 0 h 240"/>
              <a:gd name="T2" fmla="*/ 0 w 216"/>
              <a:gd name="T3" fmla="*/ 240 h 240"/>
              <a:gd name="T4" fmla="*/ 0 60000 65536"/>
              <a:gd name="T5" fmla="*/ 0 60000 65536"/>
              <a:gd name="T6" fmla="*/ 0 w 216"/>
              <a:gd name="T7" fmla="*/ 0 h 240"/>
              <a:gd name="T8" fmla="*/ 216 w 216"/>
              <a:gd name="T9" fmla="*/ 240 h 2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240">
                <a:moveTo>
                  <a:pt x="216" y="0"/>
                </a:moveTo>
                <a:lnTo>
                  <a:pt x="0" y="24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327" name="Freeform 69"/>
          <p:cNvSpPr>
            <a:spLocks/>
          </p:cNvSpPr>
          <p:nvPr/>
        </p:nvSpPr>
        <p:spPr bwMode="auto">
          <a:xfrm>
            <a:off x="5254625" y="3022600"/>
            <a:ext cx="352425" cy="361950"/>
          </a:xfrm>
          <a:custGeom>
            <a:avLst/>
            <a:gdLst>
              <a:gd name="T0" fmla="*/ 0 w 222"/>
              <a:gd name="T1" fmla="*/ 0 h 228"/>
              <a:gd name="T2" fmla="*/ 222 w 222"/>
              <a:gd name="T3" fmla="*/ 228 h 228"/>
              <a:gd name="T4" fmla="*/ 0 60000 65536"/>
              <a:gd name="T5" fmla="*/ 0 60000 65536"/>
              <a:gd name="T6" fmla="*/ 0 w 222"/>
              <a:gd name="T7" fmla="*/ 0 h 228"/>
              <a:gd name="T8" fmla="*/ 222 w 222"/>
              <a:gd name="T9" fmla="*/ 228 h 22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2" h="228">
                <a:moveTo>
                  <a:pt x="0" y="0"/>
                </a:moveTo>
                <a:lnTo>
                  <a:pt x="222" y="22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328" name="Text Box 70"/>
          <p:cNvSpPr txBox="1">
            <a:spLocks noChangeArrowheads="1"/>
          </p:cNvSpPr>
          <p:nvPr/>
        </p:nvSpPr>
        <p:spPr bwMode="auto">
          <a:xfrm>
            <a:off x="7139009" y="2205038"/>
            <a:ext cx="50482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T</a:t>
            </a:r>
            <a:r>
              <a:rPr kumimoji="0" lang="en-US" altLang="zh-CN" sz="2000" b="1" i="1" baseline="-25000">
                <a:solidFill>
                  <a:srgbClr val="3333FF"/>
                </a:solidFill>
                <a:ea typeface="楷体_GB2312" pitchFamily="49" charset="-122"/>
              </a:rPr>
              <a:t>h</a:t>
            </a:r>
          </a:p>
        </p:txBody>
      </p:sp>
      <p:sp>
        <p:nvSpPr>
          <p:cNvPr id="55329" name="Oval 71"/>
          <p:cNvSpPr>
            <a:spLocks noChangeAspect="1" noChangeArrowheads="1"/>
          </p:cNvSpPr>
          <p:nvPr/>
        </p:nvSpPr>
        <p:spPr bwMode="auto">
          <a:xfrm>
            <a:off x="7177088" y="2719388"/>
            <a:ext cx="395287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30" name="Freeform 72"/>
          <p:cNvSpPr>
            <a:spLocks/>
          </p:cNvSpPr>
          <p:nvPr/>
        </p:nvSpPr>
        <p:spPr bwMode="auto">
          <a:xfrm>
            <a:off x="6877050" y="3022600"/>
            <a:ext cx="342900" cy="381000"/>
          </a:xfrm>
          <a:custGeom>
            <a:avLst/>
            <a:gdLst>
              <a:gd name="T0" fmla="*/ 216 w 216"/>
              <a:gd name="T1" fmla="*/ 0 h 240"/>
              <a:gd name="T2" fmla="*/ 0 w 216"/>
              <a:gd name="T3" fmla="*/ 240 h 240"/>
              <a:gd name="T4" fmla="*/ 0 60000 65536"/>
              <a:gd name="T5" fmla="*/ 0 60000 65536"/>
              <a:gd name="T6" fmla="*/ 0 w 216"/>
              <a:gd name="T7" fmla="*/ 0 h 240"/>
              <a:gd name="T8" fmla="*/ 216 w 216"/>
              <a:gd name="T9" fmla="*/ 240 h 2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240">
                <a:moveTo>
                  <a:pt x="216" y="0"/>
                </a:moveTo>
                <a:lnTo>
                  <a:pt x="0" y="24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331" name="Freeform 73"/>
          <p:cNvSpPr>
            <a:spLocks/>
          </p:cNvSpPr>
          <p:nvPr/>
        </p:nvSpPr>
        <p:spPr bwMode="auto">
          <a:xfrm>
            <a:off x="7553325" y="3022600"/>
            <a:ext cx="396875" cy="381000"/>
          </a:xfrm>
          <a:custGeom>
            <a:avLst/>
            <a:gdLst>
              <a:gd name="T0" fmla="*/ 0 w 250"/>
              <a:gd name="T1" fmla="*/ 0 h 240"/>
              <a:gd name="T2" fmla="*/ 250 w 250"/>
              <a:gd name="T3" fmla="*/ 240 h 240"/>
              <a:gd name="T4" fmla="*/ 0 60000 65536"/>
              <a:gd name="T5" fmla="*/ 0 60000 65536"/>
              <a:gd name="T6" fmla="*/ 0 w 250"/>
              <a:gd name="T7" fmla="*/ 0 h 240"/>
              <a:gd name="T8" fmla="*/ 250 w 250"/>
              <a:gd name="T9" fmla="*/ 240 h 2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0" h="240">
                <a:moveTo>
                  <a:pt x="0" y="0"/>
                </a:moveTo>
                <a:lnTo>
                  <a:pt x="250" y="24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332" name="Rectangle 74"/>
          <p:cNvSpPr>
            <a:spLocks noChangeArrowheads="1"/>
          </p:cNvSpPr>
          <p:nvPr/>
        </p:nvSpPr>
        <p:spPr bwMode="auto">
          <a:xfrm>
            <a:off x="6500813" y="3413125"/>
            <a:ext cx="675185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kumimoji="0" lang="en-US" altLang="zh-CN" sz="2400" b="1" dirty="0" err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kumimoji="0" lang="en-US" altLang="zh-CN" sz="2400" b="1" i="1" baseline="-25000" dirty="0" err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h</a:t>
            </a:r>
            <a:r>
              <a:rPr kumimoji="0" lang="en-US" altLang="zh-CN" sz="2400" b="1" baseline="-25000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-1</a:t>
            </a:r>
          </a:p>
        </p:txBody>
      </p:sp>
      <p:sp>
        <p:nvSpPr>
          <p:cNvPr id="55333" name="Rectangle 75"/>
          <p:cNvSpPr>
            <a:spLocks noChangeArrowheads="1"/>
          </p:cNvSpPr>
          <p:nvPr/>
        </p:nvSpPr>
        <p:spPr bwMode="auto">
          <a:xfrm>
            <a:off x="7642225" y="3403600"/>
            <a:ext cx="675185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kumimoji="0"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kumimoji="0" lang="en-US" altLang="zh-CN" sz="2400" b="1" i="1" baseline="-250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h</a:t>
            </a:r>
            <a:r>
              <a:rPr kumimoji="0" lang="en-US" altLang="zh-CN" sz="2400" b="1" baseline="-250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-2</a:t>
            </a: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25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304800" y="2056147"/>
            <a:ext cx="8534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ctr"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设</a:t>
            </a:r>
            <a:r>
              <a:rPr lang="en-US" altLang="zh-CN" sz="24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N(</a:t>
            </a:r>
            <a:r>
              <a:rPr lang="en-US" altLang="zh-CN" sz="2400" b="1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4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z="2400" b="1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400" b="1" i="1" baseline="-3000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的结点数，从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图中可以看出有下列关系成立：</a:t>
            </a:r>
          </a:p>
          <a:p>
            <a:pPr algn="just" fontAlgn="ctr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400" b="1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N(1</a:t>
            </a:r>
            <a:r>
              <a:rPr lang="en-US" altLang="zh-CN" sz="24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4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4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N(2</a:t>
            </a:r>
            <a:r>
              <a:rPr lang="en-US" altLang="zh-CN" sz="24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4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4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N(</a:t>
            </a:r>
            <a:r>
              <a:rPr lang="en-US" altLang="zh-CN" sz="2400" b="1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4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)=N(</a:t>
            </a:r>
            <a:r>
              <a:rPr lang="en-US" altLang="zh-CN" sz="2400" b="1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400" b="1" dirty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4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1)+N(</a:t>
            </a:r>
            <a:r>
              <a:rPr lang="en-US" altLang="zh-CN" sz="2400" b="1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400" b="1" dirty="0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4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2)+</a:t>
            </a:r>
            <a:r>
              <a:rPr lang="en-US" altLang="zh-CN" sz="2400" b="1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endParaRPr lang="en-US" altLang="zh-CN" sz="2400" b="1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3258451"/>
            <a:ext cx="8429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ctr"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当</a:t>
            </a:r>
            <a:r>
              <a:rPr lang="en-US" altLang="zh-CN" sz="2400" b="1" i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&gt;1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时，此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关系类似于定义</a:t>
            </a:r>
            <a:r>
              <a:rPr lang="en-US" altLang="zh-CN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Fibonacci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数的关系：</a:t>
            </a:r>
          </a:p>
          <a:p>
            <a:pPr algn="just" fontAlgn="ctr"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400" b="1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F(1</a:t>
            </a:r>
            <a:r>
              <a:rPr lang="en-US" altLang="zh-CN" sz="24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4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4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F(2</a:t>
            </a:r>
            <a:r>
              <a:rPr lang="en-US" altLang="zh-CN" sz="24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24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4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F(</a:t>
            </a:r>
            <a:r>
              <a:rPr lang="en-US" altLang="zh-CN" sz="2400" b="1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400" b="1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)=F(</a:t>
            </a:r>
            <a:r>
              <a:rPr lang="en-US" altLang="zh-CN" sz="2400" b="1" i="1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400" b="1" dirty="0" smtClean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400" b="1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1)+F(</a:t>
            </a:r>
            <a:r>
              <a:rPr lang="en-US" altLang="zh-CN" sz="2400" b="1" i="1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400" b="1" dirty="0" smtClean="0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400" b="1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2)</a:t>
            </a:r>
            <a:endParaRPr lang="zh-CN" altLang="en-US" sz="2400" b="1" dirty="0" smtClean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28596" y="4357694"/>
            <a:ext cx="8072494" cy="1813623"/>
            <a:chOff x="428596" y="3643314"/>
            <a:chExt cx="8072494" cy="1813623"/>
          </a:xfrm>
        </p:grpSpPr>
        <p:sp>
          <p:nvSpPr>
            <p:cNvPr id="8" name="TextBox 7"/>
            <p:cNvSpPr txBox="1"/>
            <p:nvPr/>
          </p:nvSpPr>
          <p:spPr>
            <a:xfrm>
              <a:off x="428596" y="4071942"/>
              <a:ext cx="807249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fontAlgn="ctr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400" b="1" dirty="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通过检查两个序列的前几项就可发现两者之间的对应关系：</a:t>
              </a:r>
            </a:p>
            <a:p>
              <a:pPr algn="just" fontAlgn="ctr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400" b="1" dirty="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　　</a:t>
              </a:r>
              <a:r>
                <a:rPr lang="en-US" altLang="zh-CN" sz="2400" b="1" dirty="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N(</a:t>
              </a:r>
              <a:r>
                <a:rPr lang="en-US" altLang="zh-CN" sz="2400" b="1" i="1" dirty="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r>
                <a:rPr lang="en-US" altLang="zh-CN" sz="2400" b="1" dirty="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)=F(</a:t>
              </a:r>
              <a:r>
                <a:rPr lang="en-US" altLang="zh-CN" sz="2400" b="1" i="1" dirty="0" err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r>
                <a:rPr lang="en-US" altLang="zh-CN" sz="2400" b="1" dirty="0" err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+2</a:t>
              </a:r>
              <a:r>
                <a:rPr lang="en-US" altLang="zh-CN" sz="2400" b="1" dirty="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)</a:t>
              </a:r>
              <a:r>
                <a:rPr lang="en-US" altLang="zh-CN" sz="2400" b="1" dirty="0" smtClean="0">
                  <a:solidFill>
                    <a:srgbClr val="FF00FF"/>
                  </a:solidFill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400" b="1" dirty="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endParaRPr lang="zh-CN" altLang="en-US" sz="2400" b="1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3428992" y="3643314"/>
              <a:ext cx="285752" cy="428628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 Box 70"/>
          <p:cNvSpPr txBox="1">
            <a:spLocks noChangeArrowheads="1"/>
          </p:cNvSpPr>
          <p:nvPr/>
        </p:nvSpPr>
        <p:spPr bwMode="auto">
          <a:xfrm>
            <a:off x="2638428" y="338118"/>
            <a:ext cx="50482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ea typeface="楷体_GB2312" pitchFamily="49" charset="-122"/>
              </a:rPr>
              <a:t>T</a:t>
            </a:r>
            <a:r>
              <a:rPr kumimoji="0" lang="en-US" altLang="zh-CN" sz="2000" b="1" i="1" baseline="-25000">
                <a:solidFill>
                  <a:srgbClr val="3333FF"/>
                </a:solidFill>
                <a:ea typeface="楷体_GB2312" pitchFamily="49" charset="-122"/>
              </a:rPr>
              <a:t>h</a:t>
            </a:r>
          </a:p>
        </p:txBody>
      </p:sp>
      <p:sp>
        <p:nvSpPr>
          <p:cNvPr id="12" name="Oval 71"/>
          <p:cNvSpPr>
            <a:spLocks noChangeAspect="1" noChangeArrowheads="1"/>
          </p:cNvSpPr>
          <p:nvPr/>
        </p:nvSpPr>
        <p:spPr bwMode="auto">
          <a:xfrm>
            <a:off x="2676507" y="657202"/>
            <a:ext cx="395287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Freeform 72"/>
          <p:cNvSpPr>
            <a:spLocks/>
          </p:cNvSpPr>
          <p:nvPr/>
        </p:nvSpPr>
        <p:spPr bwMode="auto">
          <a:xfrm>
            <a:off x="2376469" y="960414"/>
            <a:ext cx="342900" cy="381000"/>
          </a:xfrm>
          <a:custGeom>
            <a:avLst/>
            <a:gdLst>
              <a:gd name="T0" fmla="*/ 216 w 216"/>
              <a:gd name="T1" fmla="*/ 0 h 240"/>
              <a:gd name="T2" fmla="*/ 0 w 216"/>
              <a:gd name="T3" fmla="*/ 240 h 240"/>
              <a:gd name="T4" fmla="*/ 0 60000 65536"/>
              <a:gd name="T5" fmla="*/ 0 60000 65536"/>
              <a:gd name="T6" fmla="*/ 0 w 216"/>
              <a:gd name="T7" fmla="*/ 0 h 240"/>
              <a:gd name="T8" fmla="*/ 216 w 216"/>
              <a:gd name="T9" fmla="*/ 240 h 2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240">
                <a:moveTo>
                  <a:pt x="216" y="0"/>
                </a:moveTo>
                <a:lnTo>
                  <a:pt x="0" y="24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" name="Freeform 73"/>
          <p:cNvSpPr>
            <a:spLocks/>
          </p:cNvSpPr>
          <p:nvPr/>
        </p:nvSpPr>
        <p:spPr bwMode="auto">
          <a:xfrm>
            <a:off x="3052744" y="960414"/>
            <a:ext cx="396875" cy="381000"/>
          </a:xfrm>
          <a:custGeom>
            <a:avLst/>
            <a:gdLst>
              <a:gd name="T0" fmla="*/ 0 w 250"/>
              <a:gd name="T1" fmla="*/ 0 h 240"/>
              <a:gd name="T2" fmla="*/ 250 w 250"/>
              <a:gd name="T3" fmla="*/ 240 h 240"/>
              <a:gd name="T4" fmla="*/ 0 60000 65536"/>
              <a:gd name="T5" fmla="*/ 0 60000 65536"/>
              <a:gd name="T6" fmla="*/ 0 w 250"/>
              <a:gd name="T7" fmla="*/ 0 h 240"/>
              <a:gd name="T8" fmla="*/ 250 w 250"/>
              <a:gd name="T9" fmla="*/ 240 h 2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0" h="240">
                <a:moveTo>
                  <a:pt x="0" y="0"/>
                </a:moveTo>
                <a:lnTo>
                  <a:pt x="250" y="24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" name="Rectangle 74"/>
          <p:cNvSpPr>
            <a:spLocks noChangeArrowheads="1"/>
          </p:cNvSpPr>
          <p:nvPr/>
        </p:nvSpPr>
        <p:spPr bwMode="auto">
          <a:xfrm>
            <a:off x="2000232" y="1350939"/>
            <a:ext cx="675185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kumimoji="0" lang="en-US" altLang="zh-CN" sz="2400" b="1" dirty="0" err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kumimoji="0" lang="en-US" altLang="zh-CN" sz="2400" b="1" i="1" baseline="-25000" dirty="0" err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h</a:t>
            </a:r>
            <a:r>
              <a:rPr kumimoji="0" lang="en-US" altLang="zh-CN" sz="2400" b="1" baseline="-25000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-1</a:t>
            </a:r>
          </a:p>
        </p:txBody>
      </p:sp>
      <p:sp>
        <p:nvSpPr>
          <p:cNvPr id="16" name="Rectangle 75"/>
          <p:cNvSpPr>
            <a:spLocks noChangeArrowheads="1"/>
          </p:cNvSpPr>
          <p:nvPr/>
        </p:nvSpPr>
        <p:spPr bwMode="auto">
          <a:xfrm>
            <a:off x="3141644" y="1341414"/>
            <a:ext cx="675185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kumimoji="0"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kumimoji="0" lang="en-US" altLang="zh-CN" sz="2400" b="1" i="1" baseline="-250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h</a:t>
            </a:r>
            <a:r>
              <a:rPr kumimoji="0" lang="en-US" altLang="zh-CN" sz="2400" b="1" baseline="-250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-2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26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304800" y="452438"/>
            <a:ext cx="85344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由于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Fibonacci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数满足渐近公式：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F(</a:t>
            </a:r>
            <a:r>
              <a:rPr lang="en-US" altLang="zh-CN" sz="24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)=</a:t>
            </a:r>
          </a:p>
          <a:p>
            <a:pPr algn="just" font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其中，</a:t>
            </a:r>
            <a:endParaRPr lang="zh-CN" altLang="en-US" sz="24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  <a:p>
            <a:pPr algn="just" font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故由此可得近似公式：</a:t>
            </a:r>
            <a:r>
              <a:rPr lang="en-US" altLang="zh-CN" sz="24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N(</a:t>
            </a:r>
            <a:r>
              <a:rPr lang="en-US" altLang="zh-CN" sz="2400" b="1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4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=</a:t>
            </a:r>
          </a:p>
          <a:p>
            <a:pPr algn="just" font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即：</a:t>
            </a:r>
            <a:r>
              <a:rPr lang="en-US" altLang="zh-CN" sz="2400" b="1" i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400" b="1" dirty="0" err="1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≈</a:t>
            </a:r>
            <a:r>
              <a:rPr lang="en-US" altLang="zh-CN" sz="2400" b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sz="2400" b="1" baseline="-30000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(N(</a:t>
            </a:r>
            <a:r>
              <a:rPr lang="en-US" altLang="zh-CN" sz="24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)+1)</a:t>
            </a:r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/>
        </p:nvGraphicFramePr>
        <p:xfrm>
          <a:off x="5572132" y="428604"/>
          <a:ext cx="747712" cy="752475"/>
        </p:xfrm>
        <a:graphic>
          <a:graphicData uri="http://schemas.openxmlformats.org/presentationml/2006/ole">
            <p:oleObj spid="_x0000_s88066" name="Equation" r:id="rId3" imgW="419040" imgH="419040" progId="">
              <p:embed/>
            </p:oleObj>
          </a:graphicData>
        </a:graphic>
      </p:graphicFrame>
      <p:graphicFrame>
        <p:nvGraphicFramePr>
          <p:cNvPr id="1027" name="Object 12"/>
          <p:cNvGraphicFramePr>
            <a:graphicFrameLocks noChangeAspect="1"/>
          </p:cNvGraphicFramePr>
          <p:nvPr/>
        </p:nvGraphicFramePr>
        <p:xfrm>
          <a:off x="1285875" y="1285875"/>
          <a:ext cx="1090613" cy="663575"/>
        </p:xfrm>
        <a:graphic>
          <a:graphicData uri="http://schemas.openxmlformats.org/presentationml/2006/ole">
            <p:oleObj spid="_x0000_s88067" name="Equation" r:id="rId4" imgW="596880" imgH="368280" progId="">
              <p:embed/>
            </p:oleObj>
          </a:graphicData>
        </a:graphic>
      </p:graphicFrame>
      <p:graphicFrame>
        <p:nvGraphicFramePr>
          <p:cNvPr id="1028" name="Object 13"/>
          <p:cNvGraphicFramePr>
            <a:graphicFrameLocks noChangeAspect="1"/>
          </p:cNvGraphicFramePr>
          <p:nvPr/>
        </p:nvGraphicFramePr>
        <p:xfrm>
          <a:off x="4357688" y="1928813"/>
          <a:ext cx="1868487" cy="687387"/>
        </p:xfrm>
        <a:graphic>
          <a:graphicData uri="http://schemas.openxmlformats.org/presentationml/2006/ole">
            <p:oleObj spid="_x0000_s88068" name="Equation" r:id="rId5" imgW="1041120" imgH="380880" progId="">
              <p:embed/>
            </p:oleObj>
          </a:graphicData>
        </a:graphic>
      </p:graphicFrame>
      <p:sp>
        <p:nvSpPr>
          <p:cNvPr id="1030" name="Text Box 14"/>
          <p:cNvSpPr txBox="1">
            <a:spLocks noChangeArrowheads="1"/>
          </p:cNvSpPr>
          <p:nvPr/>
        </p:nvSpPr>
        <p:spPr bwMode="auto">
          <a:xfrm>
            <a:off x="714348" y="3967467"/>
            <a:ext cx="7572428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含有</a:t>
            </a:r>
            <a:r>
              <a:rPr lang="en-US" altLang="zh-CN" sz="2400" b="1" i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个结点的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平衡二叉树的平均查找长度为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400" b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sz="2400" b="1" baseline="-25000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400" b="1" i="1" dirty="0" err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7" name="左弧形箭头 6"/>
          <p:cNvSpPr/>
          <p:nvPr/>
        </p:nvSpPr>
        <p:spPr>
          <a:xfrm>
            <a:off x="428596" y="3286124"/>
            <a:ext cx="285752" cy="642942"/>
          </a:xfrm>
          <a:prstGeom prst="curv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27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714356"/>
            <a:ext cx="7500990" cy="1200329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 sz="2400" b="1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      平衡二叉树和二叉排序树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相比，有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什么优点？</a:t>
            </a:r>
            <a:endParaRPr lang="zh-CN" altLang="en-US" sz="24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28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 sz="2400" b="1">
                <a:solidFill>
                  <a:srgbClr val="FF00FF"/>
                </a:solidFill>
                <a:ea typeface="楷体_GB2312" pitchFamily="49" charset="-122"/>
              </a:rPr>
              <a:t> </a:t>
            </a:r>
            <a:r>
              <a:rPr kumimoji="0" lang="en-US" altLang="zh-CN" sz="40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━━</a:t>
            </a:r>
            <a:r>
              <a:rPr kumimoji="0" lang="zh-CN" altLang="en-US" sz="44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kumimoji="0" lang="zh-CN" altLang="en-US" sz="40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━━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29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2"/>
          <p:cNvGrpSpPr>
            <a:grpSpLocks/>
          </p:cNvGrpSpPr>
          <p:nvPr/>
        </p:nvGrpSpPr>
        <p:grpSpPr bwMode="auto">
          <a:xfrm>
            <a:off x="685800" y="1700213"/>
            <a:ext cx="2743200" cy="1981200"/>
            <a:chOff x="432" y="2400"/>
            <a:chExt cx="1728" cy="1248"/>
          </a:xfrm>
        </p:grpSpPr>
        <p:sp>
          <p:nvSpPr>
            <p:cNvPr id="36888" name="Oval 3"/>
            <p:cNvSpPr>
              <a:spLocks noChangeArrowheads="1"/>
            </p:cNvSpPr>
            <p:nvPr/>
          </p:nvSpPr>
          <p:spPr bwMode="auto">
            <a:xfrm>
              <a:off x="1392" y="2400"/>
              <a:ext cx="288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altLang="zh-CN" sz="24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89" name="Oval 4"/>
            <p:cNvSpPr>
              <a:spLocks noChangeArrowheads="1"/>
            </p:cNvSpPr>
            <p:nvPr/>
          </p:nvSpPr>
          <p:spPr bwMode="auto">
            <a:xfrm>
              <a:off x="912" y="2880"/>
              <a:ext cx="288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altLang="zh-CN" sz="24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90" name="Oval 5"/>
            <p:cNvSpPr>
              <a:spLocks noChangeArrowheads="1"/>
            </p:cNvSpPr>
            <p:nvPr/>
          </p:nvSpPr>
          <p:spPr bwMode="auto">
            <a:xfrm>
              <a:off x="1872" y="2880"/>
              <a:ext cx="288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endParaRPr lang="en-US" altLang="zh-CN" sz="24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91" name="Oval 6"/>
            <p:cNvSpPr>
              <a:spLocks noChangeArrowheads="1"/>
            </p:cNvSpPr>
            <p:nvPr/>
          </p:nvSpPr>
          <p:spPr bwMode="auto">
            <a:xfrm>
              <a:off x="432" y="3360"/>
              <a:ext cx="288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altLang="zh-CN" sz="24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92" name="Line 7"/>
            <p:cNvSpPr>
              <a:spLocks noChangeShapeType="1"/>
            </p:cNvSpPr>
            <p:nvPr/>
          </p:nvSpPr>
          <p:spPr bwMode="auto">
            <a:xfrm flipH="1">
              <a:off x="1152" y="2640"/>
              <a:ext cx="288" cy="28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3" name="Line 8"/>
            <p:cNvSpPr>
              <a:spLocks noChangeShapeType="1"/>
            </p:cNvSpPr>
            <p:nvPr/>
          </p:nvSpPr>
          <p:spPr bwMode="auto">
            <a:xfrm flipH="1">
              <a:off x="672" y="3120"/>
              <a:ext cx="288" cy="28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4" name="Line 9"/>
            <p:cNvSpPr>
              <a:spLocks noChangeShapeType="1"/>
            </p:cNvSpPr>
            <p:nvPr/>
          </p:nvSpPr>
          <p:spPr bwMode="auto">
            <a:xfrm>
              <a:off x="1632" y="2640"/>
              <a:ext cx="288" cy="28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867" name="Text Box 20"/>
          <p:cNvSpPr txBox="1">
            <a:spLocks noChangeArrowheads="1"/>
          </p:cNvSpPr>
          <p:nvPr/>
        </p:nvSpPr>
        <p:spPr bwMode="auto">
          <a:xfrm>
            <a:off x="1541464" y="3697288"/>
            <a:ext cx="1530338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是平衡树</a:t>
            </a:r>
            <a:endParaRPr lang="zh-CN" altLang="en-US" sz="2400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84213" y="1479550"/>
            <a:ext cx="3240087" cy="1666875"/>
            <a:chOff x="684213" y="1479550"/>
            <a:chExt cx="3240087" cy="1666875"/>
          </a:xfrm>
        </p:grpSpPr>
        <p:sp>
          <p:nvSpPr>
            <p:cNvPr id="36868" name="Text Box 22"/>
            <p:cNvSpPr txBox="1">
              <a:spLocks noChangeArrowheads="1"/>
            </p:cNvSpPr>
            <p:nvPr/>
          </p:nvSpPr>
          <p:spPr bwMode="auto">
            <a:xfrm>
              <a:off x="684213" y="2781300"/>
              <a:ext cx="4318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4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36869" name="Text Box 23"/>
            <p:cNvSpPr txBox="1">
              <a:spLocks noChangeArrowheads="1"/>
            </p:cNvSpPr>
            <p:nvPr/>
          </p:nvSpPr>
          <p:spPr bwMode="auto">
            <a:xfrm>
              <a:off x="1258888" y="2205038"/>
              <a:ext cx="4318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400" b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36870" name="Text Box 24"/>
            <p:cNvSpPr txBox="1">
              <a:spLocks noChangeArrowheads="1"/>
            </p:cNvSpPr>
            <p:nvPr/>
          </p:nvSpPr>
          <p:spPr bwMode="auto">
            <a:xfrm>
              <a:off x="3492500" y="2276475"/>
              <a:ext cx="4318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4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36871" name="Text Box 25"/>
            <p:cNvSpPr txBox="1">
              <a:spLocks noChangeArrowheads="1"/>
            </p:cNvSpPr>
            <p:nvPr/>
          </p:nvSpPr>
          <p:spPr bwMode="auto">
            <a:xfrm>
              <a:off x="2700338" y="1479550"/>
              <a:ext cx="4318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400" b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114800" y="1700213"/>
            <a:ext cx="3505200" cy="2743200"/>
            <a:chOff x="4114800" y="1700213"/>
            <a:chExt cx="3505200" cy="2743200"/>
          </a:xfrm>
        </p:grpSpPr>
        <p:sp>
          <p:nvSpPr>
            <p:cNvPr id="36873" name="Oval 11"/>
            <p:cNvSpPr>
              <a:spLocks noChangeArrowheads="1"/>
            </p:cNvSpPr>
            <p:nvPr/>
          </p:nvSpPr>
          <p:spPr bwMode="auto">
            <a:xfrm>
              <a:off x="6400800" y="1700213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altLang="zh-CN" sz="24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74" name="Oval 12"/>
            <p:cNvSpPr>
              <a:spLocks noChangeArrowheads="1"/>
            </p:cNvSpPr>
            <p:nvPr/>
          </p:nvSpPr>
          <p:spPr bwMode="auto">
            <a:xfrm>
              <a:off x="5638800" y="2462213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altLang="zh-CN" sz="24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75" name="Oval 13"/>
            <p:cNvSpPr>
              <a:spLocks noChangeArrowheads="1"/>
            </p:cNvSpPr>
            <p:nvPr/>
          </p:nvSpPr>
          <p:spPr bwMode="auto">
            <a:xfrm>
              <a:off x="7162800" y="2462213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endParaRPr lang="en-US" altLang="zh-CN" sz="24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76" name="Oval 14"/>
            <p:cNvSpPr>
              <a:spLocks noChangeArrowheads="1"/>
            </p:cNvSpPr>
            <p:nvPr/>
          </p:nvSpPr>
          <p:spPr bwMode="auto">
            <a:xfrm>
              <a:off x="4876800" y="3224213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altLang="zh-CN" sz="24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77" name="Oval 15"/>
            <p:cNvSpPr>
              <a:spLocks noChangeArrowheads="1"/>
            </p:cNvSpPr>
            <p:nvPr/>
          </p:nvSpPr>
          <p:spPr bwMode="auto">
            <a:xfrm>
              <a:off x="4114800" y="3986213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4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78" name="Line 16"/>
            <p:cNvSpPr>
              <a:spLocks noChangeShapeType="1"/>
            </p:cNvSpPr>
            <p:nvPr/>
          </p:nvSpPr>
          <p:spPr bwMode="auto">
            <a:xfrm flipH="1">
              <a:off x="6019800" y="2081213"/>
              <a:ext cx="457200" cy="4572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9" name="Line 17"/>
            <p:cNvSpPr>
              <a:spLocks noChangeShapeType="1"/>
            </p:cNvSpPr>
            <p:nvPr/>
          </p:nvSpPr>
          <p:spPr bwMode="auto">
            <a:xfrm flipH="1">
              <a:off x="5257800" y="2843213"/>
              <a:ext cx="457200" cy="4572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0" name="Line 18"/>
            <p:cNvSpPr>
              <a:spLocks noChangeShapeType="1"/>
            </p:cNvSpPr>
            <p:nvPr/>
          </p:nvSpPr>
          <p:spPr bwMode="auto">
            <a:xfrm flipH="1">
              <a:off x="4495800" y="3605213"/>
              <a:ext cx="457200" cy="4572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1" name="Line 19"/>
            <p:cNvSpPr>
              <a:spLocks noChangeShapeType="1"/>
            </p:cNvSpPr>
            <p:nvPr/>
          </p:nvSpPr>
          <p:spPr bwMode="auto">
            <a:xfrm>
              <a:off x="6781800" y="2081213"/>
              <a:ext cx="457200" cy="4572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882" name="Text Box 21"/>
          <p:cNvSpPr txBox="1">
            <a:spLocks noChangeArrowheads="1"/>
          </p:cNvSpPr>
          <p:nvPr/>
        </p:nvSpPr>
        <p:spPr bwMode="auto">
          <a:xfrm>
            <a:off x="5643570" y="4214818"/>
            <a:ext cx="26670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不是平衡树</a:t>
            </a:r>
            <a:endParaRPr lang="zh-CN" altLang="en-US" sz="2400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995738" y="1341438"/>
            <a:ext cx="4176712" cy="2668588"/>
            <a:chOff x="3995738" y="1341438"/>
            <a:chExt cx="4176712" cy="2668588"/>
          </a:xfrm>
        </p:grpSpPr>
        <p:sp>
          <p:nvSpPr>
            <p:cNvPr id="36883" name="Text Box 26"/>
            <p:cNvSpPr txBox="1">
              <a:spLocks noChangeArrowheads="1"/>
            </p:cNvSpPr>
            <p:nvPr/>
          </p:nvSpPr>
          <p:spPr bwMode="auto">
            <a:xfrm>
              <a:off x="3995738" y="3644901"/>
              <a:ext cx="4318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4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36884" name="Text Box 27"/>
            <p:cNvSpPr txBox="1">
              <a:spLocks noChangeArrowheads="1"/>
            </p:cNvSpPr>
            <p:nvPr/>
          </p:nvSpPr>
          <p:spPr bwMode="auto">
            <a:xfrm>
              <a:off x="4645025" y="2924176"/>
              <a:ext cx="4318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400" b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36885" name="Text Box 28"/>
            <p:cNvSpPr txBox="1">
              <a:spLocks noChangeArrowheads="1"/>
            </p:cNvSpPr>
            <p:nvPr/>
          </p:nvSpPr>
          <p:spPr bwMode="auto">
            <a:xfrm>
              <a:off x="5435600" y="2271713"/>
              <a:ext cx="431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400" b="1">
                  <a:solidFill>
                    <a:srgbClr val="FF00FF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36886" name="Text Box 29"/>
            <p:cNvSpPr txBox="1">
              <a:spLocks noChangeArrowheads="1"/>
            </p:cNvSpPr>
            <p:nvPr/>
          </p:nvSpPr>
          <p:spPr bwMode="auto">
            <a:xfrm>
              <a:off x="7740650" y="2487613"/>
              <a:ext cx="4318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4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36887" name="Text Box 30"/>
            <p:cNvSpPr txBox="1">
              <a:spLocks noChangeArrowheads="1"/>
            </p:cNvSpPr>
            <p:nvPr/>
          </p:nvSpPr>
          <p:spPr bwMode="auto">
            <a:xfrm>
              <a:off x="6445250" y="1341438"/>
              <a:ext cx="431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400" b="1">
                  <a:solidFill>
                    <a:srgbClr val="FF00FF"/>
                  </a:solidFill>
                  <a:ea typeface="楷体_GB2312" pitchFamily="49" charset="-122"/>
                </a:rPr>
                <a:t>2</a:t>
              </a: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3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nimBg="1"/>
      <p:bldP spid="368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19118" y="1579542"/>
            <a:ext cx="8610600" cy="160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     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平衡二叉树中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插入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新结点方式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与二叉排序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相似，只是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插入后可能破坏了平衡二叉树的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平衡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性，解决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方法是</a:t>
            </a:r>
            <a:r>
              <a:rPr lang="zh-CN" altLang="en-US" sz="24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调整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400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调整</a:t>
            </a:r>
            <a:r>
              <a:rPr lang="zh-CN" altLang="en-US" sz="24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操作可归纳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种情况。</a:t>
            </a:r>
            <a:endParaRPr lang="zh-CN" altLang="en-US" sz="24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823943" y="571480"/>
            <a:ext cx="4102102" cy="457200"/>
          </a:xfrm>
          <a:prstGeom prst="rect">
            <a:avLst/>
          </a:prstGeom>
          <a:solidFill>
            <a:srgbClr val="9900FF"/>
          </a:solidFill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0"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、平衡</a:t>
            </a:r>
            <a:r>
              <a:rPr kumimoji="0"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二叉树的插入调整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4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61992" y="997298"/>
            <a:ext cx="3081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400" b="1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400" b="1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400" b="1" dirty="0">
                <a:ea typeface="楷体" pitchFamily="49" charset="-122"/>
                <a:cs typeface="Times New Roman" pitchFamily="18" charset="0"/>
              </a:rPr>
              <a:t>LL</a:t>
            </a:r>
            <a:r>
              <a:rPr lang="zh-CN" altLang="en-US" sz="2400" b="1" dirty="0">
                <a:ea typeface="楷体" pitchFamily="49" charset="-122"/>
                <a:cs typeface="Times New Roman" pitchFamily="18" charset="0"/>
              </a:rPr>
              <a:t>型调整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2286048" y="372484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704868" y="1640240"/>
            <a:ext cx="3071834" cy="2928958"/>
            <a:chOff x="142844" y="2571744"/>
            <a:chExt cx="3071834" cy="2928958"/>
          </a:xfrm>
        </p:grpSpPr>
        <p:sp>
          <p:nvSpPr>
            <p:cNvPr id="6" name="矩形 5"/>
            <p:cNvSpPr/>
            <p:nvPr/>
          </p:nvSpPr>
          <p:spPr>
            <a:xfrm>
              <a:off x="714348" y="4357694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Times New Roman" pitchFamily="18" charset="0"/>
                  <a:cs typeface="Times New Roman" pitchFamily="18" charset="0"/>
                </a:rPr>
                <a:t>α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左大括号 6"/>
            <p:cNvSpPr/>
            <p:nvPr/>
          </p:nvSpPr>
          <p:spPr>
            <a:xfrm>
              <a:off x="525434" y="4403732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2844" y="483573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endParaRPr lang="zh-CN" altLang="en-US" sz="2000" b="1" i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928794" y="4357694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Times New Roman" pitchFamily="18" charset="0"/>
                  <a:cs typeface="Times New Roman" pitchFamily="18" charset="0"/>
                </a:rPr>
                <a:t>β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左大括号 9"/>
            <p:cNvSpPr/>
            <p:nvPr/>
          </p:nvSpPr>
          <p:spPr>
            <a:xfrm>
              <a:off x="1739880" y="4403732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57290" y="483573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endParaRPr lang="zh-CN" altLang="en-US" sz="2000" b="1" i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142976" y="3357562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928794" y="2643182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857488" y="3500438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Times New Roman" pitchFamily="18" charset="0"/>
                  <a:cs typeface="Times New Roman" pitchFamily="18" charset="0"/>
                </a:rPr>
                <a:t>γ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左大括号 14"/>
            <p:cNvSpPr/>
            <p:nvPr/>
          </p:nvSpPr>
          <p:spPr>
            <a:xfrm>
              <a:off x="2668574" y="3546476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5984" y="3978479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endParaRPr lang="zh-CN" altLang="en-US" sz="2000" b="1" i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8" name="直接连接符 17"/>
            <p:cNvCxnSpPr>
              <a:stCxn id="12" idx="3"/>
              <a:endCxn id="6" idx="0"/>
            </p:cNvCxnSpPr>
            <p:nvPr/>
          </p:nvCxnSpPr>
          <p:spPr>
            <a:xfrm rot="5400000">
              <a:off x="803646" y="3934668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2" idx="5"/>
              <a:endCxn id="9" idx="0"/>
            </p:cNvCxnSpPr>
            <p:nvPr/>
          </p:nvCxnSpPr>
          <p:spPr>
            <a:xfrm rot="16200000" flipH="1">
              <a:off x="1612926" y="3863230"/>
              <a:ext cx="512323" cy="4766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14" idx="0"/>
            </p:cNvCxnSpPr>
            <p:nvPr/>
          </p:nvCxnSpPr>
          <p:spPr>
            <a:xfrm>
              <a:off x="2464579" y="3071810"/>
              <a:ext cx="571504" cy="4286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endCxn id="12" idx="7"/>
            </p:cNvCxnSpPr>
            <p:nvPr/>
          </p:nvCxnSpPr>
          <p:spPr>
            <a:xfrm rot="5400000">
              <a:off x="1607767" y="3082130"/>
              <a:ext cx="382146" cy="336109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643042" y="257174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ea typeface="楷体" pitchFamily="49" charset="-122"/>
                  <a:cs typeface="Times New Roman" pitchFamily="18" charset="0"/>
                </a:rPr>
                <a:t>1</a:t>
              </a:r>
              <a:endParaRPr lang="zh-CN" altLang="en-US" sz="2000" b="1" dirty="0" smtClean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57224" y="3264099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ea typeface="楷体" pitchFamily="49" charset="-122"/>
                  <a:cs typeface="Times New Roman" pitchFamily="18" charset="0"/>
                </a:rPr>
                <a:t>0</a:t>
              </a:r>
              <a:endParaRPr lang="zh-CN" altLang="en-US" sz="2000" b="1" dirty="0" smtClean="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991148" y="1354488"/>
            <a:ext cx="3071834" cy="2857520"/>
            <a:chOff x="4286248" y="2571744"/>
            <a:chExt cx="3071834" cy="2857520"/>
          </a:xfrm>
        </p:grpSpPr>
        <p:sp>
          <p:nvSpPr>
            <p:cNvPr id="32" name="矩形 31"/>
            <p:cNvSpPr/>
            <p:nvPr/>
          </p:nvSpPr>
          <p:spPr>
            <a:xfrm>
              <a:off x="4857752" y="4286256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Times New Roman" pitchFamily="18" charset="0"/>
                  <a:cs typeface="Times New Roman" pitchFamily="18" charset="0"/>
                </a:rPr>
                <a:t>α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左大括号 32"/>
            <p:cNvSpPr/>
            <p:nvPr/>
          </p:nvSpPr>
          <p:spPr>
            <a:xfrm>
              <a:off x="4668838" y="4332294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86248" y="4764297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endParaRPr lang="zh-CN" altLang="en-US" sz="2000" b="1" i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072198" y="4286256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Times New Roman" pitchFamily="18" charset="0"/>
                  <a:cs typeface="Times New Roman" pitchFamily="18" charset="0"/>
                </a:rPr>
                <a:t>β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左大括号 35"/>
            <p:cNvSpPr/>
            <p:nvPr/>
          </p:nvSpPr>
          <p:spPr>
            <a:xfrm>
              <a:off x="5883284" y="4332294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00694" y="4764297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endParaRPr lang="zh-CN" altLang="en-US" sz="2000" b="1" i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5286380" y="3286124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6072198" y="2571744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000892" y="3429000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Times New Roman" pitchFamily="18" charset="0"/>
                  <a:cs typeface="Times New Roman" pitchFamily="18" charset="0"/>
                </a:rPr>
                <a:t>γ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左大括号 40"/>
            <p:cNvSpPr/>
            <p:nvPr/>
          </p:nvSpPr>
          <p:spPr>
            <a:xfrm>
              <a:off x="6811978" y="3475038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29388" y="390704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endParaRPr lang="zh-CN" altLang="en-US" sz="2000" b="1" i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43" name="直接连接符 42"/>
            <p:cNvCxnSpPr>
              <a:stCxn id="38" idx="3"/>
              <a:endCxn id="32" idx="0"/>
            </p:cNvCxnSpPr>
            <p:nvPr/>
          </p:nvCxnSpPr>
          <p:spPr>
            <a:xfrm rot="5400000">
              <a:off x="4947050" y="3863230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8" idx="5"/>
              <a:endCxn id="35" idx="0"/>
            </p:cNvCxnSpPr>
            <p:nvPr/>
          </p:nvCxnSpPr>
          <p:spPr>
            <a:xfrm rot="16200000" flipH="1">
              <a:off x="5756330" y="3791792"/>
              <a:ext cx="512323" cy="4766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endCxn id="40" idx="0"/>
            </p:cNvCxnSpPr>
            <p:nvPr/>
          </p:nvCxnSpPr>
          <p:spPr>
            <a:xfrm>
              <a:off x="6607983" y="3000372"/>
              <a:ext cx="571504" cy="4286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endCxn id="38" idx="7"/>
            </p:cNvCxnSpPr>
            <p:nvPr/>
          </p:nvCxnSpPr>
          <p:spPr>
            <a:xfrm rot="5400000">
              <a:off x="5751171" y="3010692"/>
              <a:ext cx="382146" cy="336109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5776966" y="1140174"/>
            <a:ext cx="1143008" cy="1000132"/>
            <a:chOff x="5776966" y="1140174"/>
            <a:chExt cx="1143008" cy="1000132"/>
          </a:xfrm>
        </p:grpSpPr>
        <p:sp>
          <p:nvSpPr>
            <p:cNvPr id="47" name="TextBox 46"/>
            <p:cNvSpPr txBox="1"/>
            <p:nvPr/>
          </p:nvSpPr>
          <p:spPr>
            <a:xfrm>
              <a:off x="6562784" y="114017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ea typeface="楷体" pitchFamily="49" charset="-122"/>
                  <a:cs typeface="Times New Roman" pitchFamily="18" charset="0"/>
                </a:rPr>
                <a:t>2</a:t>
              </a:r>
              <a:endParaRPr lang="zh-CN" altLang="en-US" sz="2000" b="1" dirty="0" smtClean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76966" y="1832529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ea typeface="楷体" pitchFamily="49" charset="-122"/>
                  <a:cs typeface="Times New Roman" pitchFamily="18" charset="0"/>
                </a:rPr>
                <a:t>1</a:t>
              </a:r>
              <a:endParaRPr lang="zh-CN" altLang="en-US" sz="2000" b="1" dirty="0" smtClean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49" name="椭圆 48"/>
          <p:cNvSpPr/>
          <p:nvPr/>
        </p:nvSpPr>
        <p:spPr>
          <a:xfrm>
            <a:off x="5554714" y="4212008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i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205330" y="1929364"/>
            <a:ext cx="642942" cy="1428760"/>
            <a:chOff x="3857620" y="1000108"/>
            <a:chExt cx="642942" cy="1428760"/>
          </a:xfrm>
        </p:grpSpPr>
        <p:sp>
          <p:nvSpPr>
            <p:cNvPr id="52" name="右箭头 51"/>
            <p:cNvSpPr/>
            <p:nvPr/>
          </p:nvSpPr>
          <p:spPr>
            <a:xfrm>
              <a:off x="3857620" y="2214554"/>
              <a:ext cx="642942" cy="214314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36682" y="1000108"/>
              <a:ext cx="492443" cy="114300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插入结点</a:t>
              </a:r>
              <a:endParaRPr lang="zh-CN" altLang="en-US" sz="20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605470" y="1650988"/>
            <a:ext cx="1071570" cy="1135070"/>
            <a:chOff x="5605470" y="1650988"/>
            <a:chExt cx="1071570" cy="1135070"/>
          </a:xfrm>
        </p:grpSpPr>
        <p:sp>
          <p:nvSpPr>
            <p:cNvPr id="56" name="TextBox 55"/>
            <p:cNvSpPr txBox="1"/>
            <p:nvPr/>
          </p:nvSpPr>
          <p:spPr>
            <a:xfrm>
              <a:off x="5605470" y="247828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L</a:t>
              </a:r>
              <a:endParaRPr lang="zh-CN" altLang="en-US" sz="2000" b="1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319850" y="165098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L</a:t>
              </a:r>
              <a:endParaRPr lang="zh-CN" altLang="en-US" sz="2000" b="1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5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428596" y="2795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2419316" y="2926124"/>
            <a:ext cx="928694" cy="1143008"/>
            <a:chOff x="3929058" y="2926124"/>
            <a:chExt cx="928694" cy="1143008"/>
          </a:xfrm>
        </p:grpSpPr>
        <p:sp>
          <p:nvSpPr>
            <p:cNvPr id="35" name="矩形 34"/>
            <p:cNvSpPr/>
            <p:nvPr/>
          </p:nvSpPr>
          <p:spPr>
            <a:xfrm>
              <a:off x="4500562" y="2926124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Times New Roman" pitchFamily="18" charset="0"/>
                  <a:cs typeface="Times New Roman" pitchFamily="18" charset="0"/>
                </a:rPr>
                <a:t>β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左大括号 35"/>
            <p:cNvSpPr/>
            <p:nvPr/>
          </p:nvSpPr>
          <p:spPr>
            <a:xfrm>
              <a:off x="4311648" y="2972162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29058" y="340416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endParaRPr lang="zh-CN" altLang="en-US" sz="2000" b="1" i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39" name="椭圆 38"/>
          <p:cNvSpPr/>
          <p:nvPr/>
        </p:nvSpPr>
        <p:spPr>
          <a:xfrm>
            <a:off x="2990820" y="1211612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2000" b="1" i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919514" y="2068868"/>
            <a:ext cx="357190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2000" dirty="0" smtClean="0">
                <a:latin typeface="Times New Roman" pitchFamily="18" charset="0"/>
                <a:cs typeface="Times New Roman" pitchFamily="18" charset="0"/>
              </a:rPr>
              <a:t>γ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左大括号 40"/>
          <p:cNvSpPr/>
          <p:nvPr/>
        </p:nvSpPr>
        <p:spPr>
          <a:xfrm>
            <a:off x="3730600" y="2114906"/>
            <a:ext cx="108000" cy="1071570"/>
          </a:xfrm>
          <a:prstGeom prst="leftBrace">
            <a:avLst/>
          </a:prstGeom>
          <a:ln w="28575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348010" y="2546909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i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h</a:t>
            </a:r>
            <a:endParaRPr lang="zh-CN" altLang="en-US" sz="2000" b="1" i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rot="16200000" flipH="1">
            <a:off x="2674952" y="2431660"/>
            <a:ext cx="512323" cy="476604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endCxn id="40" idx="0"/>
          </p:cNvCxnSpPr>
          <p:nvPr/>
        </p:nvCxnSpPr>
        <p:spPr>
          <a:xfrm>
            <a:off x="3526605" y="1640240"/>
            <a:ext cx="571504" cy="42862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5400000">
            <a:off x="2669793" y="1650560"/>
            <a:ext cx="382146" cy="336109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2705068" y="428604"/>
            <a:ext cx="1214446" cy="1022157"/>
            <a:chOff x="4214810" y="428604"/>
            <a:chExt cx="1214446" cy="1022157"/>
          </a:xfrm>
        </p:grpSpPr>
        <p:sp>
          <p:nvSpPr>
            <p:cNvPr id="47" name="TextBox 46"/>
            <p:cNvSpPr txBox="1"/>
            <p:nvPr/>
          </p:nvSpPr>
          <p:spPr>
            <a:xfrm>
              <a:off x="4214810" y="42860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ea typeface="楷体" pitchFamily="49" charset="-122"/>
                  <a:cs typeface="Times New Roman" pitchFamily="18" charset="0"/>
                </a:rPr>
                <a:t>0</a:t>
              </a:r>
              <a:endParaRPr lang="zh-CN" altLang="en-US" sz="2000" b="1" dirty="0" smtClean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72066" y="114298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ea typeface="楷体" pitchFamily="49" charset="-122"/>
                  <a:cs typeface="Times New Roman" pitchFamily="18" charset="0"/>
                </a:rPr>
                <a:t>0</a:t>
              </a:r>
              <a:endParaRPr lang="zh-CN" altLang="en-US" sz="2000" b="1" dirty="0" smtClean="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204870" y="1925992"/>
            <a:ext cx="1571636" cy="2503140"/>
            <a:chOff x="2643174" y="1568802"/>
            <a:chExt cx="1571636" cy="2503140"/>
          </a:xfrm>
        </p:grpSpPr>
        <p:sp>
          <p:nvSpPr>
            <p:cNvPr id="32" name="矩形 31"/>
            <p:cNvSpPr/>
            <p:nvPr/>
          </p:nvSpPr>
          <p:spPr>
            <a:xfrm>
              <a:off x="3214678" y="2568934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Times New Roman" pitchFamily="18" charset="0"/>
                  <a:cs typeface="Times New Roman" pitchFamily="18" charset="0"/>
                </a:rPr>
                <a:t>α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左大括号 32"/>
            <p:cNvSpPr/>
            <p:nvPr/>
          </p:nvSpPr>
          <p:spPr>
            <a:xfrm>
              <a:off x="3025764" y="2614972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43174" y="304697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endParaRPr lang="zh-CN" altLang="en-US" sz="2000" b="1" i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643306" y="1568802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3" name="直接连接符 42"/>
            <p:cNvCxnSpPr>
              <a:stCxn id="38" idx="3"/>
              <a:endCxn id="32" idx="0"/>
            </p:cNvCxnSpPr>
            <p:nvPr/>
          </p:nvCxnSpPr>
          <p:spPr>
            <a:xfrm rot="5400000">
              <a:off x="3303976" y="2145908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/>
            <p:cNvSpPr/>
            <p:nvPr/>
          </p:nvSpPr>
          <p:spPr>
            <a:xfrm>
              <a:off x="3232140" y="3711942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1" name="直接连接符 50"/>
          <p:cNvCxnSpPr/>
          <p:nvPr/>
        </p:nvCxnSpPr>
        <p:spPr>
          <a:xfrm rot="16200000" flipH="1">
            <a:off x="2569733" y="816796"/>
            <a:ext cx="512323" cy="476604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33498" y="3643314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LL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调整后的结果</a:t>
            </a: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6</a:t>
            </a:fld>
            <a:r>
              <a:rPr lang="en-US" altLang="zh-CN" smtClean="0"/>
              <a:t>/29</a:t>
            </a:r>
            <a:endParaRPr lang="en-US" altLang="zh-CN"/>
          </a:p>
        </p:txBody>
      </p:sp>
      <p:sp>
        <p:nvSpPr>
          <p:cNvPr id="28" name="TextBox 27"/>
          <p:cNvSpPr txBox="1"/>
          <p:nvPr/>
        </p:nvSpPr>
        <p:spPr>
          <a:xfrm>
            <a:off x="5000628" y="1785926"/>
            <a:ext cx="3714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结点带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左子树</a:t>
            </a:r>
            <a:r>
              <a:rPr lang="el-GR" altLang="zh-CN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α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一起上升</a:t>
            </a:r>
            <a:endParaRPr lang="en-US" altLang="zh-CN" sz="2000" b="1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结点成为</a:t>
            </a:r>
            <a:r>
              <a:rPr lang="en-US" altLang="zh-CN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的右孩子</a:t>
            </a:r>
            <a:endParaRPr lang="en-US" altLang="zh-CN" sz="2000" b="1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原来</a:t>
            </a:r>
            <a:r>
              <a:rPr lang="en-US" altLang="zh-CN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结点的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右子树</a:t>
            </a:r>
            <a:r>
              <a:rPr lang="el-GR" altLang="zh-CN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β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作为</a:t>
            </a:r>
            <a:r>
              <a:rPr lang="en-US" altLang="zh-CN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的左子树</a:t>
            </a:r>
            <a:endParaRPr lang="zh-CN" altLang="en-US" sz="20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5072066" y="1142984"/>
            <a:ext cx="3081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4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LL</a:t>
            </a:r>
            <a:r>
              <a:rPr lang="zh-CN" altLang="en-US" sz="2400" b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型</a:t>
            </a:r>
            <a:r>
              <a:rPr lang="zh-CN" altLang="en-US" sz="24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调整过程：</a:t>
            </a:r>
            <a:endParaRPr lang="zh-CN" altLang="en-US" sz="2400" b="1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85 -0.07754 L -0.00885 -0.236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1 -0.04838 C -0.01076 -0.05416 -0.03333 -0.05972 -0.04375 -0.07245 C -0.05416 -0.08518 -0.05243 -0.10486 -0.05069 -0.1243 " pathEditMode="relative" rAng="0" ptsTypes="aaA">
                                      <p:cBhvr>
                                        <p:cTn id="1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-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68313" y="549275"/>
            <a:ext cx="3600450" cy="5069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AVL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树</a:t>
            </a:r>
            <a:r>
              <a:rPr lang="en-US" altLang="zh-CN" sz="24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LL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调整演示</a:t>
            </a:r>
            <a:endParaRPr lang="zh-CN" altLang="en-US" sz="2400" b="1" dirty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7225" name="AutoShape 9"/>
          <p:cNvSpPr>
            <a:spLocks noChangeArrowheads="1"/>
          </p:cNvSpPr>
          <p:nvPr/>
        </p:nvSpPr>
        <p:spPr bwMode="auto">
          <a:xfrm>
            <a:off x="5945188" y="3005138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6694488" y="1989138"/>
            <a:ext cx="1981200" cy="1590675"/>
            <a:chOff x="6694488" y="1989138"/>
            <a:chExt cx="1981200" cy="1590675"/>
          </a:xfrm>
        </p:grpSpPr>
        <p:sp>
          <p:nvSpPr>
            <p:cNvPr id="137226" name="Oval 10"/>
            <p:cNvSpPr>
              <a:spLocks noChangeArrowheads="1"/>
            </p:cNvSpPr>
            <p:nvPr/>
          </p:nvSpPr>
          <p:spPr bwMode="auto">
            <a:xfrm>
              <a:off x="7456488" y="2014538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227" name="Oval 11"/>
            <p:cNvSpPr>
              <a:spLocks noChangeArrowheads="1"/>
            </p:cNvSpPr>
            <p:nvPr/>
          </p:nvSpPr>
          <p:spPr bwMode="auto">
            <a:xfrm>
              <a:off x="6694488" y="2776538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228" name="Line 12"/>
            <p:cNvSpPr>
              <a:spLocks noChangeShapeType="1"/>
            </p:cNvSpPr>
            <p:nvPr/>
          </p:nvSpPr>
          <p:spPr bwMode="auto">
            <a:xfrm flipH="1">
              <a:off x="7075488" y="2395538"/>
              <a:ext cx="457200" cy="45720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29" name="Oval 13"/>
            <p:cNvSpPr>
              <a:spLocks noChangeArrowheads="1"/>
            </p:cNvSpPr>
            <p:nvPr/>
          </p:nvSpPr>
          <p:spPr bwMode="auto">
            <a:xfrm>
              <a:off x="8218488" y="2776538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230" name="Line 14"/>
            <p:cNvSpPr>
              <a:spLocks noChangeShapeType="1"/>
            </p:cNvSpPr>
            <p:nvPr/>
          </p:nvSpPr>
          <p:spPr bwMode="auto">
            <a:xfrm>
              <a:off x="7837488" y="2395538"/>
              <a:ext cx="457200" cy="457200"/>
            </a:xfrm>
            <a:prstGeom prst="line">
              <a:avLst/>
            </a:pr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59" name="Text Box 43"/>
            <p:cNvSpPr txBox="1">
              <a:spLocks noChangeArrowheads="1"/>
            </p:cNvSpPr>
            <p:nvPr/>
          </p:nvSpPr>
          <p:spPr bwMode="auto">
            <a:xfrm>
              <a:off x="6781800" y="3213100"/>
              <a:ext cx="287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ea typeface="楷体_GB2312" pitchFamily="49" charset="-122"/>
                </a:rPr>
                <a:t>0</a:t>
              </a:r>
            </a:p>
          </p:txBody>
        </p:sp>
        <p:sp>
          <p:nvSpPr>
            <p:cNvPr id="137260" name="Text Box 44"/>
            <p:cNvSpPr txBox="1">
              <a:spLocks noChangeArrowheads="1"/>
            </p:cNvSpPr>
            <p:nvPr/>
          </p:nvSpPr>
          <p:spPr bwMode="auto">
            <a:xfrm>
              <a:off x="8294688" y="3206750"/>
              <a:ext cx="2873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ea typeface="楷体_GB2312" pitchFamily="49" charset="-122"/>
                </a:rPr>
                <a:t>0</a:t>
              </a:r>
            </a:p>
          </p:txBody>
        </p:sp>
        <p:sp>
          <p:nvSpPr>
            <p:cNvPr id="137261" name="Text Box 45"/>
            <p:cNvSpPr txBox="1">
              <a:spLocks noChangeArrowheads="1"/>
            </p:cNvSpPr>
            <p:nvPr/>
          </p:nvSpPr>
          <p:spPr bwMode="auto">
            <a:xfrm>
              <a:off x="7935913" y="1989138"/>
              <a:ext cx="28733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ea typeface="楷体_GB2312" pitchFamily="49" charset="-122"/>
                </a:rPr>
                <a:t>0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95288" y="2184400"/>
            <a:ext cx="1462087" cy="1604963"/>
            <a:chOff x="395288" y="2184400"/>
            <a:chExt cx="1462087" cy="1604963"/>
          </a:xfrm>
        </p:grpSpPr>
        <p:sp>
          <p:nvSpPr>
            <p:cNvPr id="40973" name="Oval 46"/>
            <p:cNvSpPr>
              <a:spLocks noChangeArrowheads="1"/>
            </p:cNvSpPr>
            <p:nvPr/>
          </p:nvSpPr>
          <p:spPr bwMode="auto">
            <a:xfrm>
              <a:off x="1400175" y="2570163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974" name="Oval 47"/>
            <p:cNvSpPr>
              <a:spLocks noChangeArrowheads="1"/>
            </p:cNvSpPr>
            <p:nvPr/>
          </p:nvSpPr>
          <p:spPr bwMode="auto">
            <a:xfrm>
              <a:off x="638175" y="3332163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975" name="Line 49"/>
            <p:cNvSpPr>
              <a:spLocks noChangeShapeType="1"/>
            </p:cNvSpPr>
            <p:nvPr/>
          </p:nvSpPr>
          <p:spPr bwMode="auto">
            <a:xfrm flipH="1">
              <a:off x="1019175" y="2951163"/>
              <a:ext cx="457200" cy="45720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7" name="Text Box 56"/>
            <p:cNvSpPr txBox="1">
              <a:spLocks noChangeArrowheads="1"/>
            </p:cNvSpPr>
            <p:nvPr/>
          </p:nvSpPr>
          <p:spPr bwMode="auto">
            <a:xfrm>
              <a:off x="395288" y="3192463"/>
              <a:ext cx="28733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40978" name="Text Box 57"/>
            <p:cNvSpPr txBox="1">
              <a:spLocks noChangeArrowheads="1"/>
            </p:cNvSpPr>
            <p:nvPr/>
          </p:nvSpPr>
          <p:spPr bwMode="auto">
            <a:xfrm>
              <a:off x="1474788" y="2184400"/>
              <a:ext cx="2873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051050" y="2708275"/>
            <a:ext cx="1235066" cy="504825"/>
            <a:chOff x="2051050" y="2708275"/>
            <a:chExt cx="1235066" cy="504825"/>
          </a:xfrm>
        </p:grpSpPr>
        <p:sp>
          <p:nvSpPr>
            <p:cNvPr id="40979" name="Text Box 39"/>
            <p:cNvSpPr txBox="1">
              <a:spLocks noChangeArrowheads="1"/>
            </p:cNvSpPr>
            <p:nvPr/>
          </p:nvSpPr>
          <p:spPr bwMode="auto">
            <a:xfrm>
              <a:off x="2278053" y="2708275"/>
              <a:ext cx="10080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插入</a:t>
              </a:r>
              <a:r>
                <a:rPr lang="en-US" altLang="zh-CN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0980" name="Line 58"/>
            <p:cNvSpPr>
              <a:spLocks noChangeShapeType="1"/>
            </p:cNvSpPr>
            <p:nvPr/>
          </p:nvSpPr>
          <p:spPr bwMode="auto">
            <a:xfrm>
              <a:off x="2051050" y="3213100"/>
              <a:ext cx="1223963" cy="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614738" y="1628775"/>
            <a:ext cx="2254250" cy="2366963"/>
            <a:chOff x="3614738" y="1628775"/>
            <a:chExt cx="2254250" cy="2366963"/>
          </a:xfrm>
        </p:grpSpPr>
        <p:sp>
          <p:nvSpPr>
            <p:cNvPr id="137220" name="Oval 4"/>
            <p:cNvSpPr>
              <a:spLocks noChangeArrowheads="1"/>
            </p:cNvSpPr>
            <p:nvPr/>
          </p:nvSpPr>
          <p:spPr bwMode="auto">
            <a:xfrm>
              <a:off x="5411788" y="2014538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221" name="Oval 5"/>
            <p:cNvSpPr>
              <a:spLocks noChangeArrowheads="1"/>
            </p:cNvSpPr>
            <p:nvPr/>
          </p:nvSpPr>
          <p:spPr bwMode="auto">
            <a:xfrm>
              <a:off x="4649788" y="2776538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222" name="Oval 6"/>
            <p:cNvSpPr>
              <a:spLocks noChangeArrowheads="1"/>
            </p:cNvSpPr>
            <p:nvPr/>
          </p:nvSpPr>
          <p:spPr bwMode="auto">
            <a:xfrm>
              <a:off x="3887788" y="3538538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223" name="Line 7"/>
            <p:cNvSpPr>
              <a:spLocks noChangeShapeType="1"/>
            </p:cNvSpPr>
            <p:nvPr/>
          </p:nvSpPr>
          <p:spPr bwMode="auto">
            <a:xfrm flipH="1">
              <a:off x="5030788" y="2395538"/>
              <a:ext cx="457200" cy="45720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24" name="Line 8"/>
            <p:cNvSpPr>
              <a:spLocks noChangeShapeType="1"/>
            </p:cNvSpPr>
            <p:nvPr/>
          </p:nvSpPr>
          <p:spPr bwMode="auto">
            <a:xfrm flipH="1">
              <a:off x="4268788" y="3157538"/>
              <a:ext cx="457200" cy="45720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52" name="Text Box 36"/>
            <p:cNvSpPr txBox="1">
              <a:spLocks noChangeArrowheads="1"/>
            </p:cNvSpPr>
            <p:nvPr/>
          </p:nvSpPr>
          <p:spPr bwMode="auto">
            <a:xfrm>
              <a:off x="4910138" y="2276475"/>
              <a:ext cx="2873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 i="1">
                  <a:cs typeface="Times New Roman" pitchFamily="18" charset="0"/>
                </a:rPr>
                <a:t>L</a:t>
              </a:r>
            </a:p>
          </p:txBody>
        </p:sp>
        <p:sp>
          <p:nvSpPr>
            <p:cNvPr id="137254" name="Text Box 38"/>
            <p:cNvSpPr txBox="1">
              <a:spLocks noChangeArrowheads="1"/>
            </p:cNvSpPr>
            <p:nvPr/>
          </p:nvSpPr>
          <p:spPr bwMode="auto">
            <a:xfrm>
              <a:off x="4191000" y="2997200"/>
              <a:ext cx="287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 i="1">
                  <a:cs typeface="Times New Roman" pitchFamily="18" charset="0"/>
                </a:rPr>
                <a:t>L</a:t>
              </a:r>
            </a:p>
          </p:txBody>
        </p:sp>
        <p:sp>
          <p:nvSpPr>
            <p:cNvPr id="137256" name="Text Box 40"/>
            <p:cNvSpPr txBox="1">
              <a:spLocks noChangeArrowheads="1"/>
            </p:cNvSpPr>
            <p:nvPr/>
          </p:nvSpPr>
          <p:spPr bwMode="auto">
            <a:xfrm>
              <a:off x="3614738" y="3429000"/>
              <a:ext cx="2873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137257" name="Text Box 41"/>
            <p:cNvSpPr txBox="1">
              <a:spLocks noChangeArrowheads="1"/>
            </p:cNvSpPr>
            <p:nvPr/>
          </p:nvSpPr>
          <p:spPr bwMode="auto">
            <a:xfrm>
              <a:off x="4406900" y="2636838"/>
              <a:ext cx="28733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 dirty="0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37258" name="Text Box 42"/>
            <p:cNvSpPr txBox="1">
              <a:spLocks noChangeArrowheads="1"/>
            </p:cNvSpPr>
            <p:nvPr/>
          </p:nvSpPr>
          <p:spPr bwMode="auto">
            <a:xfrm>
              <a:off x="5486400" y="1628775"/>
              <a:ext cx="287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solidFill>
                    <a:srgbClr val="3333FF"/>
                  </a:solidFill>
                  <a:ea typeface="楷体_GB2312" pitchFamily="49" charset="-122"/>
                </a:rPr>
                <a:t>2</a:t>
              </a:r>
            </a:p>
          </p:txBody>
        </p:sp>
      </p:grpSp>
      <p:sp>
        <p:nvSpPr>
          <p:cNvPr id="137277" name="Text Box 61"/>
          <p:cNvSpPr txBox="1">
            <a:spLocks noChangeArrowheads="1"/>
          </p:cNvSpPr>
          <p:nvPr/>
        </p:nvSpPr>
        <p:spPr bwMode="auto">
          <a:xfrm>
            <a:off x="3563938" y="4437063"/>
            <a:ext cx="2520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插入关键字</a:t>
            </a:r>
            <a:r>
              <a:rPr lang="en-US" altLang="zh-CN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的结果</a:t>
            </a:r>
          </a:p>
        </p:txBody>
      </p:sp>
      <p:sp>
        <p:nvSpPr>
          <p:cNvPr id="137279" name="Text Box 63"/>
          <p:cNvSpPr txBox="1">
            <a:spLocks noChangeArrowheads="1"/>
          </p:cNvSpPr>
          <p:nvPr/>
        </p:nvSpPr>
        <p:spPr bwMode="auto">
          <a:xfrm>
            <a:off x="6858016" y="4286256"/>
            <a:ext cx="17272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400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调整完毕</a:t>
            </a:r>
          </a:p>
        </p:txBody>
      </p:sp>
      <p:sp>
        <p:nvSpPr>
          <p:cNvPr id="137280" name="Line 64"/>
          <p:cNvSpPr>
            <a:spLocks noChangeShapeType="1"/>
          </p:cNvSpPr>
          <p:nvPr/>
        </p:nvSpPr>
        <p:spPr bwMode="auto">
          <a:xfrm flipV="1">
            <a:off x="4864100" y="1747838"/>
            <a:ext cx="0" cy="1008062"/>
          </a:xfrm>
          <a:prstGeom prst="line">
            <a:avLst/>
          </a:prstGeom>
          <a:noFill/>
          <a:ln w="57150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7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372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372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37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5" grpId="0" animBg="1"/>
      <p:bldP spid="137277" grpId="0"/>
      <p:bldP spid="137279" grpId="0"/>
      <p:bldP spid="137280" grpId="0" animBg="1"/>
      <p:bldP spid="137280" grpId="1" animBg="1"/>
      <p:bldP spid="137280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938338" y="27289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500034" y="357166"/>
            <a:ext cx="271464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400" b="1" dirty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400" b="1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400" b="1" dirty="0">
                <a:ea typeface="楷体" pitchFamily="49" charset="-122"/>
                <a:cs typeface="Times New Roman" pitchFamily="18" charset="0"/>
              </a:rPr>
              <a:t>RR</a:t>
            </a:r>
            <a:r>
              <a:rPr lang="zh-CN" altLang="en-US" sz="2400" b="1" dirty="0">
                <a:ea typeface="楷体" pitchFamily="49" charset="-122"/>
                <a:cs typeface="Times New Roman" pitchFamily="18" charset="0"/>
              </a:rPr>
              <a:t>型调整</a:t>
            </a:r>
          </a:p>
        </p:txBody>
      </p:sp>
      <p:sp>
        <p:nvSpPr>
          <p:cNvPr id="7" name="矩形 6"/>
          <p:cNvSpPr/>
          <p:nvPr/>
        </p:nvSpPr>
        <p:spPr>
          <a:xfrm>
            <a:off x="2000232" y="2857496"/>
            <a:ext cx="357190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2000" dirty="0" smtClean="0">
                <a:latin typeface="Times New Roman" pitchFamily="18" charset="0"/>
                <a:cs typeface="Times New Roman" pitchFamily="18" charset="0"/>
              </a:rPr>
              <a:t>α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1811318" y="2903534"/>
            <a:ext cx="108000" cy="1071570"/>
          </a:xfrm>
          <a:prstGeom prst="leftBrace">
            <a:avLst/>
          </a:prstGeom>
          <a:ln w="28575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28728" y="3335537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i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h</a:t>
            </a:r>
            <a:endParaRPr lang="zh-CN" altLang="en-US" sz="2000" b="1" i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14678" y="2857496"/>
            <a:ext cx="357190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2000" dirty="0" smtClean="0">
                <a:latin typeface="Times New Roman" pitchFamily="18" charset="0"/>
                <a:cs typeface="Times New Roman" pitchFamily="18" charset="0"/>
              </a:rPr>
              <a:t>β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3025764" y="2903534"/>
            <a:ext cx="108000" cy="1071570"/>
          </a:xfrm>
          <a:prstGeom prst="leftBrace">
            <a:avLst/>
          </a:prstGeom>
          <a:ln w="28575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643174" y="3335537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i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h</a:t>
            </a:r>
            <a:endParaRPr lang="zh-CN" altLang="en-US" sz="2000" b="1" i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428860" y="1857364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2000" b="1" i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490686" y="1142984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2000" b="1" i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357158" y="2000240"/>
            <a:ext cx="928694" cy="1143008"/>
            <a:chOff x="2844788" y="2000240"/>
            <a:chExt cx="928694" cy="1143008"/>
          </a:xfrm>
        </p:grpSpPr>
        <p:sp>
          <p:nvSpPr>
            <p:cNvPr id="15" name="矩形 14"/>
            <p:cNvSpPr/>
            <p:nvPr/>
          </p:nvSpPr>
          <p:spPr>
            <a:xfrm>
              <a:off x="3416292" y="2000240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Times New Roman" pitchFamily="18" charset="0"/>
                  <a:cs typeface="Times New Roman" pitchFamily="18" charset="0"/>
                </a:rPr>
                <a:t>γ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左大括号 15"/>
            <p:cNvSpPr/>
            <p:nvPr/>
          </p:nvSpPr>
          <p:spPr>
            <a:xfrm>
              <a:off x="3227378" y="2046278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44788" y="247828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endParaRPr lang="zh-CN" altLang="en-US" sz="2000" b="1" i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cxnSp>
        <p:nvCxnSpPr>
          <p:cNvPr id="18" name="直接连接符 17"/>
          <p:cNvCxnSpPr>
            <a:stCxn id="13" idx="3"/>
            <a:endCxn id="7" idx="0"/>
          </p:cNvCxnSpPr>
          <p:nvPr/>
        </p:nvCxnSpPr>
        <p:spPr>
          <a:xfrm rot="5400000">
            <a:off x="2089530" y="2434470"/>
            <a:ext cx="512323" cy="33372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3" idx="5"/>
            <a:endCxn id="10" idx="0"/>
          </p:cNvCxnSpPr>
          <p:nvPr/>
        </p:nvCxnSpPr>
        <p:spPr>
          <a:xfrm rot="16200000" flipH="1">
            <a:off x="2898810" y="2363032"/>
            <a:ext cx="512323" cy="476604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3" idx="1"/>
          </p:cNvCxnSpPr>
          <p:nvPr/>
        </p:nvCxnSpPr>
        <p:spPr>
          <a:xfrm>
            <a:off x="2023251" y="1558912"/>
            <a:ext cx="489304" cy="382147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5400000">
            <a:off x="1179138" y="1607332"/>
            <a:ext cx="382146" cy="336109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04934" y="1071546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 smtClean="0">
                <a:ea typeface="楷体" pitchFamily="49" charset="-122"/>
                <a:cs typeface="Times New Roman" pitchFamily="18" charset="0"/>
              </a:rPr>
              <a:t>-1</a:t>
            </a:r>
            <a:endParaRPr lang="zh-CN" altLang="en-US" sz="2000" b="1" dirty="0" smtClean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86050" y="1571612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 smtClean="0">
                <a:ea typeface="楷体" pitchFamily="49" charset="-122"/>
                <a:cs typeface="Times New Roman" pitchFamily="18" charset="0"/>
              </a:rPr>
              <a:t>0</a:t>
            </a:r>
            <a:endParaRPr lang="zh-CN" altLang="en-US" sz="2000" b="1" dirty="0" smtClean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7988324" y="3783380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i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4143372" y="1360670"/>
            <a:ext cx="642942" cy="1428760"/>
            <a:chOff x="3857620" y="1000108"/>
            <a:chExt cx="642942" cy="1428760"/>
          </a:xfrm>
        </p:grpSpPr>
        <p:sp>
          <p:nvSpPr>
            <p:cNvPr id="42" name="右箭头 41"/>
            <p:cNvSpPr/>
            <p:nvPr/>
          </p:nvSpPr>
          <p:spPr>
            <a:xfrm>
              <a:off x="3857620" y="2214554"/>
              <a:ext cx="642942" cy="214314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36682" y="1000108"/>
              <a:ext cx="492443" cy="114300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插入结点</a:t>
              </a:r>
              <a:endParaRPr lang="zh-CN" altLang="en-US" sz="20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143504" y="882998"/>
            <a:ext cx="3214710" cy="2857520"/>
            <a:chOff x="5143504" y="882998"/>
            <a:chExt cx="3214710" cy="2857520"/>
          </a:xfrm>
        </p:grpSpPr>
        <p:sp>
          <p:nvSpPr>
            <p:cNvPr id="49" name="矩形 48"/>
            <p:cNvSpPr/>
            <p:nvPr/>
          </p:nvSpPr>
          <p:spPr>
            <a:xfrm>
              <a:off x="6786578" y="2597510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Times New Roman" pitchFamily="18" charset="0"/>
                  <a:cs typeface="Times New Roman" pitchFamily="18" charset="0"/>
                </a:rPr>
                <a:t>α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左大括号 49"/>
            <p:cNvSpPr/>
            <p:nvPr/>
          </p:nvSpPr>
          <p:spPr>
            <a:xfrm>
              <a:off x="6597664" y="2643548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215074" y="307555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endParaRPr lang="zh-CN" altLang="en-US" sz="2000" b="1" i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8001024" y="2597510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Times New Roman" pitchFamily="18" charset="0"/>
                  <a:cs typeface="Times New Roman" pitchFamily="18" charset="0"/>
                </a:rPr>
                <a:t>β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左大括号 52"/>
            <p:cNvSpPr/>
            <p:nvPr/>
          </p:nvSpPr>
          <p:spPr>
            <a:xfrm>
              <a:off x="7812110" y="2643548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429520" y="307555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endParaRPr lang="zh-CN" altLang="en-US" sz="2000" b="1" i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7215206" y="1597378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6277032" y="882998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5143504" y="1740254"/>
              <a:ext cx="928694" cy="1143008"/>
              <a:chOff x="2844788" y="2000240"/>
              <a:chExt cx="928694" cy="1143008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3416292" y="2000240"/>
                <a:ext cx="357190" cy="1143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altLang="zh-CN" sz="2000" dirty="0" smtClean="0">
                    <a:latin typeface="Times New Roman" pitchFamily="18" charset="0"/>
                    <a:cs typeface="Times New Roman" pitchFamily="18" charset="0"/>
                  </a:rPr>
                  <a:t>γ</a:t>
                </a:r>
                <a:endParaRPr lang="zh-CN" alt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" name="左大括号 58"/>
              <p:cNvSpPr/>
              <p:nvPr/>
            </p:nvSpPr>
            <p:spPr>
              <a:xfrm>
                <a:off x="3227378" y="2046278"/>
                <a:ext cx="108000" cy="1071570"/>
              </a:xfrm>
              <a:prstGeom prst="leftBrace">
                <a:avLst/>
              </a:prstGeom>
              <a:ln w="28575">
                <a:solidFill>
                  <a:srgbClr val="99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844788" y="2478281"/>
                <a:ext cx="35719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b="1" i="1" dirty="0" smtClean="0">
                    <a:solidFill>
                      <a:srgbClr val="3333FF"/>
                    </a:solidFill>
                    <a:ea typeface="楷体" pitchFamily="49" charset="-122"/>
                    <a:cs typeface="Times New Roman" pitchFamily="18" charset="0"/>
                  </a:rPr>
                  <a:t>h</a:t>
                </a:r>
                <a:endParaRPr lang="zh-CN" altLang="en-US" sz="2000" b="1" i="1" dirty="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  <p:cxnSp>
          <p:nvCxnSpPr>
            <p:cNvPr id="61" name="直接连接符 60"/>
            <p:cNvCxnSpPr>
              <a:stCxn id="55" idx="3"/>
              <a:endCxn id="49" idx="0"/>
            </p:cNvCxnSpPr>
            <p:nvPr/>
          </p:nvCxnSpPr>
          <p:spPr>
            <a:xfrm rot="5400000">
              <a:off x="6875876" y="2174484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55" idx="5"/>
              <a:endCxn id="52" idx="0"/>
            </p:cNvCxnSpPr>
            <p:nvPr/>
          </p:nvCxnSpPr>
          <p:spPr>
            <a:xfrm rot="16200000" flipH="1">
              <a:off x="7685156" y="2103046"/>
              <a:ext cx="512323" cy="4766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endCxn id="55" idx="1"/>
            </p:cNvCxnSpPr>
            <p:nvPr/>
          </p:nvCxnSpPr>
          <p:spPr>
            <a:xfrm>
              <a:off x="6809597" y="1298926"/>
              <a:ext cx="489304" cy="382147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5400000">
              <a:off x="5965484" y="1347346"/>
              <a:ext cx="382146" cy="336109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5991280" y="811560"/>
            <a:ext cx="1938306" cy="807843"/>
            <a:chOff x="5991280" y="811560"/>
            <a:chExt cx="1938306" cy="807843"/>
          </a:xfrm>
        </p:grpSpPr>
        <p:sp>
          <p:nvSpPr>
            <p:cNvPr id="65" name="TextBox 64"/>
            <p:cNvSpPr txBox="1"/>
            <p:nvPr/>
          </p:nvSpPr>
          <p:spPr>
            <a:xfrm>
              <a:off x="5991280" y="81156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ea typeface="楷体" pitchFamily="49" charset="-122"/>
                  <a:cs typeface="Times New Roman" pitchFamily="18" charset="0"/>
                </a:rPr>
                <a:t>-2</a:t>
              </a:r>
              <a:endParaRPr lang="zh-CN" altLang="en-US" sz="2000" b="1" dirty="0" smtClean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572396" y="131162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ea typeface="楷体" pitchFamily="49" charset="-122"/>
                  <a:cs typeface="Times New Roman" pitchFamily="18" charset="0"/>
                </a:rPr>
                <a:t>-1</a:t>
              </a:r>
              <a:endParaRPr lang="zh-CN" altLang="en-US" sz="2000" b="1" dirty="0" smtClean="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000892" y="1168750"/>
            <a:ext cx="1214446" cy="1143008"/>
            <a:chOff x="7000892" y="1168750"/>
            <a:chExt cx="1214446" cy="1143008"/>
          </a:xfrm>
        </p:grpSpPr>
        <p:sp>
          <p:nvSpPr>
            <p:cNvPr id="46" name="TextBox 45"/>
            <p:cNvSpPr txBox="1"/>
            <p:nvPr/>
          </p:nvSpPr>
          <p:spPr>
            <a:xfrm>
              <a:off x="7000892" y="116875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R</a:t>
              </a:r>
              <a:endParaRPr lang="zh-CN" altLang="en-US" sz="2000" b="1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858148" y="200398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R</a:t>
              </a:r>
              <a:endParaRPr lang="zh-CN" altLang="en-US" sz="2000" b="1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8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785850" y="27289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2205066" y="2811824"/>
            <a:ext cx="928694" cy="1143008"/>
            <a:chOff x="3357554" y="2811824"/>
            <a:chExt cx="928694" cy="1143008"/>
          </a:xfrm>
        </p:grpSpPr>
        <p:sp>
          <p:nvSpPr>
            <p:cNvPr id="49" name="矩形 48"/>
            <p:cNvSpPr/>
            <p:nvPr/>
          </p:nvSpPr>
          <p:spPr>
            <a:xfrm>
              <a:off x="3929058" y="2811824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Times New Roman" pitchFamily="18" charset="0"/>
                  <a:cs typeface="Times New Roman" pitchFamily="18" charset="0"/>
                </a:rPr>
                <a:t>α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左大括号 49"/>
            <p:cNvSpPr/>
            <p:nvPr/>
          </p:nvSpPr>
          <p:spPr>
            <a:xfrm>
              <a:off x="3740144" y="2857862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7554" y="328986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endParaRPr lang="zh-CN" altLang="en-US" sz="2000" b="1" i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56" name="椭圆 55"/>
          <p:cNvSpPr/>
          <p:nvPr/>
        </p:nvSpPr>
        <p:spPr>
          <a:xfrm>
            <a:off x="2267024" y="1097312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2000" b="1" i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组合 56"/>
          <p:cNvGrpSpPr/>
          <p:nvPr/>
        </p:nvGrpSpPr>
        <p:grpSpPr>
          <a:xfrm>
            <a:off x="1133496" y="1954568"/>
            <a:ext cx="928694" cy="1143008"/>
            <a:chOff x="2844788" y="2000240"/>
            <a:chExt cx="928694" cy="1143008"/>
          </a:xfrm>
        </p:grpSpPr>
        <p:sp>
          <p:nvSpPr>
            <p:cNvPr id="58" name="矩形 57"/>
            <p:cNvSpPr/>
            <p:nvPr/>
          </p:nvSpPr>
          <p:spPr>
            <a:xfrm>
              <a:off x="3416292" y="2000240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Times New Roman" pitchFamily="18" charset="0"/>
                  <a:cs typeface="Times New Roman" pitchFamily="18" charset="0"/>
                </a:rPr>
                <a:t>γ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左大括号 58"/>
            <p:cNvSpPr/>
            <p:nvPr/>
          </p:nvSpPr>
          <p:spPr>
            <a:xfrm>
              <a:off x="3227378" y="2046278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44788" y="247828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endParaRPr lang="zh-CN" altLang="en-US" sz="2000" b="1" i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cxnSp>
        <p:nvCxnSpPr>
          <p:cNvPr id="61" name="直接连接符 60"/>
          <p:cNvCxnSpPr/>
          <p:nvPr/>
        </p:nvCxnSpPr>
        <p:spPr>
          <a:xfrm rot="5400000">
            <a:off x="2865868" y="2388798"/>
            <a:ext cx="512323" cy="33372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3205198" y="1811692"/>
            <a:ext cx="1143008" cy="2546002"/>
            <a:chOff x="4357686" y="1811692"/>
            <a:chExt cx="1143008" cy="2546002"/>
          </a:xfrm>
        </p:grpSpPr>
        <p:sp>
          <p:nvSpPr>
            <p:cNvPr id="40" name="椭圆 39"/>
            <p:cNvSpPr/>
            <p:nvPr/>
          </p:nvSpPr>
          <p:spPr>
            <a:xfrm>
              <a:off x="5130804" y="3997694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143504" y="2811824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Times New Roman" pitchFamily="18" charset="0"/>
                  <a:cs typeface="Times New Roman" pitchFamily="18" charset="0"/>
                </a:rPr>
                <a:t>β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左大括号 52"/>
            <p:cNvSpPr/>
            <p:nvPr/>
          </p:nvSpPr>
          <p:spPr>
            <a:xfrm>
              <a:off x="4954590" y="2857862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572000" y="328986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endParaRPr lang="zh-CN" altLang="en-US" sz="2000" b="1" i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4357686" y="1811692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2" name="直接连接符 61"/>
            <p:cNvCxnSpPr>
              <a:stCxn id="55" idx="5"/>
              <a:endCxn id="52" idx="0"/>
            </p:cNvCxnSpPr>
            <p:nvPr/>
          </p:nvCxnSpPr>
          <p:spPr>
            <a:xfrm rot="16200000" flipH="1">
              <a:off x="4827636" y="2317360"/>
              <a:ext cx="512323" cy="4766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接连接符 62"/>
          <p:cNvCxnSpPr/>
          <p:nvPr/>
        </p:nvCxnSpPr>
        <p:spPr>
          <a:xfrm>
            <a:off x="2799589" y="1513240"/>
            <a:ext cx="489304" cy="382147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5400000">
            <a:off x="1955476" y="1561660"/>
            <a:ext cx="382146" cy="336109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1919314" y="263703"/>
            <a:ext cx="1357322" cy="1115620"/>
            <a:chOff x="3071802" y="263703"/>
            <a:chExt cx="1357322" cy="1115620"/>
          </a:xfrm>
        </p:grpSpPr>
        <p:sp>
          <p:nvSpPr>
            <p:cNvPr id="65" name="TextBox 64"/>
            <p:cNvSpPr txBox="1"/>
            <p:nvPr/>
          </p:nvSpPr>
          <p:spPr>
            <a:xfrm>
              <a:off x="4071934" y="263703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ea typeface="楷体" pitchFamily="49" charset="-122"/>
                  <a:cs typeface="Times New Roman" pitchFamily="18" charset="0"/>
                </a:rPr>
                <a:t>0</a:t>
              </a:r>
              <a:endParaRPr lang="zh-CN" altLang="en-US" sz="2000" b="1" dirty="0" smtClean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071802" y="10715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ea typeface="楷体" pitchFamily="49" charset="-122"/>
                  <a:cs typeface="Times New Roman" pitchFamily="18" charset="0"/>
                </a:rPr>
                <a:t>0</a:t>
              </a:r>
              <a:endParaRPr lang="zh-CN" altLang="en-US" sz="2000" b="1" dirty="0" smtClean="0">
                <a:ea typeface="楷体" pitchFamily="49" charset="-122"/>
                <a:cs typeface="Times New Roman" pitchFamily="18" charset="0"/>
              </a:endParaRPr>
            </a:p>
          </p:txBody>
        </p:sp>
      </p:grpSp>
      <p:cxnSp>
        <p:nvCxnSpPr>
          <p:cNvPr id="57" name="直接连接符 56"/>
          <p:cNvCxnSpPr/>
          <p:nvPr/>
        </p:nvCxnSpPr>
        <p:spPr>
          <a:xfrm rot="10800000" flipV="1">
            <a:off x="2806736" y="785794"/>
            <a:ext cx="469901" cy="45878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847876" y="3571876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RR</a:t>
            </a:r>
            <a:r>
              <a:rPr lang="zh-CN" altLang="en-US" sz="2400" b="1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调整后的结果</a:t>
            </a: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9</a:t>
            </a:fld>
            <a:r>
              <a:rPr lang="en-US" altLang="zh-CN" smtClean="0"/>
              <a:t>/29</a:t>
            </a:r>
            <a:endParaRPr lang="en-US" altLang="zh-CN"/>
          </a:p>
        </p:txBody>
      </p:sp>
      <p:sp>
        <p:nvSpPr>
          <p:cNvPr id="29" name="TextBox 28"/>
          <p:cNvSpPr txBox="1"/>
          <p:nvPr/>
        </p:nvSpPr>
        <p:spPr>
          <a:xfrm>
            <a:off x="5000628" y="1785926"/>
            <a:ext cx="3714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结点带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右子树</a:t>
            </a:r>
            <a:r>
              <a:rPr lang="el-GR" altLang="zh-CN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β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一起上升</a:t>
            </a:r>
            <a:endParaRPr lang="en-US" altLang="zh-CN" sz="2000" b="1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结点成为</a:t>
            </a:r>
            <a:r>
              <a:rPr lang="en-US" altLang="zh-CN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的左孩子</a:t>
            </a:r>
            <a:endParaRPr lang="en-US" altLang="zh-CN" sz="2000" b="1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原来</a:t>
            </a:r>
            <a:r>
              <a:rPr lang="en-US" altLang="zh-CN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结点的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左子树</a:t>
            </a:r>
            <a:r>
              <a:rPr lang="el-GR" altLang="zh-CN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α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作为</a:t>
            </a:r>
            <a:r>
              <a:rPr lang="en-US" altLang="zh-CN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的右子树</a:t>
            </a:r>
            <a:endParaRPr lang="zh-CN" altLang="en-US" sz="20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4857752" y="1142984"/>
            <a:ext cx="3081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4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RR</a:t>
            </a:r>
            <a:r>
              <a:rPr lang="zh-CN" altLang="en-US" sz="2400" b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型调整过程：</a:t>
            </a:r>
            <a:endParaRPr lang="zh-CN" altLang="en-US" sz="2400" b="1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13 -0.00232 C 0.05052 -0.02338 0.04809 -0.04421 0.03924 -0.08009 C 0.03038 -0.11597 0.01528 -0.16667 0.00035 -0.21713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2.96296E-6 C 0.00278 -0.01412 0.00278 -0.02801 0.00695 -0.04908 C 0.01129 -0.07014 0.01997 -0.09838 0.02865 -0.12662 " pathEditMode="relative" rAng="0" ptsTypes="aaA">
                                      <p:cBhvr>
                                        <p:cTn id="1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3333F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b="1" dirty="0" smtClean="0">
            <a:solidFill>
              <a:srgbClr val="3333FF"/>
            </a:solidFill>
            <a:ea typeface="楷体" pitchFamily="49" charset="-122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2146</TotalTime>
  <Words>1206</Words>
  <Application>Microsoft PowerPoint</Application>
  <PresentationFormat>全屏显示(4:3)</PresentationFormat>
  <Paragraphs>592</Paragraphs>
  <Slides>29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656</cp:revision>
  <dcterms:created xsi:type="dcterms:W3CDTF">2004-04-11T01:33:44Z</dcterms:created>
  <dcterms:modified xsi:type="dcterms:W3CDTF">2017-05-20T07:03:26Z</dcterms:modified>
</cp:coreProperties>
</file>