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405" r:id="rId2"/>
    <p:sldId id="412" r:id="rId3"/>
    <p:sldId id="413" r:id="rId4"/>
    <p:sldId id="411" r:id="rId5"/>
    <p:sldId id="310" r:id="rId6"/>
    <p:sldId id="431" r:id="rId7"/>
    <p:sldId id="432" r:id="rId8"/>
    <p:sldId id="311" r:id="rId9"/>
    <p:sldId id="414" r:id="rId10"/>
    <p:sldId id="312" r:id="rId11"/>
    <p:sldId id="313" r:id="rId12"/>
    <p:sldId id="314" r:id="rId13"/>
    <p:sldId id="415" r:id="rId14"/>
    <p:sldId id="403" r:id="rId15"/>
    <p:sldId id="416" r:id="rId16"/>
    <p:sldId id="419" r:id="rId17"/>
    <p:sldId id="317" r:id="rId18"/>
    <p:sldId id="418" r:id="rId19"/>
    <p:sldId id="429" r:id="rId20"/>
    <p:sldId id="430" r:id="rId21"/>
    <p:sldId id="319" r:id="rId22"/>
    <p:sldId id="407" r:id="rId23"/>
    <p:sldId id="420" r:id="rId24"/>
    <p:sldId id="421" r:id="rId25"/>
    <p:sldId id="422" r:id="rId26"/>
    <p:sldId id="423" r:id="rId27"/>
    <p:sldId id="320" r:id="rId28"/>
    <p:sldId id="424" r:id="rId29"/>
    <p:sldId id="408" r:id="rId30"/>
    <p:sldId id="321" r:id="rId31"/>
    <p:sldId id="426" r:id="rId32"/>
    <p:sldId id="427" r:id="rId33"/>
    <p:sldId id="428" r:id="rId34"/>
    <p:sldId id="425" r:id="rId35"/>
    <p:sldId id="406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CC"/>
    <a:srgbClr val="FF0000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C373769-C437-455A-9EE8-3C9CE0C4A9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963-21D7-41AE-92E5-60DF1274827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0FC6-A272-4FEA-A540-BE0B779152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5748-2D64-4815-AE79-88015E5F26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BB3F-4B2C-44F3-BF8D-E692F381D8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CD84E6E-D0AA-4CFC-AC78-FBF12F6812A9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2320-17F7-4214-B89B-7ACC435BE6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079-12E7-4712-8B69-F19017E1F4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3E04-2A92-4209-B564-A32E915786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F074-D08F-4072-BC0B-C729EF261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E0F8-683C-4856-8743-1D3B7F30D4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2D6D-2243-4A6D-A363-5C72324B1B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212-6727-418B-9FEC-BC53EA50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741507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957407" y="36543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173307" y="38702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460644" y="336546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741507" y="42306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533669" y="415762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894032" y="37988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389207" y="459101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965469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613169" y="4157623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613169" y="370358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6099194" y="3654385"/>
            <a:ext cx="1258888" cy="1220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409958" y="4600526"/>
            <a:ext cx="221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存储地址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(key)</a:t>
            </a:r>
          </a:p>
        </p:txBody>
      </p:sp>
      <p:sp>
        <p:nvSpPr>
          <p:cNvPr id="17" name="Text Box 8" descr="信纸"/>
          <p:cNvSpPr txBox="1">
            <a:spLocks noChangeArrowheads="1"/>
          </p:cNvSpPr>
          <p:nvPr/>
        </p:nvSpPr>
        <p:spPr bwMode="auto">
          <a:xfrm>
            <a:off x="2419364" y="357166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500034" y="1571612"/>
            <a:ext cx="4537075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哈希表的基本概念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250030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哈希表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适合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76944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注意：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哈希表是一种存储结构，它并非适合任何情况，主要适合记录的关键字与存储地址存在</a:t>
            </a:r>
            <a:r>
              <a:rPr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某种函数关系的数据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、除留余数法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918635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哈希表存储空间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m</a:t>
            </a:r>
            <a:r>
              <a:rPr lang="en-US" altLang="zh-CN" sz="2000" dirty="0" smtClean="0">
                <a:latin typeface="+mj-ea"/>
                <a:ea typeface="+mj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个单元：空间为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29190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000628" y="1169243"/>
            <a:ext cx="214314" cy="71438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哈希函数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除留余数法的哈希函数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mod 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(mod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为求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余运算，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dirty="0" err="1" smtClean="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最好是质数（素数）。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8309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讲解：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除留余数法就是把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个记录按关键字映射的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的哈希空间中。而模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素数</a:t>
            </a:r>
            <a:r>
              <a:rPr kumimoji="1"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）时出现冲突的可能性更小。</a:t>
            </a:r>
            <a:endParaRPr lang="zh-CN" altLang="en-US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ym typeface="Symbol"/>
              </a:rPr>
              <a:t>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85786" y="5214950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哈希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地址的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集合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75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62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、数字分析法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关键字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86446" y="1357298"/>
            <a:ext cx="1179434" cy="1571636"/>
            <a:chOff x="5786446" y="1571612"/>
            <a:chExt cx="1179434" cy="157163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1571612"/>
              <a:ext cx="1107996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取</a:t>
              </a:r>
              <a:r>
                <a:rPr kumimoji="1" lang="zh-CN" altLang="en-US" sz="20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最后两位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作为哈希地址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5743534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大数值范围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小数值范围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哈希函数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224" y="2071678"/>
            <a:ext cx="7358114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解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，设计除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应为小于等于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素数，设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p=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13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806450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9-9】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，采用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除留余数法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哈希函数建立如下关键字集合的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哈希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77)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，共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个关键字。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 注意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存在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冲突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h(16)=3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h(74)=9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h(60)=8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h(43)=4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h(54)=2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h(90)=12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h(46)=7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h(31)=5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h(29)=3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79306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67968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136097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36083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06479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453707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499348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546418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664004"/>
            <a:ext cx="73914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开放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法：冲突时找一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新的空闲的哈希</a:t>
            </a:r>
            <a:r>
              <a:rPr kumimoji="1" lang="zh-CN" altLang="en-US" dirty="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地址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2663825" cy="42068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、开放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定址法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89589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怎么找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空闲单元？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43372" y="2324393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3753153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实例：晚到电影院找座位的情况就是采用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开放定址法。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551651"/>
            <a:ext cx="8286808" cy="87761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示例：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如果你买了</a:t>
            </a:r>
            <a:r>
              <a:rPr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电影票，到电影院时已经开映了，你的位置被别人占用了，你需要找一个空位置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。这就是开放定址法的思路。</a:t>
            </a:r>
            <a:endParaRPr lang="zh-CN" altLang="en-US" sz="220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389439" cy="4801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chemeClr val="bg1"/>
                </a:solidFill>
                <a:ea typeface="隶书" pitchFamily="49" charset="-122"/>
              </a:rPr>
              <a:t>9.4.3  </a:t>
            </a:r>
            <a:r>
              <a:rPr kumimoji="1" lang="zh-CN" altLang="en-US" sz="2800" dirty="0" smtClean="0">
                <a:solidFill>
                  <a:schemeClr val="bg1"/>
                </a:solidFill>
                <a:ea typeface="隶书" pitchFamily="49" charset="-122"/>
              </a:rPr>
              <a:t>哈希冲突解决方法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2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14348" y="1000108"/>
            <a:ext cx="574834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线性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探查法的数学递推描述公式为：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+1)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）线性探查法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7572428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      示例：在电影院中找被占用位置的后面空位置！模</a:t>
            </a:r>
            <a:r>
              <a:rPr lang="en-US" altLang="zh-CN" sz="2200" i="1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是为了保证找到的位置在</a:t>
            </a:r>
            <a:r>
              <a:rPr lang="en-US" altLang="zh-CN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200" i="1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-1</a:t>
            </a:r>
            <a:r>
              <a:rPr lang="zh-CN" altLang="en-US" sz="220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的有效空间中。</a:t>
            </a:r>
            <a:endParaRPr lang="zh-CN" altLang="en-US" sz="2200">
              <a:solidFill>
                <a:schemeClr val="bg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非同义词冲突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哈希函数值不相同的两个记录争夺同一个后继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哈希地址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堆积（或聚集）现象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077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平方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探查法的数学描述公式为：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=h(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±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mod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(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i="1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）平方探查法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685804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思路：在电影院中找被占用位置的前后空位置！</a:t>
            </a:r>
            <a:endParaRPr lang="zh-CN" altLang="en-US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平方探查法是一种较好的处理冲突的方法，可以避免出现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堆积现象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。它的缺点是不能探查到哈希表上的所有单元，但至少能探查到一半单元。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292893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查找的位置依次为：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0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/>
              <a:t>+1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en-US" altLang="zh-CN" smtClean="0"/>
              <a:t>1 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/>
              <a:t>+4</a:t>
            </a:r>
            <a:r>
              <a:rPr lang="zh-CN" altLang="en-US" smtClean="0"/>
              <a:t>、</a:t>
            </a:r>
            <a:r>
              <a:rPr lang="en-US" altLang="zh-CN" i="1" smtClean="0"/>
              <a:t> d</a:t>
            </a:r>
            <a:r>
              <a:rPr lang="en-US" altLang="zh-CN" baseline="-25000" smtClean="0"/>
              <a:t>0 </a:t>
            </a:r>
            <a:r>
              <a:rPr lang="en-US" altLang="zh-CN" smtClean="0">
                <a:latin typeface="+mn-ea"/>
              </a:rPr>
              <a:t>-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en-US" smtClean="0">
                <a:sym typeface="Symbol"/>
              </a:rPr>
              <a:t>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9-10】</a:t>
            </a:r>
            <a:r>
              <a:rPr kumimoji="1" lang="en-US" altLang="zh-CN" sz="280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假设哈希表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=13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，采用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除留余数法哈希函数建立如下关键字集合的哈希表：  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     (16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77)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 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并采用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线性探查法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解决冲突。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h(29)=3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5464181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/>
          </a:p>
        </p:txBody>
      </p:sp>
      <p:sp>
        <p:nvSpPr>
          <p:cNvPr id="72" name="椭圆 71"/>
          <p:cNvSpPr/>
          <p:nvPr/>
        </p:nvSpPr>
        <p:spPr>
          <a:xfrm>
            <a:off x="3643306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28662" y="1310267"/>
            <a:ext cx="321471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=3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=(3+1)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% 13=4</a:t>
            </a:r>
            <a:endParaRPr kumimoji="1" lang="zh-CN" altLang="en-US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4810" y="1214422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214810" y="1640791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仍冲突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4214810" y="2069419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OK</a:t>
            </a:r>
            <a:endParaRPr lang="zh-CN" altLang="en-US" sz="2200"/>
          </a:p>
        </p:txBody>
      </p:sp>
      <p:sp>
        <p:nvSpPr>
          <p:cNvPr id="48" name="TextBox 47"/>
          <p:cNvSpPr txBox="1"/>
          <p:nvPr/>
        </p:nvSpPr>
        <p:spPr>
          <a:xfrm>
            <a:off x="928662" y="2164060"/>
            <a:ext cx="2571768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=(5+1) % 13=6</a:t>
            </a:r>
            <a:endParaRPr lang="zh-CN" alt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928662" y="1714488"/>
            <a:ext cx="249080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baseline="-30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=(4+1) 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% 13=5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810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54" name="TextBox 53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7" grpId="0" animBg="1"/>
      <p:bldP spid="57" grpId="1" animBg="1"/>
      <p:bldP spid="71" grpId="0" animBg="1"/>
      <p:bldP spid="71" grpId="1" animBg="1"/>
      <p:bldP spid="72" grpId="0" animBg="1"/>
      <p:bldP spid="72" grpId="1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h(88)=10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5894397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学号　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姓名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记录数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=20</a:t>
            </a:r>
            <a:r>
              <a:rPr lang="zh-CN" altLang="en-US" sz="2000" smtClean="0"/>
              <a:t>，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无序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示例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18379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查找学号为</a:t>
            </a:r>
            <a:r>
              <a:rPr lang="en-US" altLang="zh-CN" sz="20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的学生姓名：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618918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从头到尾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顺序查找，时间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若学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号有序，二分查找，时间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dirty="0" err="1" smtClean="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dirty="0" err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643182"/>
            <a:ext cx="7286676" cy="2350310"/>
            <a:chOff x="1643042" y="2683466"/>
            <a:chExt cx="7286676" cy="2350310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38826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传统存储方法</a:t>
              </a:r>
              <a:r>
                <a:rPr lang="en-US" altLang="zh-CN" sz="2000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:</a:t>
              </a:r>
              <a:r>
                <a:rPr lang="zh-CN" altLang="en-US" sz="2000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存放在一个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数组</a:t>
              </a:r>
              <a:r>
                <a:rPr lang="zh-CN" altLang="en-US" sz="2000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  <a:endParaRPr lang="en-US" altLang="zh-CN" sz="2000" dirty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683466"/>
              <a:ext cx="306211" cy="1008062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201001003</a:t>
              </a:r>
              <a:endParaRPr lang="zh-CN" alt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李四</a:t>
              </a:r>
              <a:endParaRPr lang="zh-CN" alt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cs typeface="Times New Roman" pitchFamily="18" charset="0"/>
                  <a:sym typeface="Symbol"/>
                </a:rPr>
                <a:t>19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Symbol"/>
                </a:rPr>
                <a:t>20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Symbol"/>
                </a:rPr>
                <a:t>个元素空间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Symbol"/>
                </a:rPr>
                <a:t> 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36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关键字：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16   74  60  43  54  90  46  31  29  88  77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h(77)=12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6392875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30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=12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baseline="-30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=(12+1) % 13=0</a:t>
            </a:r>
            <a:endParaRPr lang="zh-CN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3214678" y="485776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哈希表创建完毕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冲突</a:t>
            </a:r>
            <a:endParaRPr lang="zh-CN" altLang="en-US" sz="2200"/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OK</a:t>
            </a:r>
            <a:endParaRPr lang="zh-CN" altLang="en-US" sz="2200"/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次</a:t>
            </a:r>
            <a:endParaRPr lang="zh-CN" altLang="en-US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73" grpId="0" animBg="1"/>
      <p:bldP spid="75" grpId="0"/>
      <p:bldP spid="76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857232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最终的哈希表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286124"/>
            <a:ext cx="5572164" cy="2069727"/>
            <a:chOff x="2000232" y="3286124"/>
            <a:chExt cx="5572164" cy="2069727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哈希表的构成：</a:t>
              </a: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哈希函数：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本例为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h(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)=</a:t>
              </a:r>
              <a:r>
                <a:rPr kumimoji="1" lang="en-US" altLang="zh-CN" sz="22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 smtClean="0">
                  <a:ea typeface="楷体" pitchFamily="49" charset="-122"/>
                  <a:cs typeface="Times New Roman" pitchFamily="18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解决冲突方法：</a:t>
              </a:r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本例为线性探查法</a:t>
              </a:r>
              <a:endParaRPr lang="zh-CN" altLang="en-US" sz="220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开放定址法哈希表查找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71472" y="1847637"/>
            <a:ext cx="5329237" cy="3295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(ha[d]!=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采用某种探查法求出下一地址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(ha[d]==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ha[d];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3000396" cy="500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4973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29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记录：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8189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/>
              <a:t>h</a:t>
            </a:r>
            <a:r>
              <a:rPr lang="en-US" altLang="zh-CN" sz="2200" dirty="0"/>
              <a:t>(29)=29%13=3</a:t>
            </a:r>
            <a:r>
              <a:rPr lang="zh-CN" altLang="en-US" sz="2200" dirty="0"/>
              <a:t>：</a:t>
            </a:r>
            <a:r>
              <a:rPr lang="en-US" altLang="zh-CN" sz="2200" dirty="0"/>
              <a:t>16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/>
              <a:t>d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=3</a:t>
            </a:r>
            <a:r>
              <a:rPr lang="zh-CN" altLang="en-US" sz="2200" smtClean="0"/>
              <a:t>，</a:t>
            </a:r>
            <a:r>
              <a:rPr lang="en-US" altLang="zh-CN" sz="2200" smtClean="0"/>
              <a:t>d</a:t>
            </a:r>
            <a:r>
              <a:rPr lang="en-US" altLang="zh-CN" sz="2200" baseline="-25000" smtClean="0"/>
              <a:t>1</a:t>
            </a:r>
            <a:r>
              <a:rPr lang="en-US" altLang="zh-CN" sz="2200" dirty="0"/>
              <a:t>=(3+1)=4</a:t>
            </a:r>
            <a:r>
              <a:rPr lang="zh-CN" altLang="en-US" sz="2200" dirty="0"/>
              <a:t>：</a:t>
            </a:r>
            <a:r>
              <a:rPr lang="en-US" altLang="zh-CN" sz="2200" dirty="0"/>
              <a:t>43</a:t>
            </a:r>
            <a:r>
              <a:rPr lang="en-US" altLang="zh-CN" sz="2200" dirty="0">
                <a:latin typeface="+mj-ea"/>
                <a:ea typeface="+mj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2</a:t>
            </a:r>
            <a:r>
              <a:rPr lang="en-US" altLang="zh-CN" sz="2200" dirty="0"/>
              <a:t>=(4+1)=5</a:t>
            </a:r>
            <a:r>
              <a:rPr lang="zh-CN" altLang="en-US" sz="2200" dirty="0"/>
              <a:t>：</a:t>
            </a:r>
            <a:r>
              <a:rPr lang="en-US" altLang="zh-CN" sz="2200" dirty="0"/>
              <a:t>31</a:t>
            </a:r>
            <a:r>
              <a:rPr lang="en-US" altLang="zh-CN" sz="2200" dirty="0">
                <a:latin typeface="+mn-ea"/>
                <a:ea typeface="+mn-ea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/>
              <a:t>； </a:t>
            </a:r>
            <a:endParaRPr lang="en-US" altLang="zh-CN" sz="2200" dirty="0" smtClean="0"/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 smtClean="0"/>
              <a:t>d</a:t>
            </a:r>
            <a:r>
              <a:rPr lang="en-US" altLang="zh-CN" sz="2200" baseline="-25000" dirty="0" err="1" smtClean="0"/>
              <a:t>3</a:t>
            </a:r>
            <a:r>
              <a:rPr lang="en-US" altLang="zh-CN" sz="2200" dirty="0"/>
              <a:t>=(5+1)=6</a:t>
            </a:r>
            <a:r>
              <a:rPr lang="zh-CN" altLang="en-US" sz="2200" dirty="0"/>
              <a:t>：</a:t>
            </a:r>
            <a:r>
              <a:rPr lang="en-US" altLang="zh-CN" sz="2200" dirty="0"/>
              <a:t>29</a:t>
            </a:r>
            <a:r>
              <a:rPr lang="zh-CN" altLang="en-US" sz="2200" dirty="0"/>
              <a:t>＝</a:t>
            </a:r>
            <a:r>
              <a:rPr lang="en-US" altLang="zh-CN" sz="2200" dirty="0">
                <a:solidFill>
                  <a:srgbClr val="FF0000"/>
                </a:solidFill>
              </a:rPr>
              <a:t>29</a:t>
            </a:r>
            <a:r>
              <a:rPr lang="zh-CN" altLang="en-US" sz="2200" dirty="0" smtClean="0"/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成功！</a:t>
            </a:r>
            <a:endParaRPr lang="en-US" altLang="zh-CN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1285860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110475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 baseline="-25000" dirty="0" smtClean="0">
                <a:ea typeface="楷体" pitchFamily="49" charset="-122"/>
                <a:cs typeface="Times New Roman" pitchFamily="18" charset="0"/>
              </a:rPr>
              <a:t>成功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=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7916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2+1+1+1+1+4+1+1+1+1+1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flipV="1">
            <a:off x="2857488" y="5324789"/>
            <a:ext cx="3571900" cy="1651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53247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5077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=1.364</a:t>
            </a:r>
            <a:endParaRPr lang="zh-CN" alt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6500858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前面构建的哈希表：成功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kumimoji="1" lang="zh-CN" altLang="en-US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探查次数恰好等于查找到该记录所需要的关键字比较次数！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500562" y="4286256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3071834" cy="500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00364" y="5857892"/>
            <a:ext cx="342902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表失败查找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14356"/>
            <a:ext cx="414340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查找关键字</a:t>
            </a:r>
            <a:r>
              <a:rPr lang="en-US" altLang="zh-CN" sz="2200" i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=47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的记录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85860"/>
            <a:ext cx="257176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(47)=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47%13=8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32801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60</a:t>
            </a:r>
            <a:r>
              <a:rPr lang="en-US" altLang="zh-CN" sz="2200" smtClean="0">
                <a:latin typeface="+mj-ea"/>
                <a:cs typeface="Times New Roman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3286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 74</a:t>
            </a:r>
            <a:r>
              <a:rPr lang="en-US" altLang="zh-CN" sz="2200" smtClean="0">
                <a:latin typeface="+mj-ea"/>
                <a:cs typeface="Times New Roman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14554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 88</a:t>
            </a:r>
            <a:r>
              <a:rPr lang="en-US" altLang="zh-CN" sz="2200" smtClean="0">
                <a:latin typeface="+mj-ea"/>
                <a:cs typeface="Times New Roman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85926"/>
            <a:ext cx="285752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=(8+1)=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14620"/>
            <a:ext cx="214314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=(10+1)=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46150"/>
            <a:ext cx="328614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200" baseline="-25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=(9+1)=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65420"/>
            <a:ext cx="292895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此处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失败！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714744" y="1071546"/>
            <a:ext cx="1985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哈希表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00092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前面构建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的哈希表：不</a:t>
            </a:r>
            <a:r>
              <a:rPr kumimoji="1" lang="zh-CN" altLang="en-US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r>
              <a:rPr kumimoji="1" lang="en-US" altLang="zh-CN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358356"/>
            <a:ext cx="7215238" cy="992844"/>
            <a:chOff x="1285852" y="3358356"/>
            <a:chExt cx="7215238" cy="992844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一个关键字不在有效关键字集合中，但其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哈希函数值为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，采用线性探查法找到空位置，需要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5984" y="3357562"/>
            <a:ext cx="5500726" cy="1285884"/>
            <a:chOff x="2285984" y="3357562"/>
            <a:chExt cx="5500726" cy="1285884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一个关键字不在有效关键字集合中，但其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哈希函数值为</a:t>
              </a:r>
              <a:r>
                <a:rPr kumimoji="1"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，采用线性探查法找到空位置，需要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10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次关键字比较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472" y="4500570"/>
            <a:ext cx="7929618" cy="1357322"/>
            <a:chOff x="571472" y="4500570"/>
            <a:chExt cx="7929618" cy="135732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5181913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 smtClean="0">
                  <a:ea typeface="楷体" pitchFamily="49" charset="-122"/>
                  <a:cs typeface="Times New Roman" pitchFamily="18" charset="0"/>
                </a:rPr>
                <a:t>不成功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4863124"/>
              <a:ext cx="521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2+1+10+9+8+7+6+5+4+3+2+1+3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5" idx="3"/>
            </p:cNvCxnSpPr>
            <p:nvPr/>
          </p:nvCxnSpPr>
          <p:spPr>
            <a:xfrm flipV="1">
              <a:off x="2428860" y="5396227"/>
              <a:ext cx="4714908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5396227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5206" y="5148876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= 4.692</a:t>
              </a:r>
              <a:endParaRPr lang="zh-CN" altLang="en-US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643438" y="4500570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拉链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法是把所有的同义词用单链表链接起来的方法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52084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、拉链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8978" y="1643050"/>
            <a:ext cx="7197732" cy="4043448"/>
            <a:chOff x="588978" y="1643050"/>
            <a:chExt cx="7197732" cy="4043448"/>
          </a:xfrm>
        </p:grpSpPr>
        <p:grpSp>
          <p:nvGrpSpPr>
            <p:cNvPr id="40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/>
                  <a:t>j</a:t>
                </a:r>
                <a:endParaRPr lang="zh-CN" altLang="en-US" sz="2000" i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s</a:t>
                </a:r>
                <a:r>
                  <a:rPr lang="en-US" altLang="zh-CN" sz="2000" smtClean="0"/>
                  <a:t>)=</a:t>
                </a:r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t</a:t>
                </a:r>
                <a:r>
                  <a:rPr lang="en-US" altLang="zh-CN" sz="2000" smtClean="0"/>
                  <a:t>)= </a:t>
                </a:r>
                <a:r>
                  <a:rPr lang="en-US" altLang="zh-CN" sz="2000" smtClean="0">
                    <a:latin typeface="宋体"/>
                    <a:ea typeface="宋体"/>
                  </a:rPr>
                  <a:t>…</a:t>
                </a:r>
                <a:r>
                  <a:rPr lang="en-US" altLang="zh-CN" sz="2000" smtClean="0">
                    <a:latin typeface="+mj-ea"/>
                    <a:ea typeface="+mj-ea"/>
                    <a:sym typeface="Symbol"/>
                  </a:rPr>
                  <a:t> </a:t>
                </a:r>
                <a:r>
                  <a:rPr lang="en-US" altLang="zh-CN" sz="2000" smtClean="0">
                    <a:sym typeface="Symbol"/>
                  </a:rPr>
                  <a:t>= </a:t>
                </a:r>
                <a:r>
                  <a:rPr lang="en-US" altLang="zh-CN" sz="2000" i="1" smtClean="0">
                    <a:sym typeface="Symbol"/>
                  </a:rPr>
                  <a:t>j</a:t>
                </a:r>
                <a:endParaRPr lang="zh-CN" altLang="en-US" sz="2000" i="1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/>
                  <a:t>i</a:t>
                </a:r>
                <a:endParaRPr lang="zh-CN" altLang="en-US" sz="2000" i="1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/>
                  </a:rPr>
                  <a:t></a:t>
                </a:r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3438" y="2357430"/>
                <a:ext cx="23574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x</a:t>
                </a:r>
                <a:r>
                  <a:rPr lang="en-US" altLang="zh-CN" sz="2000" smtClean="0"/>
                  <a:t>)=</a:t>
                </a:r>
                <a:r>
                  <a:rPr lang="en-US" altLang="zh-CN" sz="2000" i="1" smtClean="0"/>
                  <a:t>h</a:t>
                </a:r>
                <a:r>
                  <a:rPr lang="en-US" altLang="zh-CN" sz="2000" smtClean="0"/>
                  <a:t>(</a:t>
                </a:r>
                <a:r>
                  <a:rPr lang="en-US" altLang="zh-CN" sz="2000" i="1" smtClean="0"/>
                  <a:t>k</a:t>
                </a:r>
                <a:r>
                  <a:rPr lang="en-US" altLang="zh-CN" sz="2000" i="1" baseline="-25000" smtClean="0"/>
                  <a:t>y</a:t>
                </a:r>
                <a:r>
                  <a:rPr lang="en-US" altLang="zh-CN" sz="2000" smtClean="0"/>
                  <a:t>)=  </a:t>
                </a:r>
                <a:r>
                  <a:rPr lang="en-US" altLang="zh-CN" sz="2000" smtClean="0">
                    <a:latin typeface="宋体"/>
                    <a:ea typeface="宋体"/>
                  </a:rPr>
                  <a:t>…</a:t>
                </a:r>
                <a:r>
                  <a:rPr lang="en-US" altLang="zh-CN" sz="2000" smtClean="0">
                    <a:latin typeface="+mj-ea"/>
                    <a:ea typeface="+mj-ea"/>
                    <a:sym typeface="Symbol"/>
                  </a:rPr>
                  <a:t> </a:t>
                </a:r>
                <a:r>
                  <a:rPr lang="en-US" altLang="zh-CN" sz="2000" smtClean="0">
                    <a:sym typeface="Symbol"/>
                  </a:rPr>
                  <a:t>= </a:t>
                </a:r>
                <a:r>
                  <a:rPr lang="en-US" altLang="zh-CN" sz="2000" i="1" smtClean="0">
                    <a:sym typeface="Symbol"/>
                  </a:rPr>
                  <a:t>i</a:t>
                </a:r>
                <a:endParaRPr lang="zh-CN" altLang="en-US" sz="2000" i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地址</a:t>
                </a:r>
                <a:endPara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楷体" pitchFamily="49" charset="-122"/>
                    <a:ea typeface="楷体" pitchFamily="49" charset="-122"/>
                  </a:rPr>
                  <a:t>头结点</a:t>
                </a:r>
                <a:endPara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宋体"/>
                    <a:ea typeface="宋体"/>
                    <a:sym typeface="Symbol"/>
                  </a:rPr>
                  <a:t>…</a:t>
                </a:r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88978" y="2114598"/>
              <a:ext cx="839750" cy="3500462"/>
              <a:chOff x="588978" y="2357430"/>
              <a:chExt cx="839750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978" y="2928934"/>
                <a:ext cx="553998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mtClean="0">
                    <a:ea typeface="楷体" pitchFamily="49" charset="-122"/>
                    <a:cs typeface="Times New Roman" pitchFamily="18" charset="0"/>
                  </a:rPr>
                  <a:t>哈希表地址空间</a:t>
                </a:r>
                <a:endParaRPr lang="zh-CN" altLang="en-US"/>
              </a:p>
            </p:txBody>
          </p:sp>
        </p:grp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71414"/>
            <a:ext cx="88583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9-9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的关键字序列，构造采用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拉链法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解决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冲突的哈希表。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77078" y="1571612"/>
            <a:ext cx="523220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采用拉链法构造的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哈希表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ha[0..12]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12</a:t>
              </a:r>
              <a:endParaRPr lang="zh-CN" altLang="en-US" sz="2000" dirty="0"/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关键字集合：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                  (16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74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60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43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54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90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46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29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88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77)</a:t>
            </a:r>
            <a:endParaRPr lang="zh-CN" altLang="en-US" sz="2000"/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28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 rot="174738">
            <a:off x="539750" y="836613"/>
            <a:ext cx="49688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拉链法哈希表查找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329237" cy="375754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rIns="216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ha[d]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的单链表中查找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失败标记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p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学号　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姓名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=20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m</a:t>
            </a:r>
            <a:r>
              <a:rPr lang="en-US" altLang="zh-CN" sz="2000" smtClean="0"/>
              <a:t>=30</a:t>
            </a:r>
            <a:endParaRPr lang="en-US" altLang="zh-CN" sz="2000"/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另一种存储结构：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849633" cy="1714512"/>
            <a:chOff x="7929586" y="3429000"/>
            <a:chExt cx="849633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285752" cy="17145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6776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哈希表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7858180" cy="1282026"/>
            <a:chOff x="500034" y="5361684"/>
            <a:chExt cx="7858180" cy="1282026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查找学号为</a:t>
              </a:r>
              <a:r>
                <a:rPr lang="en-US" altLang="zh-CN" sz="2000" dirty="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201001025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的学生姓名：</a:t>
              </a:r>
              <a:endParaRPr lang="en-US" altLang="zh-CN" sz="2000" dirty="0" smtClean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348" y="5833232"/>
              <a:ext cx="600079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  <a:sym typeface="Wingdings"/>
                </a:rPr>
                <a:t>计算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  <a:sym typeface="Wingdings"/>
                </a:rPr>
                <a:t>: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  <a:sym typeface="Wingdings"/>
                </a:rPr>
                <a:t>地址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  <a:sym typeface="Wingdings"/>
                </a:rPr>
                <a:t>d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Wingdings"/>
                </a:rPr>
                <a:t>=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 201001025</a:t>
              </a:r>
              <a:r>
                <a:rPr lang="en-US" altLang="zh-CN" sz="200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201001001=</a:t>
              </a:r>
              <a:r>
                <a:rPr lang="en-US" altLang="zh-CN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24</a:t>
              </a:r>
              <a:endParaRPr lang="en-US" altLang="zh-CN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处的学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号比较，相等，返回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姓名“王五”</a:t>
              </a:r>
              <a:endParaRPr lang="zh-CN" altLang="en-US" sz="2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时间复杂度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O(1)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623522"/>
            <a:chOff x="142844" y="2600316"/>
            <a:chExt cx="8152362" cy="2623522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377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存放地址</a:t>
              </a:r>
              <a:r>
                <a:rPr lang="en-US" altLang="zh-CN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zh-CN" altLang="en-US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学号</a:t>
              </a:r>
              <a:r>
                <a:rPr lang="en-US" altLang="zh-CN" sz="2000" dirty="0">
                  <a:solidFill>
                    <a:srgbClr val="CC00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287337" cy="792000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0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en-US" altLang="zh-CN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201001003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李四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24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29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34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itchFamily="18" charset="0"/>
                  <a:sym typeface="Symbol"/>
                </a:rPr>
                <a:t> </a:t>
              </a:r>
              <a:endParaRPr lang="zh-CN" altLang="en-US" sz="2000" dirty="0"/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Symbol"/>
                </a:rPr>
                <a:t>30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  <a:sym typeface="Symbol"/>
                </a:rPr>
                <a:t>个元素空间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  <a:sym typeface="Symbol"/>
                </a:rPr>
                <a:t> 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7146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的情况</a:t>
            </a:r>
            <a:endParaRPr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的记录：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649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(16)=16%13=3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ha[3]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个结点，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29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ha[3]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个结点， 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成功！</a:t>
            </a:r>
            <a:endParaRPr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30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拉链法中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成功查找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成功找到第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层的结点，均需要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次关键字比较，共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成功找到第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层的结点，均需要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次关键字比较，共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643438" y="2786058"/>
            <a:ext cx="4214842" cy="1604673"/>
            <a:chOff x="4500562" y="3500438"/>
            <a:chExt cx="4214842" cy="1604673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 smtClean="0">
                  <a:ea typeface="楷体" pitchFamily="49" charset="-122"/>
                  <a:cs typeface="Times New Roman" pitchFamily="18" charset="0"/>
                </a:rPr>
                <a:t>成功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=1.182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1×9+2×2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不成功查找</a:t>
            </a: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的情况</a:t>
            </a:r>
            <a:endParaRPr lang="zh-CN" altLang="en-US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表不成功查找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查找关键字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的记录：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3449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(47)=47%13=8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指向</a:t>
            </a: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ha[8]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个结点，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60</a:t>
            </a:r>
            <a:r>
              <a:rPr lang="en-US" altLang="zh-CN" sz="2200" dirty="0" smtClean="0"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47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2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p=NULL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失败！</a:t>
            </a:r>
            <a:endParaRPr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次关键字比较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11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71490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拉链法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428992" y="1142984"/>
            <a:ext cx="5286412" cy="1107996"/>
            <a:chOff x="3428992" y="1142984"/>
            <a:chExt cx="5286412" cy="1107996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个结点的单链表，不成功查找需要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次关键字比较，共有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714488"/>
              <a:ext cx="157163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786314" y="1714488"/>
            <a:ext cx="4143404" cy="1107996"/>
            <a:chOff x="4643438" y="2214554"/>
            <a:chExt cx="4143404" cy="1107996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有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个结点的单链表，不成功查找需要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次关键字比较，共有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个这样的单链表</a:t>
              </a:r>
              <a:endParaRPr lang="zh-CN" altLang="en-US" sz="2200"/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4429124" y="3143248"/>
            <a:ext cx="4429156" cy="2143140"/>
            <a:chOff x="4429124" y="3143248"/>
            <a:chExt cx="4429156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ea typeface="楷体" pitchFamily="49" charset="-122"/>
                  <a:cs typeface="Times New Roman" pitchFamily="18" charset="0"/>
                </a:rPr>
                <a:t>ASL</a:t>
              </a:r>
              <a:r>
                <a:rPr lang="zh-CN" altLang="en-US" baseline="-25000" dirty="0" smtClean="0">
                  <a:ea typeface="楷体" pitchFamily="49" charset="-122"/>
                  <a:cs typeface="Times New Roman" pitchFamily="18" charset="0"/>
                </a:rPr>
                <a:t>不成功</a:t>
              </a:r>
              <a:r>
                <a:rPr lang="en-US" altLang="zh-CN" dirty="0" smtClean="0">
                  <a:ea typeface="楷体" pitchFamily="49" charset="-122"/>
                  <a:cs typeface="Times New Roman" pitchFamily="18" charset="0"/>
                </a:rPr>
                <a:t>=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4" y="3967467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=0.846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/>
                <a:t>1×7+2×2</a:t>
              </a:r>
              <a:endParaRPr lang="zh-CN" altLang="en-US" dirty="0"/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α</a:t>
              </a:r>
              <a:r>
                <a:rPr lang="en-US" altLang="zh-CN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i="1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en-US" altLang="zh-CN" i="1" dirty="0" smtClean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endParaRPr lang="zh-CN" altLang="en-US" dirty="0"/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33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1285860"/>
            <a:ext cx="6858048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开放定址法和拉链法各有什么优缺点？</a:t>
            </a:r>
            <a:endParaRPr lang="zh-CN" altLang="en-US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143108" y="235743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、几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个概念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3571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CC00CC"/>
                </a:solidFill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哈希函数和哈希地址</a:t>
            </a:r>
            <a:r>
              <a:rPr kumimoji="1" lang="en-US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mtClean="0">
                <a:solidFill>
                  <a:srgbClr val="CC00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283997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哈希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函数：</a:t>
            </a:r>
            <a:r>
              <a:rPr lang="zh-CN" altLang="en-US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zh-CN" altLang="en-US" sz="2200" dirty="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关键字为</a:t>
            </a:r>
            <a:r>
              <a:rPr kumimoji="1" lang="en-US" altLang="zh-CN" sz="2200" i="1" dirty="0" err="1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的对象存放在相应的哈希</a:t>
            </a:r>
            <a:r>
              <a:rPr kumimoji="1" lang="zh-CN" altLang="en-US" sz="2200" dirty="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地址</a:t>
            </a:r>
            <a:r>
              <a:rPr lang="zh-CN" altLang="en-US" sz="2200" dirty="0" smtClean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</a:t>
            </a:r>
            <a:endParaRPr lang="zh-CN" altLang="en-US" sz="2200" dirty="0">
              <a:solidFill>
                <a:srgbClr val="00B05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714752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261330"/>
            <a:ext cx="1700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哈希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函数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1712229"/>
            <a:ext cx="1258888" cy="22145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存储空间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2869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5028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199798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28631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279014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4313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22353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42976" y="356961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个对象</a:t>
            </a:r>
            <a:endParaRPr lang="zh-CN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6858016" y="2283733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哈希表：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000" smtClean="0">
                <a:latin typeface="+mj-ea"/>
                <a:cs typeface="Times New Roman" pitchFamily="18" charset="0"/>
              </a:rPr>
              <a:t>≥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）的连续内存单元</a:t>
            </a:r>
            <a:endParaRPr lang="zh-CN" altLang="en-US" sz="2000"/>
          </a:p>
        </p:txBody>
      </p:sp>
      <p:sp>
        <p:nvSpPr>
          <p:cNvPr id="35" name="TextBox 34"/>
          <p:cNvSpPr txBox="1"/>
          <p:nvPr/>
        </p:nvSpPr>
        <p:spPr>
          <a:xfrm>
            <a:off x="5072066" y="1926543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0</a:t>
            </a:r>
            <a:endParaRPr lang="zh-CN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4786314" y="359813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m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5072066" y="2883755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宋体"/>
                <a:ea typeface="宋体"/>
              </a:rPr>
              <a:t>┇</a:t>
            </a:r>
            <a:endParaRPr lang="zh-CN" altLang="en-US" sz="2000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500694" y="2353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7686" y="9978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哈希地址</a:t>
            </a:r>
            <a:endParaRPr lang="zh-CN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4740276" y="223995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1837184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571744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哈希冲突</a:t>
            </a:r>
            <a:endParaRPr kumimoji="1" lang="en-US" altLang="zh-CN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 对于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关键字分别为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）的记录，有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err="1">
                <a:latin typeface="+mn-ea"/>
                <a:ea typeface="+mn-ea"/>
                <a:cs typeface="Times New Roman" pitchFamily="18" charset="0"/>
              </a:rPr>
              <a:t>≠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smtClean="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。把这种现象叫做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冲突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同义词冲突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在哈希表存储结构的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希冲突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是很难避免的！！！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714356"/>
            <a:ext cx="835824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    哈希表设计主要需要解决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哈希冲突。实际中哈希冲突是难以避免的，主要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643050"/>
            <a:ext cx="78581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与装填因子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有关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装填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因子</a:t>
            </a:r>
            <a:r>
              <a:rPr lang="el-GR" altLang="zh-CN" sz="2200" smtClean="0">
                <a:solidFill>
                  <a:srgbClr val="FF00FF"/>
                </a:solidFill>
                <a:ea typeface="+mn-ea"/>
                <a:cs typeface="Times New Roman" pitchFamily="18" charset="0"/>
              </a:rPr>
              <a:t>α</a:t>
            </a:r>
            <a:r>
              <a:rPr lang="en-US" altLang="zh-CN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存储的记录个数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哈希表的大小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/</a:t>
            </a:r>
            <a:r>
              <a:rPr lang="en-US" altLang="zh-CN" sz="2200" i="1" smtClean="0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l-GR" altLang="zh-CN" sz="2200" smtClean="0"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越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小，冲突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的可能性就越小； </a:t>
            </a:r>
            <a:r>
              <a:rPr lang="el-GR" altLang="zh-CN" sz="2200" dirty="0">
                <a:ea typeface="楷体" pitchFamily="49" charset="-122"/>
                <a:cs typeface="Times New Roman" pitchFamily="18" charset="0"/>
              </a:rPr>
              <a:t>α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越大（最大可取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），冲突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的可能性就越大。通常使最终的控制在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0.6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0.9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的范围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内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与所采用的哈希函数有关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与解决冲突方法有关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。好的哈希冲突解决方法会减少冲突的发生。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、哈希表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设计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6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14348" y="1357298"/>
            <a:ext cx="47863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尽可能设计好的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endParaRPr kumimoji="1" lang="en-US" altLang="zh-CN" sz="22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解决冲突的方法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所以哈希表设计的重点：</a:t>
            </a:r>
            <a:endParaRPr lang="zh-CN" altLang="en-US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5857916" cy="138499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好的哈希函数应该具有什么特点？    </a:t>
            </a:r>
            <a:endParaRPr kumimoji="1" lang="zh-CN" altLang="en-US" dirty="0">
              <a:solidFill>
                <a:srgbClr val="3333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339311"/>
            <a:ext cx="84582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   直接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定址法是以关键字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本身或关键字加上某个数值常量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作为哈希地址的方法。直接定址法的哈希函数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497915"/>
            <a:ext cx="2500330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、直接定址法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4141121"/>
            <a:ext cx="4857784" cy="1002391"/>
            <a:chOff x="857224" y="3143248"/>
            <a:chExt cx="4857784" cy="1002391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35719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i="1" dirty="0" smtClean="0"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 dirty="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zh-CN" altLang="en-US" sz="2200" dirty="0" smtClean="0">
                  <a:ea typeface="楷体" pitchFamily="49" charset="-122"/>
                  <a:cs typeface="Times New Roman" pitchFamily="18" charset="0"/>
                </a:rPr>
                <a:t>学号</a:t>
              </a:r>
              <a:r>
                <a:rPr lang="en-US" altLang="zh-CN" sz="2200" dirty="0" smtClean="0">
                  <a:ea typeface="楷体" pitchFamily="49" charset="-122"/>
                  <a:cs typeface="Times New Roman" pitchFamily="18" charset="0"/>
                </a:rPr>
                <a:t>) = </a:t>
              </a:r>
              <a:r>
                <a:rPr lang="zh-CN" altLang="en-US" sz="2200" dirty="0" smtClean="0">
                  <a:ea typeface="楷体" pitchFamily="49" charset="-122"/>
                  <a:cs typeface="Times New Roman" pitchFamily="18" charset="0"/>
                </a:rPr>
                <a:t>学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号</a:t>
              </a:r>
              <a:r>
                <a:rPr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3143248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4389439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ea typeface="隶书" pitchFamily="49" charset="-122"/>
              </a:rPr>
              <a:t>9.4.2  </a:t>
            </a:r>
            <a:r>
              <a:rPr kumimoji="1" lang="zh-CN" altLang="en-US" sz="2800" dirty="0">
                <a:solidFill>
                  <a:schemeClr val="bg1"/>
                </a:solidFill>
                <a:ea typeface="隶书" pitchFamily="49" charset="-122"/>
              </a:rPr>
              <a:t>哈希函数构造方法</a:t>
            </a:r>
            <a:endParaRPr lang="zh-CN" altLang="en-US" sz="280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2413</Words>
  <Application>Microsoft PowerPoint</Application>
  <PresentationFormat>全屏显示(4:3)</PresentationFormat>
  <Paragraphs>869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660</cp:revision>
  <dcterms:created xsi:type="dcterms:W3CDTF">2004-04-11T01:33:44Z</dcterms:created>
  <dcterms:modified xsi:type="dcterms:W3CDTF">2017-05-22T06:06:05Z</dcterms:modified>
</cp:coreProperties>
</file>