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0"/>
  </p:notesMasterIdLst>
  <p:sldIdLst>
    <p:sldId id="757" r:id="rId2"/>
    <p:sldId id="839" r:id="rId3"/>
    <p:sldId id="833" r:id="rId4"/>
    <p:sldId id="834" r:id="rId5"/>
    <p:sldId id="838" r:id="rId6"/>
    <p:sldId id="840" r:id="rId7"/>
    <p:sldId id="841" r:id="rId8"/>
    <p:sldId id="759" r:id="rId9"/>
    <p:sldId id="766" r:id="rId10"/>
    <p:sldId id="767" r:id="rId11"/>
    <p:sldId id="768" r:id="rId12"/>
    <p:sldId id="769" r:id="rId13"/>
    <p:sldId id="770" r:id="rId14"/>
    <p:sldId id="771" r:id="rId15"/>
    <p:sldId id="772" r:id="rId16"/>
    <p:sldId id="773" r:id="rId17"/>
    <p:sldId id="774" r:id="rId18"/>
    <p:sldId id="775" r:id="rId19"/>
    <p:sldId id="776" r:id="rId20"/>
    <p:sldId id="777" r:id="rId21"/>
    <p:sldId id="778" r:id="rId22"/>
    <p:sldId id="779" r:id="rId23"/>
    <p:sldId id="780" r:id="rId24"/>
    <p:sldId id="830" r:id="rId25"/>
    <p:sldId id="782" r:id="rId26"/>
    <p:sldId id="783" r:id="rId27"/>
    <p:sldId id="784" r:id="rId28"/>
    <p:sldId id="785" r:id="rId29"/>
    <p:sldId id="786" r:id="rId30"/>
    <p:sldId id="787" r:id="rId31"/>
    <p:sldId id="831" r:id="rId32"/>
    <p:sldId id="789" r:id="rId33"/>
    <p:sldId id="790" r:id="rId34"/>
    <p:sldId id="791" r:id="rId35"/>
    <p:sldId id="792" r:id="rId36"/>
    <p:sldId id="793" r:id="rId37"/>
    <p:sldId id="794" r:id="rId38"/>
    <p:sldId id="795" r:id="rId39"/>
    <p:sldId id="796" r:id="rId40"/>
    <p:sldId id="797" r:id="rId41"/>
    <p:sldId id="798" r:id="rId42"/>
    <p:sldId id="799" r:id="rId43"/>
    <p:sldId id="800" r:id="rId44"/>
    <p:sldId id="801" r:id="rId45"/>
    <p:sldId id="802" r:id="rId46"/>
    <p:sldId id="803" r:id="rId47"/>
    <p:sldId id="804" r:id="rId48"/>
    <p:sldId id="805" r:id="rId49"/>
    <p:sldId id="806" r:id="rId50"/>
    <p:sldId id="807" r:id="rId51"/>
    <p:sldId id="808" r:id="rId52"/>
    <p:sldId id="809" r:id="rId53"/>
    <p:sldId id="810" r:id="rId54"/>
    <p:sldId id="811" r:id="rId55"/>
    <p:sldId id="812" r:id="rId56"/>
    <p:sldId id="813" r:id="rId57"/>
    <p:sldId id="815" r:id="rId58"/>
    <p:sldId id="816" r:id="rId59"/>
    <p:sldId id="817" r:id="rId60"/>
    <p:sldId id="818" r:id="rId61"/>
    <p:sldId id="832" r:id="rId62"/>
    <p:sldId id="824" r:id="rId63"/>
    <p:sldId id="825" r:id="rId64"/>
    <p:sldId id="826" r:id="rId65"/>
    <p:sldId id="827" r:id="rId66"/>
    <p:sldId id="828" r:id="rId67"/>
    <p:sldId id="829" r:id="rId68"/>
    <p:sldId id="368" r:id="rId6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A2C37C1-2728-45AC-ADFD-5665F237673E}">
          <p14:sldIdLst/>
        </p14:section>
        <p14:section name="无标题节" id="{EF7FEC6D-A205-461C-BB09-47909251DA56}">
          <p14:sldIdLst>
            <p14:sldId id="757"/>
            <p14:sldId id="839"/>
            <p14:sldId id="833"/>
            <p14:sldId id="834"/>
            <p14:sldId id="838"/>
            <p14:sldId id="840"/>
            <p14:sldId id="841"/>
            <p14:sldId id="759"/>
            <p14:sldId id="766"/>
            <p14:sldId id="767"/>
            <p14:sldId id="768"/>
            <p14:sldId id="769"/>
            <p14:sldId id="770"/>
            <p14:sldId id="771"/>
            <p14:sldId id="772"/>
            <p14:sldId id="773"/>
            <p14:sldId id="774"/>
            <p14:sldId id="775"/>
            <p14:sldId id="776"/>
            <p14:sldId id="777"/>
            <p14:sldId id="778"/>
            <p14:sldId id="779"/>
            <p14:sldId id="780"/>
            <p14:sldId id="830"/>
            <p14:sldId id="782"/>
            <p14:sldId id="783"/>
            <p14:sldId id="784"/>
            <p14:sldId id="785"/>
            <p14:sldId id="786"/>
            <p14:sldId id="787"/>
            <p14:sldId id="831"/>
            <p14:sldId id="789"/>
            <p14:sldId id="790"/>
            <p14:sldId id="791"/>
            <p14:sldId id="792"/>
            <p14:sldId id="793"/>
            <p14:sldId id="794"/>
            <p14:sldId id="795"/>
            <p14:sldId id="796"/>
            <p14:sldId id="797"/>
            <p14:sldId id="798"/>
            <p14:sldId id="799"/>
            <p14:sldId id="800"/>
            <p14:sldId id="801"/>
            <p14:sldId id="802"/>
            <p14:sldId id="803"/>
            <p14:sldId id="804"/>
            <p14:sldId id="805"/>
            <p14:sldId id="806"/>
            <p14:sldId id="807"/>
            <p14:sldId id="808"/>
            <p14:sldId id="809"/>
            <p14:sldId id="810"/>
            <p14:sldId id="811"/>
            <p14:sldId id="812"/>
            <p14:sldId id="813"/>
            <p14:sldId id="815"/>
            <p14:sldId id="816"/>
            <p14:sldId id="817"/>
            <p14:sldId id="818"/>
            <p14:sldId id="832"/>
            <p14:sldId id="824"/>
            <p14:sldId id="825"/>
            <p14:sldId id="826"/>
            <p14:sldId id="827"/>
            <p14:sldId id="828"/>
            <p14:sldId id="829"/>
            <p14:sldId id="368"/>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447F"/>
    <a:srgbClr val="1F4E79"/>
    <a:srgbClr val="92D050"/>
    <a:srgbClr val="5B9BD5"/>
    <a:srgbClr val="BE13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66" autoAdjust="0"/>
    <p:restoredTop sz="77778" autoAdjust="0"/>
  </p:normalViewPr>
  <p:slideViewPr>
    <p:cSldViewPr snapToGrid="0">
      <p:cViewPr varScale="1">
        <p:scale>
          <a:sx n="55" d="100"/>
          <a:sy n="55" d="100"/>
        </p:scale>
        <p:origin x="-1608" y="-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Lst>
  </p:outlineViewPr>
  <p:notesTextViewPr>
    <p:cViewPr>
      <p:scale>
        <a:sx n="1" d="1"/>
        <a:sy n="1" d="1"/>
      </p:scale>
      <p:origin x="0" y="0"/>
    </p:cViewPr>
  </p:notesTextViewPr>
  <p:sorterViewPr>
    <p:cViewPr>
      <p:scale>
        <a:sx n="100" d="100"/>
        <a:sy n="100" d="100"/>
      </p:scale>
      <p:origin x="0" y="-1590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8" Type="http://schemas.openxmlformats.org/officeDocument/2006/relationships/slide" Target="slides/slide53.xml"/><Relationship Id="rId13" Type="http://schemas.openxmlformats.org/officeDocument/2006/relationships/slide" Target="slides/slide61.xml"/><Relationship Id="rId3" Type="http://schemas.openxmlformats.org/officeDocument/2006/relationships/slide" Target="slides/slide43.xml"/><Relationship Id="rId7" Type="http://schemas.openxmlformats.org/officeDocument/2006/relationships/slide" Target="slides/slide52.xml"/><Relationship Id="rId12" Type="http://schemas.openxmlformats.org/officeDocument/2006/relationships/slide" Target="slides/slide60.xml"/><Relationship Id="rId2" Type="http://schemas.openxmlformats.org/officeDocument/2006/relationships/slide" Target="slides/slide41.xml"/><Relationship Id="rId1" Type="http://schemas.openxmlformats.org/officeDocument/2006/relationships/slide" Target="slides/slide40.xml"/><Relationship Id="rId6" Type="http://schemas.openxmlformats.org/officeDocument/2006/relationships/slide" Target="slides/slide51.xml"/><Relationship Id="rId11" Type="http://schemas.openxmlformats.org/officeDocument/2006/relationships/slide" Target="slides/slide58.xml"/><Relationship Id="rId5" Type="http://schemas.openxmlformats.org/officeDocument/2006/relationships/slide" Target="slides/slide48.xml"/><Relationship Id="rId10" Type="http://schemas.openxmlformats.org/officeDocument/2006/relationships/slide" Target="slides/slide57.xml"/><Relationship Id="rId4" Type="http://schemas.openxmlformats.org/officeDocument/2006/relationships/slide" Target="slides/slide44.xml"/><Relationship Id="rId9"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5" Type="http://schemas.openxmlformats.org/officeDocument/2006/relationships/image" Target="../media/image42.wmf"/><Relationship Id="rId4"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2AF5A1-C4DF-4D97-9C16-7960FADF12E6}" type="datetimeFigureOut">
              <a:rPr lang="zh-CN" altLang="en-US" smtClean="0"/>
              <a:t>2019/10/21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4477D2-14E9-43CC-A59A-0B70A4F4BF5F}" type="slidenum">
              <a:rPr lang="zh-CN" altLang="en-US" smtClean="0"/>
              <a:t>‹#›</a:t>
            </a:fld>
            <a:endParaRPr lang="zh-CN" altLang="en-US"/>
          </a:p>
        </p:txBody>
      </p:sp>
    </p:spTree>
    <p:extLst>
      <p:ext uri="{BB962C8B-B14F-4D97-AF65-F5344CB8AC3E}">
        <p14:creationId xmlns:p14="http://schemas.microsoft.com/office/powerpoint/2010/main" val="2903249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DE9961C-96FC-437D-8B8B-79CBBB84F82F}" type="slidenum">
              <a:rPr lang="zh-CN" altLang="en-US" smtClean="0"/>
              <a:pPr/>
              <a:t>1</a:t>
            </a:fld>
            <a:endParaRPr lang="zh-CN" altLang="en-US"/>
          </a:p>
        </p:txBody>
      </p:sp>
    </p:spTree>
    <p:extLst>
      <p:ext uri="{BB962C8B-B14F-4D97-AF65-F5344CB8AC3E}">
        <p14:creationId xmlns:p14="http://schemas.microsoft.com/office/powerpoint/2010/main" val="1235968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DE9961C-96FC-437D-8B8B-79CBBB84F82F}" type="slidenum">
              <a:rPr lang="zh-CN" altLang="en-US" smtClean="0"/>
              <a:pPr/>
              <a:t>2</a:t>
            </a:fld>
            <a:endParaRPr lang="zh-CN" altLang="en-US"/>
          </a:p>
        </p:txBody>
      </p:sp>
    </p:spTree>
    <p:extLst>
      <p:ext uri="{BB962C8B-B14F-4D97-AF65-F5344CB8AC3E}">
        <p14:creationId xmlns:p14="http://schemas.microsoft.com/office/powerpoint/2010/main" val="169068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DE9961C-96FC-437D-8B8B-79CBBB84F82F}" type="slidenum">
              <a:rPr lang="zh-CN" altLang="en-US" smtClean="0"/>
              <a:pPr/>
              <a:t>6</a:t>
            </a:fld>
            <a:endParaRPr lang="zh-CN" altLang="en-US"/>
          </a:p>
        </p:txBody>
      </p:sp>
    </p:spTree>
    <p:extLst>
      <p:ext uri="{BB962C8B-B14F-4D97-AF65-F5344CB8AC3E}">
        <p14:creationId xmlns:p14="http://schemas.microsoft.com/office/powerpoint/2010/main" val="182222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DE9961C-96FC-437D-8B8B-79CBBB84F82F}" type="slidenum">
              <a:rPr lang="zh-CN" altLang="en-US" smtClean="0"/>
              <a:pPr/>
              <a:t>7</a:t>
            </a:fld>
            <a:endParaRPr lang="zh-CN" altLang="en-US"/>
          </a:p>
        </p:txBody>
      </p:sp>
    </p:spTree>
    <p:extLst>
      <p:ext uri="{BB962C8B-B14F-4D97-AF65-F5344CB8AC3E}">
        <p14:creationId xmlns:p14="http://schemas.microsoft.com/office/powerpoint/2010/main" val="3955925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DE9961C-96FC-437D-8B8B-79CBBB84F82F}" type="slidenum">
              <a:rPr lang="zh-CN" altLang="en-US" smtClean="0"/>
              <a:pPr/>
              <a:t>8</a:t>
            </a:fld>
            <a:endParaRPr lang="zh-CN" altLang="en-US"/>
          </a:p>
        </p:txBody>
      </p:sp>
    </p:spTree>
    <p:extLst>
      <p:ext uri="{BB962C8B-B14F-4D97-AF65-F5344CB8AC3E}">
        <p14:creationId xmlns:p14="http://schemas.microsoft.com/office/powerpoint/2010/main" val="169068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DE9961C-96FC-437D-8B8B-79CBBB84F82F}" type="slidenum">
              <a:rPr lang="zh-CN" altLang="en-US" smtClean="0"/>
              <a:pPr/>
              <a:t>68</a:t>
            </a:fld>
            <a:endParaRPr lang="zh-CN" altLang="en-US"/>
          </a:p>
        </p:txBody>
      </p:sp>
    </p:spTree>
    <p:extLst>
      <p:ext uri="{BB962C8B-B14F-4D97-AF65-F5344CB8AC3E}">
        <p14:creationId xmlns:p14="http://schemas.microsoft.com/office/powerpoint/2010/main" val="39083467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矩形 8"/>
          <p:cNvSpPr/>
          <p:nvPr userDrawn="1"/>
        </p:nvSpPr>
        <p:spPr>
          <a:xfrm>
            <a:off x="-51828" y="1122363"/>
            <a:ext cx="9247656" cy="2946162"/>
          </a:xfrm>
          <a:prstGeom prst="rect">
            <a:avLst/>
          </a:prstGeom>
          <a:solidFill>
            <a:srgbClr val="0070C0">
              <a:alpha val="69804"/>
            </a:srgb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2" name="Title 1"/>
          <p:cNvSpPr>
            <a:spLocks noGrp="1"/>
          </p:cNvSpPr>
          <p:nvPr>
            <p:ph type="ctrTitle"/>
          </p:nvPr>
        </p:nvSpPr>
        <p:spPr>
          <a:xfrm>
            <a:off x="685800" y="1122363"/>
            <a:ext cx="7772400" cy="2387600"/>
          </a:xfrm>
        </p:spPr>
        <p:txBody>
          <a:bodyPr anchor="b"/>
          <a:lstStyle>
            <a:lvl1pPr algn="ctr">
              <a:lnSpc>
                <a:spcPct val="120000"/>
              </a:lnSpc>
              <a:defRPr sz="6000">
                <a:solidFill>
                  <a:schemeClr val="bg1"/>
                </a:solidFill>
                <a:latin typeface="黑体" panose="02010609060101010101" pitchFamily="49" charset="-122"/>
                <a:ea typeface="黑体" panose="02010609060101010101" pitchFamily="49" charset="-122"/>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4854288"/>
            <a:ext cx="6858000" cy="907921"/>
          </a:xfrm>
        </p:spPr>
        <p:txBody>
          <a:bodyPr/>
          <a:lstStyle>
            <a:lvl1pPr marL="0" indent="0" algn="ctr">
              <a:buNone/>
              <a:defRPr sz="2400">
                <a:solidFill>
                  <a:schemeClr val="accent1">
                    <a:lumMod val="50000"/>
                  </a:schemeClr>
                </a:solidFill>
                <a:latin typeface="黑体" panose="02010609060101010101" pitchFamily="49" charset="-122"/>
                <a:ea typeface="黑体" panose="020106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lvl1pPr>
              <a:defRPr>
                <a:latin typeface="黑体" panose="02010609060101010101" pitchFamily="49" charset="-122"/>
                <a:ea typeface="黑体" panose="02010609060101010101" pitchFamily="49" charset="-122"/>
              </a:defRPr>
            </a:lvl1pPr>
          </a:lstStyle>
          <a:p>
            <a:fld id="{8F53ACDB-32A5-4303-8C00-0C9220AA4E2F}" type="datetimeFigureOut">
              <a:rPr lang="zh-CN" altLang="en-US" smtClean="0"/>
              <a:pPr/>
              <a:t>2019/10/21</a:t>
            </a:fld>
            <a:endParaRPr lang="zh-CN" altLang="en-US"/>
          </a:p>
        </p:txBody>
      </p:sp>
      <p:sp>
        <p:nvSpPr>
          <p:cNvPr id="5" name="Footer Placeholder 4"/>
          <p:cNvSpPr>
            <a:spLocks noGrp="1"/>
          </p:cNvSpPr>
          <p:nvPr>
            <p:ph type="ftr" sz="quarter" idx="11"/>
          </p:nvPr>
        </p:nvSpPr>
        <p:spPr/>
        <p:txBody>
          <a:bodyPr/>
          <a:lstStyle>
            <a:lvl1pPr>
              <a:defRPr>
                <a:latin typeface="黑体" panose="02010609060101010101" pitchFamily="49" charset="-122"/>
                <a:ea typeface="黑体" panose="02010609060101010101" pitchFamily="49"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黑体" panose="02010609060101010101" pitchFamily="49" charset="-122"/>
                <a:ea typeface="黑体" panose="02010609060101010101" pitchFamily="49" charset="-122"/>
              </a:defRPr>
            </a:lvl1pPr>
          </a:lstStyle>
          <a:p>
            <a:fld id="{7F80F918-92AC-4DD3-B516-4E5AEDFA0B49}" type="slidenum">
              <a:rPr lang="zh-CN" altLang="en-US" smtClean="0"/>
              <a:pPr/>
              <a:t>‹#›</a:t>
            </a:fld>
            <a:endParaRPr lang="zh-CN" altLang="en-US"/>
          </a:p>
        </p:txBody>
      </p:sp>
      <p:pic>
        <p:nvPicPr>
          <p:cNvPr id="10" name="图片 9"/>
          <p:cNvPicPr>
            <a:picLocks noChangeAspect="1"/>
          </p:cNvPicPr>
          <p:nvPr userDrawn="1"/>
        </p:nvPicPr>
        <p:blipFill>
          <a:blip r:embed="rId2" cstate="print">
            <a:extLst/>
          </a:blip>
          <a:stretch>
            <a:fillRect/>
          </a:stretch>
        </p:blipFill>
        <p:spPr>
          <a:xfrm>
            <a:off x="261814" y="114963"/>
            <a:ext cx="1395536" cy="139553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Picture 4"/>
          <p:cNvPicPr>
            <a:picLocks noChangeAspect="1" noChangeArrowheads="1"/>
          </p:cNvPicPr>
          <p:nvPr userDrawn="1"/>
        </p:nvPicPr>
        <p:blipFill>
          <a:blip r:embed="rId3" cstate="print"/>
          <a:srcRect/>
          <a:stretch>
            <a:fillRect/>
          </a:stretch>
        </p:blipFill>
        <p:spPr bwMode="auto">
          <a:xfrm>
            <a:off x="4439854" y="6015789"/>
            <a:ext cx="4704146" cy="1299829"/>
          </a:xfrm>
          <a:prstGeom prst="rect">
            <a:avLst/>
          </a:prstGeom>
          <a:noFill/>
          <a:ln w="9525">
            <a:noFill/>
            <a:miter lim="800000"/>
            <a:headEnd/>
            <a:tailEnd/>
          </a:ln>
        </p:spPr>
      </p:pic>
    </p:spTree>
    <p:extLst>
      <p:ext uri="{BB962C8B-B14F-4D97-AF65-F5344CB8AC3E}">
        <p14:creationId xmlns:p14="http://schemas.microsoft.com/office/powerpoint/2010/main" val="3484807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userDrawn="1"/>
        </p:nvSpPr>
        <p:spPr>
          <a:xfrm>
            <a:off x="-51828" y="1122362"/>
            <a:ext cx="9247656" cy="3440113"/>
          </a:xfrm>
          <a:prstGeom prst="rect">
            <a:avLst/>
          </a:prstGeom>
          <a:solidFill>
            <a:srgbClr val="0070C0">
              <a:alpha val="69804"/>
            </a:srgb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pic>
        <p:nvPicPr>
          <p:cNvPr id="8" name="图片 7"/>
          <p:cNvPicPr>
            <a:picLocks noChangeAspect="1"/>
          </p:cNvPicPr>
          <p:nvPr userDrawn="1"/>
        </p:nvPicPr>
        <p:blipFill>
          <a:blip r:embed="rId2" cstate="print">
            <a:extLst/>
          </a:blip>
          <a:stretch>
            <a:fillRect/>
          </a:stretch>
        </p:blipFill>
        <p:spPr>
          <a:xfrm>
            <a:off x="261814" y="114963"/>
            <a:ext cx="1395536" cy="162951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Title 1"/>
          <p:cNvSpPr>
            <a:spLocks noGrp="1"/>
          </p:cNvSpPr>
          <p:nvPr>
            <p:ph type="title"/>
          </p:nvPr>
        </p:nvSpPr>
        <p:spPr>
          <a:xfrm>
            <a:off x="623888" y="1709739"/>
            <a:ext cx="7886700" cy="2852737"/>
          </a:xfrm>
        </p:spPr>
        <p:txBody>
          <a:bodyPr anchor="b"/>
          <a:lstStyle>
            <a:lvl1pPr>
              <a:lnSpc>
                <a:spcPct val="120000"/>
              </a:lnSpc>
              <a:defRPr sz="6000">
                <a:solidFill>
                  <a:schemeClr val="bg1"/>
                </a:solidFill>
                <a:latin typeface="黑体" panose="02010609060101010101" pitchFamily="49" charset="-122"/>
                <a:ea typeface="黑体" panose="02010609060101010101" pitchFamily="49" charset="-122"/>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23888" y="4808930"/>
            <a:ext cx="7886700" cy="1280721"/>
          </a:xfrm>
        </p:spPr>
        <p:txBody>
          <a:bodyPr/>
          <a:lstStyle>
            <a:lvl1pPr marL="0" indent="0">
              <a:buNone/>
              <a:defRPr sz="2400">
                <a:solidFill>
                  <a:schemeClr val="accent1">
                    <a:lumMod val="50000"/>
                  </a:schemeClr>
                </a:solidFill>
                <a:latin typeface="黑体" panose="02010609060101010101" pitchFamily="49" charset="-122"/>
                <a:ea typeface="黑体" panose="02010609060101010101" pitchFamily="49"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编辑母版文本样式</a:t>
            </a:r>
          </a:p>
        </p:txBody>
      </p:sp>
      <p:sp>
        <p:nvSpPr>
          <p:cNvPr id="4" name="Date Placeholder 3"/>
          <p:cNvSpPr>
            <a:spLocks noGrp="1"/>
          </p:cNvSpPr>
          <p:nvPr>
            <p:ph type="dt" sz="half" idx="10"/>
          </p:nvPr>
        </p:nvSpPr>
        <p:spPr/>
        <p:txBody>
          <a:bodyPr/>
          <a:lstStyle>
            <a:lvl1pPr>
              <a:defRPr>
                <a:latin typeface="黑体" panose="02010609060101010101" pitchFamily="49" charset="-122"/>
                <a:ea typeface="黑体" panose="02010609060101010101" pitchFamily="49" charset="-122"/>
              </a:defRPr>
            </a:lvl1pPr>
          </a:lstStyle>
          <a:p>
            <a:fld id="{8F53ACDB-32A5-4303-8C00-0C9220AA4E2F}" type="datetimeFigureOut">
              <a:rPr lang="zh-CN" altLang="en-US" smtClean="0"/>
              <a:pPr/>
              <a:t>2019/10/21</a:t>
            </a:fld>
            <a:endParaRPr lang="zh-CN" altLang="en-US"/>
          </a:p>
        </p:txBody>
      </p:sp>
      <p:sp>
        <p:nvSpPr>
          <p:cNvPr id="5" name="Footer Placeholder 4"/>
          <p:cNvSpPr>
            <a:spLocks noGrp="1"/>
          </p:cNvSpPr>
          <p:nvPr>
            <p:ph type="ftr" sz="quarter" idx="11"/>
          </p:nvPr>
        </p:nvSpPr>
        <p:spPr/>
        <p:txBody>
          <a:bodyPr/>
          <a:lstStyle>
            <a:lvl1pPr>
              <a:defRPr>
                <a:latin typeface="黑体" panose="02010609060101010101" pitchFamily="49" charset="-122"/>
                <a:ea typeface="黑体" panose="02010609060101010101" pitchFamily="49"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黑体" panose="02010609060101010101" pitchFamily="49" charset="-122"/>
                <a:ea typeface="黑体" panose="02010609060101010101" pitchFamily="49" charset="-122"/>
              </a:defRPr>
            </a:lvl1pPr>
          </a:lstStyle>
          <a:p>
            <a:fld id="{7F80F918-92AC-4DD3-B516-4E5AEDFA0B49}" type="slidenum">
              <a:rPr lang="zh-CN" altLang="en-US" smtClean="0"/>
              <a:pPr/>
              <a:t>‹#›</a:t>
            </a:fld>
            <a:endParaRPr lang="zh-CN" altLang="en-US"/>
          </a:p>
        </p:txBody>
      </p:sp>
    </p:spTree>
    <p:extLst>
      <p:ext uri="{BB962C8B-B14F-4D97-AF65-F5344CB8AC3E}">
        <p14:creationId xmlns:p14="http://schemas.microsoft.com/office/powerpoint/2010/main" val="440854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blip>
          <a:srcRect/>
          <a:stretch>
            <a:fillRect l="-13000" r="-13000"/>
          </a:stretch>
        </a:blipFill>
        <a:effectLst/>
      </p:bgPr>
    </p:bg>
    <p:spTree>
      <p:nvGrpSpPr>
        <p:cNvPr id="1" name=""/>
        <p:cNvGrpSpPr/>
        <p:nvPr/>
      </p:nvGrpSpPr>
      <p:grpSpPr>
        <a:xfrm>
          <a:off x="0" y="0"/>
          <a:ext cx="0" cy="0"/>
          <a:chOff x="0" y="0"/>
          <a:chExt cx="0" cy="0"/>
        </a:xfrm>
      </p:grpSpPr>
      <p:sp>
        <p:nvSpPr>
          <p:cNvPr id="6" name="矩形 5"/>
          <p:cNvSpPr/>
          <p:nvPr userDrawn="1"/>
        </p:nvSpPr>
        <p:spPr>
          <a:xfrm>
            <a:off x="0" y="-1"/>
            <a:ext cx="9144000" cy="1122363"/>
          </a:xfrm>
          <a:prstGeom prst="rect">
            <a:avLst/>
          </a:prstGeom>
          <a:solidFill>
            <a:srgbClr val="5B9BD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a:blip r:embed="rId3" cstate="print">
            <a:extLst/>
          </a:blip>
          <a:stretch>
            <a:fillRect/>
          </a:stretch>
        </p:blipFill>
        <p:spPr>
          <a:xfrm>
            <a:off x="261814" y="114963"/>
            <a:ext cx="1395536" cy="139553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F53ACDB-32A5-4303-8C00-0C9220AA4E2F}" type="datetimeFigureOut">
              <a:rPr lang="zh-CN" altLang="en-US" smtClean="0"/>
              <a:t>2019/10/21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F80F918-92AC-4DD3-B516-4E5AEDFA0B49}" type="slidenum">
              <a:rPr lang="zh-CN" altLang="en-US" smtClean="0"/>
              <a:t>‹#›</a:t>
            </a:fld>
            <a:endParaRPr lang="zh-CN" altLang="en-US"/>
          </a:p>
        </p:txBody>
      </p:sp>
    </p:spTree>
    <p:extLst>
      <p:ext uri="{BB962C8B-B14F-4D97-AF65-F5344CB8AC3E}">
        <p14:creationId xmlns:p14="http://schemas.microsoft.com/office/powerpoint/2010/main" val="71228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userDrawn="1"/>
        </p:nvSpPr>
        <p:spPr>
          <a:xfrm>
            <a:off x="0" y="-1"/>
            <a:ext cx="9144000" cy="1122363"/>
          </a:xfrm>
          <a:prstGeom prst="rect">
            <a:avLst/>
          </a:prstGeom>
          <a:solidFill>
            <a:srgbClr val="5B9BD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cstate="print">
            <a:extLst/>
          </a:blip>
          <a:stretch>
            <a:fillRect/>
          </a:stretch>
        </p:blipFill>
        <p:spPr>
          <a:xfrm>
            <a:off x="261814" y="114963"/>
            <a:ext cx="1395536" cy="139553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Date Placeholder 1"/>
          <p:cNvSpPr>
            <a:spLocks noGrp="1"/>
          </p:cNvSpPr>
          <p:nvPr>
            <p:ph type="dt" sz="half" idx="10"/>
          </p:nvPr>
        </p:nvSpPr>
        <p:spPr/>
        <p:txBody>
          <a:bodyPr/>
          <a:lstStyle/>
          <a:p>
            <a:fld id="{8F53ACDB-32A5-4303-8C00-0C9220AA4E2F}" type="datetimeFigureOut">
              <a:rPr lang="zh-CN" altLang="en-US" smtClean="0"/>
              <a:t>2019/10/21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F80F918-92AC-4DD3-B516-4E5AEDFA0B49}" type="slidenum">
              <a:rPr lang="zh-CN" altLang="en-US" smtClean="0"/>
              <a:t>‹#›</a:t>
            </a:fld>
            <a:endParaRPr lang="zh-CN" altLang="en-US"/>
          </a:p>
        </p:txBody>
      </p:sp>
    </p:spTree>
    <p:extLst>
      <p:ext uri="{BB962C8B-B14F-4D97-AF65-F5344CB8AC3E}">
        <p14:creationId xmlns:p14="http://schemas.microsoft.com/office/powerpoint/2010/main" val="3008704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userDrawn="1"/>
        </p:nvSpPr>
        <p:spPr>
          <a:xfrm>
            <a:off x="0" y="-1"/>
            <a:ext cx="9144000" cy="1122363"/>
          </a:xfrm>
          <a:prstGeom prst="rect">
            <a:avLst/>
          </a:prstGeom>
          <a:solidFill>
            <a:srgbClr val="5B9BD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blip>
          <a:stretch>
            <a:fillRect/>
          </a:stretch>
        </p:blipFill>
        <p:spPr>
          <a:xfrm>
            <a:off x="261814" y="114963"/>
            <a:ext cx="1395536" cy="139553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F53ACDB-32A5-4303-8C00-0C9220AA4E2F}" type="datetimeFigureOut">
              <a:rPr lang="zh-CN" altLang="en-US" smtClean="0"/>
              <a:t>2019/10/21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80F918-92AC-4DD3-B516-4E5AEDFA0B49}" type="slidenum">
              <a:rPr lang="zh-CN" altLang="en-US" smtClean="0"/>
              <a:t>‹#›</a:t>
            </a:fld>
            <a:endParaRPr lang="zh-CN" altLang="en-US"/>
          </a:p>
        </p:txBody>
      </p:sp>
    </p:spTree>
    <p:extLst>
      <p:ext uri="{BB962C8B-B14F-4D97-AF65-F5344CB8AC3E}">
        <p14:creationId xmlns:p14="http://schemas.microsoft.com/office/powerpoint/2010/main" val="3324658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4" name="Rectangle 18"/>
          <p:cNvSpPr txBox="1">
            <a:spLocks noChangeArrowheads="1"/>
          </p:cNvSpPr>
          <p:nvPr userDrawn="1"/>
        </p:nvSpPr>
        <p:spPr bwMode="auto">
          <a:xfrm>
            <a:off x="6553200" y="6248400"/>
            <a:ext cx="2133600" cy="457200"/>
          </a:xfrm>
          <a:prstGeom prst="rect">
            <a:avLst/>
          </a:prstGeom>
          <a:noFill/>
          <a:ln w="9525">
            <a:noFill/>
            <a:miter lim="800000"/>
            <a:headEnd/>
            <a:tailEnd/>
          </a:ln>
          <a:effectLst/>
        </p:spPr>
        <p:txBody>
          <a:bodyPr anchor="b"/>
          <a:lstStyle>
            <a:lvl1pPr>
              <a:defRPr/>
            </a:lvl1pPr>
          </a:lstStyle>
          <a:p>
            <a:pPr algn="r">
              <a:defRPr/>
            </a:pPr>
            <a:endParaRPr lang="en-US" altLang="zh-CN" sz="1200" dirty="0">
              <a:latin typeface="Arial Black" pitchFamily="34" charset="0"/>
              <a:ea typeface="宋体" pitchFamily="2" charset="-122"/>
            </a:endParaRPr>
          </a:p>
        </p:txBody>
      </p: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a:lvl1pPr>
          </a:lstStyle>
          <a:p>
            <a:pPr>
              <a:defRPr/>
            </a:pPr>
            <a:fld id="{AA0923C4-64F9-4038-B673-F96EA156091E}" type="slidenum">
              <a:rPr lang="en-US" altLang="zh-CN"/>
              <a:pPr>
                <a:defRPr/>
              </a:pPr>
              <a:t>‹#›</a:t>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endParaRPr lang="en-US" altLang="zh-CN"/>
          </a:p>
        </p:txBody>
      </p:sp>
      <p:sp>
        <p:nvSpPr>
          <p:cNvPr id="8" name="矩形 7"/>
          <p:cNvSpPr/>
          <p:nvPr userDrawn="1"/>
        </p:nvSpPr>
        <p:spPr>
          <a:xfrm>
            <a:off x="0" y="-1"/>
            <a:ext cx="9144000" cy="1122363"/>
          </a:xfrm>
          <a:prstGeom prst="rect">
            <a:avLst/>
          </a:prstGeom>
          <a:solidFill>
            <a:srgbClr val="5B9BD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cstate="print">
            <a:extLst/>
          </a:blip>
          <a:stretch>
            <a:fillRect/>
          </a:stretch>
        </p:blipFill>
        <p:spPr>
          <a:xfrm>
            <a:off x="261814" y="114963"/>
            <a:ext cx="1395536" cy="139553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87510404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3BA5A729-ECA0-4459-B25D-6D2D8CC8D51D}"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
        <p:nvSpPr>
          <p:cNvPr id="8" name="矩形 7"/>
          <p:cNvSpPr/>
          <p:nvPr userDrawn="1"/>
        </p:nvSpPr>
        <p:spPr>
          <a:xfrm>
            <a:off x="0" y="-1"/>
            <a:ext cx="9144000" cy="1122363"/>
          </a:xfrm>
          <a:prstGeom prst="rect">
            <a:avLst/>
          </a:prstGeom>
          <a:solidFill>
            <a:srgbClr val="5B9BD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cstate="print">
            <a:extLst/>
          </a:blip>
          <a:stretch>
            <a:fillRect/>
          </a:stretch>
        </p:blipFill>
        <p:spPr>
          <a:xfrm>
            <a:off x="261814" y="114963"/>
            <a:ext cx="1395536" cy="139553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59156656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40386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00500"/>
            <a:ext cx="40386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7" name="Rectangle 3"/>
          <p:cNvSpPr>
            <a:spLocks noGrp="1" noChangeArrowheads="1"/>
          </p:cNvSpPr>
          <p:nvPr>
            <p:ph type="sldNum" sz="quarter" idx="11"/>
          </p:nvPr>
        </p:nvSpPr>
        <p:spPr>
          <a:ln/>
        </p:spPr>
        <p:txBody>
          <a:bodyPr/>
          <a:lstStyle>
            <a:lvl1pPr>
              <a:defRPr/>
            </a:lvl1pPr>
          </a:lstStyle>
          <a:p>
            <a:pPr>
              <a:defRPr/>
            </a:pPr>
            <a:fld id="{1A324C60-8399-4E17-9F11-57C46EA281BF}" type="slidenum">
              <a:rPr lang="en-US" altLang="zh-CN"/>
              <a:pPr>
                <a:defRPr/>
              </a:pPr>
              <a:t>‹#›</a:t>
            </a:fld>
            <a:endParaRPr lang="en-US" altLang="zh-CN"/>
          </a:p>
        </p:txBody>
      </p:sp>
      <p:sp>
        <p:nvSpPr>
          <p:cNvPr id="8" name="Rectangle 16"/>
          <p:cNvSpPr>
            <a:spLocks noGrp="1" noChangeArrowheads="1"/>
          </p:cNvSpPr>
          <p:nvPr>
            <p:ph type="dt" sz="half" idx="12"/>
          </p:nvPr>
        </p:nvSpPr>
        <p:spPr>
          <a:ln/>
        </p:spPr>
        <p:txBody>
          <a:bodyPr/>
          <a:lstStyle>
            <a:lvl1pPr>
              <a:defRPr/>
            </a:lvl1pPr>
          </a:lstStyle>
          <a:p>
            <a:pPr>
              <a:defRPr/>
            </a:pPr>
            <a:endParaRPr lang="en-US" altLang="zh-CN"/>
          </a:p>
        </p:txBody>
      </p:sp>
      <p:sp>
        <p:nvSpPr>
          <p:cNvPr id="9" name="矩形 8"/>
          <p:cNvSpPr/>
          <p:nvPr userDrawn="1"/>
        </p:nvSpPr>
        <p:spPr>
          <a:xfrm>
            <a:off x="0" y="-1"/>
            <a:ext cx="9144000" cy="1122363"/>
          </a:xfrm>
          <a:prstGeom prst="rect">
            <a:avLst/>
          </a:prstGeom>
          <a:solidFill>
            <a:srgbClr val="5B9BD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2" cstate="print">
            <a:extLst/>
          </a:blip>
          <a:stretch>
            <a:fillRect/>
          </a:stretch>
        </p:blipFill>
        <p:spPr>
          <a:xfrm>
            <a:off x="261814" y="114963"/>
            <a:ext cx="1395536" cy="139553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02780581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457200"/>
            <a:ext cx="8229600" cy="884238"/>
          </a:xfrm>
        </p:spPr>
        <p:txBody>
          <a:bodyPr/>
          <a:lstStyle/>
          <a:p>
            <a:r>
              <a:rPr lang="zh-CN" altLang="en-US"/>
              <a:t>单击此处编辑母版标题样式</a:t>
            </a:r>
          </a:p>
        </p:txBody>
      </p:sp>
      <p:sp>
        <p:nvSpPr>
          <p:cNvPr id="3" name="内容占位符 2"/>
          <p:cNvSpPr>
            <a:spLocks noGrp="1"/>
          </p:cNvSpPr>
          <p:nvPr>
            <p:ph sz="quarter" idx="1"/>
          </p:nvPr>
        </p:nvSpPr>
        <p:spPr>
          <a:xfrm>
            <a:off x="468313" y="1628775"/>
            <a:ext cx="4038600" cy="22320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59313" y="1628775"/>
            <a:ext cx="4038600" cy="22320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8313" y="4013200"/>
            <a:ext cx="4038600" cy="22320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59313" y="4013200"/>
            <a:ext cx="4038600" cy="22320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8AA42ECD-5B77-4BB2-BFD5-A25278E6B998}" type="slidenum">
              <a:rPr lang="en-US" altLang="zh-CN"/>
              <a:pPr>
                <a:defRPr/>
              </a:pPr>
              <a:t>‹#›</a:t>
            </a:fld>
            <a:endParaRPr lang="en-US" altLang="zh-CN"/>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zh-CN"/>
          </a:p>
        </p:txBody>
      </p:sp>
      <p:sp>
        <p:nvSpPr>
          <p:cNvPr id="10" name="矩形 9"/>
          <p:cNvSpPr/>
          <p:nvPr userDrawn="1"/>
        </p:nvSpPr>
        <p:spPr>
          <a:xfrm>
            <a:off x="0" y="-1"/>
            <a:ext cx="9144000" cy="1122363"/>
          </a:xfrm>
          <a:prstGeom prst="rect">
            <a:avLst/>
          </a:prstGeom>
          <a:solidFill>
            <a:srgbClr val="5B9BD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cstate="print">
            <a:extLst/>
          </a:blip>
          <a:stretch>
            <a:fillRect/>
          </a:stretch>
        </p:blipFill>
        <p:spPr>
          <a:xfrm>
            <a:off x="261814" y="114963"/>
            <a:ext cx="1395536" cy="139553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5043643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57350" y="276278"/>
            <a:ext cx="7486650" cy="7121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黑体" panose="02010609060101010101" pitchFamily="49" charset="-122"/>
                <a:ea typeface="黑体" panose="02010609060101010101" pitchFamily="49" charset="-122"/>
              </a:defRPr>
            </a:lvl1pPr>
          </a:lstStyle>
          <a:p>
            <a:fld id="{8F53ACDB-32A5-4303-8C00-0C9220AA4E2F}" type="datetimeFigureOut">
              <a:rPr lang="zh-CN" altLang="en-US" smtClean="0"/>
              <a:pPr/>
              <a:t>2019/10/21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黑体" panose="02010609060101010101" pitchFamily="49" charset="-122"/>
                <a:ea typeface="黑体" panose="02010609060101010101" pitchFamily="49" charset="-122"/>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黑体" panose="02010609060101010101" pitchFamily="49" charset="-122"/>
                <a:ea typeface="黑体" panose="02010609060101010101" pitchFamily="49" charset="-122"/>
              </a:defRPr>
            </a:lvl1pPr>
          </a:lstStyle>
          <a:p>
            <a:fld id="{7F80F918-92AC-4DD3-B516-4E5AEDFA0B49}" type="slidenum">
              <a:rPr lang="zh-CN" altLang="en-US" smtClean="0"/>
              <a:pPr/>
              <a:t>‹#›</a:t>
            </a:fld>
            <a:endParaRPr lang="zh-CN" altLang="en-US"/>
          </a:p>
        </p:txBody>
      </p:sp>
      <p:pic>
        <p:nvPicPr>
          <p:cNvPr id="9" name="Picture 4"/>
          <p:cNvPicPr>
            <a:picLocks noChangeAspect="1" noChangeArrowheads="1"/>
          </p:cNvPicPr>
          <p:nvPr userDrawn="1"/>
        </p:nvPicPr>
        <p:blipFill>
          <a:blip r:embed="rId11" cstate="print"/>
          <a:srcRect/>
          <a:stretch>
            <a:fillRect/>
          </a:stretch>
        </p:blipFill>
        <p:spPr bwMode="auto">
          <a:xfrm>
            <a:off x="4439854" y="6015789"/>
            <a:ext cx="4704146" cy="1299829"/>
          </a:xfrm>
          <a:prstGeom prst="rect">
            <a:avLst/>
          </a:prstGeom>
          <a:noFill/>
          <a:ln w="9525">
            <a:noFill/>
            <a:miter lim="800000"/>
            <a:headEnd/>
            <a:tailEnd/>
          </a:ln>
        </p:spPr>
      </p:pic>
    </p:spTree>
    <p:extLst>
      <p:ext uri="{BB962C8B-B14F-4D97-AF65-F5344CB8AC3E}">
        <p14:creationId xmlns:p14="http://schemas.microsoft.com/office/powerpoint/2010/main" val="3943212567"/>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6" r:id="rId3"/>
    <p:sldLayoutId id="2147483667" r:id="rId4"/>
    <p:sldLayoutId id="2147483670" r:id="rId5"/>
    <p:sldLayoutId id="2147483671" r:id="rId6"/>
    <p:sldLayoutId id="2147483672" r:id="rId7"/>
    <p:sldLayoutId id="2147483673" r:id="rId8"/>
    <p:sldLayoutId id="2147483674" r:id="rId9"/>
  </p:sldLayoutIdLst>
  <p:txStyles>
    <p:titleStyle>
      <a:lvl1pPr algn="l" defTabSz="914400" rtl="0" eaLnBrk="1" latinLnBrk="0" hangingPunct="1">
        <a:lnSpc>
          <a:spcPct val="90000"/>
        </a:lnSpc>
        <a:spcBef>
          <a:spcPct val="0"/>
        </a:spcBef>
        <a:buNone/>
        <a:defRPr sz="4400" kern="1200">
          <a:solidFill>
            <a:schemeClr val="accent5">
              <a:lumMod val="50000"/>
            </a:schemeClr>
          </a:solidFill>
          <a:latin typeface="黑体" panose="02010609060101010101" pitchFamily="49" charset="-122"/>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黑体" panose="02010609060101010101" pitchFamily="49" charset="-122"/>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黑体" panose="020106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黑体" panose="02010609060101010101" pitchFamily="49" charset="-122"/>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8.xml"/><Relationship Id="rId1" Type="http://schemas.openxmlformats.org/officeDocument/2006/relationships/vmlDrawing" Target="../drawings/vmlDrawing6.vml"/><Relationship Id="rId6" Type="http://schemas.openxmlformats.org/officeDocument/2006/relationships/image" Target="../media/image12.wmf"/><Relationship Id="rId5" Type="http://schemas.openxmlformats.org/officeDocument/2006/relationships/oleObject" Target="../embeddings/oleObject7.bin"/><Relationship Id="rId4" Type="http://schemas.openxmlformats.org/officeDocument/2006/relationships/image" Target="../media/image11.wmf"/></Relationships>
</file>

<file path=ppt/slides/_rels/slide28.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8.xml"/><Relationship Id="rId1" Type="http://schemas.openxmlformats.org/officeDocument/2006/relationships/vmlDrawing" Target="../drawings/vmlDrawing7.vml"/><Relationship Id="rId6" Type="http://schemas.openxmlformats.org/officeDocument/2006/relationships/image" Target="../media/image15.wmf"/><Relationship Id="rId5" Type="http://schemas.openxmlformats.org/officeDocument/2006/relationships/oleObject" Target="../embeddings/oleObject10.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2.bin"/></Relationships>
</file>

<file path=ppt/slides/_rels/slide29.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oleObject" Target="../embeddings/oleObject18.bin"/><Relationship Id="rId18" Type="http://schemas.openxmlformats.org/officeDocument/2006/relationships/image" Target="../media/image25.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22.wmf"/><Relationship Id="rId17" Type="http://schemas.openxmlformats.org/officeDocument/2006/relationships/oleObject" Target="../embeddings/oleObject20.bin"/><Relationship Id="rId2" Type="http://schemas.openxmlformats.org/officeDocument/2006/relationships/slideLayout" Target="../slideLayouts/slideLayout8.xml"/><Relationship Id="rId16" Type="http://schemas.openxmlformats.org/officeDocument/2006/relationships/image" Target="../media/image24.wmf"/><Relationship Id="rId1" Type="http://schemas.openxmlformats.org/officeDocument/2006/relationships/vmlDrawing" Target="../drawings/vmlDrawing8.vml"/><Relationship Id="rId6" Type="http://schemas.openxmlformats.org/officeDocument/2006/relationships/image" Target="../media/image19.wmf"/><Relationship Id="rId11" Type="http://schemas.openxmlformats.org/officeDocument/2006/relationships/oleObject" Target="../embeddings/oleObject17.bin"/><Relationship Id="rId5" Type="http://schemas.openxmlformats.org/officeDocument/2006/relationships/oleObject" Target="../embeddings/oleObject14.bin"/><Relationship Id="rId15" Type="http://schemas.openxmlformats.org/officeDocument/2006/relationships/oleObject" Target="../embeddings/oleObject19.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16.bin"/><Relationship Id="rId14" Type="http://schemas.openxmlformats.org/officeDocument/2006/relationships/image" Target="../media/image23.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26.bin"/><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30.wmf"/><Relationship Id="rId2" Type="http://schemas.openxmlformats.org/officeDocument/2006/relationships/slideLayout" Target="../slideLayouts/slideLayout9.xml"/><Relationship Id="rId1" Type="http://schemas.openxmlformats.org/officeDocument/2006/relationships/vmlDrawing" Target="../drawings/vmlDrawing9.vml"/><Relationship Id="rId6" Type="http://schemas.openxmlformats.org/officeDocument/2006/relationships/image" Target="../media/image27.w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24.bin"/><Relationship Id="rId14" Type="http://schemas.openxmlformats.org/officeDocument/2006/relationships/image" Target="../media/image31.wmf"/></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34.wmf"/></Relationships>
</file>

<file path=ppt/slides/_rels/slide4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36.wmf"/></Relationships>
</file>

<file path=ppt/slides/_rels/slide4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42.wmf"/><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image" Target="../media/image39.wmf"/><Relationship Id="rId11" Type="http://schemas.openxmlformats.org/officeDocument/2006/relationships/oleObject" Target="../embeddings/oleObject33.bin"/><Relationship Id="rId5" Type="http://schemas.openxmlformats.org/officeDocument/2006/relationships/oleObject" Target="../embeddings/oleObject30.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32.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36.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wm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960.png"/><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1.bin"/><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98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347990" y="1122363"/>
            <a:ext cx="8448020" cy="2387600"/>
          </a:xfrm>
        </p:spPr>
        <p:txBody>
          <a:bodyPr>
            <a:normAutofit/>
          </a:bodyPr>
          <a:lstStyle/>
          <a:p>
            <a:pPr>
              <a:lnSpc>
                <a:spcPct val="120000"/>
              </a:lnSpc>
            </a:pPr>
            <a:r>
              <a:rPr lang="zh-CN" altLang="en-US" smtClean="0"/>
              <a:t>视频</a:t>
            </a:r>
            <a:r>
              <a:rPr lang="zh-CN" altLang="en-US"/>
              <a:t>图像</a:t>
            </a:r>
            <a:r>
              <a:rPr lang="zh-CN" altLang="en-US" smtClean="0"/>
              <a:t>压缩</a:t>
            </a:r>
            <a:r>
              <a:rPr lang="zh-CN" altLang="en-US" dirty="0"/>
              <a:t>编码</a:t>
            </a:r>
          </a:p>
        </p:txBody>
      </p:sp>
      <p:sp>
        <p:nvSpPr>
          <p:cNvPr id="6" name="Rectangle 4"/>
          <p:cNvSpPr>
            <a:spLocks noChangeArrowheads="1"/>
          </p:cNvSpPr>
          <p:nvPr/>
        </p:nvSpPr>
        <p:spPr bwMode="auto">
          <a:xfrm>
            <a:off x="2065167" y="5031548"/>
            <a:ext cx="5473700" cy="1223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fontAlgn="t">
              <a:spcBef>
                <a:spcPct val="10000"/>
              </a:spcBef>
              <a:spcAft>
                <a:spcPct val="0"/>
              </a:spcAft>
              <a:buClr>
                <a:srgbClr val="FF9900"/>
              </a:buClr>
              <a:buFont typeface="Wingdings" pitchFamily="2" charset="2"/>
              <a:buNone/>
            </a:pPr>
            <a:r>
              <a:rPr lang="zh-CN" altLang="en-US" sz="2400" dirty="0">
                <a:solidFill>
                  <a:srgbClr val="000099"/>
                </a:solidFill>
                <a:latin typeface="黑体" pitchFamily="2" charset="-122"/>
              </a:rPr>
              <a:t>武汉大学计算机学院</a:t>
            </a:r>
            <a:endParaRPr lang="en-US" altLang="zh-CN" sz="2400" dirty="0">
              <a:solidFill>
                <a:srgbClr val="000099"/>
              </a:solidFill>
              <a:latin typeface="黑体" pitchFamily="2" charset="-122"/>
            </a:endParaRPr>
          </a:p>
        </p:txBody>
      </p:sp>
    </p:spTree>
    <p:extLst>
      <p:ext uri="{BB962C8B-B14F-4D97-AF65-F5344CB8AC3E}">
        <p14:creationId xmlns:p14="http://schemas.microsoft.com/office/powerpoint/2010/main" val="3104287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a:t>游程编码（</a:t>
            </a:r>
            <a:r>
              <a:rPr lang="en-US" altLang="zh-CN"/>
              <a:t>RLE</a:t>
            </a:r>
            <a:r>
              <a:rPr lang="zh-CN" altLang="en-US"/>
              <a:t>）</a:t>
            </a:r>
          </a:p>
        </p:txBody>
      </p:sp>
      <p:sp>
        <p:nvSpPr>
          <p:cNvPr id="23555" name="Rectangle 3"/>
          <p:cNvSpPr>
            <a:spLocks noGrp="1" noChangeArrowheads="1"/>
          </p:cNvSpPr>
          <p:nvPr>
            <p:ph type="body" idx="1"/>
          </p:nvPr>
        </p:nvSpPr>
        <p:spPr/>
        <p:txBody>
          <a:bodyPr/>
          <a:lstStyle/>
          <a:p>
            <a:r>
              <a:rPr lang="zh-CN" altLang="en-US" sz="2400"/>
              <a:t>思想：如果数据项</a:t>
            </a:r>
            <a:r>
              <a:rPr lang="en-US" altLang="zh-CN" sz="2400"/>
              <a:t>d</a:t>
            </a:r>
            <a:r>
              <a:rPr lang="zh-CN" altLang="en-US" sz="2400"/>
              <a:t>在输入流中出现</a:t>
            </a:r>
            <a:r>
              <a:rPr lang="en-US" altLang="zh-CN" sz="2400"/>
              <a:t>n</a:t>
            </a:r>
            <a:r>
              <a:rPr lang="zh-CN" altLang="en-US" sz="2400"/>
              <a:t>次，则以单个字符对</a:t>
            </a:r>
            <a:r>
              <a:rPr lang="en-US" altLang="zh-CN" sz="2400"/>
              <a:t>nd</a:t>
            </a:r>
            <a:r>
              <a:rPr lang="zh-CN" altLang="en-US" sz="2400"/>
              <a:t>替换</a:t>
            </a:r>
            <a:r>
              <a:rPr lang="en-US" altLang="zh-CN" sz="2400"/>
              <a:t>n</a:t>
            </a:r>
            <a:r>
              <a:rPr lang="zh-CN" altLang="en-US" sz="2400"/>
              <a:t>次出现者。这个连续出现的数据项叫做游程</a:t>
            </a:r>
            <a:r>
              <a:rPr lang="en-US" altLang="zh-CN" sz="2400"/>
              <a:t>n</a:t>
            </a:r>
            <a:r>
              <a:rPr lang="zh-CN" altLang="en-US" sz="2400"/>
              <a:t>，这种数据压缩方法称为游程编码或</a:t>
            </a:r>
            <a:r>
              <a:rPr lang="en-US" altLang="zh-CN" sz="2400"/>
              <a:t>RLE</a:t>
            </a:r>
          </a:p>
          <a:p>
            <a:r>
              <a:rPr lang="en-US" altLang="zh-CN" sz="2400"/>
              <a:t>RLE</a:t>
            </a:r>
            <a:r>
              <a:rPr lang="zh-CN" altLang="en-US" sz="2400"/>
              <a:t>文本压缩</a:t>
            </a:r>
          </a:p>
          <a:p>
            <a:r>
              <a:rPr lang="en-US" altLang="zh-CN" sz="2400"/>
              <a:t>RLE</a:t>
            </a:r>
            <a:r>
              <a:rPr lang="zh-CN" altLang="en-US" sz="2400"/>
              <a:t>图像压缩</a:t>
            </a:r>
          </a:p>
        </p:txBody>
      </p:sp>
    </p:spTree>
    <p:extLst>
      <p:ext uri="{BB962C8B-B14F-4D97-AF65-F5344CB8AC3E}">
        <p14:creationId xmlns:p14="http://schemas.microsoft.com/office/powerpoint/2010/main" val="148014851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a:t>RLE</a:t>
            </a:r>
            <a:r>
              <a:rPr lang="zh-CN" altLang="en-US"/>
              <a:t>文本压缩</a:t>
            </a:r>
          </a:p>
        </p:txBody>
      </p:sp>
      <p:sp>
        <p:nvSpPr>
          <p:cNvPr id="193539" name="Rectangle 3"/>
          <p:cNvSpPr>
            <a:spLocks noGrp="1" noChangeArrowheads="1"/>
          </p:cNvSpPr>
          <p:nvPr>
            <p:ph type="body" idx="1"/>
          </p:nvPr>
        </p:nvSpPr>
        <p:spPr/>
        <p:txBody>
          <a:bodyPr/>
          <a:lstStyle/>
          <a:p>
            <a:pPr>
              <a:buFont typeface="Wingdings" pitchFamily="2" charset="2"/>
              <a:buNone/>
            </a:pPr>
            <a:r>
              <a:rPr lang="zh-CN" altLang="en-US"/>
              <a:t>              </a:t>
            </a:r>
            <a:r>
              <a:rPr lang="en-US" altLang="zh-CN"/>
              <a:t>2. all  is too well</a:t>
            </a:r>
          </a:p>
          <a:p>
            <a:pPr>
              <a:buFont typeface="Wingdings" pitchFamily="2" charset="2"/>
              <a:buNone/>
            </a:pPr>
            <a:r>
              <a:rPr lang="en-US" altLang="zh-CN"/>
              <a:t>              2. a2l is t2o we2l</a:t>
            </a:r>
          </a:p>
          <a:p>
            <a:pPr>
              <a:buFont typeface="Wingdings" pitchFamily="2" charset="2"/>
              <a:buNone/>
            </a:pPr>
            <a:r>
              <a:rPr lang="zh-CN" altLang="en-US"/>
              <a:t>一个解决方法就是在重复部分前缀一个特殊的提示字符，我们用</a:t>
            </a:r>
            <a:r>
              <a:rPr lang="en-US" altLang="zh-CN"/>
              <a:t>@</a:t>
            </a:r>
            <a:r>
              <a:rPr lang="zh-CN" altLang="en-US"/>
              <a:t>作提示，则字符串被替换成</a:t>
            </a:r>
            <a:r>
              <a:rPr lang="en-US" altLang="zh-CN"/>
              <a:t>:</a:t>
            </a:r>
          </a:p>
          <a:p>
            <a:pPr>
              <a:buFont typeface="Wingdings" pitchFamily="2" charset="2"/>
              <a:buNone/>
            </a:pPr>
            <a:r>
              <a:rPr lang="en-US" altLang="zh-CN"/>
              <a:t>     2. a@2l is t@2o we@2l</a:t>
            </a:r>
            <a:endParaRPr lang="en-US" altLang="zh-CN" sz="4000"/>
          </a:p>
          <a:p>
            <a:endParaRPr lang="zh-CN" altLang="en-US"/>
          </a:p>
        </p:txBody>
      </p:sp>
    </p:spTree>
    <p:extLst>
      <p:ext uri="{BB962C8B-B14F-4D97-AF65-F5344CB8AC3E}">
        <p14:creationId xmlns:p14="http://schemas.microsoft.com/office/powerpoint/2010/main" val="49971502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3539">
                                            <p:txEl>
                                              <p:pRg st="0" end="0"/>
                                            </p:txEl>
                                          </p:spTgt>
                                        </p:tgtEl>
                                        <p:attrNameLst>
                                          <p:attrName>style.visibility</p:attrName>
                                        </p:attrNameLst>
                                      </p:cBhvr>
                                      <p:to>
                                        <p:strVal val="visible"/>
                                      </p:to>
                                    </p:set>
                                    <p:animEffect transition="in" filter="blinds(horizontal)">
                                      <p:cBhvr>
                                        <p:cTn id="7" dur="500"/>
                                        <p:tgtEl>
                                          <p:spTgt spid="193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3539">
                                            <p:txEl>
                                              <p:pRg st="1" end="1"/>
                                            </p:txEl>
                                          </p:spTgt>
                                        </p:tgtEl>
                                        <p:attrNameLst>
                                          <p:attrName>style.visibility</p:attrName>
                                        </p:attrNameLst>
                                      </p:cBhvr>
                                      <p:to>
                                        <p:strVal val="visible"/>
                                      </p:to>
                                    </p:set>
                                    <p:animEffect transition="in" filter="blinds(horizontal)">
                                      <p:cBhvr>
                                        <p:cTn id="12" dur="500"/>
                                        <p:tgtEl>
                                          <p:spTgt spid="1935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93539">
                                            <p:txEl>
                                              <p:pRg st="2" end="2"/>
                                            </p:txEl>
                                          </p:spTgt>
                                        </p:tgtEl>
                                        <p:attrNameLst>
                                          <p:attrName>style.visibility</p:attrName>
                                        </p:attrNameLst>
                                      </p:cBhvr>
                                      <p:to>
                                        <p:strVal val="visible"/>
                                      </p:to>
                                    </p:set>
                                    <p:animEffect transition="in" filter="blinds(horizontal)">
                                      <p:cBhvr>
                                        <p:cTn id="17" dur="500"/>
                                        <p:tgtEl>
                                          <p:spTgt spid="1935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93539">
                                            <p:txEl>
                                              <p:pRg st="3" end="3"/>
                                            </p:txEl>
                                          </p:spTgt>
                                        </p:tgtEl>
                                        <p:attrNameLst>
                                          <p:attrName>style.visibility</p:attrName>
                                        </p:attrNameLst>
                                      </p:cBhvr>
                                      <p:to>
                                        <p:strVal val="visible"/>
                                      </p:to>
                                    </p:set>
                                    <p:animEffect transition="in" filter="blinds(horizontal)">
                                      <p:cBhvr>
                                        <p:cTn id="22" dur="500"/>
                                        <p:tgtEl>
                                          <p:spTgt spid="1935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en-US"/>
              <a:t>  </a:t>
            </a:r>
          </a:p>
        </p:txBody>
      </p:sp>
      <p:sp>
        <p:nvSpPr>
          <p:cNvPr id="25603" name="Rectangle 3"/>
          <p:cNvSpPr>
            <a:spLocks noGrp="1" noChangeArrowheads="1"/>
          </p:cNvSpPr>
          <p:nvPr>
            <p:ph type="body" idx="1"/>
          </p:nvPr>
        </p:nvSpPr>
        <p:spPr/>
        <p:txBody>
          <a:bodyPr/>
          <a:lstStyle/>
          <a:p>
            <a:pPr>
              <a:buFont typeface="Wingdings" pitchFamily="2" charset="2"/>
              <a:buNone/>
            </a:pPr>
            <a:r>
              <a:rPr lang="zh-CN" altLang="en-US"/>
              <a:t>   </a:t>
            </a:r>
          </a:p>
        </p:txBody>
      </p:sp>
      <p:sp>
        <p:nvSpPr>
          <p:cNvPr id="25604" name="Text Box 4"/>
          <p:cNvSpPr txBox="1">
            <a:spLocks noChangeArrowheads="1"/>
          </p:cNvSpPr>
          <p:nvPr/>
        </p:nvSpPr>
        <p:spPr bwMode="auto">
          <a:xfrm>
            <a:off x="684213" y="1080729"/>
            <a:ext cx="7991475" cy="469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endParaRPr lang="zh-CN" altLang="en-US" sz="2400" dirty="0">
              <a:solidFill>
                <a:schemeClr val="tx1"/>
              </a:solidFill>
              <a:ea typeface="宋体" pitchFamily="2" charset="-122"/>
            </a:endParaRPr>
          </a:p>
          <a:p>
            <a:pPr eaLnBrk="1" hangingPunct="1">
              <a:spcBef>
                <a:spcPct val="50000"/>
              </a:spcBef>
              <a:buClrTx/>
              <a:buSzTx/>
              <a:buFontTx/>
              <a:buNone/>
            </a:pPr>
            <a:r>
              <a:rPr lang="en-US" altLang="zh-CN" sz="3600" b="1" dirty="0">
                <a:solidFill>
                  <a:schemeClr val="accent1">
                    <a:lumMod val="50000"/>
                  </a:schemeClr>
                </a:solidFill>
                <a:latin typeface="黑体" pitchFamily="49" charset="-122"/>
              </a:rPr>
              <a:t>RLE </a:t>
            </a:r>
            <a:r>
              <a:rPr lang="zh-CN" altLang="en-US" sz="3600" b="1" dirty="0">
                <a:solidFill>
                  <a:schemeClr val="accent1">
                    <a:lumMod val="50000"/>
                  </a:schemeClr>
                </a:solidFill>
                <a:latin typeface="黑体" pitchFamily="49" charset="-122"/>
              </a:rPr>
              <a:t>文本压缩的步骤</a:t>
            </a:r>
          </a:p>
          <a:p>
            <a:pPr eaLnBrk="1" hangingPunct="1">
              <a:spcBef>
                <a:spcPct val="50000"/>
              </a:spcBef>
              <a:buClrTx/>
              <a:buSzTx/>
              <a:buFontTx/>
              <a:buNone/>
            </a:pPr>
            <a:r>
              <a:rPr lang="zh-CN" altLang="en-US" sz="2400" b="1" dirty="0">
                <a:solidFill>
                  <a:schemeClr val="accent1">
                    <a:lumMod val="50000"/>
                  </a:schemeClr>
                </a:solidFill>
                <a:latin typeface="黑体" pitchFamily="49" charset="-122"/>
              </a:rPr>
              <a:t>    </a:t>
            </a:r>
            <a:r>
              <a:rPr lang="zh-CN" altLang="en-US" dirty="0">
                <a:solidFill>
                  <a:schemeClr val="accent1">
                    <a:lumMod val="50000"/>
                  </a:schemeClr>
                </a:solidFill>
                <a:latin typeface="黑体" pitchFamily="49" charset="-122"/>
              </a:rPr>
              <a:t>读入第一个字符后，计数值为</a:t>
            </a:r>
            <a:r>
              <a:rPr lang="en-US" altLang="zh-CN" dirty="0">
                <a:solidFill>
                  <a:schemeClr val="accent1">
                    <a:lumMod val="50000"/>
                  </a:schemeClr>
                </a:solidFill>
                <a:latin typeface="黑体" pitchFamily="49" charset="-122"/>
              </a:rPr>
              <a:t>1</a:t>
            </a:r>
            <a:r>
              <a:rPr lang="zh-CN" altLang="en-US" dirty="0">
                <a:solidFill>
                  <a:schemeClr val="accent1">
                    <a:lumMod val="50000"/>
                  </a:schemeClr>
                </a:solidFill>
                <a:latin typeface="黑体" pitchFamily="49" charset="-122"/>
              </a:rPr>
              <a:t>，保存该字符。将后续字符与已保存者相比较，相同则重复计数器加</a:t>
            </a:r>
            <a:r>
              <a:rPr lang="en-US" altLang="zh-CN" dirty="0">
                <a:solidFill>
                  <a:schemeClr val="accent1">
                    <a:lumMod val="50000"/>
                  </a:schemeClr>
                </a:solidFill>
                <a:latin typeface="黑体" pitchFamily="49" charset="-122"/>
              </a:rPr>
              <a:t>1</a:t>
            </a:r>
            <a:r>
              <a:rPr lang="zh-CN" altLang="en-US" dirty="0">
                <a:solidFill>
                  <a:schemeClr val="accent1">
                    <a:lumMod val="50000"/>
                  </a:schemeClr>
                </a:solidFill>
                <a:latin typeface="黑体" pitchFamily="49" charset="-122"/>
              </a:rPr>
              <a:t>。如果读入一个不同字符，则操作取决于重复次数：如果次数很小，把已保存的字符写入压缩文件，保存新读入的字符；否则先写一个</a:t>
            </a:r>
            <a:r>
              <a:rPr lang="en-US" altLang="zh-CN" dirty="0">
                <a:solidFill>
                  <a:schemeClr val="accent1">
                    <a:lumMod val="50000"/>
                  </a:schemeClr>
                </a:solidFill>
                <a:latin typeface="黑体" pitchFamily="49" charset="-122"/>
              </a:rPr>
              <a:t>@</a:t>
            </a:r>
            <a:r>
              <a:rPr lang="zh-CN" altLang="en-US" dirty="0">
                <a:solidFill>
                  <a:schemeClr val="accent1">
                    <a:lumMod val="50000"/>
                  </a:schemeClr>
                </a:solidFill>
                <a:latin typeface="黑体" pitchFamily="49" charset="-122"/>
              </a:rPr>
              <a:t>，在输出重复次数及被保存的字符。</a:t>
            </a:r>
          </a:p>
          <a:p>
            <a:pPr eaLnBrk="1" hangingPunct="1">
              <a:spcBef>
                <a:spcPct val="50000"/>
              </a:spcBef>
              <a:buClrTx/>
              <a:buSzTx/>
              <a:buFontTx/>
              <a:buNone/>
            </a:pPr>
            <a:r>
              <a:rPr lang="zh-CN" altLang="en-US" dirty="0">
                <a:solidFill>
                  <a:schemeClr val="accent1">
                    <a:lumMod val="50000"/>
                  </a:schemeClr>
                </a:solidFill>
                <a:latin typeface="黑体" pitchFamily="49" charset="-122"/>
              </a:rPr>
              <a:t>下图是游程文本压缩器的流程图</a:t>
            </a:r>
          </a:p>
        </p:txBody>
      </p:sp>
    </p:spTree>
    <p:extLst>
      <p:ext uri="{BB962C8B-B14F-4D97-AF65-F5344CB8AC3E}">
        <p14:creationId xmlns:p14="http://schemas.microsoft.com/office/powerpoint/2010/main" val="301996264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457200"/>
            <a:ext cx="8229600" cy="884238"/>
          </a:xfrm>
        </p:spPr>
        <p:txBody>
          <a:bodyPr/>
          <a:lstStyle/>
          <a:p>
            <a:r>
              <a:rPr lang="zh-CN" altLang="en-US"/>
              <a:t>  </a:t>
            </a:r>
          </a:p>
        </p:txBody>
      </p:sp>
      <p:sp>
        <p:nvSpPr>
          <p:cNvPr id="26627" name="Rectangle 3"/>
          <p:cNvSpPr>
            <a:spLocks noGrp="1" noChangeArrowheads="1"/>
          </p:cNvSpPr>
          <p:nvPr>
            <p:ph type="body" sz="half" idx="1"/>
          </p:nvPr>
        </p:nvSpPr>
        <p:spPr>
          <a:xfrm>
            <a:off x="468313" y="1628775"/>
            <a:ext cx="4040187" cy="4616450"/>
          </a:xfrm>
        </p:spPr>
        <p:txBody>
          <a:bodyPr/>
          <a:lstStyle/>
          <a:p>
            <a:pPr>
              <a:buFont typeface="Wingdings" pitchFamily="2" charset="2"/>
              <a:buNone/>
            </a:pPr>
            <a:r>
              <a:rPr lang="zh-CN" altLang="en-US" sz="2400"/>
              <a:t>  </a:t>
            </a:r>
          </a:p>
        </p:txBody>
      </p:sp>
      <p:sp>
        <p:nvSpPr>
          <p:cNvPr id="26628" name="Text Box 4"/>
          <p:cNvSpPr txBox="1">
            <a:spLocks noChangeArrowheads="1"/>
          </p:cNvSpPr>
          <p:nvPr/>
        </p:nvSpPr>
        <p:spPr bwMode="auto">
          <a:xfrm>
            <a:off x="684213" y="765175"/>
            <a:ext cx="79914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endParaRPr lang="zh-CN" altLang="en-US" sz="1800">
              <a:solidFill>
                <a:schemeClr val="tx1"/>
              </a:solidFill>
              <a:ea typeface="宋体" pitchFamily="2" charset="-122"/>
            </a:endParaRPr>
          </a:p>
        </p:txBody>
      </p:sp>
      <p:sp>
        <p:nvSpPr>
          <p:cNvPr id="26629" name="Text Box 5"/>
          <p:cNvSpPr txBox="1">
            <a:spLocks noChangeArrowheads="1"/>
          </p:cNvSpPr>
          <p:nvPr/>
        </p:nvSpPr>
        <p:spPr bwMode="auto">
          <a:xfrm>
            <a:off x="1476375" y="1341438"/>
            <a:ext cx="52562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endParaRPr lang="zh-CN" altLang="en-US" sz="1800">
              <a:solidFill>
                <a:schemeClr val="tx1"/>
              </a:solidFill>
              <a:ea typeface="宋体" pitchFamily="2" charset="-122"/>
            </a:endParaRPr>
          </a:p>
        </p:txBody>
      </p:sp>
      <p:graphicFrame>
        <p:nvGraphicFramePr>
          <p:cNvPr id="26630" name="Object 6"/>
          <p:cNvGraphicFramePr>
            <a:graphicFrameLocks noGrp="1" noChangeAspect="1"/>
          </p:cNvGraphicFramePr>
          <p:nvPr>
            <p:ph sz="half" idx="2"/>
            <p:extLst>
              <p:ext uri="{D42A27DB-BD31-4B8C-83A1-F6EECF244321}">
                <p14:modId xmlns:p14="http://schemas.microsoft.com/office/powerpoint/2010/main" val="2730289628"/>
              </p:ext>
            </p:extLst>
          </p:nvPr>
        </p:nvGraphicFramePr>
        <p:xfrm>
          <a:off x="1681956" y="1217777"/>
          <a:ext cx="4845050" cy="5397500"/>
        </p:xfrm>
        <a:graphic>
          <a:graphicData uri="http://schemas.openxmlformats.org/presentationml/2006/ole">
            <mc:AlternateContent xmlns:mc="http://schemas.openxmlformats.org/markup-compatibility/2006">
              <mc:Choice xmlns:v="urn:schemas-microsoft-com:vml" Requires="v">
                <p:oleObj spid="_x0000_s5131" name="Visio" r:id="rId3" imgW="2983301" imgH="3322726" progId="Visio.Drawing.11">
                  <p:embed/>
                </p:oleObj>
              </mc:Choice>
              <mc:Fallback>
                <p:oleObj name="Visio" r:id="rId3" imgW="2983301" imgH="332272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1956" y="1217777"/>
                        <a:ext cx="4845050" cy="539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5545561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457200"/>
            <a:ext cx="8229600" cy="884238"/>
          </a:xfrm>
        </p:spPr>
        <p:txBody>
          <a:bodyPr/>
          <a:lstStyle/>
          <a:p>
            <a:r>
              <a:rPr lang="zh-CN" altLang="en-US"/>
              <a:t>         </a:t>
            </a:r>
          </a:p>
        </p:txBody>
      </p:sp>
      <p:sp>
        <p:nvSpPr>
          <p:cNvPr id="27651" name="Rectangle 3"/>
          <p:cNvSpPr>
            <a:spLocks noGrp="1" noChangeArrowheads="1"/>
          </p:cNvSpPr>
          <p:nvPr>
            <p:ph type="body" sz="half" idx="1"/>
          </p:nvPr>
        </p:nvSpPr>
        <p:spPr>
          <a:xfrm>
            <a:off x="468313" y="1628775"/>
            <a:ext cx="4040187" cy="4616450"/>
          </a:xfrm>
        </p:spPr>
        <p:txBody>
          <a:bodyPr/>
          <a:lstStyle/>
          <a:p>
            <a:pPr>
              <a:buFont typeface="Wingdings" pitchFamily="2" charset="2"/>
              <a:buNone/>
            </a:pPr>
            <a:r>
              <a:rPr lang="zh-CN" altLang="en-US" sz="2400"/>
              <a:t>                              </a:t>
            </a:r>
          </a:p>
        </p:txBody>
      </p:sp>
      <p:sp>
        <p:nvSpPr>
          <p:cNvPr id="27652" name="Text Box 4"/>
          <p:cNvSpPr txBox="1">
            <a:spLocks noChangeArrowheads="1"/>
          </p:cNvSpPr>
          <p:nvPr/>
        </p:nvSpPr>
        <p:spPr bwMode="auto">
          <a:xfrm>
            <a:off x="539750" y="1728129"/>
            <a:ext cx="7416800"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3200" b="1" dirty="0">
                <a:solidFill>
                  <a:schemeClr val="accent1">
                    <a:lumMod val="50000"/>
                  </a:schemeClr>
                </a:solidFill>
                <a:latin typeface="黑体" pitchFamily="49" charset="-122"/>
              </a:rPr>
              <a:t>RLE </a:t>
            </a:r>
            <a:r>
              <a:rPr lang="zh-CN" altLang="en-US" sz="3200" b="1" dirty="0">
                <a:solidFill>
                  <a:schemeClr val="accent1">
                    <a:lumMod val="50000"/>
                  </a:schemeClr>
                </a:solidFill>
                <a:latin typeface="黑体" pitchFamily="49" charset="-122"/>
              </a:rPr>
              <a:t>文本解压的步骤：</a:t>
            </a:r>
          </a:p>
          <a:p>
            <a:pPr eaLnBrk="1" hangingPunct="1">
              <a:spcBef>
                <a:spcPct val="50000"/>
              </a:spcBef>
              <a:buClrTx/>
              <a:buSzTx/>
              <a:buFontTx/>
              <a:buNone/>
            </a:pPr>
            <a:r>
              <a:rPr lang="zh-CN" altLang="en-US" dirty="0">
                <a:solidFill>
                  <a:schemeClr val="accent1">
                    <a:lumMod val="50000"/>
                  </a:schemeClr>
                </a:solidFill>
                <a:latin typeface="黑体" pitchFamily="49" charset="-122"/>
              </a:rPr>
              <a:t>一旦读入一个</a:t>
            </a:r>
            <a:r>
              <a:rPr lang="en-US" altLang="zh-CN" dirty="0">
                <a:solidFill>
                  <a:schemeClr val="accent1">
                    <a:lumMod val="50000"/>
                  </a:schemeClr>
                </a:solidFill>
                <a:latin typeface="黑体" pitchFamily="49" charset="-122"/>
              </a:rPr>
              <a:t>@</a:t>
            </a:r>
            <a:r>
              <a:rPr lang="zh-CN" altLang="en-US" dirty="0">
                <a:solidFill>
                  <a:schemeClr val="accent1">
                    <a:lumMod val="50000"/>
                  </a:schemeClr>
                </a:solidFill>
                <a:latin typeface="黑体" pitchFamily="49" charset="-122"/>
              </a:rPr>
              <a:t>，则立即读入重复次数及实际字符，并在输出流中重复写该字符</a:t>
            </a:r>
            <a:r>
              <a:rPr lang="en-US" altLang="zh-CN" dirty="0">
                <a:solidFill>
                  <a:schemeClr val="accent1">
                    <a:lumMod val="50000"/>
                  </a:schemeClr>
                </a:solidFill>
                <a:latin typeface="黑体" pitchFamily="49" charset="-122"/>
              </a:rPr>
              <a:t>n</a:t>
            </a:r>
            <a:r>
              <a:rPr lang="zh-CN" altLang="en-US" dirty="0">
                <a:solidFill>
                  <a:schemeClr val="accent1">
                    <a:lumMod val="50000"/>
                  </a:schemeClr>
                </a:solidFill>
                <a:latin typeface="黑体" pitchFamily="49" charset="-122"/>
              </a:rPr>
              <a:t>次。</a:t>
            </a:r>
          </a:p>
        </p:txBody>
      </p:sp>
      <p:sp>
        <p:nvSpPr>
          <p:cNvPr id="27653" name="Text Box 5"/>
          <p:cNvSpPr txBox="1">
            <a:spLocks noChangeArrowheads="1"/>
          </p:cNvSpPr>
          <p:nvPr/>
        </p:nvSpPr>
        <p:spPr bwMode="auto">
          <a:xfrm>
            <a:off x="1042988" y="2997200"/>
            <a:ext cx="51133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endParaRPr lang="zh-CN" altLang="en-US" sz="1800">
              <a:solidFill>
                <a:schemeClr val="tx1"/>
              </a:solidFill>
              <a:ea typeface="宋体" pitchFamily="2" charset="-122"/>
            </a:endParaRPr>
          </a:p>
        </p:txBody>
      </p:sp>
    </p:spTree>
    <p:extLst>
      <p:ext uri="{BB962C8B-B14F-4D97-AF65-F5344CB8AC3E}">
        <p14:creationId xmlns:p14="http://schemas.microsoft.com/office/powerpoint/2010/main" val="417223072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457200"/>
            <a:ext cx="8229600" cy="884238"/>
          </a:xfrm>
        </p:spPr>
        <p:txBody>
          <a:bodyPr/>
          <a:lstStyle/>
          <a:p>
            <a:r>
              <a:rPr lang="zh-CN" altLang="en-US"/>
              <a:t>   </a:t>
            </a:r>
          </a:p>
        </p:txBody>
      </p:sp>
      <p:sp>
        <p:nvSpPr>
          <p:cNvPr id="28675" name="Rectangle 3"/>
          <p:cNvSpPr>
            <a:spLocks noGrp="1" noChangeArrowheads="1"/>
          </p:cNvSpPr>
          <p:nvPr>
            <p:ph type="body" sz="half" idx="1"/>
          </p:nvPr>
        </p:nvSpPr>
        <p:spPr>
          <a:xfrm>
            <a:off x="468313" y="1628775"/>
            <a:ext cx="4040187" cy="4616450"/>
          </a:xfrm>
        </p:spPr>
        <p:txBody>
          <a:bodyPr/>
          <a:lstStyle/>
          <a:p>
            <a:pPr>
              <a:buFont typeface="Wingdings" pitchFamily="2" charset="2"/>
              <a:buNone/>
            </a:pPr>
            <a:r>
              <a:rPr lang="zh-CN" altLang="en-US" sz="2400"/>
              <a:t>  </a:t>
            </a:r>
          </a:p>
        </p:txBody>
      </p:sp>
      <p:sp>
        <p:nvSpPr>
          <p:cNvPr id="28676" name="Text Box 4"/>
          <p:cNvSpPr txBox="1">
            <a:spLocks noChangeArrowheads="1"/>
          </p:cNvSpPr>
          <p:nvPr/>
        </p:nvSpPr>
        <p:spPr bwMode="auto">
          <a:xfrm>
            <a:off x="1187450" y="1125538"/>
            <a:ext cx="7200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endParaRPr lang="zh-CN" altLang="en-US" sz="1800">
              <a:solidFill>
                <a:schemeClr val="tx1"/>
              </a:solidFill>
              <a:ea typeface="宋体" pitchFamily="2" charset="-122"/>
            </a:endParaRPr>
          </a:p>
        </p:txBody>
      </p:sp>
      <p:graphicFrame>
        <p:nvGraphicFramePr>
          <p:cNvPr id="28677" name="Object 5"/>
          <p:cNvGraphicFramePr>
            <a:graphicFrameLocks noGrp="1" noChangeAspect="1"/>
          </p:cNvGraphicFramePr>
          <p:nvPr>
            <p:ph sz="half" idx="2"/>
          </p:nvPr>
        </p:nvGraphicFramePr>
        <p:xfrm>
          <a:off x="755650" y="765175"/>
          <a:ext cx="6840538" cy="5594350"/>
        </p:xfrm>
        <a:graphic>
          <a:graphicData uri="http://schemas.openxmlformats.org/presentationml/2006/ole">
            <mc:AlternateContent xmlns:mc="http://schemas.openxmlformats.org/markup-compatibility/2006">
              <mc:Choice xmlns:v="urn:schemas-microsoft-com:vml" Requires="v">
                <p:oleObj spid="_x0000_s6155" name="Visio" r:id="rId3" imgW="3631692" imgH="2970276" progId="Visio.Drawing.11">
                  <p:embed/>
                </p:oleObj>
              </mc:Choice>
              <mc:Fallback>
                <p:oleObj name="Visio" r:id="rId3" imgW="3631692" imgH="297027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765175"/>
                        <a:ext cx="6840538" cy="559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501810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a:t>  </a:t>
            </a:r>
          </a:p>
        </p:txBody>
      </p:sp>
      <p:sp>
        <p:nvSpPr>
          <p:cNvPr id="29699" name="Rectangle 3"/>
          <p:cNvSpPr>
            <a:spLocks noGrp="1" noChangeArrowheads="1"/>
          </p:cNvSpPr>
          <p:nvPr>
            <p:ph type="body" idx="1"/>
          </p:nvPr>
        </p:nvSpPr>
        <p:spPr/>
        <p:txBody>
          <a:bodyPr/>
          <a:lstStyle/>
          <a:p>
            <a:pPr>
              <a:buFont typeface="Wingdings" pitchFamily="2" charset="2"/>
              <a:buNone/>
            </a:pPr>
            <a:r>
              <a:rPr lang="zh-CN" altLang="en-US"/>
              <a:t>                       </a:t>
            </a:r>
          </a:p>
        </p:txBody>
      </p:sp>
      <p:sp>
        <p:nvSpPr>
          <p:cNvPr id="29700" name="Text Box 4"/>
          <p:cNvSpPr txBox="1">
            <a:spLocks noChangeArrowheads="1"/>
          </p:cNvSpPr>
          <p:nvPr/>
        </p:nvSpPr>
        <p:spPr bwMode="auto">
          <a:xfrm>
            <a:off x="1042987" y="1707821"/>
            <a:ext cx="792003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3600" b="1" dirty="0">
                <a:solidFill>
                  <a:schemeClr val="accent1">
                    <a:lumMod val="50000"/>
                  </a:schemeClr>
                </a:solidFill>
                <a:latin typeface="黑体" pitchFamily="49" charset="-122"/>
              </a:rPr>
              <a:t>RLE </a:t>
            </a:r>
            <a:r>
              <a:rPr lang="zh-CN" altLang="en-US" sz="3600" b="1" dirty="0">
                <a:solidFill>
                  <a:schemeClr val="accent1">
                    <a:lumMod val="50000"/>
                  </a:schemeClr>
                </a:solidFill>
                <a:latin typeface="黑体" pitchFamily="49" charset="-122"/>
              </a:rPr>
              <a:t>方法存在的问题</a:t>
            </a:r>
          </a:p>
        </p:txBody>
      </p:sp>
      <p:sp>
        <p:nvSpPr>
          <p:cNvPr id="198661" name="Text Box 5"/>
          <p:cNvSpPr txBox="1">
            <a:spLocks noChangeArrowheads="1"/>
          </p:cNvSpPr>
          <p:nvPr/>
        </p:nvSpPr>
        <p:spPr bwMode="auto">
          <a:xfrm>
            <a:off x="1042987" y="2532363"/>
            <a:ext cx="7058025" cy="308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Char char="•"/>
            </a:pPr>
            <a:r>
              <a:rPr lang="zh-CN" altLang="en-US" dirty="0">
                <a:solidFill>
                  <a:schemeClr val="accent1">
                    <a:lumMod val="50000"/>
                  </a:schemeClr>
                </a:solidFill>
                <a:latin typeface="黑体" pitchFamily="49" charset="-122"/>
              </a:rPr>
              <a:t>普通英文中并没有多少重复。有许多双写，但是很少有</a:t>
            </a:r>
            <a:r>
              <a:rPr lang="en-US" altLang="zh-CN" dirty="0">
                <a:solidFill>
                  <a:schemeClr val="accent1">
                    <a:lumMod val="50000"/>
                  </a:schemeClr>
                </a:solidFill>
                <a:latin typeface="黑体" pitchFamily="49" charset="-122"/>
              </a:rPr>
              <a:t>3</a:t>
            </a:r>
            <a:r>
              <a:rPr lang="zh-CN" altLang="en-US" dirty="0">
                <a:solidFill>
                  <a:schemeClr val="accent1">
                    <a:lumMod val="50000"/>
                  </a:schemeClr>
                </a:solidFill>
                <a:latin typeface="黑体" pitchFamily="49" charset="-122"/>
              </a:rPr>
              <a:t>次重复的。</a:t>
            </a:r>
          </a:p>
          <a:p>
            <a:pPr eaLnBrk="1" hangingPunct="1">
              <a:spcBef>
                <a:spcPct val="50000"/>
              </a:spcBef>
              <a:buClrTx/>
              <a:buSzTx/>
              <a:buFontTx/>
              <a:buChar char="•"/>
            </a:pPr>
            <a:r>
              <a:rPr lang="zh-CN" altLang="en-US" dirty="0">
                <a:solidFill>
                  <a:schemeClr val="accent1">
                    <a:lumMod val="50000"/>
                  </a:schemeClr>
                </a:solidFill>
                <a:latin typeface="黑体" pitchFamily="49" charset="-122"/>
              </a:rPr>
              <a:t> 在输入流中，字符</a:t>
            </a:r>
            <a:r>
              <a:rPr lang="en-US" altLang="zh-CN" dirty="0">
                <a:solidFill>
                  <a:schemeClr val="accent1">
                    <a:lumMod val="50000"/>
                  </a:schemeClr>
                </a:solidFill>
                <a:latin typeface="黑体" pitchFamily="49" charset="-122"/>
              </a:rPr>
              <a:t>@</a:t>
            </a:r>
            <a:r>
              <a:rPr lang="zh-CN" altLang="en-US" dirty="0">
                <a:solidFill>
                  <a:schemeClr val="accent1">
                    <a:lumMod val="50000"/>
                  </a:schemeClr>
                </a:solidFill>
                <a:latin typeface="黑体" pitchFamily="49" charset="-122"/>
              </a:rPr>
              <a:t>可能是文本的一部分，此时必须选一个不同的提示字符。</a:t>
            </a:r>
          </a:p>
          <a:p>
            <a:pPr eaLnBrk="1" hangingPunct="1">
              <a:spcBef>
                <a:spcPct val="50000"/>
              </a:spcBef>
              <a:buClrTx/>
              <a:buSzTx/>
              <a:buFontTx/>
              <a:buChar char="•"/>
            </a:pPr>
            <a:r>
              <a:rPr lang="zh-CN" altLang="en-US" dirty="0">
                <a:solidFill>
                  <a:schemeClr val="accent1">
                    <a:lumMod val="50000"/>
                  </a:schemeClr>
                </a:solidFill>
                <a:latin typeface="黑体" pitchFamily="49" charset="-122"/>
              </a:rPr>
              <a:t>由于重复计数值以字节形式写在输出流中，只能计到</a:t>
            </a:r>
            <a:r>
              <a:rPr lang="en-US" altLang="zh-CN" dirty="0">
                <a:solidFill>
                  <a:schemeClr val="accent1">
                    <a:lumMod val="50000"/>
                  </a:schemeClr>
                </a:solidFill>
                <a:latin typeface="黑体" pitchFamily="49" charset="-122"/>
              </a:rPr>
              <a:t>255</a:t>
            </a:r>
            <a:r>
              <a:rPr lang="zh-CN" altLang="en-US" dirty="0">
                <a:solidFill>
                  <a:schemeClr val="accent1">
                    <a:lumMod val="50000"/>
                  </a:schemeClr>
                </a:solidFill>
                <a:latin typeface="黑体" pitchFamily="49" charset="-122"/>
              </a:rPr>
              <a:t>。</a:t>
            </a:r>
          </a:p>
        </p:txBody>
      </p:sp>
      <p:sp>
        <p:nvSpPr>
          <p:cNvPr id="29702" name="Text Box 6"/>
          <p:cNvSpPr txBox="1">
            <a:spLocks noChangeArrowheads="1"/>
          </p:cNvSpPr>
          <p:nvPr/>
        </p:nvSpPr>
        <p:spPr bwMode="auto">
          <a:xfrm>
            <a:off x="900113" y="4437063"/>
            <a:ext cx="7632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endParaRPr lang="zh-CN" altLang="en-US" sz="2400">
              <a:solidFill>
                <a:schemeClr val="tx1"/>
              </a:solidFill>
              <a:ea typeface="宋体" pitchFamily="2" charset="-122"/>
            </a:endParaRPr>
          </a:p>
        </p:txBody>
      </p:sp>
    </p:spTree>
    <p:extLst>
      <p:ext uri="{BB962C8B-B14F-4D97-AF65-F5344CB8AC3E}">
        <p14:creationId xmlns:p14="http://schemas.microsoft.com/office/powerpoint/2010/main" val="306499486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8661">
                                            <p:txEl>
                                              <p:pRg st="0" end="0"/>
                                            </p:txEl>
                                          </p:spTgt>
                                        </p:tgtEl>
                                        <p:attrNameLst>
                                          <p:attrName>style.visibility</p:attrName>
                                        </p:attrNameLst>
                                      </p:cBhvr>
                                      <p:to>
                                        <p:strVal val="visible"/>
                                      </p:to>
                                    </p:set>
                                    <p:anim calcmode="lin" valueType="num">
                                      <p:cBhvr additive="base">
                                        <p:cTn id="7" dur="500" fill="hold"/>
                                        <p:tgtEl>
                                          <p:spTgt spid="19866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866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8661">
                                            <p:txEl>
                                              <p:pRg st="1" end="1"/>
                                            </p:txEl>
                                          </p:spTgt>
                                        </p:tgtEl>
                                        <p:attrNameLst>
                                          <p:attrName>style.visibility</p:attrName>
                                        </p:attrNameLst>
                                      </p:cBhvr>
                                      <p:to>
                                        <p:strVal val="visible"/>
                                      </p:to>
                                    </p:set>
                                    <p:anim calcmode="lin" valueType="num">
                                      <p:cBhvr additive="base">
                                        <p:cTn id="13" dur="500" fill="hold"/>
                                        <p:tgtEl>
                                          <p:spTgt spid="19866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866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98661">
                                            <p:txEl>
                                              <p:pRg st="2" end="2"/>
                                            </p:txEl>
                                          </p:spTgt>
                                        </p:tgtEl>
                                        <p:attrNameLst>
                                          <p:attrName>style.visibility</p:attrName>
                                        </p:attrNameLst>
                                      </p:cBhvr>
                                      <p:to>
                                        <p:strVal val="visible"/>
                                      </p:to>
                                    </p:set>
                                    <p:anim calcmode="lin" valueType="num">
                                      <p:cBhvr additive="base">
                                        <p:cTn id="19" dur="500" fill="hold"/>
                                        <p:tgtEl>
                                          <p:spTgt spid="19866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866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a:t>       </a:t>
            </a:r>
          </a:p>
        </p:txBody>
      </p:sp>
      <p:sp>
        <p:nvSpPr>
          <p:cNvPr id="30723" name="Rectangle 3"/>
          <p:cNvSpPr>
            <a:spLocks noGrp="1" noChangeArrowheads="1"/>
          </p:cNvSpPr>
          <p:nvPr>
            <p:ph type="body" idx="1"/>
          </p:nvPr>
        </p:nvSpPr>
        <p:spPr/>
        <p:txBody>
          <a:bodyPr/>
          <a:lstStyle/>
          <a:p>
            <a:pPr>
              <a:buFont typeface="Wingdings" pitchFamily="2" charset="2"/>
              <a:buNone/>
            </a:pPr>
            <a:r>
              <a:rPr lang="zh-CN" altLang="en-US"/>
              <a:t>                    </a:t>
            </a:r>
          </a:p>
        </p:txBody>
      </p:sp>
      <p:sp>
        <p:nvSpPr>
          <p:cNvPr id="30724" name="Text Box 4"/>
          <p:cNvSpPr txBox="1">
            <a:spLocks noChangeArrowheads="1"/>
          </p:cNvSpPr>
          <p:nvPr/>
        </p:nvSpPr>
        <p:spPr bwMode="auto">
          <a:xfrm>
            <a:off x="804983" y="1423209"/>
            <a:ext cx="7127875" cy="430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3200" b="1" dirty="0">
                <a:solidFill>
                  <a:schemeClr val="accent1">
                    <a:lumMod val="50000"/>
                  </a:schemeClr>
                </a:solidFill>
                <a:latin typeface="黑体" pitchFamily="49" charset="-122"/>
              </a:rPr>
              <a:t>RLE</a:t>
            </a:r>
            <a:r>
              <a:rPr lang="zh-CN" altLang="en-US" sz="3200" b="1" dirty="0">
                <a:solidFill>
                  <a:schemeClr val="accent1">
                    <a:lumMod val="50000"/>
                  </a:schemeClr>
                </a:solidFill>
                <a:latin typeface="黑体" pitchFamily="49" charset="-122"/>
              </a:rPr>
              <a:t>的压缩比</a:t>
            </a:r>
          </a:p>
          <a:p>
            <a:pPr eaLnBrk="1" hangingPunct="1">
              <a:spcBef>
                <a:spcPct val="50000"/>
              </a:spcBef>
              <a:buClrTx/>
              <a:buSzTx/>
              <a:buFontTx/>
              <a:buNone/>
            </a:pPr>
            <a:r>
              <a:rPr lang="zh-CN" altLang="en-US" sz="3200" b="1" dirty="0">
                <a:solidFill>
                  <a:schemeClr val="accent1">
                    <a:lumMod val="50000"/>
                  </a:schemeClr>
                </a:solidFill>
                <a:latin typeface="黑体" pitchFamily="49" charset="-122"/>
              </a:rPr>
              <a:t>   </a:t>
            </a:r>
            <a:r>
              <a:rPr lang="zh-CN" altLang="en-US" dirty="0">
                <a:solidFill>
                  <a:schemeClr val="accent1">
                    <a:lumMod val="50000"/>
                  </a:schemeClr>
                </a:solidFill>
                <a:latin typeface="黑体" pitchFamily="49" charset="-122"/>
              </a:rPr>
              <a:t>假设待压缩字符长度为</a:t>
            </a:r>
            <a:r>
              <a:rPr lang="en-US" altLang="zh-CN" dirty="0">
                <a:solidFill>
                  <a:schemeClr val="accent1">
                    <a:lumMod val="50000"/>
                  </a:schemeClr>
                </a:solidFill>
                <a:latin typeface="黑体" pitchFamily="49" charset="-122"/>
              </a:rPr>
              <a:t>N</a:t>
            </a:r>
            <a:r>
              <a:rPr lang="zh-CN" altLang="en-US" dirty="0">
                <a:solidFill>
                  <a:schemeClr val="accent1">
                    <a:lumMod val="50000"/>
                  </a:schemeClr>
                </a:solidFill>
                <a:latin typeface="黑体" pitchFamily="49" charset="-122"/>
              </a:rPr>
              <a:t>，字符中包含</a:t>
            </a:r>
            <a:r>
              <a:rPr lang="en-US" altLang="zh-CN" dirty="0">
                <a:solidFill>
                  <a:schemeClr val="accent1">
                    <a:lumMod val="50000"/>
                  </a:schemeClr>
                </a:solidFill>
                <a:latin typeface="黑体" pitchFamily="49" charset="-122"/>
              </a:rPr>
              <a:t>M</a:t>
            </a:r>
            <a:r>
              <a:rPr lang="zh-CN" altLang="en-US" dirty="0">
                <a:solidFill>
                  <a:schemeClr val="accent1">
                    <a:lumMod val="50000"/>
                  </a:schemeClr>
                </a:solidFill>
                <a:latin typeface="黑体" pitchFamily="49" charset="-122"/>
              </a:rPr>
              <a:t>次重复，每次重复的平均长度为</a:t>
            </a:r>
            <a:r>
              <a:rPr lang="en-US" altLang="zh-CN" dirty="0">
                <a:solidFill>
                  <a:schemeClr val="accent1">
                    <a:lumMod val="50000"/>
                  </a:schemeClr>
                </a:solidFill>
                <a:latin typeface="黑体" pitchFamily="49" charset="-122"/>
              </a:rPr>
              <a:t>L</a:t>
            </a:r>
            <a:r>
              <a:rPr lang="zh-CN" altLang="en-US" dirty="0">
                <a:solidFill>
                  <a:schemeClr val="accent1">
                    <a:lumMod val="50000"/>
                  </a:schemeClr>
                </a:solidFill>
                <a:latin typeface="黑体" pitchFamily="49" charset="-122"/>
              </a:rPr>
              <a:t>。</a:t>
            </a:r>
            <a:r>
              <a:rPr lang="en-US" altLang="zh-CN" dirty="0">
                <a:solidFill>
                  <a:schemeClr val="accent1">
                    <a:lumMod val="50000"/>
                  </a:schemeClr>
                </a:solidFill>
                <a:latin typeface="黑体" pitchFamily="49" charset="-122"/>
              </a:rPr>
              <a:t>M</a:t>
            </a:r>
            <a:r>
              <a:rPr lang="zh-CN" altLang="en-US" dirty="0">
                <a:solidFill>
                  <a:schemeClr val="accent1">
                    <a:lumMod val="50000"/>
                  </a:schemeClr>
                </a:solidFill>
                <a:latin typeface="黑体" pitchFamily="49" charset="-122"/>
              </a:rPr>
              <a:t>次中的每一次重复可用</a:t>
            </a:r>
            <a:r>
              <a:rPr lang="en-US" altLang="zh-CN" dirty="0">
                <a:solidFill>
                  <a:schemeClr val="accent1">
                    <a:lumMod val="50000"/>
                  </a:schemeClr>
                </a:solidFill>
                <a:latin typeface="黑体" pitchFamily="49" charset="-122"/>
              </a:rPr>
              <a:t>3</a:t>
            </a:r>
            <a:r>
              <a:rPr lang="zh-CN" altLang="en-US" dirty="0">
                <a:solidFill>
                  <a:schemeClr val="accent1">
                    <a:lumMod val="50000"/>
                  </a:schemeClr>
                </a:solidFill>
                <a:latin typeface="黑体" pitchFamily="49" charset="-122"/>
              </a:rPr>
              <a:t>字节代替，因此，压缩后字符串的长度为</a:t>
            </a:r>
            <a:r>
              <a:rPr lang="en-US" altLang="zh-CN" dirty="0">
                <a:solidFill>
                  <a:schemeClr val="accent1">
                    <a:lumMod val="50000"/>
                  </a:schemeClr>
                </a:solidFill>
                <a:latin typeface="黑体" pitchFamily="49" charset="-122"/>
              </a:rPr>
              <a:t>N-M(L-3)</a:t>
            </a:r>
            <a:r>
              <a:rPr lang="zh-CN" altLang="en-US" dirty="0">
                <a:solidFill>
                  <a:schemeClr val="accent1">
                    <a:lumMod val="50000"/>
                  </a:schemeClr>
                </a:solidFill>
                <a:latin typeface="黑体" pitchFamily="49" charset="-122"/>
              </a:rPr>
              <a:t>，压缩因子为</a:t>
            </a:r>
          </a:p>
          <a:p>
            <a:pPr eaLnBrk="1" hangingPunct="1">
              <a:spcBef>
                <a:spcPct val="50000"/>
              </a:spcBef>
              <a:buClrTx/>
              <a:buSzTx/>
              <a:buFontTx/>
              <a:buNone/>
            </a:pPr>
            <a:r>
              <a:rPr lang="en-US" altLang="zh-CN" dirty="0">
                <a:solidFill>
                  <a:schemeClr val="accent1">
                    <a:lumMod val="50000"/>
                  </a:schemeClr>
                </a:solidFill>
                <a:latin typeface="黑体" pitchFamily="49" charset="-122"/>
              </a:rPr>
              <a:t>             N/(N-M(L-3))</a:t>
            </a:r>
          </a:p>
          <a:p>
            <a:pPr eaLnBrk="1" hangingPunct="1">
              <a:spcBef>
                <a:spcPct val="50000"/>
              </a:spcBef>
              <a:buClrTx/>
              <a:buSzTx/>
              <a:buFontTx/>
              <a:buNone/>
            </a:pPr>
            <a:r>
              <a:rPr lang="zh-CN" altLang="en-US" dirty="0">
                <a:solidFill>
                  <a:schemeClr val="accent1">
                    <a:lumMod val="50000"/>
                  </a:schemeClr>
                </a:solidFill>
                <a:latin typeface="黑体" pitchFamily="49" charset="-122"/>
              </a:rPr>
              <a:t>如果</a:t>
            </a:r>
            <a:r>
              <a:rPr lang="en-US" altLang="zh-CN" dirty="0">
                <a:solidFill>
                  <a:schemeClr val="accent1">
                    <a:lumMod val="50000"/>
                  </a:schemeClr>
                </a:solidFill>
                <a:latin typeface="黑体" pitchFamily="49" charset="-122"/>
              </a:rPr>
              <a:t>N=1000,M=10,L=4,</a:t>
            </a:r>
            <a:r>
              <a:rPr lang="zh-CN" altLang="en-US" dirty="0">
                <a:solidFill>
                  <a:schemeClr val="accent1">
                    <a:lumMod val="50000"/>
                  </a:schemeClr>
                </a:solidFill>
                <a:latin typeface="黑体" pitchFamily="49" charset="-122"/>
              </a:rPr>
              <a:t>则压缩因子＝</a:t>
            </a:r>
            <a:r>
              <a:rPr lang="en-US" altLang="zh-CN" dirty="0">
                <a:solidFill>
                  <a:schemeClr val="accent1">
                    <a:lumMod val="50000"/>
                  </a:schemeClr>
                </a:solidFill>
                <a:latin typeface="黑体" pitchFamily="49" charset="-122"/>
              </a:rPr>
              <a:t>1.01</a:t>
            </a:r>
            <a:r>
              <a:rPr lang="zh-CN" altLang="en-US" dirty="0">
                <a:solidFill>
                  <a:schemeClr val="accent1">
                    <a:lumMod val="50000"/>
                  </a:schemeClr>
                </a:solidFill>
                <a:latin typeface="黑体" pitchFamily="49" charset="-122"/>
              </a:rPr>
              <a:t>， 如果</a:t>
            </a:r>
            <a:r>
              <a:rPr lang="en-US" altLang="zh-CN" dirty="0">
                <a:solidFill>
                  <a:schemeClr val="accent1">
                    <a:lumMod val="50000"/>
                  </a:schemeClr>
                </a:solidFill>
                <a:latin typeface="黑体" pitchFamily="49" charset="-122"/>
              </a:rPr>
              <a:t>N=1000,M=50,L=10 </a:t>
            </a:r>
            <a:r>
              <a:rPr lang="zh-CN" altLang="en-US" dirty="0">
                <a:solidFill>
                  <a:schemeClr val="accent1">
                    <a:lumMod val="50000"/>
                  </a:schemeClr>
                </a:solidFill>
                <a:latin typeface="黑体" pitchFamily="49" charset="-122"/>
              </a:rPr>
              <a:t>压缩因子＝</a:t>
            </a:r>
            <a:r>
              <a:rPr lang="en-US" altLang="zh-CN" dirty="0">
                <a:solidFill>
                  <a:schemeClr val="accent1">
                    <a:lumMod val="50000"/>
                  </a:schemeClr>
                </a:solidFill>
                <a:latin typeface="黑体" pitchFamily="49" charset="-122"/>
              </a:rPr>
              <a:t>1.538</a:t>
            </a:r>
          </a:p>
        </p:txBody>
      </p:sp>
    </p:spTree>
    <p:extLst>
      <p:ext uri="{BB962C8B-B14F-4D97-AF65-F5344CB8AC3E}">
        <p14:creationId xmlns:p14="http://schemas.microsoft.com/office/powerpoint/2010/main" val="381764332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a:t>RLE</a:t>
            </a:r>
            <a:r>
              <a:rPr lang="zh-CN" altLang="en-US"/>
              <a:t>图像压缩</a:t>
            </a:r>
          </a:p>
        </p:txBody>
      </p:sp>
      <p:sp>
        <p:nvSpPr>
          <p:cNvPr id="31747" name="Rectangle 3"/>
          <p:cNvSpPr>
            <a:spLocks noGrp="1" noChangeArrowheads="1"/>
          </p:cNvSpPr>
          <p:nvPr>
            <p:ph type="body" idx="1"/>
          </p:nvPr>
        </p:nvSpPr>
        <p:spPr/>
        <p:txBody>
          <a:bodyPr/>
          <a:lstStyle/>
          <a:p>
            <a:r>
              <a:rPr lang="zh-CN" altLang="en-US" sz="2400"/>
              <a:t>二值图像</a:t>
            </a:r>
          </a:p>
          <a:p>
            <a:r>
              <a:rPr lang="zh-CN" altLang="en-US" sz="2400"/>
              <a:t>灰度图像</a:t>
            </a:r>
          </a:p>
          <a:p>
            <a:r>
              <a:rPr lang="zh-CN" altLang="en-US" sz="2400"/>
              <a:t>彩色图像</a:t>
            </a:r>
          </a:p>
          <a:p>
            <a:pPr>
              <a:buFont typeface="Wingdings" pitchFamily="2" charset="2"/>
              <a:buNone/>
            </a:pPr>
            <a:r>
              <a:rPr lang="en-US" altLang="zh-CN" sz="2400"/>
              <a:t>   RLE</a:t>
            </a:r>
            <a:r>
              <a:rPr lang="zh-CN" altLang="en-US" sz="2400"/>
              <a:t>图像压缩基于这样的事实：如果我们在该图像中随机选择一个像素，其相邻像素色彩相同的可能性很大，因此压缩器逐行扫描位图，搜索色彩相同之像素的游程。</a:t>
            </a:r>
          </a:p>
        </p:txBody>
      </p:sp>
    </p:spTree>
    <p:extLst>
      <p:ext uri="{BB962C8B-B14F-4D97-AF65-F5344CB8AC3E}">
        <p14:creationId xmlns:p14="http://schemas.microsoft.com/office/powerpoint/2010/main" val="67050570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a:t>二值图像</a:t>
            </a:r>
          </a:p>
        </p:txBody>
      </p:sp>
      <p:sp>
        <p:nvSpPr>
          <p:cNvPr id="32771" name="Rectangle 3"/>
          <p:cNvSpPr>
            <a:spLocks noGrp="1" noChangeArrowheads="1"/>
          </p:cNvSpPr>
          <p:nvPr>
            <p:ph type="body" idx="1"/>
          </p:nvPr>
        </p:nvSpPr>
        <p:spPr/>
        <p:txBody>
          <a:bodyPr/>
          <a:lstStyle/>
          <a:p>
            <a:r>
              <a:rPr lang="zh-CN" altLang="en-US" sz="2400"/>
              <a:t>假设图像从黑像素或白像素开始，按行扫描位图，给出黑白像素的游程。</a:t>
            </a:r>
          </a:p>
          <a:p>
            <a:r>
              <a:rPr lang="zh-CN" altLang="en-US" sz="2400"/>
              <a:t>例如：开始</a:t>
            </a:r>
            <a:r>
              <a:rPr lang="en-US" altLang="zh-CN" sz="2400"/>
              <a:t>17</a:t>
            </a:r>
            <a:r>
              <a:rPr lang="zh-CN" altLang="en-US" sz="2400"/>
              <a:t>个白像素，其后跟随一个黑像素，再跟</a:t>
            </a:r>
            <a:r>
              <a:rPr lang="en-US" altLang="zh-CN" sz="2400"/>
              <a:t>55</a:t>
            </a:r>
            <a:r>
              <a:rPr lang="zh-CN" altLang="en-US" sz="2400"/>
              <a:t>个白像素等，则把</a:t>
            </a:r>
            <a:r>
              <a:rPr lang="en-US" altLang="zh-CN" sz="2400"/>
              <a:t>17</a:t>
            </a:r>
            <a:r>
              <a:rPr lang="zh-CN" altLang="en-US" sz="2400"/>
              <a:t>，</a:t>
            </a:r>
            <a:r>
              <a:rPr lang="en-US" altLang="zh-CN" sz="2400"/>
              <a:t>1</a:t>
            </a:r>
            <a:r>
              <a:rPr lang="zh-CN" altLang="en-US" sz="2400"/>
              <a:t>，</a:t>
            </a:r>
            <a:r>
              <a:rPr lang="en-US" altLang="zh-CN" sz="2400"/>
              <a:t>55</a:t>
            </a:r>
            <a:r>
              <a:rPr lang="zh-CN" altLang="en-US" sz="2400"/>
              <a:t>，</a:t>
            </a:r>
            <a:r>
              <a:rPr lang="en-US" altLang="zh-CN" sz="2400"/>
              <a:t>…</a:t>
            </a:r>
            <a:r>
              <a:rPr lang="zh-CN" altLang="en-US" sz="2400"/>
              <a:t>写入压缩流。</a:t>
            </a:r>
          </a:p>
        </p:txBody>
      </p:sp>
      <p:graphicFrame>
        <p:nvGraphicFramePr>
          <p:cNvPr id="32772" name="Object 6"/>
          <p:cNvGraphicFramePr>
            <a:graphicFrameLocks noChangeAspect="1"/>
          </p:cNvGraphicFramePr>
          <p:nvPr/>
        </p:nvGraphicFramePr>
        <p:xfrm>
          <a:off x="3276600" y="3429000"/>
          <a:ext cx="2438400" cy="2438400"/>
        </p:xfrm>
        <a:graphic>
          <a:graphicData uri="http://schemas.openxmlformats.org/presentationml/2006/ole">
            <mc:AlternateContent xmlns:mc="http://schemas.openxmlformats.org/markup-compatibility/2006">
              <mc:Choice xmlns:v="urn:schemas-microsoft-com:vml" Requires="v">
                <p:oleObj spid="_x0000_s7179" name="位图图像" r:id="rId3" imgW="1219370" imgH="1219370" progId="Paint.Picture">
                  <p:embed/>
                </p:oleObj>
              </mc:Choice>
              <mc:Fallback>
                <p:oleObj name="位图图像" r:id="rId3" imgW="1219370" imgH="121937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429000"/>
                        <a:ext cx="2438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7130700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63985" y="2227322"/>
            <a:ext cx="1943161" cy="2400657"/>
          </a:xfrm>
          <a:prstGeom prst="rect">
            <a:avLst/>
          </a:prstGeom>
          <a:noFill/>
        </p:spPr>
        <p:txBody>
          <a:bodyPr wrap="none" rtlCol="0">
            <a:spAutoFit/>
          </a:bodyPr>
          <a:lstStyle/>
          <a:p>
            <a:r>
              <a:rPr lang="zh-CN" altLang="en-US" sz="15000" b="1" dirty="0">
                <a:solidFill>
                  <a:schemeClr val="accent1">
                    <a:lumMod val="50000"/>
                  </a:schemeClr>
                </a:solidFill>
                <a:latin typeface="微软雅黑" panose="020B0503020204020204" pitchFamily="34" charset="-122"/>
                <a:ea typeface="微软雅黑" panose="020B0503020204020204" pitchFamily="34" charset="-122"/>
              </a:rPr>
              <a:t> </a:t>
            </a:r>
            <a:r>
              <a:rPr lang="en-US" altLang="zh-CN" sz="15000" b="1" dirty="0" smtClean="0">
                <a:solidFill>
                  <a:schemeClr val="accent1">
                    <a:lumMod val="50000"/>
                  </a:schemeClr>
                </a:solidFill>
                <a:latin typeface="微软雅黑" panose="020B0503020204020204" pitchFamily="34" charset="-122"/>
                <a:ea typeface="微软雅黑" panose="020B0503020204020204" pitchFamily="34" charset="-122"/>
              </a:rPr>
              <a:t>0</a:t>
            </a:r>
            <a:endParaRPr lang="zh-CN" altLang="en-US" sz="150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558869" y="3012151"/>
            <a:ext cx="6848112" cy="830997"/>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zh-CN" altLang="en-US" sz="4800" b="1" dirty="0" smtClean="0">
                <a:solidFill>
                  <a:schemeClr val="accent1">
                    <a:lumMod val="50000"/>
                  </a:schemeClr>
                </a:solidFill>
                <a:latin typeface="微软雅黑" panose="020B0503020204020204" pitchFamily="34" charset="-122"/>
                <a:ea typeface="微软雅黑" panose="020B0503020204020204" pitchFamily="34" charset="-122"/>
              </a:rPr>
              <a:t>数据压缩</a:t>
            </a:r>
            <a:r>
              <a:rPr lang="zh-CN" altLang="en-US" sz="4800" b="1" dirty="0">
                <a:solidFill>
                  <a:schemeClr val="accent1">
                    <a:lumMod val="50000"/>
                  </a:schemeClr>
                </a:solidFill>
                <a:latin typeface="微软雅黑" panose="020B0503020204020204" pitchFamily="34" charset="-122"/>
                <a:ea typeface="微软雅黑" panose="020B0503020204020204" pitchFamily="34" charset="-122"/>
              </a:rPr>
              <a:t>概述</a:t>
            </a:r>
            <a:endParaRPr lang="zh-CN" altLang="en-US" sz="4800" b="1" dirty="0">
              <a:solidFill>
                <a:schemeClr val="accent1">
                  <a:lumMod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flipV="1">
            <a:off x="1931830" y="3940935"/>
            <a:ext cx="6220496" cy="12879"/>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4"/>
          <p:cNvSpPr txBox="1">
            <a:spLocks/>
          </p:cNvSpPr>
          <p:nvPr/>
        </p:nvSpPr>
        <p:spPr>
          <a:xfrm>
            <a:off x="3057873" y="436873"/>
            <a:ext cx="3850104" cy="49678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zh-CN" altLang="en-US" sz="3600" b="1" dirty="0">
                <a:solidFill>
                  <a:srgbClr val="005DA2"/>
                </a:solidFill>
                <a:latin typeface="微软雅黑" panose="020B0503020204020204" pitchFamily="34" charset="-122"/>
                <a:ea typeface="微软雅黑" panose="020B0503020204020204" pitchFamily="34" charset="-122"/>
              </a:rPr>
              <a:t>目录</a:t>
            </a:r>
            <a:r>
              <a:rPr lang="en-US" altLang="zh-CN" sz="3600" b="1" dirty="0">
                <a:solidFill>
                  <a:srgbClr val="005DA2"/>
                </a:solidFill>
                <a:latin typeface="微软雅黑" panose="020B0503020204020204" pitchFamily="34" charset="-122"/>
                <a:ea typeface="微软雅黑" panose="020B0503020204020204" pitchFamily="34" charset="-122"/>
              </a:rPr>
              <a:t>/</a:t>
            </a:r>
            <a:r>
              <a:rPr lang="en-US" altLang="zh-CN" sz="2000" b="1" dirty="0">
                <a:solidFill>
                  <a:srgbClr val="005DA2"/>
                </a:solidFill>
                <a:latin typeface="微软雅黑" panose="020B0503020204020204" pitchFamily="34" charset="-122"/>
                <a:ea typeface="微软雅黑" panose="020B0503020204020204" pitchFamily="34" charset="-122"/>
              </a:rPr>
              <a:t>Contents</a:t>
            </a:r>
            <a:endParaRPr lang="en-GB" sz="2000" b="1" dirty="0">
              <a:solidFill>
                <a:srgbClr val="005DA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35902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a:t>灰度图像</a:t>
            </a:r>
          </a:p>
        </p:txBody>
      </p:sp>
      <p:sp>
        <p:nvSpPr>
          <p:cNvPr id="33795" name="Rectangle 3"/>
          <p:cNvSpPr>
            <a:spLocks noGrp="1" noChangeArrowheads="1"/>
          </p:cNvSpPr>
          <p:nvPr>
            <p:ph type="body" idx="1"/>
          </p:nvPr>
        </p:nvSpPr>
        <p:spPr/>
        <p:txBody>
          <a:bodyPr/>
          <a:lstStyle/>
          <a:p>
            <a:r>
              <a:rPr lang="en-US" altLang="zh-CN" sz="2400"/>
              <a:t>12,12,12,12,12,12,12,12,12,35,76,112,67,87,87,87,5,5,5,5,5,5,1,……   </a:t>
            </a:r>
            <a:r>
              <a:rPr lang="zh-CN" altLang="en-US" sz="2400"/>
              <a:t>被压缩为</a:t>
            </a:r>
          </a:p>
          <a:p>
            <a:r>
              <a:rPr lang="en-US" altLang="zh-CN" sz="2400" u="sng"/>
              <a:t>9</a:t>
            </a:r>
            <a:r>
              <a:rPr lang="zh-CN" altLang="en-US" sz="2400"/>
              <a:t>，</a:t>
            </a:r>
            <a:r>
              <a:rPr lang="en-US" altLang="zh-CN" sz="2400"/>
              <a:t>12</a:t>
            </a:r>
            <a:r>
              <a:rPr lang="zh-CN" altLang="en-US" sz="2400"/>
              <a:t>，</a:t>
            </a:r>
            <a:r>
              <a:rPr lang="en-US" altLang="zh-CN" sz="2400"/>
              <a:t>35</a:t>
            </a:r>
            <a:r>
              <a:rPr lang="zh-CN" altLang="en-US" sz="2400"/>
              <a:t>，</a:t>
            </a:r>
            <a:r>
              <a:rPr lang="en-US" altLang="zh-CN" sz="2400"/>
              <a:t>76</a:t>
            </a:r>
            <a:r>
              <a:rPr lang="zh-CN" altLang="en-US" sz="2400"/>
              <a:t>，</a:t>
            </a:r>
            <a:r>
              <a:rPr lang="en-US" altLang="zh-CN" sz="2400"/>
              <a:t>112</a:t>
            </a:r>
            <a:r>
              <a:rPr lang="zh-CN" altLang="en-US" sz="2400"/>
              <a:t>，</a:t>
            </a:r>
            <a:r>
              <a:rPr lang="en-US" altLang="zh-CN" sz="2400"/>
              <a:t>67</a:t>
            </a:r>
            <a:r>
              <a:rPr lang="zh-CN" altLang="en-US" sz="2400"/>
              <a:t>，</a:t>
            </a:r>
            <a:r>
              <a:rPr lang="en-US" altLang="zh-CN" sz="2400" u="sng"/>
              <a:t>3</a:t>
            </a:r>
            <a:r>
              <a:rPr lang="zh-CN" altLang="en-US" sz="2400"/>
              <a:t>，</a:t>
            </a:r>
            <a:r>
              <a:rPr lang="en-US" altLang="zh-CN" sz="2400"/>
              <a:t>87</a:t>
            </a:r>
            <a:r>
              <a:rPr lang="zh-CN" altLang="en-US" sz="2400"/>
              <a:t>，</a:t>
            </a:r>
            <a:r>
              <a:rPr lang="en-US" altLang="zh-CN" sz="2400" u="sng"/>
              <a:t>6</a:t>
            </a:r>
            <a:r>
              <a:rPr lang="zh-CN" altLang="en-US" sz="2400"/>
              <a:t>，</a:t>
            </a:r>
            <a:r>
              <a:rPr lang="en-US" altLang="zh-CN" sz="2400"/>
              <a:t>5</a:t>
            </a:r>
            <a:r>
              <a:rPr lang="zh-CN" altLang="en-US" sz="2400"/>
              <a:t>，</a:t>
            </a:r>
            <a:r>
              <a:rPr lang="en-US" altLang="zh-CN" sz="2400"/>
              <a:t>1</a:t>
            </a:r>
            <a:r>
              <a:rPr lang="zh-CN" altLang="en-US" sz="2400"/>
              <a:t>，</a:t>
            </a:r>
            <a:r>
              <a:rPr lang="en-US" altLang="zh-CN" sz="2400"/>
              <a:t>……</a:t>
            </a:r>
          </a:p>
          <a:p>
            <a:r>
              <a:rPr lang="zh-CN" altLang="en-US" sz="2400"/>
              <a:t>我们要区分是含灰度值的字节和含计数值的字节，解决方法如下：</a:t>
            </a:r>
          </a:p>
        </p:txBody>
      </p:sp>
      <p:graphicFrame>
        <p:nvGraphicFramePr>
          <p:cNvPr id="41990" name="Object 6"/>
          <p:cNvGraphicFramePr>
            <a:graphicFrameLocks noChangeAspect="1"/>
          </p:cNvGraphicFramePr>
          <p:nvPr/>
        </p:nvGraphicFramePr>
        <p:xfrm>
          <a:off x="3348038" y="3573463"/>
          <a:ext cx="2514600" cy="2438400"/>
        </p:xfrm>
        <a:graphic>
          <a:graphicData uri="http://schemas.openxmlformats.org/presentationml/2006/ole">
            <mc:AlternateContent xmlns:mc="http://schemas.openxmlformats.org/markup-compatibility/2006">
              <mc:Choice xmlns:v="urn:schemas-microsoft-com:vml" Requires="v">
                <p:oleObj spid="_x0000_s8203" r:id="rId3" imgW="2429214" imgH="2400635" progId="PBrush">
                  <p:embed/>
                </p:oleObj>
              </mc:Choice>
              <mc:Fallback>
                <p:oleObj r:id="rId3" imgW="2429214" imgH="2400635"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3573463"/>
                        <a:ext cx="25146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58541523"/>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1990"/>
                                        </p:tgtEl>
                                        <p:attrNameLst>
                                          <p:attrName>style.visibility</p:attrName>
                                        </p:attrNameLst>
                                      </p:cBhvr>
                                      <p:to>
                                        <p:strVal val="visible"/>
                                      </p:to>
                                    </p:set>
                                    <p:anim calcmode="lin" valueType="num">
                                      <p:cBhvr additive="base">
                                        <p:cTn id="7" dur="500" fill="hold"/>
                                        <p:tgtEl>
                                          <p:spTgt spid="41990"/>
                                        </p:tgtEl>
                                        <p:attrNameLst>
                                          <p:attrName>ppt_x</p:attrName>
                                        </p:attrNameLst>
                                      </p:cBhvr>
                                      <p:tavLst>
                                        <p:tav tm="0">
                                          <p:val>
                                            <p:strVal val="#ppt_x"/>
                                          </p:val>
                                        </p:tav>
                                        <p:tav tm="100000">
                                          <p:val>
                                            <p:strVal val="#ppt_x"/>
                                          </p:val>
                                        </p:tav>
                                      </p:tavLst>
                                    </p:anim>
                                    <p:anim calcmode="lin" valueType="num">
                                      <p:cBhvr additive="base">
                                        <p:cTn id="8" dur="500" fill="hold"/>
                                        <p:tgtEl>
                                          <p:spTgt spid="419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a:t>区分灰度值和游程的方法</a:t>
            </a:r>
          </a:p>
        </p:txBody>
      </p:sp>
      <p:sp>
        <p:nvSpPr>
          <p:cNvPr id="34819" name="Rectangle 3"/>
          <p:cNvSpPr>
            <a:spLocks noGrp="1" noChangeArrowheads="1"/>
          </p:cNvSpPr>
          <p:nvPr>
            <p:ph type="body" idx="1"/>
          </p:nvPr>
        </p:nvSpPr>
        <p:spPr/>
        <p:txBody>
          <a:bodyPr/>
          <a:lstStyle/>
          <a:p>
            <a:r>
              <a:rPr lang="zh-CN" altLang="en-US"/>
              <a:t>如果图像限制为只有</a:t>
            </a:r>
            <a:r>
              <a:rPr lang="en-US" altLang="zh-CN"/>
              <a:t>128</a:t>
            </a:r>
            <a:r>
              <a:rPr lang="zh-CN" altLang="en-US"/>
              <a:t>级灰度，我们可以用每个字节中的一位来表示该字节所含的是灰度值还是计数值。</a:t>
            </a:r>
          </a:p>
          <a:p>
            <a:r>
              <a:rPr lang="zh-CN" altLang="en-US"/>
              <a:t>如果灰度级为</a:t>
            </a:r>
            <a:r>
              <a:rPr lang="en-US" altLang="zh-CN"/>
              <a:t>256</a:t>
            </a:r>
            <a:r>
              <a:rPr lang="zh-CN" altLang="en-US"/>
              <a:t>，则可降为</a:t>
            </a:r>
            <a:r>
              <a:rPr lang="en-US" altLang="zh-CN"/>
              <a:t>255</a:t>
            </a:r>
            <a:r>
              <a:rPr lang="zh-CN" altLang="en-US"/>
              <a:t>，保留一个值作标志，至于每个游程计数字节之前。</a:t>
            </a:r>
          </a:p>
          <a:p>
            <a:r>
              <a:rPr lang="zh-CN" altLang="en-US"/>
              <a:t>每字节均加一位，以表示该字节所含是灰度值还是计数值。此时这些附加位每</a:t>
            </a:r>
            <a:r>
              <a:rPr lang="en-US" altLang="zh-CN"/>
              <a:t>8</a:t>
            </a:r>
            <a:r>
              <a:rPr lang="zh-CN" altLang="en-US"/>
              <a:t>个累计为一组，每组先于其所属的</a:t>
            </a:r>
            <a:r>
              <a:rPr lang="en-US" altLang="zh-CN"/>
              <a:t>8</a:t>
            </a:r>
            <a:r>
              <a:rPr lang="zh-CN" altLang="en-US"/>
              <a:t>个字节写到输出流中</a:t>
            </a:r>
          </a:p>
          <a:p>
            <a:pPr>
              <a:buFont typeface="Wingdings" pitchFamily="2" charset="2"/>
              <a:buNone/>
            </a:pPr>
            <a:endParaRPr lang="zh-CN" altLang="en-US" sz="2400" b="1"/>
          </a:p>
        </p:txBody>
      </p:sp>
    </p:spTree>
    <p:extLst>
      <p:ext uri="{BB962C8B-B14F-4D97-AF65-F5344CB8AC3E}">
        <p14:creationId xmlns:p14="http://schemas.microsoft.com/office/powerpoint/2010/main" val="260912307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a:t>彩色图像</a:t>
            </a:r>
          </a:p>
        </p:txBody>
      </p:sp>
      <p:sp>
        <p:nvSpPr>
          <p:cNvPr id="35843" name="Rectangle 3"/>
          <p:cNvSpPr>
            <a:spLocks noGrp="1" noChangeArrowheads="1"/>
          </p:cNvSpPr>
          <p:nvPr>
            <p:ph type="body" idx="1"/>
          </p:nvPr>
        </p:nvSpPr>
        <p:spPr/>
        <p:txBody>
          <a:bodyPr/>
          <a:lstStyle/>
          <a:p>
            <a:r>
              <a:rPr lang="zh-CN" altLang="en-US" sz="2400"/>
              <a:t>对于彩色图像，通常将每像素存为</a:t>
            </a:r>
            <a:r>
              <a:rPr lang="en-US" altLang="zh-CN" sz="2400"/>
              <a:t>3</a:t>
            </a:r>
            <a:r>
              <a:rPr lang="zh-CN" altLang="en-US" sz="2400"/>
              <a:t>个字节，代表其红、绿、蓝</a:t>
            </a:r>
            <a:r>
              <a:rPr lang="en-US" altLang="zh-CN" sz="2400"/>
              <a:t>3</a:t>
            </a:r>
            <a:r>
              <a:rPr lang="zh-CN" altLang="en-US" sz="2400"/>
              <a:t>基色的强度，因此把像素分成</a:t>
            </a:r>
            <a:r>
              <a:rPr lang="en-US" altLang="zh-CN" sz="2400"/>
              <a:t>3</a:t>
            </a:r>
            <a:r>
              <a:rPr lang="zh-CN" altLang="en-US" sz="2400"/>
              <a:t>个序列，每一序列分别游程编码。</a:t>
            </a:r>
          </a:p>
          <a:p>
            <a:r>
              <a:rPr lang="zh-CN" altLang="en-US" sz="2400"/>
              <a:t>（</a:t>
            </a:r>
            <a:r>
              <a:rPr lang="en-US" altLang="zh-CN" sz="2400"/>
              <a:t>171,85,34</a:t>
            </a:r>
            <a:r>
              <a:rPr lang="zh-CN" altLang="en-US" sz="2400"/>
              <a:t>）、</a:t>
            </a:r>
            <a:r>
              <a:rPr lang="en-US" altLang="zh-CN" sz="2400"/>
              <a:t>(172,85,35)</a:t>
            </a:r>
            <a:r>
              <a:rPr lang="zh-CN" altLang="en-US" sz="2400"/>
              <a:t>、</a:t>
            </a:r>
            <a:r>
              <a:rPr lang="en-US" altLang="zh-CN" sz="2400"/>
              <a:t>(172,85,30)</a:t>
            </a:r>
            <a:r>
              <a:rPr lang="zh-CN" altLang="en-US" sz="2400"/>
              <a:t>、</a:t>
            </a:r>
            <a:r>
              <a:rPr lang="en-US" altLang="zh-CN" sz="2400"/>
              <a:t>(173,85,33)</a:t>
            </a:r>
          </a:p>
        </p:txBody>
      </p:sp>
      <p:pic>
        <p:nvPicPr>
          <p:cNvPr id="35844" name="Picture 6" descr="Imag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113" y="3357563"/>
            <a:ext cx="3032125"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566311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a:t>各行单独编码的原因</a:t>
            </a:r>
          </a:p>
        </p:txBody>
      </p:sp>
      <p:sp>
        <p:nvSpPr>
          <p:cNvPr id="36867" name="Rectangle 3"/>
          <p:cNvSpPr>
            <a:spLocks noGrp="1" noChangeArrowheads="1"/>
          </p:cNvSpPr>
          <p:nvPr>
            <p:ph type="body" idx="1"/>
          </p:nvPr>
        </p:nvSpPr>
        <p:spPr/>
        <p:txBody>
          <a:bodyPr/>
          <a:lstStyle/>
          <a:p>
            <a:r>
              <a:rPr lang="zh-CN" altLang="en-US" sz="2400"/>
              <a:t>有时用户只查看图像的一般形状不需要细节，各行单独编码可以各行解码。</a:t>
            </a:r>
          </a:p>
          <a:p>
            <a:r>
              <a:rPr lang="zh-CN" altLang="en-US" sz="2400"/>
              <a:t>逐步重建</a:t>
            </a:r>
          </a:p>
          <a:p>
            <a:r>
              <a:rPr lang="zh-CN" altLang="en-US" sz="2400"/>
              <a:t>可以只抽取图像的一部分</a:t>
            </a:r>
          </a:p>
          <a:p>
            <a:r>
              <a:rPr lang="zh-CN" altLang="en-US" sz="2400"/>
              <a:t>合并两幅图像不必先解码</a:t>
            </a:r>
          </a:p>
        </p:txBody>
      </p:sp>
    </p:spTree>
    <p:extLst>
      <p:ext uri="{BB962C8B-B14F-4D97-AF65-F5344CB8AC3E}">
        <p14:creationId xmlns:p14="http://schemas.microsoft.com/office/powerpoint/2010/main" val="301310325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nchor="b"/>
          <a:lstStyle/>
          <a:p>
            <a:pPr eaLnBrk="1" hangingPunct="1"/>
            <a:r>
              <a:rPr lang="en-US" altLang="zh-CN" sz="3200" dirty="0"/>
              <a:t>1</a:t>
            </a:r>
            <a:r>
              <a:rPr lang="zh-CN" altLang="en-US" sz="3200" dirty="0"/>
              <a:t> 数据压缩基本方法</a:t>
            </a:r>
          </a:p>
        </p:txBody>
      </p:sp>
      <p:sp>
        <p:nvSpPr>
          <p:cNvPr id="4" name="Rectangle 3"/>
          <p:cNvSpPr txBox="1">
            <a:spLocks noChangeArrowheads="1"/>
          </p:cNvSpPr>
          <p:nvPr/>
        </p:nvSpPr>
        <p:spPr bwMode="auto">
          <a:xfrm>
            <a:off x="1419045" y="2150134"/>
            <a:ext cx="5500688" cy="1643063"/>
          </a:xfrm>
          <a:prstGeom prst="rect">
            <a:avLst/>
          </a:prstGeom>
          <a:noFill/>
          <a:ln w="9525">
            <a:noFill/>
            <a:miter lim="800000"/>
            <a:headEnd/>
            <a:tailEnd/>
          </a:ln>
        </p:spPr>
        <p:txBody>
          <a:bodyPr/>
          <a:lstStyle/>
          <a:p>
            <a:pPr marL="342900" indent="-342900">
              <a:spcBef>
                <a:spcPct val="20000"/>
              </a:spcBef>
              <a:buClr>
                <a:schemeClr val="accent1">
                  <a:lumMod val="50000"/>
                </a:schemeClr>
              </a:buClr>
              <a:buSzPct val="75000"/>
              <a:buFont typeface="Wingdings" pitchFamily="2" charset="2"/>
              <a:buChar char="l"/>
              <a:defRPr/>
            </a:pPr>
            <a:r>
              <a:rPr lang="zh-CN" altLang="en-US" sz="2800" kern="0" dirty="0">
                <a:solidFill>
                  <a:schemeClr val="accent1">
                    <a:lumMod val="50000"/>
                  </a:schemeClr>
                </a:solidFill>
                <a:latin typeface="黑体" panose="02010609060101010101" pitchFamily="49" charset="-122"/>
                <a:ea typeface="黑体" panose="02010609060101010101" pitchFamily="49" charset="-122"/>
              </a:rPr>
              <a:t>游程编码</a:t>
            </a:r>
            <a:endParaRPr lang="en-US" altLang="zh-CN" sz="2800" kern="0" dirty="0">
              <a:solidFill>
                <a:schemeClr val="accent1">
                  <a:lumMod val="50000"/>
                </a:schemeClr>
              </a:solidFill>
              <a:latin typeface="黑体" panose="02010609060101010101" pitchFamily="49" charset="-122"/>
              <a:ea typeface="黑体" panose="02010609060101010101" pitchFamily="49" charset="-122"/>
            </a:endParaRPr>
          </a:p>
          <a:p>
            <a:pPr marL="342900" indent="-342900">
              <a:spcBef>
                <a:spcPct val="20000"/>
              </a:spcBef>
              <a:buClr>
                <a:schemeClr val="accent1">
                  <a:lumMod val="50000"/>
                </a:schemeClr>
              </a:buClr>
              <a:buSzPct val="75000"/>
              <a:buFont typeface="Wingdings" pitchFamily="2" charset="2"/>
              <a:buChar char="l"/>
              <a:defRPr/>
            </a:pPr>
            <a:r>
              <a:rPr lang="zh-CN" altLang="en-US" sz="2800" kern="0" dirty="0">
                <a:solidFill>
                  <a:srgbClr val="FF0000"/>
                </a:solidFill>
                <a:latin typeface="黑体" panose="02010609060101010101" pitchFamily="49" charset="-122"/>
                <a:ea typeface="黑体" panose="02010609060101010101" pitchFamily="49" charset="-122"/>
              </a:rPr>
              <a:t>统计编码</a:t>
            </a:r>
          </a:p>
          <a:p>
            <a:pPr marL="342900" indent="-342900" eaLnBrk="0" hangingPunct="0">
              <a:spcBef>
                <a:spcPct val="20000"/>
              </a:spcBef>
              <a:buClr>
                <a:schemeClr val="accent1">
                  <a:lumMod val="50000"/>
                </a:schemeClr>
              </a:buClr>
              <a:buSzPct val="75000"/>
              <a:buFont typeface="Wingdings" pitchFamily="2" charset="2"/>
              <a:buChar char="l"/>
              <a:defRPr/>
            </a:pPr>
            <a:r>
              <a:rPr lang="zh-CN" altLang="en-US" sz="2800" kern="0" dirty="0">
                <a:solidFill>
                  <a:schemeClr val="accent1">
                    <a:lumMod val="50000"/>
                  </a:schemeClr>
                </a:solidFill>
                <a:latin typeface="黑体" panose="02010609060101010101" pitchFamily="49" charset="-122"/>
                <a:ea typeface="黑体" panose="02010609060101010101" pitchFamily="49" charset="-122"/>
              </a:rPr>
              <a:t>字典编码</a:t>
            </a:r>
          </a:p>
        </p:txBody>
      </p:sp>
    </p:spTree>
    <p:extLst>
      <p:ext uri="{BB962C8B-B14F-4D97-AF65-F5344CB8AC3E}">
        <p14:creationId xmlns:p14="http://schemas.microsoft.com/office/powerpoint/2010/main" val="2519368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a:t>统计编码</a:t>
            </a:r>
          </a:p>
        </p:txBody>
      </p:sp>
      <p:sp>
        <p:nvSpPr>
          <p:cNvPr id="38915" name="Rectangle 3"/>
          <p:cNvSpPr>
            <a:spLocks noGrp="1" noChangeArrowheads="1"/>
          </p:cNvSpPr>
          <p:nvPr>
            <p:ph type="body" idx="1"/>
          </p:nvPr>
        </p:nvSpPr>
        <p:spPr/>
        <p:txBody>
          <a:bodyPr/>
          <a:lstStyle/>
          <a:p>
            <a:r>
              <a:rPr lang="zh-CN" altLang="en-US">
                <a:solidFill>
                  <a:srgbClr val="FF0000"/>
                </a:solidFill>
              </a:rPr>
              <a:t>香农</a:t>
            </a:r>
            <a:r>
              <a:rPr lang="en-US" altLang="zh-CN">
                <a:solidFill>
                  <a:srgbClr val="FF0000"/>
                </a:solidFill>
              </a:rPr>
              <a:t>-</a:t>
            </a:r>
            <a:r>
              <a:rPr lang="zh-CN" altLang="en-US">
                <a:solidFill>
                  <a:srgbClr val="FF0000"/>
                </a:solidFill>
              </a:rPr>
              <a:t>费诺编码</a:t>
            </a:r>
          </a:p>
          <a:p>
            <a:r>
              <a:rPr lang="zh-CN" altLang="en-US"/>
              <a:t>哈夫曼编码</a:t>
            </a:r>
          </a:p>
          <a:p>
            <a:r>
              <a:rPr lang="zh-CN" altLang="en-US"/>
              <a:t>算术编码</a:t>
            </a:r>
          </a:p>
        </p:txBody>
      </p:sp>
    </p:spTree>
    <p:extLst>
      <p:ext uri="{BB962C8B-B14F-4D97-AF65-F5344CB8AC3E}">
        <p14:creationId xmlns:p14="http://schemas.microsoft.com/office/powerpoint/2010/main" val="170548889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a:t>香农</a:t>
            </a:r>
            <a:r>
              <a:rPr lang="en-US" altLang="zh-CN"/>
              <a:t>-</a:t>
            </a:r>
            <a:r>
              <a:rPr lang="zh-CN" altLang="en-US"/>
              <a:t>费诺编码</a:t>
            </a:r>
          </a:p>
        </p:txBody>
      </p:sp>
      <p:sp>
        <p:nvSpPr>
          <p:cNvPr id="39939" name="Rectangle 3"/>
          <p:cNvSpPr>
            <a:spLocks noGrp="1" noChangeArrowheads="1"/>
          </p:cNvSpPr>
          <p:nvPr>
            <p:ph type="body" idx="1"/>
          </p:nvPr>
        </p:nvSpPr>
        <p:spPr/>
        <p:txBody>
          <a:bodyPr/>
          <a:lstStyle/>
          <a:p>
            <a:r>
              <a:rPr lang="zh-CN" altLang="en-US"/>
              <a:t>信息的度量</a:t>
            </a:r>
          </a:p>
          <a:p>
            <a:r>
              <a:rPr lang="zh-CN" altLang="en-US"/>
              <a:t>变长码特性</a:t>
            </a:r>
          </a:p>
          <a:p>
            <a:r>
              <a:rPr lang="zh-CN" altLang="en-US"/>
              <a:t>香农费诺编码</a:t>
            </a:r>
          </a:p>
          <a:p>
            <a:pPr>
              <a:buFont typeface="Wingdings" pitchFamily="2" charset="2"/>
              <a:buNone/>
            </a:pPr>
            <a:endParaRPr lang="zh-CN" altLang="en-US"/>
          </a:p>
        </p:txBody>
      </p:sp>
    </p:spTree>
    <p:extLst>
      <p:ext uri="{BB962C8B-B14F-4D97-AF65-F5344CB8AC3E}">
        <p14:creationId xmlns:p14="http://schemas.microsoft.com/office/powerpoint/2010/main" val="45752994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751162" y="284672"/>
            <a:ext cx="8229600" cy="884238"/>
          </a:xfrm>
        </p:spPr>
        <p:txBody>
          <a:bodyPr/>
          <a:lstStyle/>
          <a:p>
            <a:r>
              <a:rPr lang="zh-CN" altLang="en-US" dirty="0"/>
              <a:t>信息的度量</a:t>
            </a:r>
          </a:p>
        </p:txBody>
      </p:sp>
      <p:sp>
        <p:nvSpPr>
          <p:cNvPr id="40963" name="Rectangle 3"/>
          <p:cNvSpPr>
            <a:spLocks noGrp="1" noChangeArrowheads="1"/>
          </p:cNvSpPr>
          <p:nvPr>
            <p:ph type="body" sz="half" idx="1"/>
          </p:nvPr>
        </p:nvSpPr>
        <p:spPr>
          <a:xfrm>
            <a:off x="468313" y="1628775"/>
            <a:ext cx="3887787" cy="4616450"/>
          </a:xfrm>
        </p:spPr>
        <p:txBody>
          <a:bodyPr/>
          <a:lstStyle/>
          <a:p>
            <a:r>
              <a:rPr lang="zh-CN" altLang="en-US" sz="2400"/>
              <a:t>给定一个</a:t>
            </a:r>
            <a:r>
              <a:rPr lang="en-US" altLang="zh-CN" sz="2400"/>
              <a:t>k</a:t>
            </a:r>
            <a:r>
              <a:rPr lang="zh-CN" altLang="en-US" sz="2400"/>
              <a:t>位十进制数和一个</a:t>
            </a:r>
            <a:r>
              <a:rPr lang="en-US" altLang="zh-CN" sz="2400"/>
              <a:t>k</a:t>
            </a:r>
            <a:r>
              <a:rPr lang="zh-CN" altLang="en-US" sz="2400"/>
              <a:t>位二进制数，一个很自然的问题是，这两个</a:t>
            </a:r>
            <a:r>
              <a:rPr lang="en-US" altLang="zh-CN" sz="2400"/>
              <a:t>k</a:t>
            </a:r>
            <a:r>
              <a:rPr lang="zh-CN" altLang="en-US" sz="2400"/>
              <a:t>数位包含了多少信息？这可以通过计算它们为表示同一个数而各自所需的位数来回答。</a:t>
            </a:r>
          </a:p>
          <a:p>
            <a:pPr>
              <a:buFont typeface="Wingdings" pitchFamily="2" charset="2"/>
              <a:buNone/>
            </a:pPr>
            <a:r>
              <a:rPr lang="zh-CN" altLang="en-US" sz="2000"/>
              <a:t>    </a:t>
            </a:r>
          </a:p>
        </p:txBody>
      </p:sp>
      <p:graphicFrame>
        <p:nvGraphicFramePr>
          <p:cNvPr id="210953" name="Object 9"/>
          <p:cNvGraphicFramePr>
            <a:graphicFrameLocks noChangeAspect="1"/>
          </p:cNvGraphicFramePr>
          <p:nvPr/>
        </p:nvGraphicFramePr>
        <p:xfrm>
          <a:off x="4818063" y="2955925"/>
          <a:ext cx="2843212" cy="1455738"/>
        </p:xfrm>
        <a:graphic>
          <a:graphicData uri="http://schemas.openxmlformats.org/presentationml/2006/ole">
            <mc:AlternateContent xmlns:mc="http://schemas.openxmlformats.org/markup-compatibility/2006">
              <mc:Choice xmlns:v="urn:schemas-microsoft-com:vml" Requires="v">
                <p:oleObj spid="_x0000_s9245" name="公式" r:id="rId3" imgW="749300" imgH="419100" progId="Equation.3">
                  <p:embed/>
                </p:oleObj>
              </mc:Choice>
              <mc:Fallback>
                <p:oleObj name="公式" r:id="rId3" imgW="7493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8063" y="2955925"/>
                        <a:ext cx="2843212" cy="145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0954" name="Object 10"/>
          <p:cNvGraphicFramePr>
            <a:graphicFrameLocks noGrp="1" noChangeAspect="1"/>
          </p:cNvGraphicFramePr>
          <p:nvPr>
            <p:ph sz="quarter" idx="2"/>
          </p:nvPr>
        </p:nvGraphicFramePr>
        <p:xfrm>
          <a:off x="4787900" y="1703388"/>
          <a:ext cx="3267075" cy="749300"/>
        </p:xfrm>
        <a:graphic>
          <a:graphicData uri="http://schemas.openxmlformats.org/presentationml/2006/ole">
            <mc:AlternateContent xmlns:mc="http://schemas.openxmlformats.org/markup-compatibility/2006">
              <mc:Choice xmlns:v="urn:schemas-microsoft-com:vml" Requires="v">
                <p:oleObj spid="_x0000_s9246" name="公式" r:id="rId5" imgW="914400" imgH="203040" progId="Equation.3">
                  <p:embed/>
                </p:oleObj>
              </mc:Choice>
              <mc:Fallback>
                <p:oleObj name="公式" r:id="rId5" imgW="91440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7900" y="1703388"/>
                        <a:ext cx="3267075"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0955" name="Object 11"/>
          <p:cNvGraphicFramePr>
            <a:graphicFrameLocks noGrp="1" noChangeAspect="1"/>
          </p:cNvGraphicFramePr>
          <p:nvPr>
            <p:ph sz="quarter" idx="3"/>
          </p:nvPr>
        </p:nvGraphicFramePr>
        <p:xfrm>
          <a:off x="4746625" y="4752975"/>
          <a:ext cx="4073525" cy="836613"/>
        </p:xfrm>
        <a:graphic>
          <a:graphicData uri="http://schemas.openxmlformats.org/presentationml/2006/ole">
            <mc:AlternateContent xmlns:mc="http://schemas.openxmlformats.org/markup-compatibility/2006">
              <mc:Choice xmlns:v="urn:schemas-microsoft-com:vml" Requires="v">
                <p:oleObj spid="_x0000_s9247" name="公式" r:id="rId7" imgW="1294838" imgH="215806" progId="Equation.3">
                  <p:embed/>
                </p:oleObj>
              </mc:Choice>
              <mc:Fallback>
                <p:oleObj name="公式" r:id="rId7" imgW="1294838" imgH="21580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46625" y="4752975"/>
                        <a:ext cx="4073525" cy="83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2203834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0954"/>
                                        </p:tgtEl>
                                        <p:attrNameLst>
                                          <p:attrName>style.visibility</p:attrName>
                                        </p:attrNameLst>
                                      </p:cBhvr>
                                      <p:to>
                                        <p:strVal val="visible"/>
                                      </p:to>
                                    </p:set>
                                    <p:anim calcmode="lin" valueType="num">
                                      <p:cBhvr additive="base">
                                        <p:cTn id="7" dur="500" fill="hold"/>
                                        <p:tgtEl>
                                          <p:spTgt spid="210954"/>
                                        </p:tgtEl>
                                        <p:attrNameLst>
                                          <p:attrName>ppt_x</p:attrName>
                                        </p:attrNameLst>
                                      </p:cBhvr>
                                      <p:tavLst>
                                        <p:tav tm="0">
                                          <p:val>
                                            <p:strVal val="#ppt_x"/>
                                          </p:val>
                                        </p:tav>
                                        <p:tav tm="100000">
                                          <p:val>
                                            <p:strVal val="#ppt_x"/>
                                          </p:val>
                                        </p:tav>
                                      </p:tavLst>
                                    </p:anim>
                                    <p:anim calcmode="lin" valueType="num">
                                      <p:cBhvr additive="base">
                                        <p:cTn id="8" dur="500" fill="hold"/>
                                        <p:tgtEl>
                                          <p:spTgt spid="21095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10953"/>
                                        </p:tgtEl>
                                        <p:attrNameLst>
                                          <p:attrName>style.visibility</p:attrName>
                                        </p:attrNameLst>
                                      </p:cBhvr>
                                      <p:to>
                                        <p:strVal val="visible"/>
                                      </p:to>
                                    </p:set>
                                    <p:animEffect transition="in" filter="blinds(horizontal)">
                                      <p:cBhvr>
                                        <p:cTn id="13" dur="500"/>
                                        <p:tgtEl>
                                          <p:spTgt spid="21095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8" presetClass="entr" presetSubtype="16" fill="hold" nodeType="clickEffect">
                                  <p:stCondLst>
                                    <p:cond delay="0"/>
                                  </p:stCondLst>
                                  <p:childTnLst>
                                    <p:set>
                                      <p:cBhvr>
                                        <p:cTn id="17" dur="1" fill="hold">
                                          <p:stCondLst>
                                            <p:cond delay="0"/>
                                          </p:stCondLst>
                                        </p:cTn>
                                        <p:tgtEl>
                                          <p:spTgt spid="210955"/>
                                        </p:tgtEl>
                                        <p:attrNameLst>
                                          <p:attrName>style.visibility</p:attrName>
                                        </p:attrNameLst>
                                      </p:cBhvr>
                                      <p:to>
                                        <p:strVal val="visible"/>
                                      </p:to>
                                    </p:set>
                                    <p:animEffect transition="in" filter="diamond(in)">
                                      <p:cBhvr>
                                        <p:cTn id="18" dur="2000"/>
                                        <p:tgtEl>
                                          <p:spTgt spid="2109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sz="half" idx="1"/>
          </p:nvPr>
        </p:nvSpPr>
        <p:spPr>
          <a:xfrm>
            <a:off x="304800" y="1574800"/>
            <a:ext cx="8154988" cy="4662488"/>
          </a:xfrm>
        </p:spPr>
        <p:txBody>
          <a:bodyPr>
            <a:normAutofit/>
          </a:bodyPr>
          <a:lstStyle/>
          <a:p>
            <a:pPr>
              <a:lnSpc>
                <a:spcPct val="145000"/>
              </a:lnSpc>
            </a:pPr>
            <a:r>
              <a:rPr lang="zh-CN" altLang="en-US" sz="2400" dirty="0"/>
              <a:t>给定一个</a:t>
            </a:r>
            <a:r>
              <a:rPr lang="en-US" altLang="zh-CN" sz="2400" dirty="0"/>
              <a:t>n</a:t>
            </a:r>
            <a:r>
              <a:rPr lang="zh-CN" altLang="en-US" sz="2400" dirty="0"/>
              <a:t>进制数，有               ，即</a:t>
            </a:r>
            <a:r>
              <a:rPr lang="en-US" altLang="zh-CN" sz="2400" dirty="0"/>
              <a:t>1</a:t>
            </a:r>
            <a:r>
              <a:rPr lang="zh-CN" altLang="en-US" sz="2400" dirty="0"/>
              <a:t>位</a:t>
            </a:r>
            <a:r>
              <a:rPr lang="en-US" altLang="zh-CN" sz="2400" dirty="0"/>
              <a:t>n</a:t>
            </a:r>
            <a:r>
              <a:rPr lang="zh-CN" altLang="en-US" sz="2400" dirty="0"/>
              <a:t>进制数所含的信息相当于                位二进制数包含的信息。</a:t>
            </a:r>
          </a:p>
          <a:p>
            <a:pPr>
              <a:lnSpc>
                <a:spcPct val="145000"/>
              </a:lnSpc>
            </a:pPr>
            <a:endParaRPr lang="en-US" altLang="zh-CN" sz="2400" dirty="0"/>
          </a:p>
          <a:p>
            <a:pPr>
              <a:lnSpc>
                <a:spcPct val="145000"/>
              </a:lnSpc>
            </a:pPr>
            <a:r>
              <a:rPr lang="zh-CN" altLang="en-US" sz="2400" dirty="0"/>
              <a:t>如果发射机传送一个符号需要</a:t>
            </a:r>
            <a:r>
              <a:rPr lang="en-US" altLang="zh-CN" sz="2400" dirty="0"/>
              <a:t>1/s</a:t>
            </a:r>
            <a:r>
              <a:rPr lang="zh-CN" altLang="en-US" sz="2400" dirty="0"/>
              <a:t>单位时间，则其传送速率是每单位时间</a:t>
            </a:r>
            <a:r>
              <a:rPr lang="en-US" altLang="zh-CN" sz="2400" dirty="0"/>
              <a:t>s</a:t>
            </a:r>
            <a:r>
              <a:rPr lang="zh-CN" altLang="en-US" sz="2400" dirty="0"/>
              <a:t>个符号。在一个单位时间内发射机可以发出</a:t>
            </a:r>
            <a:r>
              <a:rPr lang="en-US" altLang="zh-CN" sz="2400" dirty="0"/>
              <a:t>s</a:t>
            </a:r>
            <a:r>
              <a:rPr lang="zh-CN" altLang="en-US" sz="2400" dirty="0"/>
              <a:t>个符号，包含的信息量是            位。我们用</a:t>
            </a:r>
          </a:p>
          <a:p>
            <a:pPr>
              <a:lnSpc>
                <a:spcPct val="145000"/>
              </a:lnSpc>
              <a:buFont typeface="Wingdings" pitchFamily="2" charset="2"/>
              <a:buNone/>
            </a:pPr>
            <a:r>
              <a:rPr lang="zh-CN" altLang="en-US" sz="2400" dirty="0"/>
              <a:t>               表示信息量，单位为位数</a:t>
            </a:r>
            <a:r>
              <a:rPr lang="en-US" altLang="zh-CN" sz="2400" dirty="0"/>
              <a:t>/</a:t>
            </a:r>
            <a:r>
              <a:rPr lang="zh-CN" altLang="en-US" sz="2400" dirty="0"/>
              <a:t>单位时间。</a:t>
            </a:r>
          </a:p>
          <a:p>
            <a:pPr>
              <a:lnSpc>
                <a:spcPct val="80000"/>
              </a:lnSpc>
            </a:pPr>
            <a:endParaRPr lang="zh-CN" altLang="en-US" sz="2400" dirty="0"/>
          </a:p>
          <a:p>
            <a:pPr>
              <a:lnSpc>
                <a:spcPct val="80000"/>
              </a:lnSpc>
            </a:pPr>
            <a:endParaRPr lang="zh-CN" altLang="en-US" sz="800" dirty="0"/>
          </a:p>
          <a:p>
            <a:pPr>
              <a:lnSpc>
                <a:spcPct val="80000"/>
              </a:lnSpc>
            </a:pPr>
            <a:endParaRPr lang="zh-CN" altLang="en-US" sz="800" dirty="0"/>
          </a:p>
        </p:txBody>
      </p:sp>
      <p:graphicFrame>
        <p:nvGraphicFramePr>
          <p:cNvPr id="41987" name="Object 3"/>
          <p:cNvGraphicFramePr>
            <a:graphicFrameLocks noGrp="1" noChangeAspect="1"/>
          </p:cNvGraphicFramePr>
          <p:nvPr>
            <p:ph sz="quarter" idx="2"/>
            <p:extLst>
              <p:ext uri="{D42A27DB-BD31-4B8C-83A1-F6EECF244321}">
                <p14:modId xmlns:p14="http://schemas.microsoft.com/office/powerpoint/2010/main" val="4000148769"/>
              </p:ext>
            </p:extLst>
          </p:nvPr>
        </p:nvGraphicFramePr>
        <p:xfrm>
          <a:off x="5152637" y="4520901"/>
          <a:ext cx="1009650" cy="541338"/>
        </p:xfrm>
        <a:graphic>
          <a:graphicData uri="http://schemas.openxmlformats.org/presentationml/2006/ole">
            <mc:AlternateContent xmlns:mc="http://schemas.openxmlformats.org/markup-compatibility/2006">
              <mc:Choice xmlns:v="urn:schemas-microsoft-com:vml" Requires="v">
                <p:oleObj spid="_x0000_s10278" name="公式" r:id="rId3" imgW="494870" imgH="215713" progId="Equation.3">
                  <p:embed/>
                </p:oleObj>
              </mc:Choice>
              <mc:Fallback>
                <p:oleObj name="公式" r:id="rId3" imgW="494870" imgH="2157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2637" y="4520901"/>
                        <a:ext cx="1009650" cy="54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88" name="Object 4"/>
          <p:cNvGraphicFramePr>
            <a:graphicFrameLocks noGrp="1" noChangeAspect="1"/>
          </p:cNvGraphicFramePr>
          <p:nvPr>
            <p:ph sz="quarter" idx="3"/>
            <p:extLst>
              <p:ext uri="{D42A27DB-BD31-4B8C-83A1-F6EECF244321}">
                <p14:modId xmlns:p14="http://schemas.microsoft.com/office/powerpoint/2010/main" val="3073910078"/>
              </p:ext>
            </p:extLst>
          </p:nvPr>
        </p:nvGraphicFramePr>
        <p:xfrm>
          <a:off x="844342" y="5203106"/>
          <a:ext cx="1489075" cy="504825"/>
        </p:xfrm>
        <a:graphic>
          <a:graphicData uri="http://schemas.openxmlformats.org/presentationml/2006/ole">
            <mc:AlternateContent xmlns:mc="http://schemas.openxmlformats.org/markup-compatibility/2006">
              <mc:Choice xmlns:v="urn:schemas-microsoft-com:vml" Requires="v">
                <p:oleObj spid="_x0000_s10279" name="公式" r:id="rId5" imgW="787058" imgH="215806" progId="Equation.3">
                  <p:embed/>
                </p:oleObj>
              </mc:Choice>
              <mc:Fallback>
                <p:oleObj name="公式" r:id="rId5" imgW="787058" imgH="21580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342" y="5203106"/>
                        <a:ext cx="1489075"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89" name="Object 5"/>
          <p:cNvGraphicFramePr>
            <a:graphicFrameLocks noChangeAspect="1"/>
          </p:cNvGraphicFramePr>
          <p:nvPr/>
        </p:nvGraphicFramePr>
        <p:xfrm>
          <a:off x="3779838" y="1582738"/>
          <a:ext cx="1800225" cy="622300"/>
        </p:xfrm>
        <a:graphic>
          <a:graphicData uri="http://schemas.openxmlformats.org/presentationml/2006/ole">
            <mc:AlternateContent xmlns:mc="http://schemas.openxmlformats.org/markup-compatibility/2006">
              <mc:Choice xmlns:v="urn:schemas-microsoft-com:vml" Requires="v">
                <p:oleObj spid="_x0000_s10280" name="公式" r:id="rId7" imgW="736280" imgH="215806" progId="Equation.3">
                  <p:embed/>
                </p:oleObj>
              </mc:Choice>
              <mc:Fallback>
                <p:oleObj name="公式" r:id="rId7" imgW="736280" imgH="21580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9838" y="1582738"/>
                        <a:ext cx="1800225"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0" name="Object 6"/>
          <p:cNvGraphicFramePr>
            <a:graphicFrameLocks noChangeAspect="1"/>
          </p:cNvGraphicFramePr>
          <p:nvPr/>
        </p:nvGraphicFramePr>
        <p:xfrm>
          <a:off x="3030538" y="2133600"/>
          <a:ext cx="1427162" cy="598488"/>
        </p:xfrm>
        <a:graphic>
          <a:graphicData uri="http://schemas.openxmlformats.org/presentationml/2006/ole">
            <mc:AlternateContent xmlns:mc="http://schemas.openxmlformats.org/markup-compatibility/2006">
              <mc:Choice xmlns:v="urn:schemas-microsoft-com:vml" Requires="v">
                <p:oleObj spid="_x0000_s10281" name="公式" r:id="rId9" imgW="634449" imgH="215713" progId="Equation.3">
                  <p:embed/>
                </p:oleObj>
              </mc:Choice>
              <mc:Fallback>
                <p:oleObj name="公式" r:id="rId9" imgW="634449" imgH="21571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30538" y="2133600"/>
                        <a:ext cx="142716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1" name="Rectangle 2"/>
          <p:cNvSpPr>
            <a:spLocks noGrp="1" noChangeArrowheads="1"/>
          </p:cNvSpPr>
          <p:nvPr>
            <p:ph type="title"/>
          </p:nvPr>
        </p:nvSpPr>
        <p:spPr>
          <a:xfrm>
            <a:off x="1699404" y="215661"/>
            <a:ext cx="8229600" cy="1114425"/>
          </a:xfrm>
        </p:spPr>
        <p:txBody>
          <a:bodyPr/>
          <a:lstStyle/>
          <a:p>
            <a:r>
              <a:rPr lang="zh-CN" altLang="en-US" dirty="0"/>
              <a:t>信息的度量</a:t>
            </a:r>
          </a:p>
        </p:txBody>
      </p:sp>
    </p:spTree>
    <p:extLst>
      <p:ext uri="{BB962C8B-B14F-4D97-AF65-F5344CB8AC3E}">
        <p14:creationId xmlns:p14="http://schemas.microsoft.com/office/powerpoint/2010/main" val="337975159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sz="half" idx="1"/>
          </p:nvPr>
        </p:nvSpPr>
        <p:spPr>
          <a:xfrm>
            <a:off x="319088" y="2638425"/>
            <a:ext cx="7851775" cy="3886200"/>
          </a:xfrm>
        </p:spPr>
        <p:txBody>
          <a:bodyPr>
            <a:normAutofit fontScale="92500"/>
          </a:bodyPr>
          <a:lstStyle/>
          <a:p>
            <a:pPr>
              <a:lnSpc>
                <a:spcPct val="140000"/>
              </a:lnSpc>
            </a:pPr>
            <a:r>
              <a:rPr lang="zh-CN" altLang="en-US" dirty="0"/>
              <a:t>假设     在数据中出现的概率是      ，自然有</a:t>
            </a:r>
          </a:p>
          <a:p>
            <a:pPr>
              <a:lnSpc>
                <a:spcPct val="140000"/>
              </a:lnSpc>
              <a:buFont typeface="Wingdings" pitchFamily="2" charset="2"/>
              <a:buNone/>
            </a:pPr>
            <a:r>
              <a:rPr lang="zh-CN" altLang="en-US" dirty="0"/>
              <a:t>                                                </a:t>
            </a:r>
          </a:p>
          <a:p>
            <a:pPr>
              <a:lnSpc>
                <a:spcPct val="140000"/>
              </a:lnSpc>
              <a:buFont typeface="Wingdings" pitchFamily="2" charset="2"/>
              <a:buNone/>
            </a:pPr>
            <a:r>
              <a:rPr lang="zh-CN" altLang="en-US" dirty="0"/>
              <a:t>在              的等概率特例下，由    </a:t>
            </a:r>
          </a:p>
          <a:p>
            <a:pPr>
              <a:lnSpc>
                <a:spcPct val="140000"/>
              </a:lnSpc>
              <a:buFont typeface="Wingdings" pitchFamily="2" charset="2"/>
              <a:buNone/>
            </a:pPr>
            <a:endParaRPr lang="zh-CN" altLang="en-US" dirty="0"/>
          </a:p>
          <a:p>
            <a:pPr>
              <a:lnSpc>
                <a:spcPct val="140000"/>
              </a:lnSpc>
              <a:buFont typeface="Wingdings" pitchFamily="2" charset="2"/>
              <a:buNone/>
            </a:pPr>
            <a:r>
              <a:rPr lang="zh-CN" altLang="en-US" dirty="0"/>
              <a:t> 可推出：</a:t>
            </a:r>
            <a:r>
              <a:rPr lang="zh-CN" altLang="en-US" sz="2400" b="1" dirty="0"/>
              <a:t>                     </a:t>
            </a:r>
          </a:p>
        </p:txBody>
      </p:sp>
      <p:graphicFrame>
        <p:nvGraphicFramePr>
          <p:cNvPr id="216067" name="Object 3"/>
          <p:cNvGraphicFramePr>
            <a:graphicFrameLocks noGrp="1" noChangeAspect="1"/>
          </p:cNvGraphicFramePr>
          <p:nvPr>
            <p:ph sz="half" idx="2"/>
          </p:nvPr>
        </p:nvGraphicFramePr>
        <p:xfrm>
          <a:off x="971550" y="4076700"/>
          <a:ext cx="1770063" cy="636588"/>
        </p:xfrm>
        <a:graphic>
          <a:graphicData uri="http://schemas.openxmlformats.org/presentationml/2006/ole">
            <mc:AlternateContent xmlns:mc="http://schemas.openxmlformats.org/markup-compatibility/2006">
              <mc:Choice xmlns:v="urn:schemas-microsoft-com:vml" Requires="v">
                <p:oleObj spid="_x0000_s11338" name="公式" r:id="rId3" imgW="875920" imgH="253890" progId="Equation.3">
                  <p:embed/>
                </p:oleObj>
              </mc:Choice>
              <mc:Fallback>
                <p:oleObj name="公式" r:id="rId3" imgW="875920" imgH="25389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4076700"/>
                        <a:ext cx="1770063"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2" name="Object 4"/>
          <p:cNvGraphicFramePr>
            <a:graphicFrameLocks noChangeAspect="1"/>
          </p:cNvGraphicFramePr>
          <p:nvPr>
            <p:extLst>
              <p:ext uri="{D42A27DB-BD31-4B8C-83A1-F6EECF244321}">
                <p14:modId xmlns:p14="http://schemas.microsoft.com/office/powerpoint/2010/main" val="2869008464"/>
              </p:ext>
            </p:extLst>
          </p:nvPr>
        </p:nvGraphicFramePr>
        <p:xfrm>
          <a:off x="5576888" y="2636838"/>
          <a:ext cx="412750" cy="531813"/>
        </p:xfrm>
        <a:graphic>
          <a:graphicData uri="http://schemas.openxmlformats.org/presentationml/2006/ole">
            <mc:AlternateContent xmlns:mc="http://schemas.openxmlformats.org/markup-compatibility/2006">
              <mc:Choice xmlns:v="urn:schemas-microsoft-com:vml" Requires="v">
                <p:oleObj spid="_x0000_s11339" name="公式" r:id="rId5" imgW="177646" imgH="228402" progId="Equation.3">
                  <p:embed/>
                </p:oleObj>
              </mc:Choice>
              <mc:Fallback>
                <p:oleObj name="公式" r:id="rId5" imgW="177646" imgH="22840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76888" y="2636838"/>
                        <a:ext cx="41275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6069" name="Object 5"/>
          <p:cNvGraphicFramePr>
            <a:graphicFrameLocks noChangeAspect="1"/>
          </p:cNvGraphicFramePr>
          <p:nvPr/>
        </p:nvGraphicFramePr>
        <p:xfrm>
          <a:off x="3295650" y="4814888"/>
          <a:ext cx="1506538" cy="515937"/>
        </p:xfrm>
        <a:graphic>
          <a:graphicData uri="http://schemas.openxmlformats.org/presentationml/2006/ole">
            <mc:AlternateContent xmlns:mc="http://schemas.openxmlformats.org/markup-compatibility/2006">
              <mc:Choice xmlns:v="urn:schemas-microsoft-com:vml" Requires="v">
                <p:oleObj spid="_x0000_s11340" name="公式" r:id="rId7" imgW="520248" imgH="177646" progId="Equation.3">
                  <p:embed/>
                </p:oleObj>
              </mc:Choice>
              <mc:Fallback>
                <p:oleObj name="公式" r:id="rId7" imgW="520248" imgH="17764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95650" y="4814888"/>
                        <a:ext cx="1506538"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6070" name="Object 6"/>
          <p:cNvGraphicFramePr>
            <a:graphicFrameLocks noChangeAspect="1"/>
          </p:cNvGraphicFramePr>
          <p:nvPr/>
        </p:nvGraphicFramePr>
        <p:xfrm>
          <a:off x="2476500" y="3448050"/>
          <a:ext cx="3686175" cy="603250"/>
        </p:xfrm>
        <a:graphic>
          <a:graphicData uri="http://schemas.openxmlformats.org/presentationml/2006/ole">
            <mc:AlternateContent xmlns:mc="http://schemas.openxmlformats.org/markup-compatibility/2006">
              <mc:Choice xmlns:v="urn:schemas-microsoft-com:vml" Requires="v">
                <p:oleObj spid="_x0000_s11341" name="Microsoft 公式 3.0" r:id="rId9" imgW="1397000" imgH="228600" progId="Equation.3">
                  <p:embed/>
                </p:oleObj>
              </mc:Choice>
              <mc:Fallback>
                <p:oleObj name="Microsoft 公式 3.0" r:id="rId9" imgW="13970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76500" y="3448050"/>
                        <a:ext cx="368617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6071" name="Object 7"/>
          <p:cNvGraphicFramePr>
            <a:graphicFrameLocks noChangeAspect="1"/>
          </p:cNvGraphicFramePr>
          <p:nvPr/>
        </p:nvGraphicFramePr>
        <p:xfrm>
          <a:off x="1835150" y="5522913"/>
          <a:ext cx="6156325" cy="569912"/>
        </p:xfrm>
        <a:graphic>
          <a:graphicData uri="http://schemas.openxmlformats.org/presentationml/2006/ole">
            <mc:AlternateContent xmlns:mc="http://schemas.openxmlformats.org/markup-compatibility/2006">
              <mc:Choice xmlns:v="urn:schemas-microsoft-com:vml" Requires="v">
                <p:oleObj spid="_x0000_s11342" name="公式" r:id="rId11" imgW="2336800" imgH="215900" progId="Equation.3">
                  <p:embed/>
                </p:oleObj>
              </mc:Choice>
              <mc:Fallback>
                <p:oleObj name="公式" r:id="rId11" imgW="2336800" imgH="2159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5150" y="5522913"/>
                        <a:ext cx="61563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6" name="Object 8"/>
          <p:cNvGraphicFramePr>
            <a:graphicFrameLocks noChangeAspect="1"/>
          </p:cNvGraphicFramePr>
          <p:nvPr>
            <p:extLst>
              <p:ext uri="{D42A27DB-BD31-4B8C-83A1-F6EECF244321}">
                <p14:modId xmlns:p14="http://schemas.microsoft.com/office/powerpoint/2010/main" val="1189349450"/>
              </p:ext>
            </p:extLst>
          </p:nvPr>
        </p:nvGraphicFramePr>
        <p:xfrm>
          <a:off x="1497222" y="2636838"/>
          <a:ext cx="415925" cy="561975"/>
        </p:xfrm>
        <a:graphic>
          <a:graphicData uri="http://schemas.openxmlformats.org/presentationml/2006/ole">
            <mc:AlternateContent xmlns:mc="http://schemas.openxmlformats.org/markup-compatibility/2006">
              <mc:Choice xmlns:v="urn:schemas-microsoft-com:vml" Requires="v">
                <p:oleObj spid="_x0000_s11343" name="公式" r:id="rId13" imgW="152334" imgH="228501" progId="Equation.3">
                  <p:embed/>
                </p:oleObj>
              </mc:Choice>
              <mc:Fallback>
                <p:oleObj name="公式" r:id="rId13" imgW="152334" imgH="228501"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97222" y="2636838"/>
                        <a:ext cx="4159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7" name="Rectangle 11"/>
          <p:cNvSpPr>
            <a:spLocks noChangeArrowheads="1"/>
          </p:cNvSpPr>
          <p:nvPr/>
        </p:nvSpPr>
        <p:spPr bwMode="auto">
          <a:xfrm>
            <a:off x="250825" y="1628775"/>
            <a:ext cx="8281988"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r>
              <a:rPr lang="zh-CN" altLang="en-US" dirty="0">
                <a:solidFill>
                  <a:schemeClr val="tx1"/>
                </a:solidFill>
              </a:rPr>
              <a:t>假定数据是由       到          所生成的字符串，这样一个集合就是一个有</a:t>
            </a:r>
            <a:r>
              <a:rPr lang="en-US" altLang="zh-CN" dirty="0">
                <a:solidFill>
                  <a:schemeClr val="tx1"/>
                </a:solidFill>
              </a:rPr>
              <a:t>n</a:t>
            </a:r>
            <a:r>
              <a:rPr lang="zh-CN" altLang="en-US" dirty="0">
                <a:solidFill>
                  <a:schemeClr val="tx1"/>
                </a:solidFill>
              </a:rPr>
              <a:t>个符号的字母表。</a:t>
            </a:r>
          </a:p>
        </p:txBody>
      </p:sp>
      <p:graphicFrame>
        <p:nvGraphicFramePr>
          <p:cNvPr id="43018" name="Object 12"/>
          <p:cNvGraphicFramePr>
            <a:graphicFrameLocks noChangeAspect="1"/>
          </p:cNvGraphicFramePr>
          <p:nvPr/>
        </p:nvGraphicFramePr>
        <p:xfrm>
          <a:off x="2914650" y="1557338"/>
          <a:ext cx="439738" cy="576262"/>
        </p:xfrm>
        <a:graphic>
          <a:graphicData uri="http://schemas.openxmlformats.org/presentationml/2006/ole">
            <mc:AlternateContent xmlns:mc="http://schemas.openxmlformats.org/markup-compatibility/2006">
              <mc:Choice xmlns:v="urn:schemas-microsoft-com:vml" Requires="v">
                <p:oleObj spid="_x0000_s11344" name="公式" r:id="rId15" imgW="152268" imgH="215713" progId="Equation.3">
                  <p:embed/>
                </p:oleObj>
              </mc:Choice>
              <mc:Fallback>
                <p:oleObj name="公式" r:id="rId15" imgW="152268" imgH="215713"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14650" y="1557338"/>
                        <a:ext cx="439738"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9" name="Object 13"/>
          <p:cNvGraphicFramePr>
            <a:graphicFrameLocks noGrp="1" noChangeAspect="1"/>
          </p:cNvGraphicFramePr>
          <p:nvPr>
            <p:ph sz="quarter" idx="3"/>
          </p:nvPr>
        </p:nvGraphicFramePr>
        <p:xfrm>
          <a:off x="4140200" y="1557338"/>
          <a:ext cx="496888" cy="649287"/>
        </p:xfrm>
        <a:graphic>
          <a:graphicData uri="http://schemas.openxmlformats.org/presentationml/2006/ole">
            <mc:AlternateContent xmlns:mc="http://schemas.openxmlformats.org/markup-compatibility/2006">
              <mc:Choice xmlns:v="urn:schemas-microsoft-com:vml" Requires="v">
                <p:oleObj spid="_x0000_s11345" name="公式" r:id="rId17" imgW="177646" imgH="228402" progId="Equation.3">
                  <p:embed/>
                </p:oleObj>
              </mc:Choice>
              <mc:Fallback>
                <p:oleObj name="公式" r:id="rId17" imgW="177646" imgH="228402"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40200" y="1557338"/>
                        <a:ext cx="496888" cy="64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Rectangle 2"/>
          <p:cNvSpPr txBox="1">
            <a:spLocks noChangeArrowheads="1"/>
          </p:cNvSpPr>
          <p:nvPr/>
        </p:nvSpPr>
        <p:spPr bwMode="auto">
          <a:xfrm>
            <a:off x="2054375" y="267418"/>
            <a:ext cx="6478438" cy="884238"/>
          </a:xfrm>
          <a:prstGeom prst="rect">
            <a:avLst/>
          </a:prstGeom>
          <a:noFill/>
          <a:ln w="9525">
            <a:noFill/>
            <a:miter lim="800000"/>
            <a:headEnd/>
            <a:tailEnd/>
          </a:ln>
        </p:spPr>
        <p:txBody>
          <a:bodyPr anchor="ctr"/>
          <a:lstStyle/>
          <a:p>
            <a:pPr eaLnBrk="0" hangingPunct="0">
              <a:defRPr/>
            </a:pPr>
            <a:r>
              <a:rPr lang="zh-CN" altLang="en-US" sz="4400" dirty="0">
                <a:solidFill>
                  <a:schemeClr val="accent5">
                    <a:lumMod val="50000"/>
                  </a:schemeClr>
                </a:solidFill>
                <a:latin typeface="黑体" panose="02010609060101010101" pitchFamily="49" charset="-122"/>
                <a:ea typeface="黑体" panose="02010609060101010101" pitchFamily="49" charset="-122"/>
                <a:cs typeface="+mj-cs"/>
              </a:rPr>
              <a:t>信息的度量</a:t>
            </a:r>
          </a:p>
        </p:txBody>
      </p:sp>
    </p:spTree>
    <p:extLst>
      <p:ext uri="{BB962C8B-B14F-4D97-AF65-F5344CB8AC3E}">
        <p14:creationId xmlns:p14="http://schemas.microsoft.com/office/powerpoint/2010/main" val="346885460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6070"/>
                                        </p:tgtEl>
                                        <p:attrNameLst>
                                          <p:attrName>style.visibility</p:attrName>
                                        </p:attrNameLst>
                                      </p:cBhvr>
                                      <p:to>
                                        <p:strVal val="visible"/>
                                      </p:to>
                                    </p:set>
                                    <p:anim calcmode="lin" valueType="num">
                                      <p:cBhvr additive="base">
                                        <p:cTn id="7" dur="500" fill="hold"/>
                                        <p:tgtEl>
                                          <p:spTgt spid="216070"/>
                                        </p:tgtEl>
                                        <p:attrNameLst>
                                          <p:attrName>ppt_x</p:attrName>
                                        </p:attrNameLst>
                                      </p:cBhvr>
                                      <p:tavLst>
                                        <p:tav tm="0">
                                          <p:val>
                                            <p:strVal val="#ppt_x"/>
                                          </p:val>
                                        </p:tav>
                                        <p:tav tm="100000">
                                          <p:val>
                                            <p:strVal val="#ppt_x"/>
                                          </p:val>
                                        </p:tav>
                                      </p:tavLst>
                                    </p:anim>
                                    <p:anim calcmode="lin" valueType="num">
                                      <p:cBhvr additive="base">
                                        <p:cTn id="8" dur="500" fill="hold"/>
                                        <p:tgtEl>
                                          <p:spTgt spid="21607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16067"/>
                                        </p:tgtEl>
                                        <p:attrNameLst>
                                          <p:attrName>style.visibility</p:attrName>
                                        </p:attrNameLst>
                                      </p:cBhvr>
                                      <p:to>
                                        <p:strVal val="visible"/>
                                      </p:to>
                                    </p:set>
                                    <p:anim calcmode="lin" valueType="num">
                                      <p:cBhvr additive="base">
                                        <p:cTn id="13" dur="500" fill="hold"/>
                                        <p:tgtEl>
                                          <p:spTgt spid="216067"/>
                                        </p:tgtEl>
                                        <p:attrNameLst>
                                          <p:attrName>ppt_x</p:attrName>
                                        </p:attrNameLst>
                                      </p:cBhvr>
                                      <p:tavLst>
                                        <p:tav tm="0">
                                          <p:val>
                                            <p:strVal val="#ppt_x"/>
                                          </p:val>
                                        </p:tav>
                                        <p:tav tm="100000">
                                          <p:val>
                                            <p:strVal val="#ppt_x"/>
                                          </p:val>
                                        </p:tav>
                                      </p:tavLst>
                                    </p:anim>
                                    <p:anim calcmode="lin" valueType="num">
                                      <p:cBhvr additive="base">
                                        <p:cTn id="14" dur="500" fill="hold"/>
                                        <p:tgtEl>
                                          <p:spTgt spid="21606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16069"/>
                                        </p:tgtEl>
                                        <p:attrNameLst>
                                          <p:attrName>style.visibility</p:attrName>
                                        </p:attrNameLst>
                                      </p:cBhvr>
                                      <p:to>
                                        <p:strVal val="visible"/>
                                      </p:to>
                                    </p:set>
                                    <p:anim calcmode="lin" valueType="num">
                                      <p:cBhvr additive="base">
                                        <p:cTn id="19" dur="500" fill="hold"/>
                                        <p:tgtEl>
                                          <p:spTgt spid="216069"/>
                                        </p:tgtEl>
                                        <p:attrNameLst>
                                          <p:attrName>ppt_x</p:attrName>
                                        </p:attrNameLst>
                                      </p:cBhvr>
                                      <p:tavLst>
                                        <p:tav tm="0">
                                          <p:val>
                                            <p:strVal val="#ppt_x"/>
                                          </p:val>
                                        </p:tav>
                                        <p:tav tm="100000">
                                          <p:val>
                                            <p:strVal val="#ppt_x"/>
                                          </p:val>
                                        </p:tav>
                                      </p:tavLst>
                                    </p:anim>
                                    <p:anim calcmode="lin" valueType="num">
                                      <p:cBhvr additive="base">
                                        <p:cTn id="20" dur="500" fill="hold"/>
                                        <p:tgtEl>
                                          <p:spTgt spid="21606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16071"/>
                                        </p:tgtEl>
                                        <p:attrNameLst>
                                          <p:attrName>style.visibility</p:attrName>
                                        </p:attrNameLst>
                                      </p:cBhvr>
                                      <p:to>
                                        <p:strVal val="visible"/>
                                      </p:to>
                                    </p:set>
                                    <p:anim calcmode="lin" valueType="num">
                                      <p:cBhvr additive="base">
                                        <p:cTn id="25" dur="500" fill="hold"/>
                                        <p:tgtEl>
                                          <p:spTgt spid="216071"/>
                                        </p:tgtEl>
                                        <p:attrNameLst>
                                          <p:attrName>ppt_x</p:attrName>
                                        </p:attrNameLst>
                                      </p:cBhvr>
                                      <p:tavLst>
                                        <p:tav tm="0">
                                          <p:val>
                                            <p:strVal val="#ppt_x"/>
                                          </p:val>
                                        </p:tav>
                                        <p:tav tm="100000">
                                          <p:val>
                                            <p:strVal val="#ppt_x"/>
                                          </p:val>
                                        </p:tav>
                                      </p:tavLst>
                                    </p:anim>
                                    <p:anim calcmode="lin" valueType="num">
                                      <p:cBhvr additive="base">
                                        <p:cTn id="26" dur="500" fill="hold"/>
                                        <p:tgtEl>
                                          <p:spTgt spid="2160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995908" y="128768"/>
            <a:ext cx="6423025" cy="1143000"/>
          </a:xfrm>
        </p:spPr>
        <p:txBody>
          <a:bodyPr/>
          <a:lstStyle/>
          <a:p>
            <a:r>
              <a:rPr lang="zh-CN" altLang="en-US" dirty="0" smtClean="0"/>
              <a:t>数据压缩</a:t>
            </a:r>
            <a:r>
              <a:rPr lang="en-US" altLang="zh-CN" dirty="0" smtClean="0"/>
              <a:t>-</a:t>
            </a:r>
            <a:r>
              <a:rPr lang="zh-CN" altLang="en-US" dirty="0" smtClean="0"/>
              <a:t>定义</a:t>
            </a:r>
          </a:p>
        </p:txBody>
      </p:sp>
      <p:sp>
        <p:nvSpPr>
          <p:cNvPr id="10243" name="Rectangle 3"/>
          <p:cNvSpPr>
            <a:spLocks noGrp="1" noChangeArrowheads="1"/>
          </p:cNvSpPr>
          <p:nvPr>
            <p:ph type="body" idx="1"/>
          </p:nvPr>
        </p:nvSpPr>
        <p:spPr>
          <a:xfrm>
            <a:off x="539750" y="1660525"/>
            <a:ext cx="8353425" cy="4648200"/>
          </a:xfrm>
        </p:spPr>
        <p:txBody>
          <a:bodyPr/>
          <a:lstStyle/>
          <a:p>
            <a:pPr>
              <a:buFont typeface="Wingdings" pitchFamily="2" charset="2"/>
              <a:buNone/>
            </a:pPr>
            <a:r>
              <a:rPr lang="zh-CN" altLang="en-US" sz="3200" b="1" smtClean="0"/>
              <a:t>   </a:t>
            </a:r>
            <a:r>
              <a:rPr lang="zh-CN" altLang="en-US" smtClean="0"/>
              <a:t>“数据压缩”在汉英词典中的解释：</a:t>
            </a:r>
            <a:br>
              <a:rPr lang="zh-CN" altLang="en-US" smtClean="0"/>
            </a:br>
            <a:r>
              <a:rPr lang="zh-CN" altLang="en-US" smtClean="0"/>
              <a:t> </a:t>
            </a:r>
            <a:r>
              <a:rPr lang="en-US" altLang="zh-CN" smtClean="0"/>
              <a:t>data compression (A method of reducing the amount of memory required to store data by encoding it and minimizing redundancy. Compressed data takes less time to transmit, but more computation time to restore it to its original form when needed for processing.)</a:t>
            </a:r>
            <a:br>
              <a:rPr lang="en-US" altLang="zh-CN" smtClean="0"/>
            </a:br>
            <a:endParaRPr lang="en-US" altLang="zh-CN" smtClean="0"/>
          </a:p>
        </p:txBody>
      </p:sp>
    </p:spTree>
    <p:extLst>
      <p:ext uri="{BB962C8B-B14F-4D97-AF65-F5344CB8AC3E}">
        <p14:creationId xmlns:p14="http://schemas.microsoft.com/office/powerpoint/2010/main" val="160919957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sz="quarter"/>
          </p:nvPr>
        </p:nvSpPr>
        <p:spPr>
          <a:xfrm>
            <a:off x="273050" y="630238"/>
            <a:ext cx="8453438" cy="3798887"/>
          </a:xfrm>
        </p:spPr>
        <p:txBody>
          <a:bodyPr/>
          <a:lstStyle/>
          <a:p>
            <a:pPr algn="l">
              <a:lnSpc>
                <a:spcPct val="150000"/>
              </a:lnSpc>
            </a:pPr>
            <a:r>
              <a:rPr lang="zh-CN" altLang="en-US" dirty="0"/>
              <a:t>    </a:t>
            </a:r>
            <a:r>
              <a:rPr lang="zh-CN" altLang="en-US" sz="2400" b="0" dirty="0"/>
              <a:t>在数据中出现的概率是    ，那么它在单位时间内平均出现了    次，因此它对</a:t>
            </a:r>
            <a:r>
              <a:rPr lang="en-US" altLang="zh-CN" sz="2400" b="0" dirty="0"/>
              <a:t>H</a:t>
            </a:r>
            <a:r>
              <a:rPr lang="zh-CN" altLang="en-US" sz="2400" b="0" dirty="0"/>
              <a:t>的贡献是</a:t>
            </a:r>
            <a:br>
              <a:rPr lang="zh-CN" altLang="en-US" sz="2400" b="0" dirty="0"/>
            </a:br>
            <a:r>
              <a:rPr lang="zh-CN" altLang="en-US" sz="2400" b="0" dirty="0"/>
              <a:t>那么</a:t>
            </a:r>
            <a:r>
              <a:rPr lang="en-US" altLang="zh-CN" sz="2400" b="0" dirty="0"/>
              <a:t>n</a:t>
            </a:r>
            <a:r>
              <a:rPr lang="zh-CN" altLang="en-US" sz="2400" b="0" dirty="0"/>
              <a:t>个符号对</a:t>
            </a:r>
            <a:r>
              <a:rPr lang="en-US" altLang="zh-CN" sz="2400" b="0" dirty="0"/>
              <a:t>H</a:t>
            </a:r>
            <a:r>
              <a:rPr lang="zh-CN" altLang="en-US" sz="2400" b="0" dirty="0"/>
              <a:t>的贡献之和是：</a:t>
            </a:r>
          </a:p>
        </p:txBody>
      </p:sp>
      <p:graphicFrame>
        <p:nvGraphicFramePr>
          <p:cNvPr id="44035" name="Object 3"/>
          <p:cNvGraphicFramePr>
            <a:graphicFrameLocks noChangeAspect="1"/>
          </p:cNvGraphicFramePr>
          <p:nvPr>
            <p:extLst>
              <p:ext uri="{D42A27DB-BD31-4B8C-83A1-F6EECF244321}">
                <p14:modId xmlns:p14="http://schemas.microsoft.com/office/powerpoint/2010/main" val="1135500946"/>
              </p:ext>
            </p:extLst>
          </p:nvPr>
        </p:nvGraphicFramePr>
        <p:xfrm>
          <a:off x="1541942" y="2446338"/>
          <a:ext cx="625475" cy="661987"/>
        </p:xfrm>
        <a:graphic>
          <a:graphicData uri="http://schemas.openxmlformats.org/presentationml/2006/ole">
            <mc:AlternateContent xmlns:mc="http://schemas.openxmlformats.org/markup-compatibility/2006">
              <mc:Choice xmlns:v="urn:schemas-microsoft-com:vml" Requires="v">
                <p:oleObj spid="_x0000_s12344" name="公式" r:id="rId3" imgW="215806" imgH="228501" progId="Equation.3">
                  <p:embed/>
                </p:oleObj>
              </mc:Choice>
              <mc:Fallback>
                <p:oleObj name="公式" r:id="rId3" imgW="215806" imgH="22850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1942" y="2446338"/>
                        <a:ext cx="625475"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36" name="Object 4"/>
          <p:cNvGraphicFramePr>
            <a:graphicFrameLocks noChangeAspect="1"/>
          </p:cNvGraphicFramePr>
          <p:nvPr>
            <p:extLst>
              <p:ext uri="{D42A27DB-BD31-4B8C-83A1-F6EECF244321}">
                <p14:modId xmlns:p14="http://schemas.microsoft.com/office/powerpoint/2010/main" val="1972927450"/>
              </p:ext>
            </p:extLst>
          </p:nvPr>
        </p:nvGraphicFramePr>
        <p:xfrm>
          <a:off x="4572000" y="1749005"/>
          <a:ext cx="515938" cy="663575"/>
        </p:xfrm>
        <a:graphic>
          <a:graphicData uri="http://schemas.openxmlformats.org/presentationml/2006/ole">
            <mc:AlternateContent xmlns:mc="http://schemas.openxmlformats.org/markup-compatibility/2006">
              <mc:Choice xmlns:v="urn:schemas-microsoft-com:vml" Requires="v">
                <p:oleObj spid="_x0000_s12345" name="公式" r:id="rId5" imgW="177646" imgH="228402" progId="Equation.3">
                  <p:embed/>
                </p:oleObj>
              </mc:Choice>
              <mc:Fallback>
                <p:oleObj name="公式" r:id="rId5" imgW="177646" imgH="22840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1749005"/>
                        <a:ext cx="515938"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37" name="Object 5"/>
          <p:cNvGraphicFramePr>
            <a:graphicFrameLocks noChangeAspect="1"/>
          </p:cNvGraphicFramePr>
          <p:nvPr/>
        </p:nvGraphicFramePr>
        <p:xfrm>
          <a:off x="5429250" y="2500313"/>
          <a:ext cx="2206625" cy="504825"/>
        </p:xfrm>
        <a:graphic>
          <a:graphicData uri="http://schemas.openxmlformats.org/presentationml/2006/ole">
            <mc:AlternateContent xmlns:mc="http://schemas.openxmlformats.org/markup-compatibility/2006">
              <mc:Choice xmlns:v="urn:schemas-microsoft-com:vml" Requires="v">
                <p:oleObj spid="_x0000_s12346" name="公式" r:id="rId7" imgW="761669" imgH="228501" progId="Equation.3">
                  <p:embed/>
                </p:oleObj>
              </mc:Choice>
              <mc:Fallback>
                <p:oleObj name="公式" r:id="rId7" imgW="761669"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29250" y="2500313"/>
                        <a:ext cx="22066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7094" name="Object 6"/>
          <p:cNvGraphicFramePr>
            <a:graphicFrameLocks noChangeAspect="1"/>
          </p:cNvGraphicFramePr>
          <p:nvPr/>
        </p:nvGraphicFramePr>
        <p:xfrm>
          <a:off x="4643438" y="3071813"/>
          <a:ext cx="3168650" cy="461962"/>
        </p:xfrm>
        <a:graphic>
          <a:graphicData uri="http://schemas.openxmlformats.org/presentationml/2006/ole">
            <mc:AlternateContent xmlns:mc="http://schemas.openxmlformats.org/markup-compatibility/2006">
              <mc:Choice xmlns:v="urn:schemas-microsoft-com:vml" Requires="v">
                <p:oleObj spid="_x0000_s12347" name="Equation" r:id="rId9" imgW="1333500" imgH="254000" progId="Equation.DSMT4">
                  <p:embed/>
                </p:oleObj>
              </mc:Choice>
              <mc:Fallback>
                <p:oleObj name="Equation" r:id="rId9" imgW="1333500" imgH="2540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3438" y="3071813"/>
                        <a:ext cx="3168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39" name="Object 7"/>
          <p:cNvGraphicFramePr>
            <a:graphicFrameLocks noChangeAspect="1"/>
          </p:cNvGraphicFramePr>
          <p:nvPr/>
        </p:nvGraphicFramePr>
        <p:xfrm>
          <a:off x="928688" y="1785938"/>
          <a:ext cx="441325" cy="661987"/>
        </p:xfrm>
        <a:graphic>
          <a:graphicData uri="http://schemas.openxmlformats.org/presentationml/2006/ole">
            <mc:AlternateContent xmlns:mc="http://schemas.openxmlformats.org/markup-compatibility/2006">
              <mc:Choice xmlns:v="urn:schemas-microsoft-com:vml" Requires="v">
                <p:oleObj spid="_x0000_s12348" name="公式" r:id="rId11" imgW="152334" imgH="228501" progId="Equation.3">
                  <p:embed/>
                </p:oleObj>
              </mc:Choice>
              <mc:Fallback>
                <p:oleObj name="公式" r:id="rId11" imgW="152334" imgH="22850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8688" y="1785938"/>
                        <a:ext cx="441325"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40" name="Rectangle 8"/>
          <p:cNvSpPr>
            <a:spLocks noChangeArrowheads="1"/>
          </p:cNvSpPr>
          <p:nvPr/>
        </p:nvSpPr>
        <p:spPr bwMode="auto">
          <a:xfrm>
            <a:off x="4479925" y="29591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algn="ctr" eaLnBrk="1" hangingPunct="1">
              <a:spcBef>
                <a:spcPct val="0"/>
              </a:spcBef>
              <a:buClrTx/>
              <a:buSzTx/>
              <a:buFontTx/>
              <a:buNone/>
            </a:pPr>
            <a:endParaRPr lang="zh-CN" altLang="en-US" sz="1800">
              <a:solidFill>
                <a:schemeClr val="tx1"/>
              </a:solidFill>
            </a:endParaRPr>
          </a:p>
        </p:txBody>
      </p:sp>
      <p:sp>
        <p:nvSpPr>
          <p:cNvPr id="44041" name="Rectangle 9"/>
          <p:cNvSpPr>
            <a:spLocks noChangeArrowheads="1"/>
          </p:cNvSpPr>
          <p:nvPr/>
        </p:nvSpPr>
        <p:spPr bwMode="auto">
          <a:xfrm>
            <a:off x="4479925" y="27416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algn="ctr" eaLnBrk="1" hangingPunct="1">
              <a:spcBef>
                <a:spcPct val="0"/>
              </a:spcBef>
              <a:buClrTx/>
              <a:buSzTx/>
              <a:buFontTx/>
              <a:buNone/>
            </a:pPr>
            <a:endParaRPr lang="zh-CN" altLang="en-US" sz="1800">
              <a:solidFill>
                <a:schemeClr val="tx1"/>
              </a:solidFill>
            </a:endParaRPr>
          </a:p>
        </p:txBody>
      </p:sp>
      <p:sp>
        <p:nvSpPr>
          <p:cNvPr id="44042" name="Rectangle 10"/>
          <p:cNvSpPr>
            <a:spLocks noChangeArrowheads="1"/>
          </p:cNvSpPr>
          <p:nvPr/>
        </p:nvSpPr>
        <p:spPr bwMode="auto">
          <a:xfrm>
            <a:off x="0" y="3700463"/>
            <a:ext cx="8893175"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a:lnSpc>
                <a:spcPct val="150000"/>
              </a:lnSpc>
              <a:buFont typeface="Wingdings" pitchFamily="2" charset="2"/>
              <a:buNone/>
            </a:pPr>
            <a:r>
              <a:rPr lang="zh-CN" altLang="en-US" sz="2400" dirty="0"/>
              <a:t>           </a:t>
            </a:r>
            <a:r>
              <a:rPr lang="zh-CN" altLang="en-US" sz="2400" dirty="0">
                <a:solidFill>
                  <a:srgbClr val="1F4E79"/>
                </a:solidFill>
              </a:rPr>
              <a:t>这里</a:t>
            </a:r>
            <a:r>
              <a:rPr lang="en-US" altLang="zh-CN" sz="2400" dirty="0">
                <a:solidFill>
                  <a:srgbClr val="1F4E79"/>
                </a:solidFill>
              </a:rPr>
              <a:t>H</a:t>
            </a:r>
            <a:r>
              <a:rPr lang="zh-CN" altLang="en-US" sz="2400" dirty="0">
                <a:solidFill>
                  <a:srgbClr val="1F4E79"/>
                </a:solidFill>
              </a:rPr>
              <a:t>表示信息量，是单位时间传送的符号位数。所以一个</a:t>
            </a:r>
            <a:r>
              <a:rPr lang="en-US" altLang="zh-CN" sz="2400" dirty="0">
                <a:solidFill>
                  <a:srgbClr val="1F4E79"/>
                </a:solidFill>
              </a:rPr>
              <a:t>n</a:t>
            </a:r>
            <a:r>
              <a:rPr lang="zh-CN" altLang="en-US" sz="2400" dirty="0">
                <a:solidFill>
                  <a:srgbClr val="1F4E79"/>
                </a:solidFill>
              </a:rPr>
              <a:t>进制符号所含有的信息量就是</a:t>
            </a:r>
            <a:r>
              <a:rPr lang="en-US" altLang="zh-CN" sz="2400" dirty="0">
                <a:solidFill>
                  <a:srgbClr val="1F4E79"/>
                </a:solidFill>
              </a:rPr>
              <a:t>H/S</a:t>
            </a:r>
            <a:r>
              <a:rPr lang="zh-CN" altLang="en-US" sz="2400" dirty="0">
                <a:solidFill>
                  <a:srgbClr val="1F4E79"/>
                </a:solidFill>
              </a:rPr>
              <a:t>（因其需要</a:t>
            </a:r>
            <a:r>
              <a:rPr lang="en-US" altLang="zh-CN" sz="2400" dirty="0">
                <a:solidFill>
                  <a:srgbClr val="1F4E79"/>
                </a:solidFill>
              </a:rPr>
              <a:t>1/s</a:t>
            </a:r>
            <a:r>
              <a:rPr lang="zh-CN" altLang="en-US" sz="2400" dirty="0">
                <a:solidFill>
                  <a:srgbClr val="1F4E79"/>
                </a:solidFill>
              </a:rPr>
              <a:t>时间传送一个符号）或                     ，称为被传送数据的熵（</a:t>
            </a:r>
            <a:r>
              <a:rPr lang="en-US" altLang="zh-CN" sz="2400" dirty="0">
                <a:solidFill>
                  <a:srgbClr val="1F4E79"/>
                </a:solidFill>
              </a:rPr>
              <a:t>entropy</a:t>
            </a:r>
            <a:r>
              <a:rPr lang="zh-CN" altLang="en-US" sz="2400" dirty="0">
                <a:solidFill>
                  <a:srgbClr val="1F4E79"/>
                </a:solidFill>
              </a:rPr>
              <a:t>）</a:t>
            </a:r>
          </a:p>
        </p:txBody>
      </p:sp>
      <p:graphicFrame>
        <p:nvGraphicFramePr>
          <p:cNvPr id="44043" name="Object 12"/>
          <p:cNvGraphicFramePr>
            <a:graphicFrameLocks noChangeAspect="1"/>
          </p:cNvGraphicFramePr>
          <p:nvPr/>
        </p:nvGraphicFramePr>
        <p:xfrm>
          <a:off x="2428875" y="4929188"/>
          <a:ext cx="1898650" cy="457200"/>
        </p:xfrm>
        <a:graphic>
          <a:graphicData uri="http://schemas.openxmlformats.org/presentationml/2006/ole">
            <mc:AlternateContent xmlns:mc="http://schemas.openxmlformats.org/markup-compatibility/2006">
              <mc:Choice xmlns:v="urn:schemas-microsoft-com:vml" Requires="v">
                <p:oleObj spid="_x0000_s12349" name="公式" r:id="rId13" imgW="1002865" imgH="253890" progId="Equation.3">
                  <p:embed/>
                </p:oleObj>
              </mc:Choice>
              <mc:Fallback>
                <p:oleObj name="公式" r:id="rId13" imgW="1002865" imgH="25389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28875" y="4929188"/>
                        <a:ext cx="1898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Rectangle 2"/>
          <p:cNvSpPr txBox="1">
            <a:spLocks noChangeArrowheads="1"/>
          </p:cNvSpPr>
          <p:nvPr/>
        </p:nvSpPr>
        <p:spPr bwMode="auto">
          <a:xfrm>
            <a:off x="1854680" y="215660"/>
            <a:ext cx="8229600" cy="884238"/>
          </a:xfrm>
          <a:prstGeom prst="rect">
            <a:avLst/>
          </a:prstGeom>
          <a:noFill/>
          <a:ln w="9525">
            <a:noFill/>
            <a:miter lim="800000"/>
            <a:headEnd/>
            <a:tailEnd/>
          </a:ln>
        </p:spPr>
        <p:txBody>
          <a:bodyPr anchor="ctr"/>
          <a:lstStyle/>
          <a:p>
            <a:pPr eaLnBrk="0" hangingPunct="0">
              <a:defRPr/>
            </a:pPr>
            <a:r>
              <a:rPr lang="zh-CN" altLang="en-US" sz="4400" dirty="0">
                <a:solidFill>
                  <a:schemeClr val="accent5">
                    <a:lumMod val="50000"/>
                  </a:schemeClr>
                </a:solidFill>
                <a:latin typeface="黑体" panose="02010609060101010101" pitchFamily="49" charset="-122"/>
                <a:ea typeface="黑体" panose="02010609060101010101" pitchFamily="49" charset="-122"/>
                <a:cs typeface="+mj-cs"/>
              </a:rPr>
              <a:t>信息的度量</a:t>
            </a:r>
          </a:p>
        </p:txBody>
      </p:sp>
    </p:spTree>
    <p:extLst>
      <p:ext uri="{BB962C8B-B14F-4D97-AF65-F5344CB8AC3E}">
        <p14:creationId xmlns:p14="http://schemas.microsoft.com/office/powerpoint/2010/main" val="28654528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7094"/>
                                        </p:tgtEl>
                                        <p:attrNameLst>
                                          <p:attrName>style.visibility</p:attrName>
                                        </p:attrNameLst>
                                      </p:cBhvr>
                                      <p:to>
                                        <p:strVal val="visible"/>
                                      </p:to>
                                    </p:set>
                                    <p:anim calcmode="lin" valueType="num">
                                      <p:cBhvr additive="base">
                                        <p:cTn id="7" dur="500" fill="hold"/>
                                        <p:tgtEl>
                                          <p:spTgt spid="217094"/>
                                        </p:tgtEl>
                                        <p:attrNameLst>
                                          <p:attrName>ppt_x</p:attrName>
                                        </p:attrNameLst>
                                      </p:cBhvr>
                                      <p:tavLst>
                                        <p:tav tm="0">
                                          <p:val>
                                            <p:strVal val="#ppt_x"/>
                                          </p:val>
                                        </p:tav>
                                        <p:tav tm="100000">
                                          <p:val>
                                            <p:strVal val="#ppt_x"/>
                                          </p:val>
                                        </p:tav>
                                      </p:tavLst>
                                    </p:anim>
                                    <p:anim calcmode="lin" valueType="num">
                                      <p:cBhvr additive="base">
                                        <p:cTn id="8" dur="500" fill="hold"/>
                                        <p:tgtEl>
                                          <p:spTgt spid="2170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5630" y="2173857"/>
            <a:ext cx="7967108" cy="370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2"/>
          <p:cNvSpPr txBox="1">
            <a:spLocks noChangeArrowheads="1"/>
          </p:cNvSpPr>
          <p:nvPr/>
        </p:nvSpPr>
        <p:spPr bwMode="auto">
          <a:xfrm>
            <a:off x="1854680" y="215660"/>
            <a:ext cx="8229600" cy="884238"/>
          </a:xfrm>
          <a:prstGeom prst="rect">
            <a:avLst/>
          </a:prstGeom>
          <a:noFill/>
          <a:ln w="9525">
            <a:noFill/>
            <a:miter lim="800000"/>
            <a:headEnd/>
            <a:tailEnd/>
          </a:ln>
        </p:spPr>
        <p:txBody>
          <a:bodyPr anchor="ctr"/>
          <a:lstStyle/>
          <a:p>
            <a:pPr eaLnBrk="0" hangingPunct="0">
              <a:defRPr/>
            </a:pPr>
            <a:r>
              <a:rPr lang="zh-CN" altLang="en-US" sz="4400" dirty="0">
                <a:solidFill>
                  <a:schemeClr val="accent5">
                    <a:lumMod val="50000"/>
                  </a:schemeClr>
                </a:solidFill>
                <a:latin typeface="黑体" panose="02010609060101010101" pitchFamily="49" charset="-122"/>
                <a:ea typeface="黑体" panose="02010609060101010101" pitchFamily="49" charset="-122"/>
                <a:cs typeface="+mj-cs"/>
              </a:rPr>
              <a:t>变长码</a:t>
            </a:r>
          </a:p>
        </p:txBody>
      </p:sp>
    </p:spTree>
    <p:extLst>
      <p:ext uri="{BB962C8B-B14F-4D97-AF65-F5344CB8AC3E}">
        <p14:creationId xmlns:p14="http://schemas.microsoft.com/office/powerpoint/2010/main" val="408887401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p:txBody>
          <a:bodyPr/>
          <a:lstStyle/>
          <a:p>
            <a:pPr>
              <a:lnSpc>
                <a:spcPct val="160000"/>
              </a:lnSpc>
            </a:pPr>
            <a:r>
              <a:rPr lang="zh-CN" altLang="en-US" b="1"/>
              <a:t>因而遵循以下两条规则就可以设计变长码：</a:t>
            </a:r>
          </a:p>
          <a:p>
            <a:pPr>
              <a:lnSpc>
                <a:spcPct val="160000"/>
              </a:lnSpc>
              <a:buFont typeface="Wingdings" pitchFamily="2" charset="2"/>
              <a:buNone/>
            </a:pPr>
            <a:r>
              <a:rPr lang="zh-CN" altLang="en-US" b="1"/>
              <a:t>（</a:t>
            </a:r>
            <a:r>
              <a:rPr lang="en-US" altLang="zh-CN" b="1"/>
              <a:t>1</a:t>
            </a:r>
            <a:r>
              <a:rPr lang="zh-CN" altLang="en-US" b="1"/>
              <a:t>）把短码赋给出现频率高的字符；</a:t>
            </a:r>
          </a:p>
          <a:p>
            <a:pPr>
              <a:lnSpc>
                <a:spcPct val="160000"/>
              </a:lnSpc>
              <a:buFont typeface="Wingdings" pitchFamily="2" charset="2"/>
              <a:buNone/>
            </a:pPr>
            <a:r>
              <a:rPr lang="zh-CN" altLang="en-US" b="1"/>
              <a:t>（</a:t>
            </a:r>
            <a:r>
              <a:rPr lang="en-US" altLang="zh-CN" b="1"/>
              <a:t>2</a:t>
            </a:r>
            <a:r>
              <a:rPr lang="zh-CN" altLang="en-US" b="1"/>
              <a:t>）遵循前缀性。</a:t>
            </a:r>
          </a:p>
        </p:txBody>
      </p:sp>
    </p:spTree>
    <p:extLst>
      <p:ext uri="{BB962C8B-B14F-4D97-AF65-F5344CB8AC3E}">
        <p14:creationId xmlns:p14="http://schemas.microsoft.com/office/powerpoint/2010/main" val="422842112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a:t>香农－费诺编码</a:t>
            </a:r>
          </a:p>
        </p:txBody>
      </p:sp>
      <p:sp>
        <p:nvSpPr>
          <p:cNvPr id="47107" name="Rectangle 3"/>
          <p:cNvSpPr>
            <a:spLocks noGrp="1" noChangeArrowheads="1"/>
          </p:cNvSpPr>
          <p:nvPr>
            <p:ph type="body" idx="1"/>
          </p:nvPr>
        </p:nvSpPr>
        <p:spPr/>
        <p:txBody>
          <a:bodyPr/>
          <a:lstStyle/>
          <a:p>
            <a:pPr marL="609600" indent="-609600">
              <a:buFont typeface="Wingdings" pitchFamily="2" charset="2"/>
              <a:buAutoNum type="arabicPeriod"/>
            </a:pPr>
            <a:r>
              <a:rPr lang="zh-CN" altLang="en-US"/>
              <a:t>按概率把符号从大到小排序</a:t>
            </a:r>
          </a:p>
          <a:p>
            <a:pPr marL="609600" indent="-609600">
              <a:buFont typeface="Wingdings" pitchFamily="2" charset="2"/>
              <a:buAutoNum type="arabicPeriod"/>
            </a:pPr>
            <a:r>
              <a:rPr lang="zh-CN" altLang="en-US"/>
              <a:t>将这些符号划分成概率几乎相同的两个子集</a:t>
            </a:r>
          </a:p>
          <a:p>
            <a:pPr marL="609600" indent="-609600">
              <a:buFont typeface="Wingdings" pitchFamily="2" charset="2"/>
              <a:buAutoNum type="arabicPeriod"/>
            </a:pPr>
            <a:r>
              <a:rPr lang="zh-CN" altLang="en-US"/>
              <a:t>一个子集以０开始，另一个以１开始</a:t>
            </a:r>
          </a:p>
          <a:p>
            <a:pPr marL="609600" indent="-609600">
              <a:buFont typeface="Wingdings" pitchFamily="2" charset="2"/>
              <a:buAutoNum type="arabicPeriod"/>
            </a:pPr>
            <a:r>
              <a:rPr lang="zh-CN" altLang="en-US"/>
              <a:t>在按照同样的步骤划分这两个子集，一直到子集不能被划分</a:t>
            </a:r>
          </a:p>
        </p:txBody>
      </p:sp>
    </p:spTree>
    <p:extLst>
      <p:ext uri="{BB962C8B-B14F-4D97-AF65-F5344CB8AC3E}">
        <p14:creationId xmlns:p14="http://schemas.microsoft.com/office/powerpoint/2010/main" val="419964879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768415" y="267419"/>
            <a:ext cx="8229600" cy="884238"/>
          </a:xfrm>
        </p:spPr>
        <p:txBody>
          <a:bodyPr/>
          <a:lstStyle/>
          <a:p>
            <a:r>
              <a:rPr lang="zh-CN" altLang="en-US" b="0" dirty="0"/>
              <a:t>香农</a:t>
            </a:r>
            <a:r>
              <a:rPr lang="en-US" altLang="zh-CN" b="0" dirty="0"/>
              <a:t>-</a:t>
            </a:r>
            <a:r>
              <a:rPr lang="zh-CN" altLang="en-US" b="0" dirty="0"/>
              <a:t>费诺编码</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644" y="1693743"/>
            <a:ext cx="7050388" cy="4016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983869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a:t>练习</a:t>
            </a:r>
          </a:p>
        </p:txBody>
      </p:sp>
      <p:sp>
        <p:nvSpPr>
          <p:cNvPr id="49155" name="Rectangle 3"/>
          <p:cNvSpPr>
            <a:spLocks noGrp="1" noChangeArrowheads="1"/>
          </p:cNvSpPr>
          <p:nvPr>
            <p:ph type="body" idx="1"/>
          </p:nvPr>
        </p:nvSpPr>
        <p:spPr/>
        <p:txBody>
          <a:bodyPr/>
          <a:lstStyle/>
          <a:p>
            <a:r>
              <a:rPr lang="zh-CN" altLang="en-US"/>
              <a:t>首先从第</a:t>
            </a:r>
            <a:r>
              <a:rPr lang="en-US" altLang="zh-CN"/>
              <a:t>3</a:t>
            </a:r>
            <a:r>
              <a:rPr lang="zh-CN" altLang="en-US"/>
              <a:t>个和第</a:t>
            </a:r>
            <a:r>
              <a:rPr lang="en-US" altLang="zh-CN"/>
              <a:t>4</a:t>
            </a:r>
            <a:r>
              <a:rPr lang="zh-CN" altLang="en-US"/>
              <a:t>个符号中间划分子集，计算平均码长？</a:t>
            </a:r>
          </a:p>
        </p:txBody>
      </p:sp>
    </p:spTree>
    <p:extLst>
      <p:ext uri="{BB962C8B-B14F-4D97-AF65-F5344CB8AC3E}">
        <p14:creationId xmlns:p14="http://schemas.microsoft.com/office/powerpoint/2010/main" val="97498469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a:t>统计编码</a:t>
            </a:r>
          </a:p>
        </p:txBody>
      </p:sp>
      <p:sp>
        <p:nvSpPr>
          <p:cNvPr id="50179" name="Rectangle 3"/>
          <p:cNvSpPr>
            <a:spLocks noGrp="1" noChangeArrowheads="1"/>
          </p:cNvSpPr>
          <p:nvPr>
            <p:ph type="body" idx="1"/>
          </p:nvPr>
        </p:nvSpPr>
        <p:spPr/>
        <p:txBody>
          <a:bodyPr/>
          <a:lstStyle/>
          <a:p>
            <a:r>
              <a:rPr lang="zh-CN" altLang="en-US"/>
              <a:t>香农</a:t>
            </a:r>
            <a:r>
              <a:rPr lang="en-US" altLang="zh-CN"/>
              <a:t>-</a:t>
            </a:r>
            <a:r>
              <a:rPr lang="zh-CN" altLang="en-US"/>
              <a:t>费诺编码</a:t>
            </a:r>
          </a:p>
          <a:p>
            <a:r>
              <a:rPr lang="zh-CN" altLang="en-US">
                <a:solidFill>
                  <a:srgbClr val="FF0000"/>
                </a:solidFill>
              </a:rPr>
              <a:t>哈夫曼编码</a:t>
            </a:r>
          </a:p>
          <a:p>
            <a:r>
              <a:rPr lang="zh-CN" altLang="en-US"/>
              <a:t>算术编码</a:t>
            </a:r>
          </a:p>
        </p:txBody>
      </p:sp>
    </p:spTree>
    <p:extLst>
      <p:ext uri="{BB962C8B-B14F-4D97-AF65-F5344CB8AC3E}">
        <p14:creationId xmlns:p14="http://schemas.microsoft.com/office/powerpoint/2010/main" val="403239160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1" name="Rectangle 3"/>
          <p:cNvSpPr>
            <a:spLocks noGrp="1" noChangeArrowheads="1"/>
          </p:cNvSpPr>
          <p:nvPr>
            <p:ph type="body" idx="1"/>
          </p:nvPr>
        </p:nvSpPr>
        <p:spPr>
          <a:xfrm>
            <a:off x="250825" y="1916113"/>
            <a:ext cx="7993063" cy="4648200"/>
          </a:xfrm>
        </p:spPr>
        <p:txBody>
          <a:bodyPr/>
          <a:lstStyle/>
          <a:p>
            <a:pPr>
              <a:lnSpc>
                <a:spcPct val="90000"/>
              </a:lnSpc>
              <a:buClr>
                <a:srgbClr val="FF0000"/>
              </a:buClr>
              <a:buSzTx/>
              <a:buFont typeface="Wingdings" pitchFamily="2" charset="2"/>
              <a:buChar char="ü"/>
            </a:pPr>
            <a:r>
              <a:rPr lang="zh-CN" altLang="en-US" sz="2400"/>
              <a:t>哈夫曼编码</a:t>
            </a:r>
            <a:r>
              <a:rPr lang="en-US" altLang="zh-CN" sz="2400"/>
              <a:t>(Huffman Coding)</a:t>
            </a:r>
            <a:r>
              <a:rPr lang="zh-CN" altLang="en-US" sz="2400"/>
              <a:t>是可变长编码</a:t>
            </a:r>
            <a:r>
              <a:rPr lang="en-US" altLang="zh-CN" sz="2400"/>
              <a:t>(VLC)</a:t>
            </a:r>
            <a:r>
              <a:rPr lang="zh-CN" altLang="en-US" sz="2400"/>
              <a:t>的一种。 </a:t>
            </a:r>
            <a:r>
              <a:rPr lang="en-US" altLang="zh-CN" sz="2400"/>
              <a:t>Huffman</a:t>
            </a:r>
            <a:r>
              <a:rPr lang="zh-CN" altLang="en-US" sz="2400"/>
              <a:t>于</a:t>
            </a:r>
            <a:r>
              <a:rPr lang="en-US" altLang="zh-CN" sz="2400"/>
              <a:t>1952</a:t>
            </a:r>
            <a:r>
              <a:rPr lang="zh-CN" altLang="en-US" sz="2400"/>
              <a:t>年提出一种编码方法，该方法完全依据字符出现概率来构造异字头的平均长 度最短的码字，有时称之为最佳编码 </a:t>
            </a:r>
          </a:p>
          <a:p>
            <a:pPr>
              <a:lnSpc>
                <a:spcPct val="90000"/>
              </a:lnSpc>
              <a:buClr>
                <a:srgbClr val="FF0000"/>
              </a:buClr>
              <a:buSzTx/>
              <a:buFont typeface="Wingdings" pitchFamily="2" charset="2"/>
              <a:buChar char="ü"/>
            </a:pPr>
            <a:r>
              <a:rPr lang="zh-CN" altLang="en-US" sz="2400"/>
              <a:t>在计算机信息处理中，“哈夫曼编码”是一种一致性编码法（又称</a:t>
            </a:r>
            <a:r>
              <a:rPr lang="en-US" altLang="zh-CN" sz="2400"/>
              <a:t>"</a:t>
            </a:r>
            <a:r>
              <a:rPr lang="zh-CN" altLang="en-US" sz="2400"/>
              <a:t>熵编码法</a:t>
            </a:r>
            <a:r>
              <a:rPr lang="en-US" altLang="zh-CN" sz="2400"/>
              <a:t>"</a:t>
            </a:r>
            <a:r>
              <a:rPr lang="zh-CN" altLang="en-US" sz="2400"/>
              <a:t>），用于数据的无损耗压缩。这一术语是指使用一张特殊的编码表将源字符（例如某文件中的一个符号）进行编码。这张编码表的特殊之处在于，它是根据每一个源字符出现的估算概率而建立起来的（出现概率高的字符使用较短的编码，反之出现概率低的则使用较长的编码，这便使编码之后的字符串的平均期望长度降低，从而达到无损压缩数据的目的）。 </a:t>
            </a:r>
            <a:br>
              <a:rPr lang="zh-CN" altLang="en-US" sz="2400"/>
            </a:br>
            <a:endParaRPr lang="zh-CN" altLang="en-US" sz="2400"/>
          </a:p>
        </p:txBody>
      </p:sp>
      <p:sp>
        <p:nvSpPr>
          <p:cNvPr id="51204" name="Rectangle 7" descr="Large confetti"/>
          <p:cNvSpPr>
            <a:spLocks noChangeArrowheads="1"/>
          </p:cNvSpPr>
          <p:nvPr/>
        </p:nvSpPr>
        <p:spPr bwMode="auto">
          <a:xfrm>
            <a:off x="1093788"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algn="ctr">
              <a:spcBef>
                <a:spcPct val="0"/>
              </a:spcBef>
              <a:buClrTx/>
              <a:buSzTx/>
              <a:buFontTx/>
              <a:buNone/>
            </a:pPr>
            <a:r>
              <a:rPr lang="zh-CN" altLang="en-US" sz="4000" dirty="0">
                <a:solidFill>
                  <a:srgbClr val="0000FF"/>
                </a:solidFill>
              </a:rPr>
              <a:t>哈夫曼</a:t>
            </a:r>
            <a:r>
              <a:rPr lang="zh-CN" altLang="en-US" sz="4000" dirty="0">
                <a:solidFill>
                  <a:srgbClr val="FF0000"/>
                </a:solidFill>
              </a:rPr>
              <a:t>（</a:t>
            </a:r>
            <a:r>
              <a:rPr lang="en-US" altLang="zh-CN" sz="4000" dirty="0">
                <a:solidFill>
                  <a:srgbClr val="FF0000"/>
                </a:solidFill>
              </a:rPr>
              <a:t>Huffman</a:t>
            </a:r>
            <a:r>
              <a:rPr lang="zh-CN" altLang="en-US" sz="4000" dirty="0">
                <a:solidFill>
                  <a:srgbClr val="FF0000"/>
                </a:solidFill>
              </a:rPr>
              <a:t>）</a:t>
            </a:r>
            <a:r>
              <a:rPr lang="zh-CN" altLang="en-US" sz="4000" dirty="0">
                <a:solidFill>
                  <a:srgbClr val="0000FF"/>
                </a:solidFill>
              </a:rPr>
              <a:t>码</a:t>
            </a:r>
          </a:p>
        </p:txBody>
      </p:sp>
    </p:spTree>
    <p:extLst>
      <p:ext uri="{BB962C8B-B14F-4D97-AF65-F5344CB8AC3E}">
        <p14:creationId xmlns:p14="http://schemas.microsoft.com/office/powerpoint/2010/main" val="152051042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70371">
                                            <p:txEl>
                                              <p:pRg st="0" end="0"/>
                                            </p:txEl>
                                          </p:spTgt>
                                        </p:tgtEl>
                                        <p:attrNameLst>
                                          <p:attrName>style.visibility</p:attrName>
                                        </p:attrNameLst>
                                      </p:cBhvr>
                                      <p:to>
                                        <p:strVal val="visible"/>
                                      </p:to>
                                    </p:set>
                                    <p:animEffect transition="in" filter="box(in)">
                                      <p:cBhvr>
                                        <p:cTn id="7" dur="500"/>
                                        <p:tgtEl>
                                          <p:spTgt spid="5703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70371">
                                            <p:txEl>
                                              <p:pRg st="1" end="1"/>
                                            </p:txEl>
                                          </p:spTgt>
                                        </p:tgtEl>
                                        <p:attrNameLst>
                                          <p:attrName>style.visibility</p:attrName>
                                        </p:attrNameLst>
                                      </p:cBhvr>
                                      <p:to>
                                        <p:strVal val="visible"/>
                                      </p:to>
                                    </p:set>
                                    <p:animEffect transition="in" filter="box(in)">
                                      <p:cBhvr>
                                        <p:cTn id="12" dur="500"/>
                                        <p:tgtEl>
                                          <p:spTgt spid="5703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5" name="Rectangle 3"/>
          <p:cNvSpPr>
            <a:spLocks noGrp="1" noChangeArrowheads="1"/>
          </p:cNvSpPr>
          <p:nvPr>
            <p:ph type="body" idx="1"/>
          </p:nvPr>
        </p:nvSpPr>
        <p:spPr>
          <a:xfrm>
            <a:off x="250825" y="1916113"/>
            <a:ext cx="7993063" cy="4648200"/>
          </a:xfrm>
        </p:spPr>
        <p:txBody>
          <a:bodyPr>
            <a:normAutofit lnSpcReduction="10000"/>
          </a:bodyPr>
          <a:lstStyle/>
          <a:p>
            <a:pPr>
              <a:lnSpc>
                <a:spcPct val="80000"/>
              </a:lnSpc>
              <a:buFont typeface="Wingdings" pitchFamily="2" charset="2"/>
              <a:buNone/>
            </a:pPr>
            <a:r>
              <a:rPr lang="zh-CN" altLang="en-US" b="1"/>
              <a:t>    </a:t>
            </a:r>
            <a:r>
              <a:rPr lang="zh-CN" altLang="en-US" sz="2400"/>
              <a:t>例如，在英文中</a:t>
            </a:r>
            <a:r>
              <a:rPr lang="en-US" altLang="zh-CN" sz="2400"/>
              <a:t>e</a:t>
            </a:r>
            <a:r>
              <a:rPr lang="zh-CN" altLang="en-US" sz="2400"/>
              <a:t>出现概率很高，而</a:t>
            </a:r>
            <a:r>
              <a:rPr lang="en-US" altLang="zh-CN" sz="2400"/>
              <a:t>z</a:t>
            </a:r>
            <a:r>
              <a:rPr lang="zh-CN" altLang="en-US" sz="2400"/>
              <a:t>出现概率则最低。</a:t>
            </a:r>
          </a:p>
          <a:p>
            <a:pPr>
              <a:lnSpc>
                <a:spcPct val="80000"/>
              </a:lnSpc>
              <a:buFont typeface="Wingdings" pitchFamily="2" charset="2"/>
              <a:buNone/>
            </a:pPr>
            <a:r>
              <a:rPr lang="zh-CN" altLang="en-US" sz="2400"/>
              <a:t>   </a:t>
            </a:r>
          </a:p>
          <a:p>
            <a:pPr>
              <a:lnSpc>
                <a:spcPct val="80000"/>
              </a:lnSpc>
              <a:buFont typeface="Wingdings" pitchFamily="2" charset="2"/>
              <a:buNone/>
            </a:pPr>
            <a:r>
              <a:rPr lang="zh-CN" altLang="en-US" sz="2400"/>
              <a:t>     当利用哈夫曼编码对一篇英文进行压缩时，</a:t>
            </a:r>
            <a:r>
              <a:rPr lang="en-US" altLang="zh-CN" sz="2400"/>
              <a:t>e</a:t>
            </a:r>
            <a:r>
              <a:rPr lang="zh-CN" altLang="en-US" sz="2400"/>
              <a:t>极有可能用一个位</a:t>
            </a:r>
            <a:r>
              <a:rPr lang="en-US" altLang="zh-CN" sz="2400"/>
              <a:t>(bit)</a:t>
            </a:r>
            <a:r>
              <a:rPr lang="zh-CN" altLang="en-US" sz="2400"/>
              <a:t>来表示，而</a:t>
            </a:r>
            <a:r>
              <a:rPr lang="en-US" altLang="zh-CN" sz="2400"/>
              <a:t>z</a:t>
            </a:r>
            <a:r>
              <a:rPr lang="zh-CN" altLang="en-US" sz="2400"/>
              <a:t>则可能花去</a:t>
            </a:r>
            <a:r>
              <a:rPr lang="en-US" altLang="zh-CN" sz="2400"/>
              <a:t>25</a:t>
            </a:r>
            <a:r>
              <a:rPr lang="zh-CN" altLang="en-US" sz="2400"/>
              <a:t>个位（不是</a:t>
            </a:r>
            <a:r>
              <a:rPr lang="en-US" altLang="zh-CN" sz="2400"/>
              <a:t>26</a:t>
            </a:r>
            <a:r>
              <a:rPr lang="zh-CN" altLang="en-US" sz="2400"/>
              <a:t>）。用普通的表示方法时，每个英文字母均占用一个字节（</a:t>
            </a:r>
            <a:r>
              <a:rPr lang="en-US" altLang="zh-CN" sz="2400"/>
              <a:t>byte</a:t>
            </a:r>
            <a:r>
              <a:rPr lang="zh-CN" altLang="en-US" sz="2400"/>
              <a:t>），即</a:t>
            </a:r>
            <a:r>
              <a:rPr lang="en-US" altLang="zh-CN" sz="2400"/>
              <a:t>8</a:t>
            </a:r>
            <a:r>
              <a:rPr lang="zh-CN" altLang="en-US" sz="2400"/>
              <a:t>个位。</a:t>
            </a:r>
          </a:p>
          <a:p>
            <a:pPr>
              <a:lnSpc>
                <a:spcPct val="80000"/>
              </a:lnSpc>
              <a:buFont typeface="Wingdings" pitchFamily="2" charset="2"/>
              <a:buNone/>
            </a:pPr>
            <a:r>
              <a:rPr lang="zh-CN" altLang="en-US" sz="2400"/>
              <a:t>    </a:t>
            </a:r>
          </a:p>
          <a:p>
            <a:pPr>
              <a:lnSpc>
                <a:spcPct val="80000"/>
              </a:lnSpc>
              <a:buFont typeface="Wingdings" pitchFamily="2" charset="2"/>
              <a:buNone/>
            </a:pPr>
            <a:r>
              <a:rPr lang="zh-CN" altLang="en-US" sz="2400"/>
              <a:t>    二者相比，</a:t>
            </a:r>
            <a:r>
              <a:rPr lang="en-US" altLang="zh-CN" sz="2400"/>
              <a:t>e</a:t>
            </a:r>
            <a:r>
              <a:rPr lang="zh-CN" altLang="en-US" sz="2400"/>
              <a:t>使用了一般编码的</a:t>
            </a:r>
            <a:r>
              <a:rPr lang="en-US" altLang="zh-CN" sz="2400"/>
              <a:t>1/8</a:t>
            </a:r>
            <a:r>
              <a:rPr lang="zh-CN" altLang="en-US" sz="2400"/>
              <a:t>的长度，</a:t>
            </a:r>
            <a:r>
              <a:rPr lang="en-US" altLang="zh-CN" sz="2400"/>
              <a:t>z</a:t>
            </a:r>
            <a:r>
              <a:rPr lang="zh-CN" altLang="en-US" sz="2400"/>
              <a:t>则使用了</a:t>
            </a:r>
            <a:r>
              <a:rPr lang="en-US" altLang="zh-CN" sz="2400"/>
              <a:t>3</a:t>
            </a:r>
            <a:r>
              <a:rPr lang="zh-CN" altLang="en-US" sz="2400"/>
              <a:t>倍多。倘若我们能实现对于英文中各个字母出现概率的较准确的估算，就可以大幅度提高无损压缩的比例。 </a:t>
            </a:r>
            <a:br>
              <a:rPr lang="zh-CN" altLang="en-US" sz="2400"/>
            </a:br>
            <a:endParaRPr lang="zh-CN" altLang="en-US" sz="2400"/>
          </a:p>
          <a:p>
            <a:pPr>
              <a:lnSpc>
                <a:spcPct val="80000"/>
              </a:lnSpc>
              <a:buFont typeface="Wingdings" pitchFamily="2" charset="2"/>
              <a:buNone/>
            </a:pPr>
            <a:r>
              <a:rPr lang="zh-CN" altLang="en-US" b="1"/>
              <a:t> </a:t>
            </a:r>
            <a:br>
              <a:rPr lang="zh-CN" altLang="en-US" b="1"/>
            </a:br>
            <a:endParaRPr lang="zh-CN" altLang="en-US" b="1"/>
          </a:p>
        </p:txBody>
      </p:sp>
      <p:sp>
        <p:nvSpPr>
          <p:cNvPr id="52228" name="Rectangle 5" descr="Large confetti"/>
          <p:cNvSpPr>
            <a:spLocks noChangeArrowheads="1"/>
          </p:cNvSpPr>
          <p:nvPr/>
        </p:nvSpPr>
        <p:spPr bwMode="auto">
          <a:xfrm>
            <a:off x="1093788"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algn="ctr">
              <a:spcBef>
                <a:spcPct val="0"/>
              </a:spcBef>
              <a:buClrTx/>
              <a:buSzTx/>
              <a:buFontTx/>
              <a:buNone/>
            </a:pPr>
            <a:r>
              <a:rPr lang="zh-CN" altLang="en-US" sz="4000" dirty="0">
                <a:solidFill>
                  <a:srgbClr val="0000FF"/>
                </a:solidFill>
              </a:rPr>
              <a:t>哈夫曼</a:t>
            </a:r>
            <a:r>
              <a:rPr lang="zh-CN" altLang="en-US" sz="4000" dirty="0">
                <a:solidFill>
                  <a:srgbClr val="FF0000"/>
                </a:solidFill>
              </a:rPr>
              <a:t>（</a:t>
            </a:r>
            <a:r>
              <a:rPr lang="en-US" altLang="zh-CN" sz="4000" dirty="0">
                <a:solidFill>
                  <a:srgbClr val="FF0000"/>
                </a:solidFill>
              </a:rPr>
              <a:t>Huffman</a:t>
            </a:r>
            <a:r>
              <a:rPr lang="zh-CN" altLang="en-US" sz="4000" dirty="0">
                <a:solidFill>
                  <a:srgbClr val="FF0000"/>
                </a:solidFill>
              </a:rPr>
              <a:t>）</a:t>
            </a:r>
            <a:r>
              <a:rPr lang="zh-CN" altLang="en-US" sz="4000" dirty="0">
                <a:solidFill>
                  <a:srgbClr val="0000FF"/>
                </a:solidFill>
              </a:rPr>
              <a:t>码</a:t>
            </a:r>
          </a:p>
        </p:txBody>
      </p:sp>
    </p:spTree>
    <p:extLst>
      <p:ext uri="{BB962C8B-B14F-4D97-AF65-F5344CB8AC3E}">
        <p14:creationId xmlns:p14="http://schemas.microsoft.com/office/powerpoint/2010/main" val="221258204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571395">
                                            <p:txEl>
                                              <p:pRg st="1" end="1"/>
                                            </p:txEl>
                                          </p:spTgt>
                                        </p:tgtEl>
                                        <p:attrNameLst>
                                          <p:attrName>style.visibility</p:attrName>
                                        </p:attrNameLst>
                                      </p:cBhvr>
                                      <p:to>
                                        <p:strVal val="visible"/>
                                      </p:to>
                                    </p:set>
                                    <p:animEffect transition="in" filter="diamond(in)">
                                      <p:cBhvr>
                                        <p:cTn id="7" dur="2000"/>
                                        <p:tgtEl>
                                          <p:spTgt spid="5713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571395">
                                            <p:txEl>
                                              <p:pRg st="2" end="2"/>
                                            </p:txEl>
                                          </p:spTgt>
                                        </p:tgtEl>
                                        <p:attrNameLst>
                                          <p:attrName>style.visibility</p:attrName>
                                        </p:attrNameLst>
                                      </p:cBhvr>
                                      <p:to>
                                        <p:strVal val="visible"/>
                                      </p:to>
                                    </p:set>
                                    <p:animEffect transition="in" filter="diamond(in)">
                                      <p:cBhvr>
                                        <p:cTn id="12" dur="2000"/>
                                        <p:tgtEl>
                                          <p:spTgt spid="57139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571395">
                                            <p:txEl>
                                              <p:pRg st="3" end="3"/>
                                            </p:txEl>
                                          </p:spTgt>
                                        </p:tgtEl>
                                        <p:attrNameLst>
                                          <p:attrName>style.visibility</p:attrName>
                                        </p:attrNameLst>
                                      </p:cBhvr>
                                      <p:to>
                                        <p:strVal val="visible"/>
                                      </p:to>
                                    </p:set>
                                    <p:animEffect transition="in" filter="box(in)">
                                      <p:cBhvr>
                                        <p:cTn id="17" dur="500"/>
                                        <p:tgtEl>
                                          <p:spTgt spid="57139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571395">
                                            <p:txEl>
                                              <p:pRg st="4" end="4"/>
                                            </p:txEl>
                                          </p:spTgt>
                                        </p:tgtEl>
                                        <p:attrNameLst>
                                          <p:attrName>style.visibility</p:attrName>
                                        </p:attrNameLst>
                                      </p:cBhvr>
                                      <p:to>
                                        <p:strVal val="visible"/>
                                      </p:to>
                                    </p:set>
                                    <p:animEffect transition="in" filter="box(in)">
                                      <p:cBhvr>
                                        <p:cTn id="22" dur="500"/>
                                        <p:tgtEl>
                                          <p:spTgt spid="5713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9" name="Rectangle 3"/>
          <p:cNvSpPr>
            <a:spLocks noGrp="1" noChangeArrowheads="1"/>
          </p:cNvSpPr>
          <p:nvPr>
            <p:ph type="body" idx="1"/>
          </p:nvPr>
        </p:nvSpPr>
        <p:spPr>
          <a:xfrm>
            <a:off x="250825" y="1916113"/>
            <a:ext cx="7993063" cy="4648200"/>
          </a:xfrm>
        </p:spPr>
        <p:txBody>
          <a:bodyPr/>
          <a:lstStyle/>
          <a:p>
            <a:pPr>
              <a:lnSpc>
                <a:spcPct val="80000"/>
              </a:lnSpc>
              <a:buFont typeface="Wingdings" pitchFamily="2" charset="2"/>
              <a:buNone/>
            </a:pPr>
            <a:r>
              <a:rPr lang="zh-CN" altLang="en-US" sz="2400" b="1" dirty="0"/>
              <a:t>         </a:t>
            </a:r>
            <a:r>
              <a:rPr lang="zh-CN" altLang="en-US" sz="2400" dirty="0"/>
              <a:t>哈夫曼压缩是个无损的压缩算法，一般用来压缩文本和程序文件。哈夫曼压缩属于可变代码长度算法一族。意思是个体符号（例如，文本文件中的字符）用一个特定长度的位序列替代。因此，在文件中出现频率高的符号，使用短的位序列，而那些很少出现的符号，则用较长的位序列。</a:t>
            </a:r>
          </a:p>
          <a:p>
            <a:pPr>
              <a:lnSpc>
                <a:spcPct val="80000"/>
              </a:lnSpc>
              <a:buFont typeface="Wingdings" pitchFamily="2" charset="2"/>
              <a:buNone/>
            </a:pPr>
            <a:r>
              <a:rPr lang="zh-CN" altLang="en-US" sz="2400" b="1" dirty="0"/>
              <a:t>  </a:t>
            </a:r>
          </a:p>
        </p:txBody>
      </p:sp>
      <p:sp>
        <p:nvSpPr>
          <p:cNvPr id="53251" name="Rectangle 4" descr="Large confetti"/>
          <p:cNvSpPr>
            <a:spLocks noChangeArrowheads="1"/>
          </p:cNvSpPr>
          <p:nvPr/>
        </p:nvSpPr>
        <p:spPr bwMode="auto">
          <a:xfrm>
            <a:off x="1093788"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algn="ctr">
              <a:spcBef>
                <a:spcPct val="0"/>
              </a:spcBef>
              <a:buClrTx/>
              <a:buSzTx/>
              <a:buFontTx/>
              <a:buNone/>
            </a:pPr>
            <a:r>
              <a:rPr lang="zh-CN" altLang="en-US" sz="4000" dirty="0">
                <a:solidFill>
                  <a:srgbClr val="0000FF"/>
                </a:solidFill>
              </a:rPr>
              <a:t>哈夫曼</a:t>
            </a:r>
            <a:r>
              <a:rPr lang="zh-CN" altLang="en-US" sz="4000" dirty="0">
                <a:solidFill>
                  <a:srgbClr val="FF0000"/>
                </a:solidFill>
              </a:rPr>
              <a:t>（</a:t>
            </a:r>
            <a:r>
              <a:rPr lang="en-US" altLang="zh-CN" sz="4000" dirty="0">
                <a:solidFill>
                  <a:srgbClr val="FF0000"/>
                </a:solidFill>
              </a:rPr>
              <a:t>Huffman</a:t>
            </a:r>
            <a:r>
              <a:rPr lang="zh-CN" altLang="en-US" sz="4000" dirty="0">
                <a:solidFill>
                  <a:srgbClr val="FF0000"/>
                </a:solidFill>
              </a:rPr>
              <a:t>）</a:t>
            </a:r>
            <a:r>
              <a:rPr lang="zh-CN" altLang="en-US" sz="4000" dirty="0">
                <a:solidFill>
                  <a:srgbClr val="0000FF"/>
                </a:solidFill>
              </a:rPr>
              <a:t>码</a:t>
            </a:r>
          </a:p>
        </p:txBody>
      </p:sp>
      <p:sp>
        <p:nvSpPr>
          <p:cNvPr id="53252" name="Rectangle 5"/>
          <p:cNvSpPr>
            <a:spLocks noGrp="1" noChangeArrowheads="1"/>
          </p:cNvSpPr>
          <p:nvPr>
            <p:ph type="title"/>
          </p:nvPr>
        </p:nvSpPr>
        <p:spPr/>
        <p:txBody>
          <a:bodyPr/>
          <a:lstStyle/>
          <a:p>
            <a:endParaRPr lang="zh-CN" altLang="en-US"/>
          </a:p>
        </p:txBody>
      </p:sp>
    </p:spTree>
    <p:extLst>
      <p:ext uri="{BB962C8B-B14F-4D97-AF65-F5344CB8AC3E}">
        <p14:creationId xmlns:p14="http://schemas.microsoft.com/office/powerpoint/2010/main" val="214938200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72419">
                                            <p:txEl>
                                              <p:pRg st="0" end="0"/>
                                            </p:txEl>
                                          </p:spTgt>
                                        </p:tgtEl>
                                        <p:attrNameLst>
                                          <p:attrName>style.visibility</p:attrName>
                                        </p:attrNameLst>
                                      </p:cBhvr>
                                      <p:to>
                                        <p:strVal val="visible"/>
                                      </p:to>
                                    </p:set>
                                    <p:animEffect transition="in" filter="box(in)">
                                      <p:cBhvr>
                                        <p:cTn id="7" dur="500"/>
                                        <p:tgtEl>
                                          <p:spTgt spid="5724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72419">
                                            <p:txEl>
                                              <p:pRg st="1" end="1"/>
                                            </p:txEl>
                                          </p:spTgt>
                                        </p:tgtEl>
                                        <p:attrNameLst>
                                          <p:attrName>style.visibility</p:attrName>
                                        </p:attrNameLst>
                                      </p:cBhvr>
                                      <p:to>
                                        <p:strVal val="visible"/>
                                      </p:to>
                                    </p:set>
                                    <p:animEffect transition="in" filter="box(in)">
                                      <p:cBhvr>
                                        <p:cTn id="12" dur="500"/>
                                        <p:tgtEl>
                                          <p:spTgt spid="5724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892390" y="146021"/>
            <a:ext cx="6423025" cy="1143000"/>
          </a:xfrm>
        </p:spPr>
        <p:txBody>
          <a:bodyPr/>
          <a:lstStyle/>
          <a:p>
            <a:r>
              <a:rPr lang="zh-CN" altLang="en-US" smtClean="0"/>
              <a:t>数据压缩</a:t>
            </a:r>
            <a:r>
              <a:rPr lang="en-US" altLang="zh-CN" smtClean="0"/>
              <a:t>-</a:t>
            </a:r>
            <a:r>
              <a:rPr lang="zh-CN" altLang="en-US" smtClean="0"/>
              <a:t>作用</a:t>
            </a:r>
          </a:p>
        </p:txBody>
      </p:sp>
      <p:sp>
        <p:nvSpPr>
          <p:cNvPr id="11267" name="Rectangle 3"/>
          <p:cNvSpPr>
            <a:spLocks noGrp="1" noChangeArrowheads="1"/>
          </p:cNvSpPr>
          <p:nvPr>
            <p:ph type="body" idx="1"/>
          </p:nvPr>
        </p:nvSpPr>
        <p:spPr>
          <a:xfrm>
            <a:off x="250825" y="1733550"/>
            <a:ext cx="8569325" cy="4648200"/>
          </a:xfrm>
        </p:spPr>
        <p:txBody>
          <a:bodyPr/>
          <a:lstStyle/>
          <a:p>
            <a:pPr>
              <a:buFont typeface="Wingdings" pitchFamily="2" charset="2"/>
              <a:buNone/>
            </a:pPr>
            <a:r>
              <a:rPr lang="zh-CN" altLang="en-US" sz="2400" b="1" dirty="0" smtClean="0"/>
              <a:t>        </a:t>
            </a:r>
            <a:r>
              <a:rPr lang="zh-CN" altLang="en-US" dirty="0" smtClean="0"/>
              <a:t>通俗</a:t>
            </a:r>
            <a:r>
              <a:rPr lang="zh-CN" altLang="en-US" dirty="0" smtClean="0"/>
              <a:t>地说，就是用最少的数码来表示信号。其作用是：能较快地传输各种信号，如传真、</a:t>
            </a:r>
            <a:r>
              <a:rPr lang="en-US" altLang="zh-CN" dirty="0" smtClean="0"/>
              <a:t>Modem</a:t>
            </a:r>
            <a:r>
              <a:rPr lang="zh-CN" altLang="en-US" dirty="0" smtClean="0"/>
              <a:t>通信等；在现有的通信干线并行开通更多的多媒体业务，如各种增值业务；紧缩数据存储容量，如</a:t>
            </a:r>
            <a:r>
              <a:rPr lang="en-US" altLang="zh-CN" dirty="0" smtClean="0"/>
              <a:t>CD</a:t>
            </a:r>
            <a:r>
              <a:rPr lang="zh-CN" altLang="en-US" dirty="0" smtClean="0"/>
              <a:t>－</a:t>
            </a:r>
            <a:r>
              <a:rPr lang="en-US" altLang="zh-CN" dirty="0" smtClean="0"/>
              <a:t>ROM</a:t>
            </a:r>
            <a:r>
              <a:rPr lang="zh-CN" altLang="en-US" dirty="0" smtClean="0"/>
              <a:t>、</a:t>
            </a:r>
            <a:r>
              <a:rPr lang="en-US" altLang="zh-CN" dirty="0" smtClean="0"/>
              <a:t>VCD</a:t>
            </a:r>
            <a:r>
              <a:rPr lang="zh-CN" altLang="en-US" dirty="0" smtClean="0"/>
              <a:t>和</a:t>
            </a:r>
            <a:r>
              <a:rPr lang="en-US" altLang="zh-CN" dirty="0" smtClean="0"/>
              <a:t>DVD</a:t>
            </a:r>
            <a:r>
              <a:rPr lang="zh-CN" altLang="en-US" dirty="0" smtClean="0"/>
              <a:t>等；降低发信机功率，这对于多媒体移动通信系统尤为重要。由此看来，</a:t>
            </a:r>
            <a:r>
              <a:rPr lang="zh-CN" altLang="en-US" dirty="0" smtClean="0">
                <a:solidFill>
                  <a:srgbClr val="FF0000"/>
                </a:solidFill>
              </a:rPr>
              <a:t>通信时间、传输带宽、存储空间甚至发射能量</a:t>
            </a:r>
            <a:r>
              <a:rPr lang="zh-CN" altLang="en-US" dirty="0" smtClean="0"/>
              <a:t>，都可能成为数据压缩的目的。 </a:t>
            </a:r>
            <a:r>
              <a:rPr lang="zh-CN" altLang="en-US" b="1" dirty="0" smtClean="0"/>
              <a:t/>
            </a:r>
            <a:br>
              <a:rPr lang="zh-CN" altLang="en-US" b="1" dirty="0" smtClean="0"/>
            </a:br>
            <a:endParaRPr lang="zh-CN" altLang="en-US" b="1" dirty="0" smtClean="0"/>
          </a:p>
        </p:txBody>
      </p:sp>
    </p:spTree>
    <p:extLst>
      <p:ext uri="{BB962C8B-B14F-4D97-AF65-F5344CB8AC3E}">
        <p14:creationId xmlns:p14="http://schemas.microsoft.com/office/powerpoint/2010/main" val="2278480336"/>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42" name="Rectangle 2"/>
          <p:cNvSpPr>
            <a:spLocks noGrp="1" noChangeArrowheads="1"/>
          </p:cNvSpPr>
          <p:nvPr>
            <p:ph type="body" idx="1"/>
          </p:nvPr>
        </p:nvSpPr>
        <p:spPr>
          <a:xfrm>
            <a:off x="395288" y="1628775"/>
            <a:ext cx="8534400" cy="4797425"/>
          </a:xfrm>
        </p:spPr>
        <p:txBody>
          <a:bodyPr>
            <a:normAutofit fontScale="92500" lnSpcReduction="10000"/>
          </a:bodyPr>
          <a:lstStyle/>
          <a:p>
            <a:pPr>
              <a:lnSpc>
                <a:spcPct val="110000"/>
              </a:lnSpc>
              <a:buFont typeface="Wingdings" pitchFamily="2" charset="2"/>
              <a:buNone/>
            </a:pPr>
            <a:r>
              <a:rPr lang="zh-CN" altLang="en-US">
                <a:solidFill>
                  <a:srgbClr val="0000CC"/>
                </a:solidFill>
              </a:rPr>
              <a:t>一、</a:t>
            </a:r>
            <a:r>
              <a:rPr lang="zh-CN" altLang="en-US" b="1">
                <a:solidFill>
                  <a:srgbClr val="0000CC"/>
                </a:solidFill>
              </a:rPr>
              <a:t>二进制哈夫曼编码</a:t>
            </a:r>
          </a:p>
          <a:p>
            <a:pPr>
              <a:lnSpc>
                <a:spcPct val="110000"/>
              </a:lnSpc>
              <a:buFont typeface="Wingdings" pitchFamily="2" charset="2"/>
              <a:buNone/>
            </a:pPr>
            <a:r>
              <a:rPr lang="en-US" altLang="zh-CN" b="1">
                <a:solidFill>
                  <a:srgbClr val="FF0066"/>
                </a:solidFill>
              </a:rPr>
              <a:t>1.</a:t>
            </a:r>
            <a:r>
              <a:rPr lang="zh-CN" altLang="en-US" b="1">
                <a:solidFill>
                  <a:srgbClr val="FF0066"/>
                </a:solidFill>
              </a:rPr>
              <a:t>步骤</a:t>
            </a:r>
          </a:p>
          <a:p>
            <a:pPr>
              <a:lnSpc>
                <a:spcPct val="110000"/>
              </a:lnSpc>
              <a:buFont typeface="Wingdings" pitchFamily="2" charset="2"/>
              <a:buNone/>
            </a:pPr>
            <a:r>
              <a:rPr lang="en-US" altLang="zh-CN">
                <a:solidFill>
                  <a:srgbClr val="0000CC"/>
                </a:solidFill>
              </a:rPr>
              <a:t>(1) </a:t>
            </a:r>
            <a:r>
              <a:rPr lang="zh-CN" altLang="en-US">
                <a:solidFill>
                  <a:srgbClr val="0000CC"/>
                </a:solidFill>
              </a:rPr>
              <a:t>信源符号按概率分布大小，以递减次序排列； </a:t>
            </a:r>
          </a:p>
          <a:p>
            <a:pPr>
              <a:lnSpc>
                <a:spcPct val="110000"/>
              </a:lnSpc>
              <a:buFont typeface="Wingdings" pitchFamily="2" charset="2"/>
              <a:buNone/>
            </a:pPr>
            <a:r>
              <a:rPr lang="en-US" altLang="zh-CN">
                <a:solidFill>
                  <a:srgbClr val="0000CC"/>
                </a:solidFill>
              </a:rPr>
              <a:t>(2) </a:t>
            </a:r>
            <a:r>
              <a:rPr lang="zh-CN" altLang="en-US">
                <a:solidFill>
                  <a:srgbClr val="0000CC"/>
                </a:solidFill>
              </a:rPr>
              <a:t>取两个</a:t>
            </a:r>
            <a:r>
              <a:rPr lang="zh-CN" altLang="en-US">
                <a:solidFill>
                  <a:srgbClr val="FF0000"/>
                </a:solidFill>
              </a:rPr>
              <a:t>最小的概率</a:t>
            </a:r>
            <a:r>
              <a:rPr lang="zh-CN" altLang="en-US">
                <a:solidFill>
                  <a:srgbClr val="0000CC"/>
                </a:solidFill>
              </a:rPr>
              <a:t>，分别赋以“</a:t>
            </a:r>
            <a:r>
              <a:rPr lang="en-US" altLang="zh-CN">
                <a:solidFill>
                  <a:srgbClr val="0000CC"/>
                </a:solidFill>
              </a:rPr>
              <a:t>0”,“1”;</a:t>
            </a:r>
          </a:p>
          <a:p>
            <a:pPr>
              <a:lnSpc>
                <a:spcPct val="110000"/>
              </a:lnSpc>
              <a:buFont typeface="Wingdings" pitchFamily="2" charset="2"/>
              <a:buNone/>
            </a:pPr>
            <a:r>
              <a:rPr lang="zh-CN" altLang="en-US">
                <a:solidFill>
                  <a:srgbClr val="0000CC"/>
                </a:solidFill>
              </a:rPr>
              <a:t>然后把这两个概率值</a:t>
            </a:r>
            <a:r>
              <a:rPr lang="zh-CN" altLang="en-US">
                <a:solidFill>
                  <a:srgbClr val="FF0000"/>
                </a:solidFill>
              </a:rPr>
              <a:t>相加</a:t>
            </a:r>
            <a:r>
              <a:rPr lang="zh-CN" altLang="en-US">
                <a:solidFill>
                  <a:srgbClr val="0000CC"/>
                </a:solidFill>
              </a:rPr>
              <a:t>，</a:t>
            </a:r>
            <a:r>
              <a:rPr lang="zh-CN" altLang="en-US">
                <a:solidFill>
                  <a:srgbClr val="FF0000"/>
                </a:solidFill>
              </a:rPr>
              <a:t>作为新概率</a:t>
            </a:r>
            <a:r>
              <a:rPr lang="zh-CN" altLang="en-US">
                <a:solidFill>
                  <a:srgbClr val="0000CC"/>
                </a:solidFill>
              </a:rPr>
              <a:t>值与其他概率重新排序</a:t>
            </a:r>
          </a:p>
          <a:p>
            <a:pPr>
              <a:lnSpc>
                <a:spcPct val="110000"/>
              </a:lnSpc>
              <a:buFont typeface="Wingdings" pitchFamily="2" charset="2"/>
              <a:buNone/>
            </a:pPr>
            <a:r>
              <a:rPr lang="en-US" altLang="zh-CN">
                <a:solidFill>
                  <a:srgbClr val="0000CC"/>
                </a:solidFill>
              </a:rPr>
              <a:t>(3) </a:t>
            </a:r>
            <a:r>
              <a:rPr lang="zh-CN" altLang="en-US">
                <a:solidFill>
                  <a:srgbClr val="0000CC"/>
                </a:solidFill>
              </a:rPr>
              <a:t>按重排概率值，</a:t>
            </a:r>
            <a:r>
              <a:rPr lang="zh-CN" altLang="en-US">
                <a:solidFill>
                  <a:srgbClr val="FF0000"/>
                </a:solidFill>
              </a:rPr>
              <a:t>重复</a:t>
            </a:r>
            <a:r>
              <a:rPr lang="en-US" altLang="zh-CN">
                <a:solidFill>
                  <a:srgbClr val="0000CC"/>
                </a:solidFill>
              </a:rPr>
              <a:t>(2)…,</a:t>
            </a:r>
          </a:p>
          <a:p>
            <a:pPr>
              <a:lnSpc>
                <a:spcPct val="110000"/>
              </a:lnSpc>
              <a:buFont typeface="Wingdings" pitchFamily="2" charset="2"/>
              <a:buNone/>
            </a:pPr>
            <a:r>
              <a:rPr lang="en-US" altLang="zh-CN">
                <a:solidFill>
                  <a:srgbClr val="0000CC"/>
                </a:solidFill>
              </a:rPr>
              <a:t>     </a:t>
            </a:r>
            <a:r>
              <a:rPr lang="zh-CN" altLang="en-US">
                <a:solidFill>
                  <a:srgbClr val="0000CC"/>
                </a:solidFill>
              </a:rPr>
              <a:t>直到</a:t>
            </a:r>
            <a:r>
              <a:rPr lang="zh-CN" altLang="en-US">
                <a:solidFill>
                  <a:srgbClr val="FF0000"/>
                </a:solidFill>
              </a:rPr>
              <a:t>概率和达到</a:t>
            </a:r>
            <a:r>
              <a:rPr lang="en-US" altLang="zh-CN">
                <a:solidFill>
                  <a:srgbClr val="FF0000"/>
                </a:solidFill>
              </a:rPr>
              <a:t>1</a:t>
            </a:r>
            <a:r>
              <a:rPr lang="zh-CN" altLang="en-US">
                <a:solidFill>
                  <a:srgbClr val="0000CC"/>
                </a:solidFill>
              </a:rPr>
              <a:t>为止</a:t>
            </a:r>
          </a:p>
          <a:p>
            <a:pPr>
              <a:lnSpc>
                <a:spcPct val="110000"/>
              </a:lnSpc>
              <a:buFont typeface="Wingdings" pitchFamily="2" charset="2"/>
              <a:buNone/>
            </a:pPr>
            <a:r>
              <a:rPr lang="en-US" altLang="zh-CN">
                <a:solidFill>
                  <a:srgbClr val="0000CC"/>
                </a:solidFill>
              </a:rPr>
              <a:t>(4) </a:t>
            </a:r>
            <a:r>
              <a:rPr lang="zh-CN" altLang="en-US" b="1">
                <a:solidFill>
                  <a:srgbClr val="FF0000"/>
                </a:solidFill>
              </a:rPr>
              <a:t>由后向前</a:t>
            </a:r>
            <a:r>
              <a:rPr lang="zh-CN" altLang="en-US">
                <a:solidFill>
                  <a:srgbClr val="0000CC"/>
                </a:solidFill>
              </a:rPr>
              <a:t>排列码序，即得哈夫曼编码</a:t>
            </a:r>
          </a:p>
        </p:txBody>
      </p:sp>
      <p:sp>
        <p:nvSpPr>
          <p:cNvPr id="54275" name="Rectangle 3" descr="Large confetti"/>
          <p:cNvSpPr>
            <a:spLocks noChangeArrowheads="1"/>
          </p:cNvSpPr>
          <p:nvPr/>
        </p:nvSpPr>
        <p:spPr bwMode="auto">
          <a:xfrm>
            <a:off x="1093788" y="811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algn="ctr">
              <a:spcBef>
                <a:spcPct val="0"/>
              </a:spcBef>
              <a:buClrTx/>
              <a:buSzTx/>
              <a:buFontTx/>
              <a:buNone/>
            </a:pPr>
            <a:r>
              <a:rPr lang="zh-CN" altLang="en-US" sz="4000" dirty="0">
                <a:solidFill>
                  <a:srgbClr val="0000FF"/>
                </a:solidFill>
              </a:rPr>
              <a:t>哈夫曼</a:t>
            </a:r>
            <a:r>
              <a:rPr lang="zh-CN" altLang="en-US" sz="4000" dirty="0">
                <a:solidFill>
                  <a:srgbClr val="FF0000"/>
                </a:solidFill>
              </a:rPr>
              <a:t>（</a:t>
            </a:r>
            <a:r>
              <a:rPr lang="en-US" altLang="zh-CN" sz="4000" dirty="0">
                <a:solidFill>
                  <a:srgbClr val="FF0000"/>
                </a:solidFill>
              </a:rPr>
              <a:t>Huffman</a:t>
            </a:r>
            <a:r>
              <a:rPr lang="zh-CN" altLang="en-US" sz="4000" dirty="0">
                <a:solidFill>
                  <a:srgbClr val="FF0000"/>
                </a:solidFill>
              </a:rPr>
              <a:t>）</a:t>
            </a:r>
            <a:r>
              <a:rPr lang="zh-CN" altLang="en-US" sz="4000" dirty="0">
                <a:solidFill>
                  <a:srgbClr val="0000FF"/>
                </a:solidFill>
              </a:rPr>
              <a:t>码</a:t>
            </a:r>
          </a:p>
        </p:txBody>
      </p:sp>
    </p:spTree>
    <p:extLst>
      <p:ext uri="{BB962C8B-B14F-4D97-AF65-F5344CB8AC3E}">
        <p14:creationId xmlns:p14="http://schemas.microsoft.com/office/powerpoint/2010/main" val="25183595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573442">
                                            <p:txEl>
                                              <p:pRg st="0" end="0"/>
                                            </p:txEl>
                                          </p:spTgt>
                                        </p:tgtEl>
                                        <p:attrNameLst>
                                          <p:attrName>style.visibility</p:attrName>
                                        </p:attrNameLst>
                                      </p:cBhvr>
                                      <p:to>
                                        <p:strVal val="visible"/>
                                      </p:to>
                                    </p:set>
                                    <p:anim calcmode="lin" valueType="num">
                                      <p:cBhvr additive="base">
                                        <p:cTn id="7" dur="500" fill="hold"/>
                                        <p:tgtEl>
                                          <p:spTgt spid="57344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7344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573442">
                                            <p:txEl>
                                              <p:pRg st="1" end="1"/>
                                            </p:txEl>
                                          </p:spTgt>
                                        </p:tgtEl>
                                        <p:attrNameLst>
                                          <p:attrName>style.visibility</p:attrName>
                                        </p:attrNameLst>
                                      </p:cBhvr>
                                      <p:to>
                                        <p:strVal val="visible"/>
                                      </p:to>
                                    </p:set>
                                    <p:anim calcmode="lin" valueType="num">
                                      <p:cBhvr additive="base">
                                        <p:cTn id="13" dur="500" fill="hold"/>
                                        <p:tgtEl>
                                          <p:spTgt spid="57344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7344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2" fill="hold" grpId="0" nodeType="clickEffect">
                                  <p:stCondLst>
                                    <p:cond delay="0"/>
                                  </p:stCondLst>
                                  <p:childTnLst>
                                    <p:set>
                                      <p:cBhvr>
                                        <p:cTn id="18" dur="1" fill="hold">
                                          <p:stCondLst>
                                            <p:cond delay="0"/>
                                          </p:stCondLst>
                                        </p:cTn>
                                        <p:tgtEl>
                                          <p:spTgt spid="573442">
                                            <p:txEl>
                                              <p:pRg st="2" end="2"/>
                                            </p:txEl>
                                          </p:spTgt>
                                        </p:tgtEl>
                                        <p:attrNameLst>
                                          <p:attrName>style.visibility</p:attrName>
                                        </p:attrNameLst>
                                      </p:cBhvr>
                                      <p:to>
                                        <p:strVal val="visible"/>
                                      </p:to>
                                    </p:set>
                                    <p:anim calcmode="lin" valueType="num">
                                      <p:cBhvr additive="base">
                                        <p:cTn id="19" dur="500" fill="hold"/>
                                        <p:tgtEl>
                                          <p:spTgt spid="57344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7344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2" fill="hold" grpId="0" nodeType="clickEffect">
                                  <p:stCondLst>
                                    <p:cond delay="0"/>
                                  </p:stCondLst>
                                  <p:childTnLst>
                                    <p:set>
                                      <p:cBhvr>
                                        <p:cTn id="24" dur="1" fill="hold">
                                          <p:stCondLst>
                                            <p:cond delay="0"/>
                                          </p:stCondLst>
                                        </p:cTn>
                                        <p:tgtEl>
                                          <p:spTgt spid="573442">
                                            <p:txEl>
                                              <p:pRg st="3" end="3"/>
                                            </p:txEl>
                                          </p:spTgt>
                                        </p:tgtEl>
                                        <p:attrNameLst>
                                          <p:attrName>style.visibility</p:attrName>
                                        </p:attrNameLst>
                                      </p:cBhvr>
                                      <p:to>
                                        <p:strVal val="visible"/>
                                      </p:to>
                                    </p:set>
                                    <p:anim calcmode="lin" valueType="num">
                                      <p:cBhvr additive="base">
                                        <p:cTn id="25" dur="500" fill="hold"/>
                                        <p:tgtEl>
                                          <p:spTgt spid="57344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7344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2" fill="hold" grpId="0" nodeType="clickEffect">
                                  <p:stCondLst>
                                    <p:cond delay="0"/>
                                  </p:stCondLst>
                                  <p:childTnLst>
                                    <p:set>
                                      <p:cBhvr>
                                        <p:cTn id="30" dur="1" fill="hold">
                                          <p:stCondLst>
                                            <p:cond delay="0"/>
                                          </p:stCondLst>
                                        </p:cTn>
                                        <p:tgtEl>
                                          <p:spTgt spid="573442">
                                            <p:txEl>
                                              <p:pRg st="4" end="4"/>
                                            </p:txEl>
                                          </p:spTgt>
                                        </p:tgtEl>
                                        <p:attrNameLst>
                                          <p:attrName>style.visibility</p:attrName>
                                        </p:attrNameLst>
                                      </p:cBhvr>
                                      <p:to>
                                        <p:strVal val="visible"/>
                                      </p:to>
                                    </p:set>
                                    <p:anim calcmode="lin" valueType="num">
                                      <p:cBhvr additive="base">
                                        <p:cTn id="31" dur="500" fill="hold"/>
                                        <p:tgtEl>
                                          <p:spTgt spid="57344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7344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2" fill="hold" grpId="0" nodeType="clickEffect">
                                  <p:stCondLst>
                                    <p:cond delay="0"/>
                                  </p:stCondLst>
                                  <p:childTnLst>
                                    <p:set>
                                      <p:cBhvr>
                                        <p:cTn id="36" dur="1" fill="hold">
                                          <p:stCondLst>
                                            <p:cond delay="0"/>
                                          </p:stCondLst>
                                        </p:cTn>
                                        <p:tgtEl>
                                          <p:spTgt spid="573442">
                                            <p:txEl>
                                              <p:pRg st="5" end="5"/>
                                            </p:txEl>
                                          </p:spTgt>
                                        </p:tgtEl>
                                        <p:attrNameLst>
                                          <p:attrName>style.visibility</p:attrName>
                                        </p:attrNameLst>
                                      </p:cBhvr>
                                      <p:to>
                                        <p:strVal val="visible"/>
                                      </p:to>
                                    </p:set>
                                    <p:anim calcmode="lin" valueType="num">
                                      <p:cBhvr additive="base">
                                        <p:cTn id="37" dur="500" fill="hold"/>
                                        <p:tgtEl>
                                          <p:spTgt spid="57344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73442">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12" fill="hold" grpId="0" nodeType="withEffect">
                                  <p:stCondLst>
                                    <p:cond delay="0"/>
                                  </p:stCondLst>
                                  <p:childTnLst>
                                    <p:set>
                                      <p:cBhvr>
                                        <p:cTn id="40" dur="1" fill="hold">
                                          <p:stCondLst>
                                            <p:cond delay="0"/>
                                          </p:stCondLst>
                                        </p:cTn>
                                        <p:tgtEl>
                                          <p:spTgt spid="573442">
                                            <p:txEl>
                                              <p:pRg st="6" end="6"/>
                                            </p:txEl>
                                          </p:spTgt>
                                        </p:tgtEl>
                                        <p:attrNameLst>
                                          <p:attrName>style.visibility</p:attrName>
                                        </p:attrNameLst>
                                      </p:cBhvr>
                                      <p:to>
                                        <p:strVal val="visible"/>
                                      </p:to>
                                    </p:set>
                                    <p:anim calcmode="lin" valueType="num">
                                      <p:cBhvr additive="base">
                                        <p:cTn id="41" dur="500" fill="hold"/>
                                        <p:tgtEl>
                                          <p:spTgt spid="573442">
                                            <p:txEl>
                                              <p:pRg st="6" end="6"/>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57344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12" fill="hold" grpId="0" nodeType="clickEffect">
                                  <p:stCondLst>
                                    <p:cond delay="0"/>
                                  </p:stCondLst>
                                  <p:childTnLst>
                                    <p:set>
                                      <p:cBhvr>
                                        <p:cTn id="46" dur="1" fill="hold">
                                          <p:stCondLst>
                                            <p:cond delay="0"/>
                                          </p:stCondLst>
                                        </p:cTn>
                                        <p:tgtEl>
                                          <p:spTgt spid="573442">
                                            <p:txEl>
                                              <p:pRg st="7" end="7"/>
                                            </p:txEl>
                                          </p:spTgt>
                                        </p:tgtEl>
                                        <p:attrNameLst>
                                          <p:attrName>style.visibility</p:attrName>
                                        </p:attrNameLst>
                                      </p:cBhvr>
                                      <p:to>
                                        <p:strVal val="visible"/>
                                      </p:to>
                                    </p:set>
                                    <p:anim calcmode="lin" valueType="num">
                                      <p:cBhvr additive="base">
                                        <p:cTn id="47" dur="500" fill="hold"/>
                                        <p:tgtEl>
                                          <p:spTgt spid="573442">
                                            <p:txEl>
                                              <p:pRg st="7" end="7"/>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57344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42"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4466" name="Rectangle 2"/>
          <p:cNvSpPr>
            <a:spLocks noGrp="1" noChangeArrowheads="1"/>
          </p:cNvSpPr>
          <p:nvPr>
            <p:ph type="body" sz="half" idx="1"/>
          </p:nvPr>
        </p:nvSpPr>
        <p:spPr>
          <a:xfrm>
            <a:off x="279400" y="1858289"/>
            <a:ext cx="8077200" cy="4525963"/>
          </a:xfrm>
        </p:spPr>
        <p:txBody>
          <a:bodyPr/>
          <a:lstStyle/>
          <a:p>
            <a:pPr marL="609600" indent="-609600">
              <a:buFont typeface="Wingdings" pitchFamily="2" charset="2"/>
              <a:buNone/>
            </a:pPr>
            <a:r>
              <a:rPr lang="en-US" altLang="zh-CN" sz="2400" b="1" dirty="0">
                <a:solidFill>
                  <a:srgbClr val="0000CC"/>
                </a:solidFill>
              </a:rPr>
              <a:t>2. </a:t>
            </a:r>
            <a:r>
              <a:rPr lang="zh-CN" altLang="en-US" sz="2400" b="1" dirty="0">
                <a:solidFill>
                  <a:srgbClr val="0000CC"/>
                </a:solidFill>
              </a:rPr>
              <a:t>例题</a:t>
            </a:r>
            <a:endParaRPr lang="zh-CN" altLang="en-US" sz="2400" b="1" dirty="0">
              <a:solidFill>
                <a:srgbClr val="FF0000"/>
              </a:solidFill>
            </a:endParaRPr>
          </a:p>
          <a:p>
            <a:pPr marL="609600" indent="-609600">
              <a:buFont typeface="Wingdings" pitchFamily="2" charset="2"/>
              <a:buNone/>
            </a:pPr>
            <a:r>
              <a:rPr lang="zh-CN" altLang="en-US" sz="2400" dirty="0">
                <a:solidFill>
                  <a:srgbClr val="0000CC"/>
                </a:solidFill>
              </a:rPr>
              <a:t>         </a:t>
            </a:r>
            <a:r>
              <a:rPr lang="en-US" altLang="zh-CN" sz="2400" i="1" dirty="0">
                <a:solidFill>
                  <a:srgbClr val="0000CC"/>
                </a:solidFill>
              </a:rPr>
              <a:t>x</a:t>
            </a:r>
            <a:r>
              <a:rPr lang="en-US" altLang="zh-CN" sz="2400" baseline="-25000" dirty="0">
                <a:solidFill>
                  <a:srgbClr val="0000CC"/>
                </a:solidFill>
              </a:rPr>
              <a:t>1</a:t>
            </a:r>
            <a:r>
              <a:rPr lang="en-US" altLang="zh-CN" sz="2400" dirty="0">
                <a:solidFill>
                  <a:srgbClr val="0000CC"/>
                </a:solidFill>
              </a:rPr>
              <a:t> 0.4                                                    </a:t>
            </a:r>
          </a:p>
          <a:p>
            <a:pPr marL="609600" indent="-609600">
              <a:buFont typeface="Wingdings" pitchFamily="2" charset="2"/>
              <a:buNone/>
            </a:pPr>
            <a:endParaRPr lang="en-US" altLang="zh-CN" sz="2400" dirty="0">
              <a:solidFill>
                <a:srgbClr val="0000CC"/>
              </a:solidFill>
            </a:endParaRPr>
          </a:p>
          <a:p>
            <a:pPr marL="609600" indent="-609600">
              <a:buFont typeface="Wingdings" pitchFamily="2" charset="2"/>
              <a:buNone/>
            </a:pPr>
            <a:r>
              <a:rPr lang="en-US" altLang="zh-CN" sz="2400" i="1" dirty="0">
                <a:solidFill>
                  <a:srgbClr val="0000CC"/>
                </a:solidFill>
              </a:rPr>
              <a:t>        x</a:t>
            </a:r>
            <a:r>
              <a:rPr lang="en-US" altLang="zh-CN" sz="2400" baseline="-25000" dirty="0">
                <a:solidFill>
                  <a:srgbClr val="0000CC"/>
                </a:solidFill>
              </a:rPr>
              <a:t>2</a:t>
            </a:r>
            <a:r>
              <a:rPr lang="en-US" altLang="zh-CN" sz="2400" dirty="0">
                <a:solidFill>
                  <a:srgbClr val="0000CC"/>
                </a:solidFill>
              </a:rPr>
              <a:t> 0.2</a:t>
            </a:r>
          </a:p>
          <a:p>
            <a:pPr marL="609600" indent="-609600">
              <a:buFont typeface="Wingdings" pitchFamily="2" charset="2"/>
              <a:buNone/>
            </a:pPr>
            <a:r>
              <a:rPr lang="en-US" altLang="zh-CN" sz="2400" i="1" dirty="0">
                <a:solidFill>
                  <a:srgbClr val="0000CC"/>
                </a:solidFill>
              </a:rPr>
              <a:t>        x</a:t>
            </a:r>
            <a:r>
              <a:rPr lang="en-US" altLang="zh-CN" sz="2400" baseline="-25000" dirty="0">
                <a:solidFill>
                  <a:srgbClr val="0000CC"/>
                </a:solidFill>
              </a:rPr>
              <a:t>3</a:t>
            </a:r>
            <a:r>
              <a:rPr lang="en-US" altLang="zh-CN" sz="2400" dirty="0">
                <a:solidFill>
                  <a:srgbClr val="0000CC"/>
                </a:solidFill>
              </a:rPr>
              <a:t> 0.2</a:t>
            </a:r>
          </a:p>
          <a:p>
            <a:pPr marL="609600" indent="-609600">
              <a:buFont typeface="Wingdings" pitchFamily="2" charset="2"/>
              <a:buNone/>
            </a:pPr>
            <a:r>
              <a:rPr lang="en-US" altLang="zh-CN" sz="2400" i="1" dirty="0">
                <a:solidFill>
                  <a:srgbClr val="0000CC"/>
                </a:solidFill>
              </a:rPr>
              <a:t>        x</a:t>
            </a:r>
            <a:r>
              <a:rPr lang="en-US" altLang="zh-CN" sz="2400" baseline="-25000" dirty="0">
                <a:solidFill>
                  <a:srgbClr val="0000CC"/>
                </a:solidFill>
              </a:rPr>
              <a:t>4</a:t>
            </a:r>
            <a:r>
              <a:rPr lang="en-US" altLang="zh-CN" sz="2400" dirty="0">
                <a:solidFill>
                  <a:srgbClr val="0000CC"/>
                </a:solidFill>
              </a:rPr>
              <a:t> 0.1</a:t>
            </a:r>
          </a:p>
          <a:p>
            <a:pPr marL="609600" indent="-609600">
              <a:buFont typeface="Wingdings" pitchFamily="2" charset="2"/>
              <a:buNone/>
            </a:pPr>
            <a:r>
              <a:rPr lang="en-US" altLang="zh-CN" sz="2400" i="1" dirty="0">
                <a:solidFill>
                  <a:srgbClr val="0000CC"/>
                </a:solidFill>
              </a:rPr>
              <a:t>        x</a:t>
            </a:r>
            <a:r>
              <a:rPr lang="en-US" altLang="zh-CN" sz="2400" baseline="-25000" dirty="0">
                <a:solidFill>
                  <a:srgbClr val="0000CC"/>
                </a:solidFill>
              </a:rPr>
              <a:t>5</a:t>
            </a:r>
            <a:r>
              <a:rPr lang="en-US" altLang="zh-CN" sz="2400" dirty="0">
                <a:solidFill>
                  <a:srgbClr val="0000CC"/>
                </a:solidFill>
              </a:rPr>
              <a:t> 0.1</a:t>
            </a:r>
          </a:p>
          <a:p>
            <a:pPr marL="609600" indent="-609600">
              <a:buFont typeface="Wingdings" pitchFamily="2" charset="2"/>
              <a:buNone/>
            </a:pPr>
            <a:r>
              <a:rPr lang="en-US" altLang="en-US" sz="2400" dirty="0">
                <a:solidFill>
                  <a:srgbClr val="0000CC"/>
                </a:solidFill>
              </a:rPr>
              <a:t>①</a:t>
            </a:r>
            <a:r>
              <a:rPr lang="zh-CN" altLang="en-US" sz="2400" dirty="0">
                <a:solidFill>
                  <a:srgbClr val="0000CC"/>
                </a:solidFill>
              </a:rPr>
              <a:t>平均码长</a:t>
            </a:r>
          </a:p>
          <a:p>
            <a:pPr marL="609600" indent="-609600">
              <a:buFont typeface="Wingdings" pitchFamily="2" charset="2"/>
              <a:buNone/>
            </a:pPr>
            <a:r>
              <a:rPr lang="zh-CN" altLang="en-US" sz="2400" dirty="0">
                <a:solidFill>
                  <a:srgbClr val="0000CC"/>
                </a:solidFill>
              </a:rPr>
              <a:t>②码方差</a:t>
            </a:r>
            <a:r>
              <a:rPr lang="zh-CN" altLang="en-US" sz="2400" i="1" dirty="0">
                <a:solidFill>
                  <a:srgbClr val="FF0000"/>
                </a:solidFill>
                <a:sym typeface="Symbol" pitchFamily="18" charset="2"/>
              </a:rPr>
              <a:t></a:t>
            </a:r>
            <a:r>
              <a:rPr lang="en-US" altLang="zh-CN" sz="2400" baseline="-25000" dirty="0">
                <a:solidFill>
                  <a:srgbClr val="FF0000"/>
                </a:solidFill>
                <a:sym typeface="Symbol" pitchFamily="18" charset="2"/>
              </a:rPr>
              <a:t>1</a:t>
            </a:r>
            <a:r>
              <a:rPr lang="en-US" altLang="zh-CN" sz="2400" baseline="30000" dirty="0">
                <a:solidFill>
                  <a:srgbClr val="FF0000"/>
                </a:solidFill>
                <a:sym typeface="Symbol" pitchFamily="18" charset="2"/>
              </a:rPr>
              <a:t>2</a:t>
            </a:r>
            <a:r>
              <a:rPr lang="en-US" altLang="zh-CN" sz="2400" dirty="0">
                <a:solidFill>
                  <a:srgbClr val="FF0000"/>
                </a:solidFill>
              </a:rPr>
              <a:t>=</a:t>
            </a:r>
            <a:r>
              <a:rPr lang="en-US" altLang="zh-CN" sz="2400" i="1" dirty="0">
                <a:solidFill>
                  <a:srgbClr val="FF0000"/>
                </a:solidFill>
              </a:rPr>
              <a:t>E</a:t>
            </a:r>
            <a:r>
              <a:rPr lang="en-US" altLang="zh-CN" sz="2400" dirty="0">
                <a:solidFill>
                  <a:srgbClr val="FF0000"/>
                </a:solidFill>
              </a:rPr>
              <a:t>[(</a:t>
            </a:r>
            <a:r>
              <a:rPr lang="en-US" altLang="zh-CN" sz="2400" i="1" dirty="0">
                <a:solidFill>
                  <a:srgbClr val="FF0000"/>
                </a:solidFill>
              </a:rPr>
              <a:t>l</a:t>
            </a:r>
            <a:r>
              <a:rPr lang="en-US" altLang="zh-CN" sz="2400" i="1" baseline="-25000" dirty="0">
                <a:solidFill>
                  <a:srgbClr val="FF0000"/>
                </a:solidFill>
              </a:rPr>
              <a:t>i</a:t>
            </a:r>
            <a:r>
              <a:rPr lang="en-US" altLang="zh-CN" sz="2400" dirty="0">
                <a:solidFill>
                  <a:srgbClr val="FF0000"/>
                </a:solidFill>
              </a:rPr>
              <a:t>-</a:t>
            </a:r>
            <a:r>
              <a:rPr lang="en-US" altLang="zh-CN" sz="2400" i="1" dirty="0">
                <a:solidFill>
                  <a:srgbClr val="FF0000"/>
                </a:solidFill>
              </a:rPr>
              <a:t>L</a:t>
            </a:r>
            <a:r>
              <a:rPr lang="en-US" altLang="zh-CN" sz="2400" dirty="0">
                <a:solidFill>
                  <a:srgbClr val="FF0000"/>
                </a:solidFill>
              </a:rPr>
              <a:t>)</a:t>
            </a:r>
            <a:r>
              <a:rPr lang="en-US" altLang="zh-CN" sz="2400" baseline="30000" dirty="0">
                <a:solidFill>
                  <a:srgbClr val="FF0000"/>
                </a:solidFill>
              </a:rPr>
              <a:t>2</a:t>
            </a:r>
            <a:r>
              <a:rPr lang="en-US" altLang="zh-CN" sz="2400" dirty="0">
                <a:solidFill>
                  <a:srgbClr val="FF0000"/>
                </a:solidFill>
              </a:rPr>
              <a:t>]=</a:t>
            </a:r>
            <a:r>
              <a:rPr lang="en-US" altLang="zh-CN" sz="2400" dirty="0">
                <a:solidFill>
                  <a:srgbClr val="FF0000"/>
                </a:solidFill>
                <a:cs typeface="Times New Roman" pitchFamily="18" charset="0"/>
              </a:rPr>
              <a:t>∑</a:t>
            </a:r>
            <a:r>
              <a:rPr lang="en-US" altLang="zh-CN" sz="2400" i="1" dirty="0">
                <a:solidFill>
                  <a:srgbClr val="FF0000"/>
                </a:solidFill>
                <a:cs typeface="Times New Roman" pitchFamily="18" charset="0"/>
              </a:rPr>
              <a:t>p</a:t>
            </a:r>
            <a:r>
              <a:rPr lang="en-US" altLang="zh-CN" sz="2400" dirty="0">
                <a:solidFill>
                  <a:srgbClr val="FF0000"/>
                </a:solidFill>
                <a:cs typeface="Times New Roman" pitchFamily="18" charset="0"/>
              </a:rPr>
              <a:t>(</a:t>
            </a:r>
            <a:r>
              <a:rPr lang="en-US" altLang="zh-CN" sz="2400" i="1" dirty="0">
                <a:solidFill>
                  <a:srgbClr val="FF0000"/>
                </a:solidFill>
                <a:cs typeface="Times New Roman" pitchFamily="18" charset="0"/>
              </a:rPr>
              <a:t>x</a:t>
            </a:r>
            <a:r>
              <a:rPr lang="en-US" altLang="zh-CN" sz="2400" i="1" baseline="-25000" dirty="0">
                <a:solidFill>
                  <a:srgbClr val="FF0000"/>
                </a:solidFill>
                <a:cs typeface="Times New Roman" pitchFamily="18" charset="0"/>
              </a:rPr>
              <a:t>i</a:t>
            </a:r>
            <a:r>
              <a:rPr lang="en-US" altLang="zh-CN" sz="2400" dirty="0">
                <a:solidFill>
                  <a:srgbClr val="FF0000"/>
                </a:solidFill>
                <a:cs typeface="Times New Roman" pitchFamily="18" charset="0"/>
              </a:rPr>
              <a:t>) </a:t>
            </a:r>
            <a:r>
              <a:rPr lang="en-US" altLang="zh-CN" sz="2400" dirty="0">
                <a:solidFill>
                  <a:srgbClr val="FF0000"/>
                </a:solidFill>
              </a:rPr>
              <a:t>(</a:t>
            </a:r>
            <a:r>
              <a:rPr lang="en-US" altLang="zh-CN" sz="2400" i="1" dirty="0">
                <a:solidFill>
                  <a:srgbClr val="FF0000"/>
                </a:solidFill>
              </a:rPr>
              <a:t>l</a:t>
            </a:r>
            <a:r>
              <a:rPr lang="en-US" altLang="zh-CN" sz="2400" i="1" baseline="-25000" dirty="0">
                <a:solidFill>
                  <a:srgbClr val="FF0000"/>
                </a:solidFill>
              </a:rPr>
              <a:t>i</a:t>
            </a:r>
            <a:r>
              <a:rPr lang="en-US" altLang="zh-CN" sz="2400" dirty="0">
                <a:solidFill>
                  <a:srgbClr val="FF0000"/>
                </a:solidFill>
              </a:rPr>
              <a:t>-</a:t>
            </a:r>
            <a:r>
              <a:rPr lang="en-US" altLang="zh-CN" sz="2400" i="1" dirty="0">
                <a:solidFill>
                  <a:srgbClr val="FF0000"/>
                </a:solidFill>
              </a:rPr>
              <a:t>L</a:t>
            </a:r>
            <a:r>
              <a:rPr lang="en-US" altLang="zh-CN" sz="2400" dirty="0">
                <a:solidFill>
                  <a:srgbClr val="FF0000"/>
                </a:solidFill>
              </a:rPr>
              <a:t>)</a:t>
            </a:r>
            <a:r>
              <a:rPr lang="en-US" altLang="zh-CN" sz="2400" baseline="30000" dirty="0">
                <a:solidFill>
                  <a:srgbClr val="FF0000"/>
                </a:solidFill>
              </a:rPr>
              <a:t>2</a:t>
            </a:r>
            <a:r>
              <a:rPr lang="en-US" altLang="zh-CN" sz="2400" dirty="0">
                <a:solidFill>
                  <a:srgbClr val="FF0000"/>
                </a:solidFill>
              </a:rPr>
              <a:t> = 1.36</a:t>
            </a:r>
            <a:r>
              <a:rPr lang="en-US" altLang="zh-CN" sz="2400" dirty="0">
                <a:solidFill>
                  <a:srgbClr val="0000CC"/>
                </a:solidFill>
              </a:rPr>
              <a:t> </a:t>
            </a:r>
            <a:endParaRPr lang="en-US" altLang="zh-CN" sz="2400" dirty="0">
              <a:solidFill>
                <a:srgbClr val="FF0000"/>
              </a:solidFill>
            </a:endParaRPr>
          </a:p>
        </p:txBody>
      </p:sp>
      <p:grpSp>
        <p:nvGrpSpPr>
          <p:cNvPr id="2" name="Group 3"/>
          <p:cNvGrpSpPr>
            <a:grpSpLocks/>
          </p:cNvGrpSpPr>
          <p:nvPr/>
        </p:nvGrpSpPr>
        <p:grpSpPr bwMode="auto">
          <a:xfrm>
            <a:off x="2869406" y="1843849"/>
            <a:ext cx="5884862" cy="3048000"/>
            <a:chOff x="1429" y="816"/>
            <a:chExt cx="3707" cy="1920"/>
          </a:xfrm>
        </p:grpSpPr>
        <p:sp>
          <p:nvSpPr>
            <p:cNvPr id="55309" name="Line 4"/>
            <p:cNvSpPr>
              <a:spLocks noChangeShapeType="1"/>
            </p:cNvSpPr>
            <p:nvPr/>
          </p:nvSpPr>
          <p:spPr bwMode="auto">
            <a:xfrm>
              <a:off x="1429" y="1276"/>
              <a:ext cx="32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0" name="Line 5"/>
            <p:cNvSpPr>
              <a:spLocks noChangeShapeType="1"/>
            </p:cNvSpPr>
            <p:nvPr/>
          </p:nvSpPr>
          <p:spPr bwMode="auto">
            <a:xfrm flipV="1">
              <a:off x="4656" y="988"/>
              <a:ext cx="0"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1" name="Line 6"/>
            <p:cNvSpPr>
              <a:spLocks noChangeShapeType="1"/>
            </p:cNvSpPr>
            <p:nvPr/>
          </p:nvSpPr>
          <p:spPr bwMode="auto">
            <a:xfrm flipH="1">
              <a:off x="4080" y="988"/>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2" name="Line 7"/>
            <p:cNvSpPr>
              <a:spLocks noChangeShapeType="1"/>
            </p:cNvSpPr>
            <p:nvPr/>
          </p:nvSpPr>
          <p:spPr bwMode="auto">
            <a:xfrm>
              <a:off x="4080" y="1008"/>
              <a:ext cx="0" cy="7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3" name="Line 8"/>
            <p:cNvSpPr>
              <a:spLocks noChangeShapeType="1"/>
            </p:cNvSpPr>
            <p:nvPr/>
          </p:nvSpPr>
          <p:spPr bwMode="auto">
            <a:xfrm>
              <a:off x="3600" y="1583"/>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4" name="Line 9"/>
            <p:cNvSpPr>
              <a:spLocks noChangeShapeType="1"/>
            </p:cNvSpPr>
            <p:nvPr/>
          </p:nvSpPr>
          <p:spPr bwMode="auto">
            <a:xfrm flipH="1">
              <a:off x="2880" y="1583"/>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5" name="Line 10"/>
            <p:cNvSpPr>
              <a:spLocks noChangeShapeType="1"/>
            </p:cNvSpPr>
            <p:nvPr/>
          </p:nvSpPr>
          <p:spPr bwMode="auto">
            <a:xfrm flipH="1">
              <a:off x="1429" y="1871"/>
              <a:ext cx="217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6" name="Line 11"/>
            <p:cNvSpPr>
              <a:spLocks noChangeShapeType="1"/>
            </p:cNvSpPr>
            <p:nvPr/>
          </p:nvSpPr>
          <p:spPr bwMode="auto">
            <a:xfrm>
              <a:off x="2880" y="1583"/>
              <a:ext cx="0" cy="8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7" name="Line 12"/>
            <p:cNvSpPr>
              <a:spLocks noChangeShapeType="1"/>
            </p:cNvSpPr>
            <p:nvPr/>
          </p:nvSpPr>
          <p:spPr bwMode="auto">
            <a:xfrm flipH="1">
              <a:off x="2448" y="2386"/>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8" name="Line 13"/>
            <p:cNvSpPr>
              <a:spLocks noChangeShapeType="1"/>
            </p:cNvSpPr>
            <p:nvPr/>
          </p:nvSpPr>
          <p:spPr bwMode="auto">
            <a:xfrm>
              <a:off x="2448" y="2159"/>
              <a:ext cx="0" cy="45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9" name="Line 14"/>
            <p:cNvSpPr>
              <a:spLocks noChangeShapeType="1"/>
            </p:cNvSpPr>
            <p:nvPr/>
          </p:nvSpPr>
          <p:spPr bwMode="auto">
            <a:xfrm flipH="1">
              <a:off x="1440" y="2159"/>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0" name="Line 15"/>
            <p:cNvSpPr>
              <a:spLocks noChangeShapeType="1"/>
            </p:cNvSpPr>
            <p:nvPr/>
          </p:nvSpPr>
          <p:spPr bwMode="auto">
            <a:xfrm flipH="1">
              <a:off x="1827" y="2613"/>
              <a:ext cx="62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1" name="Line 16"/>
            <p:cNvSpPr>
              <a:spLocks noChangeShapeType="1"/>
            </p:cNvSpPr>
            <p:nvPr/>
          </p:nvSpPr>
          <p:spPr bwMode="auto">
            <a:xfrm>
              <a:off x="1824" y="2447"/>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2" name="Line 17"/>
            <p:cNvSpPr>
              <a:spLocks noChangeShapeType="1"/>
            </p:cNvSpPr>
            <p:nvPr/>
          </p:nvSpPr>
          <p:spPr bwMode="auto">
            <a:xfrm flipH="1">
              <a:off x="1440" y="2447"/>
              <a:ext cx="384" cy="0"/>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3" name="Line 18"/>
            <p:cNvSpPr>
              <a:spLocks noChangeShapeType="1"/>
            </p:cNvSpPr>
            <p:nvPr/>
          </p:nvSpPr>
          <p:spPr bwMode="auto">
            <a:xfrm flipH="1">
              <a:off x="1440" y="2735"/>
              <a:ext cx="384" cy="0"/>
            </a:xfrm>
            <a:prstGeom prst="line">
              <a:avLst/>
            </a:prstGeom>
            <a:noFill/>
            <a:ln w="952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4" name="Line 19"/>
            <p:cNvSpPr>
              <a:spLocks noChangeShapeType="1"/>
            </p:cNvSpPr>
            <p:nvPr/>
          </p:nvSpPr>
          <p:spPr bwMode="auto">
            <a:xfrm flipH="1">
              <a:off x="3600" y="1727"/>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5" name="Line 20"/>
            <p:cNvSpPr>
              <a:spLocks noChangeShapeType="1"/>
            </p:cNvSpPr>
            <p:nvPr/>
          </p:nvSpPr>
          <p:spPr bwMode="auto">
            <a:xfrm flipH="1">
              <a:off x="4656" y="11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6" name="Text Box 21"/>
            <p:cNvSpPr txBox="1">
              <a:spLocks noChangeArrowheads="1"/>
            </p:cNvSpPr>
            <p:nvPr/>
          </p:nvSpPr>
          <p:spPr bwMode="auto">
            <a:xfrm>
              <a:off x="1920" y="2514"/>
              <a:ext cx="19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0000CC"/>
                  </a:solidFill>
                  <a:latin typeface="Times New Roman" pitchFamily="18" charset="0"/>
                  <a:ea typeface="宋体" pitchFamily="2" charset="-122"/>
                </a:rPr>
                <a:t>0.2</a:t>
              </a:r>
            </a:p>
          </p:txBody>
        </p:sp>
        <p:sp>
          <p:nvSpPr>
            <p:cNvPr id="55327" name="Text Box 22"/>
            <p:cNvSpPr txBox="1">
              <a:spLocks noChangeArrowheads="1"/>
            </p:cNvSpPr>
            <p:nvPr/>
          </p:nvSpPr>
          <p:spPr bwMode="auto">
            <a:xfrm>
              <a:off x="3024" y="1487"/>
              <a:ext cx="19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0000CC"/>
                  </a:solidFill>
                  <a:latin typeface="Times New Roman" pitchFamily="18" charset="0"/>
                  <a:ea typeface="宋体" pitchFamily="2" charset="-122"/>
                </a:rPr>
                <a:t>0.4</a:t>
              </a:r>
            </a:p>
          </p:txBody>
        </p:sp>
        <p:sp>
          <p:nvSpPr>
            <p:cNvPr id="55328" name="Text Box 23"/>
            <p:cNvSpPr txBox="1">
              <a:spLocks noChangeArrowheads="1"/>
            </p:cNvSpPr>
            <p:nvPr/>
          </p:nvSpPr>
          <p:spPr bwMode="auto">
            <a:xfrm>
              <a:off x="4224" y="892"/>
              <a:ext cx="19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0000CC"/>
                  </a:solidFill>
                  <a:latin typeface="Times New Roman" pitchFamily="18" charset="0"/>
                  <a:ea typeface="宋体" pitchFamily="2" charset="-122"/>
                </a:rPr>
                <a:t>0.6</a:t>
              </a:r>
            </a:p>
          </p:txBody>
        </p:sp>
        <p:sp>
          <p:nvSpPr>
            <p:cNvPr id="55329" name="Text Box 24"/>
            <p:cNvSpPr txBox="1">
              <a:spLocks noChangeArrowheads="1"/>
            </p:cNvSpPr>
            <p:nvPr/>
          </p:nvSpPr>
          <p:spPr bwMode="auto">
            <a:xfrm>
              <a:off x="4944" y="1036"/>
              <a:ext cx="19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0000CC"/>
                  </a:solidFill>
                  <a:latin typeface="Times New Roman" pitchFamily="18" charset="0"/>
                  <a:ea typeface="宋体" pitchFamily="2" charset="-122"/>
                </a:rPr>
                <a:t>1.0</a:t>
              </a:r>
            </a:p>
          </p:txBody>
        </p:sp>
        <p:sp>
          <p:nvSpPr>
            <p:cNvPr id="55330" name="Text Box 25"/>
            <p:cNvSpPr txBox="1">
              <a:spLocks noChangeArrowheads="1"/>
            </p:cNvSpPr>
            <p:nvPr/>
          </p:nvSpPr>
          <p:spPr bwMode="auto">
            <a:xfrm>
              <a:off x="1632" y="2303"/>
              <a:ext cx="192"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FF0000"/>
                  </a:solidFill>
                  <a:latin typeface="Times New Roman" pitchFamily="18" charset="0"/>
                  <a:ea typeface="宋体" pitchFamily="2" charset="-122"/>
                </a:rPr>
                <a:t>0</a:t>
              </a:r>
            </a:p>
            <a:p>
              <a:pPr eaLnBrk="1" hangingPunct="1">
                <a:spcBef>
                  <a:spcPct val="50000"/>
                </a:spcBef>
                <a:buClrTx/>
                <a:buSzTx/>
                <a:buFontTx/>
                <a:buNone/>
              </a:pPr>
              <a:r>
                <a:rPr lang="en-US" altLang="zh-CN" sz="1800">
                  <a:solidFill>
                    <a:srgbClr val="FF0000"/>
                  </a:solidFill>
                  <a:latin typeface="Times New Roman" pitchFamily="18" charset="0"/>
                  <a:ea typeface="宋体" pitchFamily="2" charset="-122"/>
                </a:rPr>
                <a:t>1</a:t>
              </a:r>
            </a:p>
          </p:txBody>
        </p:sp>
        <p:sp>
          <p:nvSpPr>
            <p:cNvPr id="55331" name="Text Box 26"/>
            <p:cNvSpPr txBox="1">
              <a:spLocks noChangeArrowheads="1"/>
            </p:cNvSpPr>
            <p:nvPr/>
          </p:nvSpPr>
          <p:spPr bwMode="auto">
            <a:xfrm>
              <a:off x="2304" y="2015"/>
              <a:ext cx="192" cy="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lnSpc>
                  <a:spcPct val="80000"/>
                </a:lnSpc>
                <a:spcBef>
                  <a:spcPct val="50000"/>
                </a:spcBef>
                <a:buClrTx/>
                <a:buSzTx/>
                <a:buFontTx/>
                <a:buNone/>
              </a:pPr>
              <a:r>
                <a:rPr lang="en-US" altLang="zh-CN" sz="1800">
                  <a:solidFill>
                    <a:srgbClr val="FF0000"/>
                  </a:solidFill>
                  <a:latin typeface="Times New Roman" pitchFamily="18" charset="0"/>
                  <a:ea typeface="宋体" pitchFamily="2" charset="-122"/>
                </a:rPr>
                <a:t>0</a:t>
              </a:r>
            </a:p>
            <a:p>
              <a:pPr eaLnBrk="1" hangingPunct="1">
                <a:lnSpc>
                  <a:spcPct val="80000"/>
                </a:lnSpc>
                <a:spcBef>
                  <a:spcPct val="50000"/>
                </a:spcBef>
                <a:buClrTx/>
                <a:buSzTx/>
                <a:buFontTx/>
                <a:buNone/>
              </a:pPr>
              <a:endParaRPr lang="en-US" altLang="zh-CN" sz="1800">
                <a:solidFill>
                  <a:srgbClr val="FF0000"/>
                </a:solidFill>
                <a:latin typeface="Times New Roman" pitchFamily="18" charset="0"/>
                <a:ea typeface="宋体" pitchFamily="2" charset="-122"/>
              </a:endParaRPr>
            </a:p>
            <a:p>
              <a:pPr eaLnBrk="1" hangingPunct="1">
                <a:lnSpc>
                  <a:spcPct val="80000"/>
                </a:lnSpc>
                <a:spcBef>
                  <a:spcPct val="50000"/>
                </a:spcBef>
                <a:buClrTx/>
                <a:buSzTx/>
                <a:buFontTx/>
                <a:buNone/>
              </a:pPr>
              <a:r>
                <a:rPr lang="en-US" altLang="zh-CN" sz="1800">
                  <a:solidFill>
                    <a:srgbClr val="FF0000"/>
                  </a:solidFill>
                  <a:latin typeface="Times New Roman" pitchFamily="18" charset="0"/>
                  <a:ea typeface="宋体" pitchFamily="2" charset="-122"/>
                </a:rPr>
                <a:t>1</a:t>
              </a:r>
            </a:p>
          </p:txBody>
        </p:sp>
        <p:sp>
          <p:nvSpPr>
            <p:cNvPr id="55332" name="Text Box 27"/>
            <p:cNvSpPr txBox="1">
              <a:spLocks noChangeArrowheads="1"/>
            </p:cNvSpPr>
            <p:nvPr/>
          </p:nvSpPr>
          <p:spPr bwMode="auto">
            <a:xfrm>
              <a:off x="3408" y="1436"/>
              <a:ext cx="192"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FF0000"/>
                  </a:solidFill>
                  <a:latin typeface="Times New Roman" pitchFamily="18" charset="0"/>
                  <a:ea typeface="宋体" pitchFamily="2" charset="-122"/>
                </a:rPr>
                <a:t>0</a:t>
              </a:r>
            </a:p>
            <a:p>
              <a:pPr eaLnBrk="1" hangingPunct="1">
                <a:spcBef>
                  <a:spcPct val="50000"/>
                </a:spcBef>
                <a:buClrTx/>
                <a:buSzTx/>
                <a:buFontTx/>
                <a:buNone/>
              </a:pPr>
              <a:r>
                <a:rPr lang="en-US" altLang="zh-CN" sz="1800">
                  <a:solidFill>
                    <a:srgbClr val="FF0000"/>
                  </a:solidFill>
                  <a:latin typeface="Times New Roman" pitchFamily="18" charset="0"/>
                  <a:ea typeface="宋体" pitchFamily="2" charset="-122"/>
                </a:rPr>
                <a:t>1</a:t>
              </a:r>
            </a:p>
          </p:txBody>
        </p:sp>
        <p:sp>
          <p:nvSpPr>
            <p:cNvPr id="55333" name="Text Box 28"/>
            <p:cNvSpPr txBox="1">
              <a:spLocks noChangeArrowheads="1"/>
            </p:cNvSpPr>
            <p:nvPr/>
          </p:nvSpPr>
          <p:spPr bwMode="auto">
            <a:xfrm>
              <a:off x="4512" y="816"/>
              <a:ext cx="192"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FF0000"/>
                  </a:solidFill>
                  <a:latin typeface="Times New Roman" pitchFamily="18" charset="0"/>
                  <a:ea typeface="宋体" pitchFamily="2" charset="-122"/>
                </a:rPr>
                <a:t>0</a:t>
              </a:r>
            </a:p>
            <a:p>
              <a:pPr eaLnBrk="1" hangingPunct="1">
                <a:spcBef>
                  <a:spcPct val="50000"/>
                </a:spcBef>
                <a:buClrTx/>
                <a:buSzTx/>
                <a:buFontTx/>
                <a:buNone/>
              </a:pPr>
              <a:r>
                <a:rPr lang="en-US" altLang="zh-CN" sz="1800">
                  <a:solidFill>
                    <a:srgbClr val="FF0000"/>
                  </a:solidFill>
                  <a:latin typeface="Times New Roman" pitchFamily="18" charset="0"/>
                  <a:ea typeface="宋体" pitchFamily="2" charset="-122"/>
                </a:rPr>
                <a:t>1</a:t>
              </a:r>
            </a:p>
          </p:txBody>
        </p:sp>
      </p:grpSp>
      <p:graphicFrame>
        <p:nvGraphicFramePr>
          <p:cNvPr id="8194" name="Object 29"/>
          <p:cNvGraphicFramePr>
            <a:graphicFrameLocks noGrp="1" noChangeAspect="1"/>
          </p:cNvGraphicFramePr>
          <p:nvPr>
            <p:ph sz="half" idx="2"/>
            <p:extLst>
              <p:ext uri="{D42A27DB-BD31-4B8C-83A1-F6EECF244321}">
                <p14:modId xmlns:p14="http://schemas.microsoft.com/office/powerpoint/2010/main" val="705448428"/>
              </p:ext>
            </p:extLst>
          </p:nvPr>
        </p:nvGraphicFramePr>
        <p:xfrm>
          <a:off x="2058193" y="5137569"/>
          <a:ext cx="2352675" cy="406400"/>
        </p:xfrm>
        <a:graphic>
          <a:graphicData uri="http://schemas.openxmlformats.org/presentationml/2006/ole">
            <mc:AlternateContent xmlns:mc="http://schemas.openxmlformats.org/markup-compatibility/2006">
              <mc:Choice xmlns:v="urn:schemas-microsoft-com:vml" Requires="v">
                <p:oleObj spid="_x0000_s14347" name="Equation" r:id="rId3" imgW="1651000" imgH="241300" progId="Equation.DSMT4">
                  <p:embed/>
                </p:oleObj>
              </mc:Choice>
              <mc:Fallback>
                <p:oleObj name="Equation" r:id="rId3" imgW="1651000" imgH="2413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8193" y="5137569"/>
                        <a:ext cx="2352675" cy="406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4494" name="Text Box 30"/>
          <p:cNvSpPr txBox="1">
            <a:spLocks noChangeArrowheads="1"/>
          </p:cNvSpPr>
          <p:nvPr/>
        </p:nvSpPr>
        <p:spPr bwMode="auto">
          <a:xfrm>
            <a:off x="4500563" y="4652963"/>
            <a:ext cx="4032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kumimoji="1" lang="en-US" altLang="zh-CN" b="1" i="1" u="sng">
                <a:solidFill>
                  <a:schemeClr val="tx1"/>
                </a:solidFill>
                <a:latin typeface="Times New Roman" pitchFamily="18" charset="0"/>
                <a:ea typeface="宋体" pitchFamily="2" charset="-122"/>
              </a:rPr>
              <a:t>X</a:t>
            </a:r>
            <a:r>
              <a:rPr kumimoji="1" lang="en-US" altLang="zh-CN" b="1" u="sng">
                <a:solidFill>
                  <a:schemeClr val="tx1"/>
                </a:solidFill>
                <a:latin typeface="Times New Roman" pitchFamily="18" charset="0"/>
                <a:ea typeface="宋体" pitchFamily="2" charset="-122"/>
              </a:rPr>
              <a:t>:</a:t>
            </a:r>
            <a:r>
              <a:rPr kumimoji="1" lang="en-US" altLang="zh-CN" b="1" i="1" u="sng">
                <a:solidFill>
                  <a:schemeClr val="tx1"/>
                </a:solidFill>
                <a:latin typeface="Times New Roman" pitchFamily="18" charset="0"/>
                <a:ea typeface="宋体" pitchFamily="2" charset="-122"/>
              </a:rPr>
              <a:t>p</a:t>
            </a:r>
            <a:r>
              <a:rPr kumimoji="1" lang="en-US" altLang="zh-CN" b="1" u="sng">
                <a:solidFill>
                  <a:schemeClr val="tx1"/>
                </a:solidFill>
                <a:latin typeface="Times New Roman" pitchFamily="18" charset="0"/>
                <a:ea typeface="宋体" pitchFamily="2" charset="-122"/>
              </a:rPr>
              <a:t>(</a:t>
            </a:r>
            <a:r>
              <a:rPr kumimoji="1" lang="en-US" altLang="zh-CN" b="1" i="1" u="sng">
                <a:solidFill>
                  <a:schemeClr val="tx1"/>
                </a:solidFill>
                <a:latin typeface="Times New Roman" pitchFamily="18" charset="0"/>
                <a:ea typeface="宋体" pitchFamily="2" charset="-122"/>
              </a:rPr>
              <a:t>x</a:t>
            </a:r>
            <a:r>
              <a:rPr kumimoji="1" lang="en-US" altLang="zh-CN" b="1" u="sng">
                <a:solidFill>
                  <a:schemeClr val="tx1"/>
                </a:solidFill>
                <a:latin typeface="Times New Roman" pitchFamily="18" charset="0"/>
                <a:ea typeface="宋体" pitchFamily="2" charset="-122"/>
              </a:rPr>
              <a:t>)</a:t>
            </a:r>
            <a:r>
              <a:rPr kumimoji="1" lang="en-US" altLang="zh-CN" b="1" u="sng">
                <a:solidFill>
                  <a:schemeClr val="tx1"/>
                </a:solidFill>
                <a:latin typeface="Times New Roman" pitchFamily="18" charset="0"/>
                <a:ea typeface="宋体" pitchFamily="2" charset="-122"/>
                <a:cs typeface="Times New Roman" pitchFamily="18" charset="0"/>
              </a:rPr>
              <a:t>~(0.4,0.2,0.2,0.1,0.1)</a:t>
            </a:r>
          </a:p>
        </p:txBody>
      </p:sp>
      <p:sp>
        <p:nvSpPr>
          <p:cNvPr id="574495" name="Rectangle 31"/>
          <p:cNvSpPr>
            <a:spLocks noChangeArrowheads="1"/>
          </p:cNvSpPr>
          <p:nvPr/>
        </p:nvSpPr>
        <p:spPr bwMode="auto">
          <a:xfrm>
            <a:off x="4932363" y="3952875"/>
            <a:ext cx="3743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0"/>
              </a:spcBef>
              <a:buClrTx/>
              <a:buSzTx/>
              <a:buFontTx/>
              <a:buNone/>
            </a:pPr>
            <a:r>
              <a:rPr kumimoji="1" lang="zh-CN" altLang="en-US" b="1">
                <a:solidFill>
                  <a:srgbClr val="0000CC"/>
                </a:solidFill>
                <a:latin typeface="Times New Roman" pitchFamily="18" charset="0"/>
                <a:ea typeface="楷体_GB2312" pitchFamily="49" charset="-122"/>
              </a:rPr>
              <a:t>（</a:t>
            </a:r>
            <a:r>
              <a:rPr kumimoji="1" lang="zh-CN" altLang="en-US" b="1">
                <a:solidFill>
                  <a:srgbClr val="FF0000"/>
                </a:solidFill>
                <a:latin typeface="Times New Roman" pitchFamily="18" charset="0"/>
                <a:ea typeface="楷体_GB2312" pitchFamily="49" charset="-122"/>
              </a:rPr>
              <a:t>合并后概率下放</a:t>
            </a:r>
            <a:r>
              <a:rPr kumimoji="1" lang="zh-CN" altLang="en-US" b="1">
                <a:solidFill>
                  <a:srgbClr val="0000CC"/>
                </a:solidFill>
                <a:latin typeface="Times New Roman" pitchFamily="18" charset="0"/>
                <a:ea typeface="楷体_GB2312" pitchFamily="49" charset="-122"/>
              </a:rPr>
              <a:t>）</a:t>
            </a:r>
          </a:p>
        </p:txBody>
      </p:sp>
      <p:sp>
        <p:nvSpPr>
          <p:cNvPr id="55303" name="Rectangle 32" descr="Large confetti"/>
          <p:cNvSpPr>
            <a:spLocks noChangeArrowheads="1"/>
          </p:cNvSpPr>
          <p:nvPr/>
        </p:nvSpPr>
        <p:spPr bwMode="auto">
          <a:xfrm>
            <a:off x="107156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algn="ctr">
              <a:spcBef>
                <a:spcPct val="0"/>
              </a:spcBef>
              <a:buClrTx/>
              <a:buSzTx/>
              <a:buFontTx/>
              <a:buNone/>
            </a:pPr>
            <a:r>
              <a:rPr lang="zh-CN" altLang="en-US" sz="4000" dirty="0">
                <a:solidFill>
                  <a:srgbClr val="0000FF"/>
                </a:solidFill>
              </a:rPr>
              <a:t>哈夫曼</a:t>
            </a:r>
            <a:r>
              <a:rPr lang="zh-CN" altLang="en-US" sz="4000" dirty="0">
                <a:solidFill>
                  <a:srgbClr val="FF0000"/>
                </a:solidFill>
              </a:rPr>
              <a:t>（</a:t>
            </a:r>
            <a:r>
              <a:rPr lang="en-US" altLang="zh-CN" sz="4000" dirty="0">
                <a:solidFill>
                  <a:srgbClr val="FF0000"/>
                </a:solidFill>
              </a:rPr>
              <a:t>Huffman</a:t>
            </a:r>
            <a:r>
              <a:rPr lang="zh-CN" altLang="en-US" sz="4000" dirty="0">
                <a:solidFill>
                  <a:srgbClr val="FF0000"/>
                </a:solidFill>
              </a:rPr>
              <a:t>）</a:t>
            </a:r>
            <a:r>
              <a:rPr lang="zh-CN" altLang="en-US" sz="4000" dirty="0">
                <a:solidFill>
                  <a:srgbClr val="0000FF"/>
                </a:solidFill>
              </a:rPr>
              <a:t>码</a:t>
            </a:r>
          </a:p>
        </p:txBody>
      </p:sp>
      <p:sp>
        <p:nvSpPr>
          <p:cNvPr id="574497" name="Text Box 33"/>
          <p:cNvSpPr txBox="1">
            <a:spLocks noChangeArrowheads="1"/>
          </p:cNvSpPr>
          <p:nvPr/>
        </p:nvSpPr>
        <p:spPr bwMode="auto">
          <a:xfrm>
            <a:off x="357188" y="314325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kumimoji="1" lang="en-US" altLang="zh-CN" sz="2400" b="1">
                <a:solidFill>
                  <a:srgbClr val="FF0000"/>
                </a:solidFill>
                <a:latin typeface="Times New Roman" pitchFamily="18" charset="0"/>
                <a:ea typeface="宋体" pitchFamily="2" charset="-122"/>
              </a:rPr>
              <a:t>01</a:t>
            </a:r>
          </a:p>
        </p:txBody>
      </p:sp>
      <p:sp>
        <p:nvSpPr>
          <p:cNvPr id="574498" name="Text Box 34"/>
          <p:cNvSpPr txBox="1">
            <a:spLocks noChangeArrowheads="1"/>
          </p:cNvSpPr>
          <p:nvPr/>
        </p:nvSpPr>
        <p:spPr bwMode="auto">
          <a:xfrm>
            <a:off x="468313" y="2357438"/>
            <a:ext cx="504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kumimoji="1" lang="en-US" altLang="zh-CN" sz="2400" b="1">
                <a:solidFill>
                  <a:srgbClr val="FF0000"/>
                </a:solidFill>
                <a:latin typeface="Times New Roman" pitchFamily="18" charset="0"/>
                <a:ea typeface="宋体" pitchFamily="2" charset="-122"/>
              </a:rPr>
              <a:t>1</a:t>
            </a:r>
          </a:p>
        </p:txBody>
      </p:sp>
      <p:sp>
        <p:nvSpPr>
          <p:cNvPr id="574499" name="Text Box 35"/>
          <p:cNvSpPr txBox="1">
            <a:spLocks noChangeArrowheads="1"/>
          </p:cNvSpPr>
          <p:nvPr/>
        </p:nvSpPr>
        <p:spPr bwMode="auto">
          <a:xfrm>
            <a:off x="279400" y="3571875"/>
            <a:ext cx="792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kumimoji="1" lang="en-US" altLang="zh-CN" sz="2400" b="1">
                <a:solidFill>
                  <a:srgbClr val="FF0000"/>
                </a:solidFill>
                <a:latin typeface="Times New Roman" pitchFamily="18" charset="0"/>
                <a:ea typeface="宋体" pitchFamily="2" charset="-122"/>
              </a:rPr>
              <a:t>000</a:t>
            </a:r>
          </a:p>
        </p:txBody>
      </p:sp>
      <p:sp>
        <p:nvSpPr>
          <p:cNvPr id="574500" name="Text Box 36"/>
          <p:cNvSpPr txBox="1">
            <a:spLocks noChangeArrowheads="1"/>
          </p:cNvSpPr>
          <p:nvPr/>
        </p:nvSpPr>
        <p:spPr bwMode="auto">
          <a:xfrm>
            <a:off x="214313" y="4000500"/>
            <a:ext cx="936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kumimoji="1" lang="en-US" altLang="zh-CN" sz="2400" b="1" dirty="0">
                <a:solidFill>
                  <a:srgbClr val="FF0000"/>
                </a:solidFill>
                <a:latin typeface="Times New Roman" pitchFamily="18" charset="0"/>
                <a:ea typeface="宋体" pitchFamily="2" charset="-122"/>
              </a:rPr>
              <a:t>0010</a:t>
            </a:r>
          </a:p>
        </p:txBody>
      </p:sp>
      <p:sp>
        <p:nvSpPr>
          <p:cNvPr id="574501" name="Text Box 37"/>
          <p:cNvSpPr txBox="1">
            <a:spLocks noChangeArrowheads="1"/>
          </p:cNvSpPr>
          <p:nvPr/>
        </p:nvSpPr>
        <p:spPr bwMode="auto">
          <a:xfrm>
            <a:off x="214313" y="4500563"/>
            <a:ext cx="936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kumimoji="1" lang="en-US" altLang="zh-CN" sz="2400" b="1">
                <a:solidFill>
                  <a:srgbClr val="FF0000"/>
                </a:solidFill>
                <a:latin typeface="Times New Roman" pitchFamily="18" charset="0"/>
                <a:ea typeface="宋体" pitchFamily="2" charset="-122"/>
              </a:rPr>
              <a:t>0011</a:t>
            </a:r>
          </a:p>
        </p:txBody>
      </p:sp>
    </p:spTree>
    <p:extLst>
      <p:ext uri="{BB962C8B-B14F-4D97-AF65-F5344CB8AC3E}">
        <p14:creationId xmlns:p14="http://schemas.microsoft.com/office/powerpoint/2010/main" val="20939640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574494"/>
                                        </p:tgtEl>
                                        <p:attrNameLst>
                                          <p:attrName>style.visibility</p:attrName>
                                        </p:attrNameLst>
                                      </p:cBhvr>
                                      <p:to>
                                        <p:strVal val="visible"/>
                                      </p:to>
                                    </p:set>
                                    <p:anim calcmode="lin" valueType="num">
                                      <p:cBhvr>
                                        <p:cTn id="7" dur="500" fill="hold"/>
                                        <p:tgtEl>
                                          <p:spTgt spid="57449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74494"/>
                                        </p:tgtEl>
                                        <p:attrNameLst>
                                          <p:attrName>ppt_y</p:attrName>
                                        </p:attrNameLst>
                                      </p:cBhvr>
                                      <p:tavLst>
                                        <p:tav tm="0">
                                          <p:val>
                                            <p:strVal val="#ppt_y"/>
                                          </p:val>
                                        </p:tav>
                                        <p:tav tm="100000">
                                          <p:val>
                                            <p:strVal val="#ppt_y"/>
                                          </p:val>
                                        </p:tav>
                                      </p:tavLst>
                                    </p:anim>
                                    <p:anim calcmode="lin" valueType="num">
                                      <p:cBhvr>
                                        <p:cTn id="9" dur="500" fill="hold"/>
                                        <p:tgtEl>
                                          <p:spTgt spid="57449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7449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7449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574466">
                                            <p:txEl>
                                              <p:pRg st="1" end="1"/>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574466">
                                            <p:txEl>
                                              <p:pRg st="3" end="3"/>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74466">
                                            <p:txEl>
                                              <p:pRg st="4" end="4"/>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574466">
                                            <p:txEl>
                                              <p:pRg st="5" end="5"/>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574466">
                                            <p:txEl>
                                              <p:pRg st="6" end="6"/>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dissolve">
                                      <p:cBhvr>
                                        <p:cTn id="28" dur="500"/>
                                        <p:tgtEl>
                                          <p:spTgt spid="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574498"/>
                                        </p:tgtEl>
                                        <p:attrNameLst>
                                          <p:attrName>style.visibility</p:attrName>
                                        </p:attrNameLst>
                                      </p:cBhvr>
                                      <p:to>
                                        <p:strVal val="visible"/>
                                      </p:to>
                                    </p:set>
                                    <p:anim calcmode="lin" valueType="num">
                                      <p:cBhvr additive="base">
                                        <p:cTn id="33" dur="500" fill="hold"/>
                                        <p:tgtEl>
                                          <p:spTgt spid="574498"/>
                                        </p:tgtEl>
                                        <p:attrNameLst>
                                          <p:attrName>ppt_x</p:attrName>
                                        </p:attrNameLst>
                                      </p:cBhvr>
                                      <p:tavLst>
                                        <p:tav tm="0">
                                          <p:val>
                                            <p:strVal val="0-#ppt_w/2"/>
                                          </p:val>
                                        </p:tav>
                                        <p:tav tm="100000">
                                          <p:val>
                                            <p:strVal val="#ppt_x"/>
                                          </p:val>
                                        </p:tav>
                                      </p:tavLst>
                                    </p:anim>
                                    <p:anim calcmode="lin" valueType="num">
                                      <p:cBhvr additive="base">
                                        <p:cTn id="34" dur="500" fill="hold"/>
                                        <p:tgtEl>
                                          <p:spTgt spid="574498"/>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574497"/>
                                        </p:tgtEl>
                                        <p:attrNameLst>
                                          <p:attrName>style.visibility</p:attrName>
                                        </p:attrNameLst>
                                      </p:cBhvr>
                                      <p:to>
                                        <p:strVal val="visible"/>
                                      </p:to>
                                    </p:set>
                                    <p:anim calcmode="lin" valueType="num">
                                      <p:cBhvr additive="base">
                                        <p:cTn id="39" dur="500" fill="hold"/>
                                        <p:tgtEl>
                                          <p:spTgt spid="574497"/>
                                        </p:tgtEl>
                                        <p:attrNameLst>
                                          <p:attrName>ppt_x</p:attrName>
                                        </p:attrNameLst>
                                      </p:cBhvr>
                                      <p:tavLst>
                                        <p:tav tm="0">
                                          <p:val>
                                            <p:strVal val="0-#ppt_w/2"/>
                                          </p:val>
                                        </p:tav>
                                        <p:tav tm="100000">
                                          <p:val>
                                            <p:strVal val="#ppt_x"/>
                                          </p:val>
                                        </p:tav>
                                      </p:tavLst>
                                    </p:anim>
                                    <p:anim calcmode="lin" valueType="num">
                                      <p:cBhvr additive="base">
                                        <p:cTn id="40" dur="500" fill="hold"/>
                                        <p:tgtEl>
                                          <p:spTgt spid="574497"/>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74499"/>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74500"/>
                                        </p:tgtEl>
                                        <p:attrNameLst>
                                          <p:attrName>style.visibility</p:attrName>
                                        </p:attrNameLst>
                                      </p:cBhvr>
                                      <p:to>
                                        <p:strVal val="visible"/>
                                      </p:to>
                                    </p:set>
                                    <p:anim calcmode="lin" valueType="num">
                                      <p:cBhvr additive="base">
                                        <p:cTn id="49" dur="500" fill="hold"/>
                                        <p:tgtEl>
                                          <p:spTgt spid="574500"/>
                                        </p:tgtEl>
                                        <p:attrNameLst>
                                          <p:attrName>ppt_x</p:attrName>
                                        </p:attrNameLst>
                                      </p:cBhvr>
                                      <p:tavLst>
                                        <p:tav tm="0">
                                          <p:val>
                                            <p:strVal val="0-#ppt_w/2"/>
                                          </p:val>
                                        </p:tav>
                                        <p:tav tm="100000">
                                          <p:val>
                                            <p:strVal val="#ppt_x"/>
                                          </p:val>
                                        </p:tav>
                                      </p:tavLst>
                                    </p:anim>
                                    <p:anim calcmode="lin" valueType="num">
                                      <p:cBhvr additive="base">
                                        <p:cTn id="50" dur="500" fill="hold"/>
                                        <p:tgtEl>
                                          <p:spTgt spid="574500"/>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574501"/>
                                        </p:tgtEl>
                                        <p:attrNameLst>
                                          <p:attrName>style.visibility</p:attrName>
                                        </p:attrNameLst>
                                      </p:cBhvr>
                                      <p:to>
                                        <p:strVal val="visible"/>
                                      </p:to>
                                    </p:set>
                                    <p:anim calcmode="lin" valueType="num">
                                      <p:cBhvr additive="base">
                                        <p:cTn id="55" dur="500" fill="hold"/>
                                        <p:tgtEl>
                                          <p:spTgt spid="574501"/>
                                        </p:tgtEl>
                                        <p:attrNameLst>
                                          <p:attrName>ppt_x</p:attrName>
                                        </p:attrNameLst>
                                      </p:cBhvr>
                                      <p:tavLst>
                                        <p:tav tm="0">
                                          <p:val>
                                            <p:strVal val="0-#ppt_w/2"/>
                                          </p:val>
                                        </p:tav>
                                        <p:tav tm="100000">
                                          <p:val>
                                            <p:strVal val="#ppt_x"/>
                                          </p:val>
                                        </p:tav>
                                      </p:tavLst>
                                    </p:anim>
                                    <p:anim calcmode="lin" valueType="num">
                                      <p:cBhvr additive="base">
                                        <p:cTn id="56" dur="500" fill="hold"/>
                                        <p:tgtEl>
                                          <p:spTgt spid="574501"/>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574495"/>
                                        </p:tgtEl>
                                        <p:attrNameLst>
                                          <p:attrName>style.visibility</p:attrName>
                                        </p:attrNameLst>
                                      </p:cBhvr>
                                      <p:to>
                                        <p:strVal val="visible"/>
                                      </p:to>
                                    </p:set>
                                    <p:animEffect transition="in" filter="blinds(horizontal)">
                                      <p:cBhvr>
                                        <p:cTn id="61" dur="500"/>
                                        <p:tgtEl>
                                          <p:spTgt spid="574495"/>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574466">
                                            <p:txEl>
                                              <p:pRg st="7" end="7"/>
                                            </p:txEl>
                                          </p:spTgt>
                                        </p:tgtEl>
                                        <p:attrNameLst>
                                          <p:attrName>style.visibility</p:attrName>
                                        </p:attrNameLst>
                                      </p:cBhvr>
                                      <p:to>
                                        <p:strVal val="visible"/>
                                      </p:to>
                                    </p:set>
                                    <p:animEffect transition="in" filter="wipe(left)">
                                      <p:cBhvr>
                                        <p:cTn id="66" dur="1000"/>
                                        <p:tgtEl>
                                          <p:spTgt spid="574466">
                                            <p:txEl>
                                              <p:pRg st="7" end="7"/>
                                            </p:txEl>
                                          </p:spTgt>
                                        </p:tgtEl>
                                      </p:cBhvr>
                                    </p:animEffect>
                                  </p:childTnLst>
                                </p:cTn>
                              </p:par>
                              <p:par>
                                <p:cTn id="67" presetID="22" presetClass="entr" presetSubtype="8" fill="hold" nodeType="withEffect">
                                  <p:stCondLst>
                                    <p:cond delay="0"/>
                                  </p:stCondLst>
                                  <p:childTnLst>
                                    <p:set>
                                      <p:cBhvr>
                                        <p:cTn id="68" dur="1" fill="hold">
                                          <p:stCondLst>
                                            <p:cond delay="0"/>
                                          </p:stCondLst>
                                        </p:cTn>
                                        <p:tgtEl>
                                          <p:spTgt spid="574466">
                                            <p:txEl>
                                              <p:pRg st="8" end="8"/>
                                            </p:txEl>
                                          </p:spTgt>
                                        </p:tgtEl>
                                        <p:attrNameLst>
                                          <p:attrName>style.visibility</p:attrName>
                                        </p:attrNameLst>
                                      </p:cBhvr>
                                      <p:to>
                                        <p:strVal val="visible"/>
                                      </p:to>
                                    </p:set>
                                    <p:animEffect transition="in" filter="wipe(left)">
                                      <p:cBhvr>
                                        <p:cTn id="69" dur="1000"/>
                                        <p:tgtEl>
                                          <p:spTgt spid="574466">
                                            <p:txEl>
                                              <p:pRg st="8" end="8"/>
                                            </p:txEl>
                                          </p:spTgt>
                                        </p:tgtEl>
                                      </p:cBhvr>
                                    </p:animEffect>
                                  </p:childTnLst>
                                </p:cTn>
                              </p:par>
                              <p:par>
                                <p:cTn id="70" presetID="22" presetClass="entr" presetSubtype="8" fill="hold" nodeType="withEffect">
                                  <p:stCondLst>
                                    <p:cond delay="0"/>
                                  </p:stCondLst>
                                  <p:childTnLst>
                                    <p:set>
                                      <p:cBhvr>
                                        <p:cTn id="71" dur="1" fill="hold">
                                          <p:stCondLst>
                                            <p:cond delay="0"/>
                                          </p:stCondLst>
                                        </p:cTn>
                                        <p:tgtEl>
                                          <p:spTgt spid="8194"/>
                                        </p:tgtEl>
                                        <p:attrNameLst>
                                          <p:attrName>style.visibility</p:attrName>
                                        </p:attrNameLst>
                                      </p:cBhvr>
                                      <p:to>
                                        <p:strVal val="visible"/>
                                      </p:to>
                                    </p:set>
                                    <p:animEffect transition="in" filter="wipe(left)">
                                      <p:cBhvr>
                                        <p:cTn id="72" dur="10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94" grpId="0"/>
      <p:bldP spid="574495" grpId="0"/>
      <p:bldP spid="574497" grpId="0"/>
      <p:bldP spid="574498" grpId="0"/>
      <p:bldP spid="574499" grpId="0"/>
      <p:bldP spid="574500" grpId="0"/>
      <p:bldP spid="57450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p:txBody>
          <a:bodyPr/>
          <a:lstStyle/>
          <a:p>
            <a:r>
              <a:rPr lang="zh-CN" altLang="en-US">
                <a:solidFill>
                  <a:schemeClr val="hlink"/>
                </a:solidFill>
              </a:rPr>
              <a:t>方法一：</a:t>
            </a:r>
            <a:r>
              <a:rPr lang="zh-CN" altLang="en-US"/>
              <a:t>合并后的新符号排在其它相同概率符号的后面；</a:t>
            </a:r>
          </a:p>
        </p:txBody>
      </p:sp>
      <p:pic>
        <p:nvPicPr>
          <p:cNvPr id="56323" name="Picture 3"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3141663"/>
            <a:ext cx="6953250"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Rectangle 4" descr="Large confetti"/>
          <p:cNvSpPr>
            <a:spLocks noChangeArrowheads="1"/>
          </p:cNvSpPr>
          <p:nvPr/>
        </p:nvSpPr>
        <p:spPr bwMode="auto">
          <a:xfrm>
            <a:off x="1093788"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algn="ctr">
              <a:spcBef>
                <a:spcPct val="0"/>
              </a:spcBef>
              <a:buClrTx/>
              <a:buSzTx/>
              <a:buFontTx/>
              <a:buNone/>
            </a:pPr>
            <a:r>
              <a:rPr lang="zh-CN" altLang="en-US" sz="4000" dirty="0">
                <a:solidFill>
                  <a:srgbClr val="0000FF"/>
                </a:solidFill>
              </a:rPr>
              <a:t>哈夫曼</a:t>
            </a:r>
            <a:r>
              <a:rPr lang="zh-CN" altLang="en-US" sz="4000" dirty="0">
                <a:solidFill>
                  <a:srgbClr val="FF0000"/>
                </a:solidFill>
              </a:rPr>
              <a:t>（</a:t>
            </a:r>
            <a:r>
              <a:rPr lang="en-US" altLang="zh-CN" sz="4000" dirty="0">
                <a:solidFill>
                  <a:srgbClr val="FF0000"/>
                </a:solidFill>
              </a:rPr>
              <a:t>Huffman</a:t>
            </a:r>
            <a:r>
              <a:rPr lang="zh-CN" altLang="en-US" sz="4000" dirty="0">
                <a:solidFill>
                  <a:srgbClr val="FF0000"/>
                </a:solidFill>
              </a:rPr>
              <a:t>）</a:t>
            </a:r>
            <a:r>
              <a:rPr lang="zh-CN" altLang="en-US" sz="4000" dirty="0">
                <a:solidFill>
                  <a:srgbClr val="0000FF"/>
                </a:solidFill>
              </a:rPr>
              <a:t>码</a:t>
            </a:r>
          </a:p>
        </p:txBody>
      </p:sp>
    </p:spTree>
    <p:extLst>
      <p:ext uri="{BB962C8B-B14F-4D97-AF65-F5344CB8AC3E}">
        <p14:creationId xmlns:p14="http://schemas.microsoft.com/office/powerpoint/2010/main" val="306277653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6" name="Rectangle 2"/>
          <p:cNvSpPr>
            <a:spLocks noGrp="1" noChangeArrowheads="1"/>
          </p:cNvSpPr>
          <p:nvPr>
            <p:ph type="body" sz="half" idx="1"/>
          </p:nvPr>
        </p:nvSpPr>
        <p:spPr>
          <a:xfrm>
            <a:off x="250825" y="1557338"/>
            <a:ext cx="8458200" cy="5562600"/>
          </a:xfrm>
        </p:spPr>
        <p:txBody>
          <a:bodyPr/>
          <a:lstStyle/>
          <a:p>
            <a:pPr marL="609600" indent="-609600">
              <a:buFont typeface="Wingdings" pitchFamily="2" charset="2"/>
              <a:buNone/>
            </a:pPr>
            <a:r>
              <a:rPr lang="zh-CN" altLang="en-US" sz="2400" b="1">
                <a:solidFill>
                  <a:srgbClr val="0000CC"/>
                </a:solidFill>
              </a:rPr>
              <a:t>        </a:t>
            </a:r>
            <a:r>
              <a:rPr lang="en-US" altLang="zh-CN" b="1">
                <a:solidFill>
                  <a:srgbClr val="0000CC"/>
                </a:solidFill>
              </a:rPr>
              <a:t>3. </a:t>
            </a:r>
            <a:r>
              <a:rPr lang="zh-CN" altLang="en-US" b="1">
                <a:solidFill>
                  <a:srgbClr val="0000CC"/>
                </a:solidFill>
              </a:rPr>
              <a:t>上例</a:t>
            </a:r>
            <a:endParaRPr lang="zh-CN" altLang="en-US">
              <a:solidFill>
                <a:srgbClr val="FF0000"/>
              </a:solidFill>
            </a:endParaRPr>
          </a:p>
          <a:p>
            <a:pPr marL="609600" indent="-609600">
              <a:buFont typeface="Wingdings" pitchFamily="2" charset="2"/>
              <a:buNone/>
            </a:pPr>
            <a:r>
              <a:rPr lang="en-US" altLang="zh-CN">
                <a:solidFill>
                  <a:schemeClr val="bg1"/>
                </a:solidFill>
              </a:rPr>
              <a:t>00</a:t>
            </a:r>
            <a:r>
              <a:rPr lang="en-US" altLang="zh-CN">
                <a:solidFill>
                  <a:srgbClr val="0000CC"/>
                </a:solidFill>
              </a:rPr>
              <a:t>   </a:t>
            </a:r>
            <a:r>
              <a:rPr lang="en-US" altLang="zh-CN" i="1">
                <a:solidFill>
                  <a:srgbClr val="0000CC"/>
                </a:solidFill>
              </a:rPr>
              <a:t>x</a:t>
            </a:r>
            <a:r>
              <a:rPr lang="en-US" altLang="zh-CN" baseline="-25000">
                <a:solidFill>
                  <a:srgbClr val="0000CC"/>
                </a:solidFill>
              </a:rPr>
              <a:t>1</a:t>
            </a:r>
            <a:r>
              <a:rPr lang="en-US" altLang="zh-CN">
                <a:solidFill>
                  <a:srgbClr val="0000CC"/>
                </a:solidFill>
              </a:rPr>
              <a:t> 0.4                                                    </a:t>
            </a:r>
          </a:p>
          <a:p>
            <a:pPr marL="609600" indent="-609600">
              <a:buFont typeface="Wingdings" pitchFamily="2" charset="2"/>
              <a:buNone/>
            </a:pPr>
            <a:endParaRPr lang="en-US" altLang="zh-CN">
              <a:solidFill>
                <a:srgbClr val="0000CC"/>
              </a:solidFill>
            </a:endParaRPr>
          </a:p>
          <a:p>
            <a:pPr marL="609600" indent="-609600">
              <a:buFont typeface="Wingdings" pitchFamily="2" charset="2"/>
              <a:buNone/>
            </a:pPr>
            <a:r>
              <a:rPr lang="en-US" altLang="zh-CN">
                <a:solidFill>
                  <a:schemeClr val="bg1"/>
                </a:solidFill>
              </a:rPr>
              <a:t>10</a:t>
            </a:r>
            <a:r>
              <a:rPr lang="en-US" altLang="zh-CN">
                <a:solidFill>
                  <a:srgbClr val="0000CC"/>
                </a:solidFill>
              </a:rPr>
              <a:t>   </a:t>
            </a:r>
            <a:r>
              <a:rPr lang="en-US" altLang="zh-CN" i="1">
                <a:solidFill>
                  <a:srgbClr val="0000CC"/>
                </a:solidFill>
              </a:rPr>
              <a:t>x</a:t>
            </a:r>
            <a:r>
              <a:rPr lang="en-US" altLang="zh-CN" baseline="-25000">
                <a:solidFill>
                  <a:srgbClr val="0000CC"/>
                </a:solidFill>
              </a:rPr>
              <a:t>2</a:t>
            </a:r>
            <a:r>
              <a:rPr lang="en-US" altLang="zh-CN">
                <a:solidFill>
                  <a:srgbClr val="0000CC"/>
                </a:solidFill>
              </a:rPr>
              <a:t> 0.2</a:t>
            </a:r>
          </a:p>
          <a:p>
            <a:pPr marL="609600" indent="-609600">
              <a:buFont typeface="Wingdings" pitchFamily="2" charset="2"/>
              <a:buNone/>
            </a:pPr>
            <a:r>
              <a:rPr lang="en-US" altLang="zh-CN">
                <a:solidFill>
                  <a:schemeClr val="bg1"/>
                </a:solidFill>
              </a:rPr>
              <a:t>11</a:t>
            </a:r>
            <a:r>
              <a:rPr lang="en-US" altLang="zh-CN">
                <a:solidFill>
                  <a:srgbClr val="0000CC"/>
                </a:solidFill>
              </a:rPr>
              <a:t>   </a:t>
            </a:r>
            <a:r>
              <a:rPr lang="en-US" altLang="zh-CN" i="1">
                <a:solidFill>
                  <a:srgbClr val="0000CC"/>
                </a:solidFill>
              </a:rPr>
              <a:t>x</a:t>
            </a:r>
            <a:r>
              <a:rPr lang="en-US" altLang="zh-CN" baseline="-25000">
                <a:solidFill>
                  <a:srgbClr val="0000CC"/>
                </a:solidFill>
              </a:rPr>
              <a:t>3</a:t>
            </a:r>
            <a:r>
              <a:rPr lang="en-US" altLang="zh-CN">
                <a:solidFill>
                  <a:srgbClr val="0000CC"/>
                </a:solidFill>
              </a:rPr>
              <a:t> 0.2</a:t>
            </a:r>
          </a:p>
          <a:p>
            <a:pPr marL="609600" indent="-609600">
              <a:buFont typeface="Wingdings" pitchFamily="2" charset="2"/>
              <a:buNone/>
            </a:pPr>
            <a:r>
              <a:rPr lang="en-US" altLang="zh-CN">
                <a:solidFill>
                  <a:schemeClr val="bg1"/>
                </a:solidFill>
              </a:rPr>
              <a:t>010</a:t>
            </a:r>
            <a:r>
              <a:rPr lang="en-US" altLang="zh-CN">
                <a:solidFill>
                  <a:srgbClr val="FF0066"/>
                </a:solidFill>
              </a:rPr>
              <a:t> </a:t>
            </a:r>
            <a:r>
              <a:rPr lang="en-US" altLang="zh-CN" i="1">
                <a:solidFill>
                  <a:srgbClr val="0000CC"/>
                </a:solidFill>
              </a:rPr>
              <a:t>x</a:t>
            </a:r>
            <a:r>
              <a:rPr lang="en-US" altLang="zh-CN" baseline="-25000">
                <a:solidFill>
                  <a:srgbClr val="0000CC"/>
                </a:solidFill>
              </a:rPr>
              <a:t>4</a:t>
            </a:r>
            <a:r>
              <a:rPr lang="en-US" altLang="zh-CN">
                <a:solidFill>
                  <a:srgbClr val="0000CC"/>
                </a:solidFill>
              </a:rPr>
              <a:t> 0.1</a:t>
            </a:r>
          </a:p>
          <a:p>
            <a:pPr marL="609600" indent="-609600">
              <a:buFont typeface="Wingdings" pitchFamily="2" charset="2"/>
              <a:buNone/>
            </a:pPr>
            <a:r>
              <a:rPr lang="en-US" altLang="zh-CN">
                <a:solidFill>
                  <a:schemeClr val="bg1"/>
                </a:solidFill>
              </a:rPr>
              <a:t>011</a:t>
            </a:r>
            <a:r>
              <a:rPr lang="en-US" altLang="zh-CN">
                <a:solidFill>
                  <a:srgbClr val="0000CC"/>
                </a:solidFill>
              </a:rPr>
              <a:t> </a:t>
            </a:r>
            <a:r>
              <a:rPr lang="en-US" altLang="zh-CN" i="1">
                <a:solidFill>
                  <a:srgbClr val="0000CC"/>
                </a:solidFill>
              </a:rPr>
              <a:t>x</a:t>
            </a:r>
            <a:r>
              <a:rPr lang="en-US" altLang="zh-CN" baseline="-25000">
                <a:solidFill>
                  <a:srgbClr val="0000CC"/>
                </a:solidFill>
              </a:rPr>
              <a:t>5</a:t>
            </a:r>
            <a:r>
              <a:rPr lang="en-US" altLang="zh-CN">
                <a:solidFill>
                  <a:srgbClr val="0000CC"/>
                </a:solidFill>
              </a:rPr>
              <a:t> 0.1</a:t>
            </a:r>
          </a:p>
          <a:p>
            <a:pPr marL="609600" indent="-609600">
              <a:buFont typeface="Wingdings" pitchFamily="2" charset="2"/>
              <a:buNone/>
            </a:pPr>
            <a:endParaRPr lang="zh-CN" altLang="en-US">
              <a:solidFill>
                <a:srgbClr val="FF0000"/>
              </a:solidFill>
            </a:endParaRPr>
          </a:p>
        </p:txBody>
      </p:sp>
      <p:grpSp>
        <p:nvGrpSpPr>
          <p:cNvPr id="2" name="Group 3"/>
          <p:cNvGrpSpPr>
            <a:grpSpLocks/>
          </p:cNvGrpSpPr>
          <p:nvPr/>
        </p:nvGrpSpPr>
        <p:grpSpPr bwMode="auto">
          <a:xfrm>
            <a:off x="1835150" y="1628775"/>
            <a:ext cx="4818063" cy="3278188"/>
            <a:chOff x="1429" y="576"/>
            <a:chExt cx="3035" cy="2065"/>
          </a:xfrm>
        </p:grpSpPr>
        <p:sp>
          <p:nvSpPr>
            <p:cNvPr id="57350" name="Text Box 4"/>
            <p:cNvSpPr txBox="1">
              <a:spLocks noChangeArrowheads="1"/>
            </p:cNvSpPr>
            <p:nvPr/>
          </p:nvSpPr>
          <p:spPr bwMode="auto">
            <a:xfrm>
              <a:off x="3840" y="576"/>
              <a:ext cx="192"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FF0000"/>
                  </a:solidFill>
                  <a:latin typeface="Times New Roman" pitchFamily="18" charset="0"/>
                  <a:ea typeface="宋体" pitchFamily="2" charset="-122"/>
                </a:rPr>
                <a:t>0</a:t>
              </a:r>
            </a:p>
            <a:p>
              <a:pPr eaLnBrk="1" hangingPunct="1">
                <a:spcBef>
                  <a:spcPct val="50000"/>
                </a:spcBef>
                <a:buClrTx/>
                <a:buSzTx/>
                <a:buFontTx/>
                <a:buNone/>
              </a:pPr>
              <a:r>
                <a:rPr lang="en-US" altLang="zh-CN" sz="1800">
                  <a:solidFill>
                    <a:srgbClr val="FF0000"/>
                  </a:solidFill>
                  <a:latin typeface="Times New Roman" pitchFamily="18" charset="0"/>
                  <a:ea typeface="宋体" pitchFamily="2" charset="-122"/>
                </a:rPr>
                <a:t>1</a:t>
              </a:r>
            </a:p>
          </p:txBody>
        </p:sp>
        <p:sp>
          <p:nvSpPr>
            <p:cNvPr id="57351" name="Line 5"/>
            <p:cNvSpPr>
              <a:spLocks noChangeShapeType="1"/>
            </p:cNvSpPr>
            <p:nvPr/>
          </p:nvSpPr>
          <p:spPr bwMode="auto">
            <a:xfrm>
              <a:off x="1440" y="1308"/>
              <a:ext cx="16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2" name="Line 6"/>
            <p:cNvSpPr>
              <a:spLocks noChangeShapeType="1"/>
            </p:cNvSpPr>
            <p:nvPr/>
          </p:nvSpPr>
          <p:spPr bwMode="auto">
            <a:xfrm flipV="1">
              <a:off x="3984" y="748"/>
              <a:ext cx="0"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3" name="Line 7"/>
            <p:cNvSpPr>
              <a:spLocks noChangeShapeType="1"/>
            </p:cNvSpPr>
            <p:nvPr/>
          </p:nvSpPr>
          <p:spPr bwMode="auto">
            <a:xfrm flipH="1">
              <a:off x="3408" y="732"/>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4" name="Line 8"/>
            <p:cNvSpPr>
              <a:spLocks noChangeShapeType="1"/>
            </p:cNvSpPr>
            <p:nvPr/>
          </p:nvSpPr>
          <p:spPr bwMode="auto">
            <a:xfrm>
              <a:off x="3408" y="732"/>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5" name="Line 9"/>
            <p:cNvSpPr>
              <a:spLocks noChangeShapeType="1"/>
            </p:cNvSpPr>
            <p:nvPr/>
          </p:nvSpPr>
          <p:spPr bwMode="auto">
            <a:xfrm>
              <a:off x="2736" y="1020"/>
              <a:ext cx="0" cy="9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6" name="Line 10"/>
            <p:cNvSpPr>
              <a:spLocks noChangeShapeType="1"/>
            </p:cNvSpPr>
            <p:nvPr/>
          </p:nvSpPr>
          <p:spPr bwMode="auto">
            <a:xfrm flipH="1">
              <a:off x="2064" y="1595"/>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7" name="Line 11"/>
            <p:cNvSpPr>
              <a:spLocks noChangeShapeType="1"/>
            </p:cNvSpPr>
            <p:nvPr/>
          </p:nvSpPr>
          <p:spPr bwMode="auto">
            <a:xfrm flipH="1">
              <a:off x="1429" y="1823"/>
              <a:ext cx="10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8" name="Line 12"/>
            <p:cNvSpPr>
              <a:spLocks noChangeShapeType="1"/>
            </p:cNvSpPr>
            <p:nvPr/>
          </p:nvSpPr>
          <p:spPr bwMode="auto">
            <a:xfrm>
              <a:off x="2064" y="1595"/>
              <a:ext cx="0" cy="9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9" name="Line 13"/>
            <p:cNvSpPr>
              <a:spLocks noChangeShapeType="1"/>
            </p:cNvSpPr>
            <p:nvPr/>
          </p:nvSpPr>
          <p:spPr bwMode="auto">
            <a:xfrm flipH="1">
              <a:off x="2448" y="1968"/>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0" name="Line 14"/>
            <p:cNvSpPr>
              <a:spLocks noChangeShapeType="1"/>
            </p:cNvSpPr>
            <p:nvPr/>
          </p:nvSpPr>
          <p:spPr bwMode="auto">
            <a:xfrm>
              <a:off x="2448" y="182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1" name="Line 15"/>
            <p:cNvSpPr>
              <a:spLocks noChangeShapeType="1"/>
            </p:cNvSpPr>
            <p:nvPr/>
          </p:nvSpPr>
          <p:spPr bwMode="auto">
            <a:xfrm flipH="1">
              <a:off x="1440" y="2111"/>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2" name="Line 16"/>
            <p:cNvSpPr>
              <a:spLocks noChangeShapeType="1"/>
            </p:cNvSpPr>
            <p:nvPr/>
          </p:nvSpPr>
          <p:spPr bwMode="auto">
            <a:xfrm flipH="1">
              <a:off x="1827" y="2518"/>
              <a:ext cx="2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3" name="Line 17"/>
            <p:cNvSpPr>
              <a:spLocks noChangeShapeType="1"/>
            </p:cNvSpPr>
            <p:nvPr/>
          </p:nvSpPr>
          <p:spPr bwMode="auto">
            <a:xfrm>
              <a:off x="1824" y="235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4" name="Line 18"/>
            <p:cNvSpPr>
              <a:spLocks noChangeShapeType="1"/>
            </p:cNvSpPr>
            <p:nvPr/>
          </p:nvSpPr>
          <p:spPr bwMode="auto">
            <a:xfrm flipH="1">
              <a:off x="1440" y="2352"/>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5" name="Line 19"/>
            <p:cNvSpPr>
              <a:spLocks noChangeShapeType="1"/>
            </p:cNvSpPr>
            <p:nvPr/>
          </p:nvSpPr>
          <p:spPr bwMode="auto">
            <a:xfrm flipH="1">
              <a:off x="1440" y="2640"/>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6" name="Line 20"/>
            <p:cNvSpPr>
              <a:spLocks noChangeShapeType="1"/>
            </p:cNvSpPr>
            <p:nvPr/>
          </p:nvSpPr>
          <p:spPr bwMode="auto">
            <a:xfrm flipH="1">
              <a:off x="2736" y="1020"/>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7" name="Line 21"/>
            <p:cNvSpPr>
              <a:spLocks noChangeShapeType="1"/>
            </p:cNvSpPr>
            <p:nvPr/>
          </p:nvSpPr>
          <p:spPr bwMode="auto">
            <a:xfrm flipH="1">
              <a:off x="3984" y="8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8" name="Text Box 22"/>
            <p:cNvSpPr txBox="1">
              <a:spLocks noChangeArrowheads="1"/>
            </p:cNvSpPr>
            <p:nvPr/>
          </p:nvSpPr>
          <p:spPr bwMode="auto">
            <a:xfrm>
              <a:off x="2160" y="1500"/>
              <a:ext cx="19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0000CC"/>
                  </a:solidFill>
                  <a:latin typeface="Times New Roman" pitchFamily="18" charset="0"/>
                  <a:ea typeface="宋体" pitchFamily="2" charset="-122"/>
                </a:rPr>
                <a:t>0.2</a:t>
              </a:r>
            </a:p>
          </p:txBody>
        </p:sp>
        <p:sp>
          <p:nvSpPr>
            <p:cNvPr id="57369" name="Text Box 23"/>
            <p:cNvSpPr txBox="1">
              <a:spLocks noChangeArrowheads="1"/>
            </p:cNvSpPr>
            <p:nvPr/>
          </p:nvSpPr>
          <p:spPr bwMode="auto">
            <a:xfrm>
              <a:off x="3072" y="924"/>
              <a:ext cx="19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0000CC"/>
                  </a:solidFill>
                  <a:latin typeface="Times New Roman" pitchFamily="18" charset="0"/>
                  <a:ea typeface="宋体" pitchFamily="2" charset="-122"/>
                </a:rPr>
                <a:t>0.4</a:t>
              </a:r>
            </a:p>
          </p:txBody>
        </p:sp>
        <p:sp>
          <p:nvSpPr>
            <p:cNvPr id="57370" name="Text Box 24"/>
            <p:cNvSpPr txBox="1">
              <a:spLocks noChangeArrowheads="1"/>
            </p:cNvSpPr>
            <p:nvPr/>
          </p:nvSpPr>
          <p:spPr bwMode="auto">
            <a:xfrm>
              <a:off x="3552" y="636"/>
              <a:ext cx="19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0000CC"/>
                  </a:solidFill>
                  <a:latin typeface="Times New Roman" pitchFamily="18" charset="0"/>
                  <a:ea typeface="宋体" pitchFamily="2" charset="-122"/>
                </a:rPr>
                <a:t>0.6</a:t>
              </a:r>
            </a:p>
          </p:txBody>
        </p:sp>
        <p:sp>
          <p:nvSpPr>
            <p:cNvPr id="57371" name="Text Box 25"/>
            <p:cNvSpPr txBox="1">
              <a:spLocks noChangeArrowheads="1"/>
            </p:cNvSpPr>
            <p:nvPr/>
          </p:nvSpPr>
          <p:spPr bwMode="auto">
            <a:xfrm>
              <a:off x="4272" y="796"/>
              <a:ext cx="19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0000CC"/>
                  </a:solidFill>
                  <a:latin typeface="Times New Roman" pitchFamily="18" charset="0"/>
                  <a:ea typeface="宋体" pitchFamily="2" charset="-122"/>
                </a:rPr>
                <a:t>1.0</a:t>
              </a:r>
            </a:p>
          </p:txBody>
        </p:sp>
        <p:sp>
          <p:nvSpPr>
            <p:cNvPr id="57372" name="Text Box 26"/>
            <p:cNvSpPr txBox="1">
              <a:spLocks noChangeArrowheads="1"/>
            </p:cNvSpPr>
            <p:nvPr/>
          </p:nvSpPr>
          <p:spPr bwMode="auto">
            <a:xfrm>
              <a:off x="1632" y="2208"/>
              <a:ext cx="192"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FF0000"/>
                  </a:solidFill>
                  <a:latin typeface="Times New Roman" pitchFamily="18" charset="0"/>
                  <a:ea typeface="宋体" pitchFamily="2" charset="-122"/>
                </a:rPr>
                <a:t>0</a:t>
              </a:r>
            </a:p>
            <a:p>
              <a:pPr eaLnBrk="1" hangingPunct="1">
                <a:spcBef>
                  <a:spcPct val="50000"/>
                </a:spcBef>
                <a:buClrTx/>
                <a:buSzTx/>
                <a:buFontTx/>
                <a:buNone/>
              </a:pPr>
              <a:r>
                <a:rPr lang="en-US" altLang="zh-CN" sz="1800">
                  <a:solidFill>
                    <a:srgbClr val="FF0000"/>
                  </a:solidFill>
                  <a:latin typeface="Times New Roman" pitchFamily="18" charset="0"/>
                  <a:ea typeface="宋体" pitchFamily="2" charset="-122"/>
                </a:rPr>
                <a:t>1</a:t>
              </a:r>
            </a:p>
          </p:txBody>
        </p:sp>
        <p:sp>
          <p:nvSpPr>
            <p:cNvPr id="57373" name="Text Box 27"/>
            <p:cNvSpPr txBox="1">
              <a:spLocks noChangeArrowheads="1"/>
            </p:cNvSpPr>
            <p:nvPr/>
          </p:nvSpPr>
          <p:spPr bwMode="auto">
            <a:xfrm>
              <a:off x="2208" y="1680"/>
              <a:ext cx="192"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FF0000"/>
                  </a:solidFill>
                  <a:latin typeface="Times New Roman" pitchFamily="18" charset="0"/>
                  <a:ea typeface="宋体" pitchFamily="2" charset="-122"/>
                </a:rPr>
                <a:t>0</a:t>
              </a:r>
            </a:p>
            <a:p>
              <a:pPr eaLnBrk="1" hangingPunct="1">
                <a:spcBef>
                  <a:spcPct val="50000"/>
                </a:spcBef>
                <a:buClrTx/>
                <a:buSzTx/>
                <a:buFontTx/>
                <a:buNone/>
              </a:pPr>
              <a:r>
                <a:rPr lang="en-US" altLang="zh-CN" sz="1800">
                  <a:solidFill>
                    <a:srgbClr val="FF0000"/>
                  </a:solidFill>
                  <a:latin typeface="Times New Roman" pitchFamily="18" charset="0"/>
                  <a:ea typeface="宋体" pitchFamily="2" charset="-122"/>
                </a:rPr>
                <a:t>1</a:t>
              </a:r>
            </a:p>
          </p:txBody>
        </p:sp>
        <p:sp>
          <p:nvSpPr>
            <p:cNvPr id="57374" name="Line 28"/>
            <p:cNvSpPr>
              <a:spLocks noChangeShapeType="1"/>
            </p:cNvSpPr>
            <p:nvPr/>
          </p:nvSpPr>
          <p:spPr bwMode="auto">
            <a:xfrm flipH="1">
              <a:off x="3120" y="145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5" name="Line 29"/>
            <p:cNvSpPr>
              <a:spLocks noChangeShapeType="1"/>
            </p:cNvSpPr>
            <p:nvPr/>
          </p:nvSpPr>
          <p:spPr bwMode="auto">
            <a:xfrm>
              <a:off x="3120" y="1308"/>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6" name="Text Box 30"/>
            <p:cNvSpPr txBox="1">
              <a:spLocks noChangeArrowheads="1"/>
            </p:cNvSpPr>
            <p:nvPr/>
          </p:nvSpPr>
          <p:spPr bwMode="auto">
            <a:xfrm>
              <a:off x="2976" y="1163"/>
              <a:ext cx="192"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FF0000"/>
                  </a:solidFill>
                  <a:latin typeface="Times New Roman" pitchFamily="18" charset="0"/>
                  <a:ea typeface="宋体" pitchFamily="2" charset="-122"/>
                </a:rPr>
                <a:t>0</a:t>
              </a:r>
            </a:p>
            <a:p>
              <a:pPr eaLnBrk="1" hangingPunct="1">
                <a:spcBef>
                  <a:spcPct val="50000"/>
                </a:spcBef>
                <a:buClrTx/>
                <a:buSzTx/>
                <a:buFontTx/>
                <a:buNone/>
              </a:pPr>
              <a:r>
                <a:rPr lang="en-US" altLang="zh-CN" sz="1800">
                  <a:solidFill>
                    <a:srgbClr val="FF0000"/>
                  </a:solidFill>
                  <a:latin typeface="Times New Roman" pitchFamily="18" charset="0"/>
                  <a:ea typeface="宋体" pitchFamily="2" charset="-122"/>
                </a:rPr>
                <a:t>1</a:t>
              </a:r>
            </a:p>
          </p:txBody>
        </p:sp>
      </p:grpSp>
      <p:sp>
        <p:nvSpPr>
          <p:cNvPr id="139295" name="Text Box 31"/>
          <p:cNvSpPr txBox="1">
            <a:spLocks noChangeArrowheads="1"/>
          </p:cNvSpPr>
          <p:nvPr/>
        </p:nvSpPr>
        <p:spPr bwMode="auto">
          <a:xfrm>
            <a:off x="5364163" y="3068638"/>
            <a:ext cx="3311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kumimoji="1" lang="zh-CN" altLang="en-US" sz="2400" b="1">
                <a:solidFill>
                  <a:srgbClr val="FF0000"/>
                </a:solidFill>
                <a:latin typeface="Times New Roman" pitchFamily="18" charset="0"/>
                <a:ea typeface="楷体_GB2312" pitchFamily="49" charset="-122"/>
              </a:rPr>
              <a:t>（合并后概率上放）</a:t>
            </a:r>
          </a:p>
        </p:txBody>
      </p:sp>
      <p:sp>
        <p:nvSpPr>
          <p:cNvPr id="57349" name="Rectangle 32" descr="Large confetti"/>
          <p:cNvSpPr>
            <a:spLocks noChangeArrowheads="1"/>
          </p:cNvSpPr>
          <p:nvPr/>
        </p:nvSpPr>
        <p:spPr bwMode="auto">
          <a:xfrm>
            <a:off x="10144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algn="ctr">
              <a:spcBef>
                <a:spcPct val="0"/>
              </a:spcBef>
              <a:buClrTx/>
              <a:buSzTx/>
              <a:buFontTx/>
              <a:buNone/>
            </a:pPr>
            <a:r>
              <a:rPr lang="zh-CN" altLang="en-US" sz="4000" dirty="0">
                <a:solidFill>
                  <a:srgbClr val="0000FF"/>
                </a:solidFill>
              </a:rPr>
              <a:t>哈夫曼</a:t>
            </a:r>
            <a:r>
              <a:rPr lang="zh-CN" altLang="en-US" sz="4000" dirty="0">
                <a:solidFill>
                  <a:srgbClr val="FF0000"/>
                </a:solidFill>
              </a:rPr>
              <a:t>（</a:t>
            </a:r>
            <a:r>
              <a:rPr lang="en-US" altLang="zh-CN" sz="4000" dirty="0">
                <a:solidFill>
                  <a:srgbClr val="FF0000"/>
                </a:solidFill>
              </a:rPr>
              <a:t>Huffman</a:t>
            </a:r>
            <a:r>
              <a:rPr lang="zh-CN" altLang="en-US" sz="4000" dirty="0">
                <a:solidFill>
                  <a:srgbClr val="FF0000"/>
                </a:solidFill>
              </a:rPr>
              <a:t>）</a:t>
            </a:r>
            <a:r>
              <a:rPr lang="zh-CN" altLang="en-US" sz="4000" dirty="0">
                <a:solidFill>
                  <a:srgbClr val="0000FF"/>
                </a:solidFill>
              </a:rPr>
              <a:t>码</a:t>
            </a:r>
          </a:p>
        </p:txBody>
      </p:sp>
    </p:spTree>
    <p:extLst>
      <p:ext uri="{BB962C8B-B14F-4D97-AF65-F5344CB8AC3E}">
        <p14:creationId xmlns:p14="http://schemas.microsoft.com/office/powerpoint/2010/main" val="26045707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139266">
                                            <p:txEl>
                                              <p:pRg st="1" end="1"/>
                                            </p:txEl>
                                          </p:spTgt>
                                        </p:tgtEl>
                                        <p:attrNameLst>
                                          <p:attrName>style.visibility</p:attrName>
                                        </p:attrNameLst>
                                      </p:cBhvr>
                                      <p:to>
                                        <p:strVal val="visible"/>
                                      </p:to>
                                    </p:set>
                                    <p:anim calcmode="lin" valueType="num">
                                      <p:cBhvr additive="base">
                                        <p:cTn id="7" dur="500" fill="hold"/>
                                        <p:tgtEl>
                                          <p:spTgt spid="13926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9266">
                                            <p:txEl>
                                              <p:pRg st="1" end="1"/>
                                            </p:txEl>
                                          </p:spTgt>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39266">
                                            <p:txEl>
                                              <p:pRg st="3" end="3"/>
                                            </p:txEl>
                                          </p:spTgt>
                                        </p:tgtEl>
                                        <p:attrNameLst>
                                          <p:attrName>style.visibility</p:attrName>
                                        </p:attrNameLst>
                                      </p:cBhvr>
                                      <p:to>
                                        <p:strVal val="visible"/>
                                      </p:to>
                                    </p:set>
                                    <p:anim calcmode="lin" valueType="num">
                                      <p:cBhvr additive="base">
                                        <p:cTn id="11" dur="500" fill="hold"/>
                                        <p:tgtEl>
                                          <p:spTgt spid="139266">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9266">
                                            <p:txEl>
                                              <p:pRg st="3" end="3"/>
                                            </p:txEl>
                                          </p:spTgt>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139266">
                                            <p:txEl>
                                              <p:pRg st="4" end="4"/>
                                            </p:txEl>
                                          </p:spTgt>
                                        </p:tgtEl>
                                        <p:attrNameLst>
                                          <p:attrName>style.visibility</p:attrName>
                                        </p:attrNameLst>
                                      </p:cBhvr>
                                      <p:to>
                                        <p:strVal val="visible"/>
                                      </p:to>
                                    </p:set>
                                    <p:anim calcmode="lin" valueType="num">
                                      <p:cBhvr additive="base">
                                        <p:cTn id="15" dur="500" fill="hold"/>
                                        <p:tgtEl>
                                          <p:spTgt spid="139266">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9266">
                                            <p:txEl>
                                              <p:pRg st="4" end="4"/>
                                            </p:txEl>
                                          </p:spTgt>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139266">
                                            <p:txEl>
                                              <p:pRg st="5" end="5"/>
                                            </p:txEl>
                                          </p:spTgt>
                                        </p:tgtEl>
                                        <p:attrNameLst>
                                          <p:attrName>style.visibility</p:attrName>
                                        </p:attrNameLst>
                                      </p:cBhvr>
                                      <p:to>
                                        <p:strVal val="visible"/>
                                      </p:to>
                                    </p:set>
                                    <p:anim calcmode="lin" valueType="num">
                                      <p:cBhvr additive="base">
                                        <p:cTn id="19" dur="500" fill="hold"/>
                                        <p:tgtEl>
                                          <p:spTgt spid="139266">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9266">
                                            <p:txEl>
                                              <p:pRg st="5" end="5"/>
                                            </p:txEl>
                                          </p:spTgt>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139266">
                                            <p:txEl>
                                              <p:pRg st="6" end="6"/>
                                            </p:txEl>
                                          </p:spTgt>
                                        </p:tgtEl>
                                        <p:attrNameLst>
                                          <p:attrName>style.visibility</p:attrName>
                                        </p:attrNameLst>
                                      </p:cBhvr>
                                      <p:to>
                                        <p:strVal val="visible"/>
                                      </p:to>
                                    </p:set>
                                    <p:anim calcmode="lin" valueType="num">
                                      <p:cBhvr additive="base">
                                        <p:cTn id="23" dur="500" fill="hold"/>
                                        <p:tgtEl>
                                          <p:spTgt spid="139266">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9266">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1" presetClass="entr" presetSubtype="0" fill="hold" grpId="0" nodeType="clickEffect">
                                  <p:stCondLst>
                                    <p:cond delay="0"/>
                                  </p:stCondLst>
                                  <p:iterate type="lt">
                                    <p:tmPct val="10000"/>
                                  </p:iterate>
                                  <p:childTnLst>
                                    <p:set>
                                      <p:cBhvr>
                                        <p:cTn id="28" dur="1" fill="hold">
                                          <p:stCondLst>
                                            <p:cond delay="0"/>
                                          </p:stCondLst>
                                        </p:cTn>
                                        <p:tgtEl>
                                          <p:spTgt spid="139295"/>
                                        </p:tgtEl>
                                        <p:attrNameLst>
                                          <p:attrName>style.visibility</p:attrName>
                                        </p:attrNameLst>
                                      </p:cBhvr>
                                      <p:to>
                                        <p:strVal val="visible"/>
                                      </p:to>
                                    </p:set>
                                    <p:anim calcmode="lin" valueType="num">
                                      <p:cBhvr>
                                        <p:cTn id="29" dur="500" fill="hold"/>
                                        <p:tgtEl>
                                          <p:spTgt spid="139295"/>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139295"/>
                                        </p:tgtEl>
                                        <p:attrNameLst>
                                          <p:attrName>ppt_y</p:attrName>
                                        </p:attrNameLst>
                                      </p:cBhvr>
                                      <p:tavLst>
                                        <p:tav tm="0">
                                          <p:val>
                                            <p:strVal val="#ppt_y"/>
                                          </p:val>
                                        </p:tav>
                                        <p:tav tm="100000">
                                          <p:val>
                                            <p:strVal val="#ppt_y"/>
                                          </p:val>
                                        </p:tav>
                                      </p:tavLst>
                                    </p:anim>
                                    <p:anim calcmode="lin" valueType="num">
                                      <p:cBhvr>
                                        <p:cTn id="31" dur="500" fill="hold"/>
                                        <p:tgtEl>
                                          <p:spTgt spid="139295"/>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139295"/>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13929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dissolve">
                                      <p:cBhvr>
                                        <p:cTn id="3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95" grpId="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0" name="Rectangle 2"/>
          <p:cNvSpPr>
            <a:spLocks noGrp="1" noChangeArrowheads="1"/>
          </p:cNvSpPr>
          <p:nvPr>
            <p:ph type="body" sz="half" idx="1"/>
          </p:nvPr>
        </p:nvSpPr>
        <p:spPr>
          <a:xfrm>
            <a:off x="250825" y="1827213"/>
            <a:ext cx="8458200" cy="5562600"/>
          </a:xfrm>
        </p:spPr>
        <p:txBody>
          <a:bodyPr>
            <a:normAutofit lnSpcReduction="10000"/>
          </a:bodyPr>
          <a:lstStyle/>
          <a:p>
            <a:pPr marL="609600" indent="-609600">
              <a:lnSpc>
                <a:spcPct val="90000"/>
              </a:lnSpc>
              <a:buFont typeface="Wingdings" pitchFamily="2" charset="2"/>
              <a:buNone/>
            </a:pPr>
            <a:r>
              <a:rPr lang="zh-CN" altLang="en-US" sz="2000" b="1">
                <a:solidFill>
                  <a:srgbClr val="0000CC"/>
                </a:solidFill>
              </a:rPr>
              <a:t>        </a:t>
            </a:r>
            <a:r>
              <a:rPr lang="en-US" altLang="zh-CN" b="1">
                <a:solidFill>
                  <a:srgbClr val="0000CC"/>
                </a:solidFill>
              </a:rPr>
              <a:t>3. </a:t>
            </a:r>
            <a:r>
              <a:rPr lang="zh-CN" altLang="en-US" b="1">
                <a:solidFill>
                  <a:srgbClr val="0000CC"/>
                </a:solidFill>
              </a:rPr>
              <a:t>上例</a:t>
            </a:r>
            <a:endParaRPr lang="zh-CN" altLang="en-US">
              <a:solidFill>
                <a:srgbClr val="FF0000"/>
              </a:solidFill>
            </a:endParaRPr>
          </a:p>
          <a:p>
            <a:pPr marL="609600" indent="-609600">
              <a:lnSpc>
                <a:spcPct val="90000"/>
              </a:lnSpc>
              <a:buFont typeface="Wingdings" pitchFamily="2" charset="2"/>
              <a:buNone/>
            </a:pPr>
            <a:r>
              <a:rPr lang="en-US" altLang="zh-CN">
                <a:solidFill>
                  <a:srgbClr val="FF0066"/>
                </a:solidFill>
              </a:rPr>
              <a:t>00</a:t>
            </a:r>
            <a:r>
              <a:rPr lang="en-US" altLang="zh-CN">
                <a:solidFill>
                  <a:srgbClr val="0000CC"/>
                </a:solidFill>
              </a:rPr>
              <a:t>   </a:t>
            </a:r>
            <a:r>
              <a:rPr lang="en-US" altLang="zh-CN" i="1">
                <a:solidFill>
                  <a:srgbClr val="0000CC"/>
                </a:solidFill>
              </a:rPr>
              <a:t>x</a:t>
            </a:r>
            <a:r>
              <a:rPr lang="en-US" altLang="zh-CN" baseline="-25000">
                <a:solidFill>
                  <a:srgbClr val="0000CC"/>
                </a:solidFill>
              </a:rPr>
              <a:t>1</a:t>
            </a:r>
            <a:r>
              <a:rPr lang="en-US" altLang="zh-CN">
                <a:solidFill>
                  <a:srgbClr val="0000CC"/>
                </a:solidFill>
              </a:rPr>
              <a:t> 0.4                                                    </a:t>
            </a:r>
          </a:p>
          <a:p>
            <a:pPr marL="609600" indent="-609600">
              <a:lnSpc>
                <a:spcPct val="90000"/>
              </a:lnSpc>
              <a:buFont typeface="Wingdings" pitchFamily="2" charset="2"/>
              <a:buNone/>
            </a:pPr>
            <a:endParaRPr lang="en-US" altLang="zh-CN">
              <a:solidFill>
                <a:srgbClr val="0000CC"/>
              </a:solidFill>
            </a:endParaRPr>
          </a:p>
          <a:p>
            <a:pPr marL="609600" indent="-609600">
              <a:lnSpc>
                <a:spcPct val="90000"/>
              </a:lnSpc>
              <a:buFont typeface="Wingdings" pitchFamily="2" charset="2"/>
              <a:buNone/>
            </a:pPr>
            <a:r>
              <a:rPr lang="en-US" altLang="zh-CN">
                <a:solidFill>
                  <a:srgbClr val="FF0066"/>
                </a:solidFill>
              </a:rPr>
              <a:t>10</a:t>
            </a:r>
            <a:r>
              <a:rPr lang="en-US" altLang="zh-CN">
                <a:solidFill>
                  <a:srgbClr val="0000CC"/>
                </a:solidFill>
              </a:rPr>
              <a:t>   </a:t>
            </a:r>
            <a:r>
              <a:rPr lang="en-US" altLang="zh-CN" i="1">
                <a:solidFill>
                  <a:srgbClr val="0000CC"/>
                </a:solidFill>
              </a:rPr>
              <a:t>x</a:t>
            </a:r>
            <a:r>
              <a:rPr lang="en-US" altLang="zh-CN" baseline="-25000">
                <a:solidFill>
                  <a:srgbClr val="0000CC"/>
                </a:solidFill>
              </a:rPr>
              <a:t>2</a:t>
            </a:r>
            <a:r>
              <a:rPr lang="en-US" altLang="zh-CN">
                <a:solidFill>
                  <a:srgbClr val="0000CC"/>
                </a:solidFill>
              </a:rPr>
              <a:t> 0.2</a:t>
            </a:r>
          </a:p>
          <a:p>
            <a:pPr marL="609600" indent="-609600">
              <a:lnSpc>
                <a:spcPct val="90000"/>
              </a:lnSpc>
              <a:buFont typeface="Wingdings" pitchFamily="2" charset="2"/>
              <a:buNone/>
            </a:pPr>
            <a:r>
              <a:rPr lang="en-US" altLang="zh-CN">
                <a:solidFill>
                  <a:srgbClr val="FF0066"/>
                </a:solidFill>
              </a:rPr>
              <a:t>11</a:t>
            </a:r>
            <a:r>
              <a:rPr lang="en-US" altLang="zh-CN">
                <a:solidFill>
                  <a:srgbClr val="0000CC"/>
                </a:solidFill>
              </a:rPr>
              <a:t>   </a:t>
            </a:r>
            <a:r>
              <a:rPr lang="en-US" altLang="zh-CN" i="1">
                <a:solidFill>
                  <a:srgbClr val="0000CC"/>
                </a:solidFill>
              </a:rPr>
              <a:t>x</a:t>
            </a:r>
            <a:r>
              <a:rPr lang="en-US" altLang="zh-CN" baseline="-25000">
                <a:solidFill>
                  <a:srgbClr val="0000CC"/>
                </a:solidFill>
              </a:rPr>
              <a:t>3</a:t>
            </a:r>
            <a:r>
              <a:rPr lang="en-US" altLang="zh-CN">
                <a:solidFill>
                  <a:srgbClr val="0000CC"/>
                </a:solidFill>
              </a:rPr>
              <a:t> 0.2</a:t>
            </a:r>
          </a:p>
          <a:p>
            <a:pPr marL="609600" indent="-609600">
              <a:lnSpc>
                <a:spcPct val="90000"/>
              </a:lnSpc>
              <a:buFont typeface="Wingdings" pitchFamily="2" charset="2"/>
              <a:buNone/>
            </a:pPr>
            <a:r>
              <a:rPr lang="en-US" altLang="zh-CN">
                <a:solidFill>
                  <a:srgbClr val="FF0066"/>
                </a:solidFill>
              </a:rPr>
              <a:t>010 </a:t>
            </a:r>
            <a:r>
              <a:rPr lang="en-US" altLang="zh-CN" i="1">
                <a:solidFill>
                  <a:srgbClr val="0000CC"/>
                </a:solidFill>
              </a:rPr>
              <a:t>x</a:t>
            </a:r>
            <a:r>
              <a:rPr lang="en-US" altLang="zh-CN" baseline="-25000">
                <a:solidFill>
                  <a:srgbClr val="0000CC"/>
                </a:solidFill>
              </a:rPr>
              <a:t>4</a:t>
            </a:r>
            <a:r>
              <a:rPr lang="en-US" altLang="zh-CN">
                <a:solidFill>
                  <a:srgbClr val="0000CC"/>
                </a:solidFill>
              </a:rPr>
              <a:t> 0.1</a:t>
            </a:r>
          </a:p>
          <a:p>
            <a:pPr marL="609600" indent="-609600">
              <a:lnSpc>
                <a:spcPct val="90000"/>
              </a:lnSpc>
              <a:buFont typeface="Wingdings" pitchFamily="2" charset="2"/>
              <a:buNone/>
            </a:pPr>
            <a:r>
              <a:rPr lang="en-US" altLang="zh-CN">
                <a:solidFill>
                  <a:srgbClr val="FF0066"/>
                </a:solidFill>
              </a:rPr>
              <a:t>011</a:t>
            </a:r>
            <a:r>
              <a:rPr lang="en-US" altLang="zh-CN">
                <a:solidFill>
                  <a:srgbClr val="0000CC"/>
                </a:solidFill>
              </a:rPr>
              <a:t> </a:t>
            </a:r>
            <a:r>
              <a:rPr lang="en-US" altLang="zh-CN" i="1">
                <a:solidFill>
                  <a:srgbClr val="0000CC"/>
                </a:solidFill>
              </a:rPr>
              <a:t>x</a:t>
            </a:r>
            <a:r>
              <a:rPr lang="en-US" altLang="zh-CN" baseline="-25000">
                <a:solidFill>
                  <a:srgbClr val="0000CC"/>
                </a:solidFill>
              </a:rPr>
              <a:t>5</a:t>
            </a:r>
            <a:r>
              <a:rPr lang="en-US" altLang="zh-CN">
                <a:solidFill>
                  <a:srgbClr val="0000CC"/>
                </a:solidFill>
              </a:rPr>
              <a:t> 0.1</a:t>
            </a:r>
            <a:r>
              <a:rPr lang="en-US" altLang="zh-CN" sz="2400">
                <a:solidFill>
                  <a:srgbClr val="0000CC"/>
                </a:solidFill>
              </a:rPr>
              <a:t>                   </a:t>
            </a:r>
          </a:p>
          <a:p>
            <a:pPr marL="609600" indent="-609600">
              <a:lnSpc>
                <a:spcPct val="90000"/>
              </a:lnSpc>
              <a:buFont typeface="Wingdings" pitchFamily="2" charset="2"/>
              <a:buNone/>
            </a:pPr>
            <a:r>
              <a:rPr lang="en-US" altLang="zh-CN" sz="2400">
                <a:solidFill>
                  <a:srgbClr val="0000CC"/>
                </a:solidFill>
              </a:rPr>
              <a:t> </a:t>
            </a:r>
          </a:p>
          <a:p>
            <a:pPr marL="609600" indent="-609600">
              <a:lnSpc>
                <a:spcPct val="90000"/>
              </a:lnSpc>
              <a:buFont typeface="Wingdings" pitchFamily="2" charset="2"/>
              <a:buNone/>
            </a:pPr>
            <a:r>
              <a:rPr lang="en-US" altLang="zh-CN" sz="2400">
                <a:solidFill>
                  <a:srgbClr val="0000CC"/>
                </a:solidFill>
              </a:rPr>
              <a:t> </a:t>
            </a:r>
            <a:r>
              <a:rPr lang="en-US" altLang="en-US" sz="2400">
                <a:solidFill>
                  <a:srgbClr val="0000CC"/>
                </a:solidFill>
              </a:rPr>
              <a:t>①</a:t>
            </a:r>
            <a:r>
              <a:rPr lang="en-US" altLang="zh-CN" sz="2400">
                <a:solidFill>
                  <a:srgbClr val="0000CC"/>
                </a:solidFill>
              </a:rPr>
              <a:t> </a:t>
            </a:r>
            <a:r>
              <a:rPr lang="zh-CN" altLang="en-US" sz="2400">
                <a:solidFill>
                  <a:srgbClr val="0000CC"/>
                </a:solidFill>
              </a:rPr>
              <a:t>平均码长                                           </a:t>
            </a:r>
          </a:p>
          <a:p>
            <a:pPr marL="609600" indent="-609600">
              <a:lnSpc>
                <a:spcPct val="90000"/>
              </a:lnSpc>
              <a:buFont typeface="Wingdings" pitchFamily="2" charset="2"/>
              <a:buNone/>
            </a:pPr>
            <a:r>
              <a:rPr lang="en-US" altLang="zh-CN" sz="2400">
                <a:solidFill>
                  <a:srgbClr val="0000CC"/>
                </a:solidFill>
              </a:rPr>
              <a:t> ② </a:t>
            </a:r>
            <a:r>
              <a:rPr lang="zh-CN" altLang="en-US" sz="2400">
                <a:solidFill>
                  <a:srgbClr val="0000CC"/>
                </a:solidFill>
              </a:rPr>
              <a:t>码方差</a:t>
            </a:r>
            <a:r>
              <a:rPr lang="zh-CN" altLang="en-US" sz="2400" i="1">
                <a:solidFill>
                  <a:srgbClr val="FF0000"/>
                </a:solidFill>
                <a:sym typeface="Symbol" pitchFamily="18" charset="2"/>
              </a:rPr>
              <a:t></a:t>
            </a:r>
            <a:r>
              <a:rPr lang="en-US" altLang="zh-CN" sz="2400" baseline="-25000">
                <a:solidFill>
                  <a:srgbClr val="FF0000"/>
                </a:solidFill>
                <a:sym typeface="Symbol" pitchFamily="18" charset="2"/>
              </a:rPr>
              <a:t>2</a:t>
            </a:r>
            <a:r>
              <a:rPr lang="en-US" altLang="zh-CN" sz="2400" baseline="30000">
                <a:solidFill>
                  <a:srgbClr val="FF0000"/>
                </a:solidFill>
                <a:sym typeface="Symbol" pitchFamily="18" charset="2"/>
              </a:rPr>
              <a:t>2 </a:t>
            </a:r>
            <a:r>
              <a:rPr lang="en-US" altLang="zh-CN" sz="2400">
                <a:solidFill>
                  <a:srgbClr val="FF0000"/>
                </a:solidFill>
              </a:rPr>
              <a:t>= 0.16</a:t>
            </a:r>
            <a:r>
              <a:rPr lang="en-US" altLang="zh-CN" sz="2400">
                <a:solidFill>
                  <a:srgbClr val="0000CC"/>
                </a:solidFill>
              </a:rPr>
              <a:t> </a:t>
            </a:r>
          </a:p>
          <a:p>
            <a:pPr marL="609600" indent="-609600">
              <a:lnSpc>
                <a:spcPct val="90000"/>
              </a:lnSpc>
              <a:buClr>
                <a:srgbClr val="0000CC"/>
              </a:buClr>
              <a:buFont typeface="Wingdings" pitchFamily="2" charset="2"/>
              <a:buNone/>
            </a:pPr>
            <a:r>
              <a:rPr lang="zh-CN" altLang="en-US" sz="2400">
                <a:solidFill>
                  <a:schemeClr val="bg1"/>
                </a:solidFill>
              </a:rPr>
              <a:t>＊两法平均码长相同，故信息率</a:t>
            </a:r>
            <a:r>
              <a:rPr lang="en-US" altLang="zh-CN" sz="2400" i="1">
                <a:solidFill>
                  <a:schemeClr val="bg1"/>
                </a:solidFill>
              </a:rPr>
              <a:t>R</a:t>
            </a:r>
            <a:r>
              <a:rPr lang="zh-CN" altLang="en-US" sz="2400">
                <a:solidFill>
                  <a:schemeClr val="bg1"/>
                </a:solidFill>
              </a:rPr>
              <a:t>、冗余度相同；</a:t>
            </a:r>
          </a:p>
          <a:p>
            <a:pPr marL="609600" indent="-609600">
              <a:lnSpc>
                <a:spcPct val="90000"/>
              </a:lnSpc>
              <a:buClr>
                <a:srgbClr val="0000CC"/>
              </a:buClr>
              <a:buFont typeface="Wingdings" pitchFamily="2" charset="2"/>
              <a:buNone/>
            </a:pPr>
            <a:r>
              <a:rPr lang="zh-CN" altLang="en-US" sz="2400">
                <a:solidFill>
                  <a:schemeClr val="bg1"/>
                </a:solidFill>
              </a:rPr>
              <a:t>＊但码方差不同，码方差小要好</a:t>
            </a:r>
            <a:r>
              <a:rPr lang="en-US" altLang="zh-CN" sz="2400">
                <a:solidFill>
                  <a:schemeClr val="bg1"/>
                </a:solidFill>
              </a:rPr>
              <a:t>.</a:t>
            </a:r>
          </a:p>
        </p:txBody>
      </p:sp>
      <p:grpSp>
        <p:nvGrpSpPr>
          <p:cNvPr id="58371" name="Group 3"/>
          <p:cNvGrpSpPr>
            <a:grpSpLocks/>
          </p:cNvGrpSpPr>
          <p:nvPr/>
        </p:nvGrpSpPr>
        <p:grpSpPr bwMode="auto">
          <a:xfrm>
            <a:off x="1835150" y="1628775"/>
            <a:ext cx="4818063" cy="3278188"/>
            <a:chOff x="1429" y="576"/>
            <a:chExt cx="3035" cy="2065"/>
          </a:xfrm>
        </p:grpSpPr>
        <p:sp>
          <p:nvSpPr>
            <p:cNvPr id="58375" name="Text Box 4"/>
            <p:cNvSpPr txBox="1">
              <a:spLocks noChangeArrowheads="1"/>
            </p:cNvSpPr>
            <p:nvPr/>
          </p:nvSpPr>
          <p:spPr bwMode="auto">
            <a:xfrm>
              <a:off x="3840" y="576"/>
              <a:ext cx="192"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FF0000"/>
                  </a:solidFill>
                  <a:latin typeface="Times New Roman" pitchFamily="18" charset="0"/>
                  <a:ea typeface="宋体" pitchFamily="2" charset="-122"/>
                </a:rPr>
                <a:t>0</a:t>
              </a:r>
            </a:p>
            <a:p>
              <a:pPr eaLnBrk="1" hangingPunct="1">
                <a:spcBef>
                  <a:spcPct val="50000"/>
                </a:spcBef>
                <a:buClrTx/>
                <a:buSzTx/>
                <a:buFontTx/>
                <a:buNone/>
              </a:pPr>
              <a:r>
                <a:rPr lang="en-US" altLang="zh-CN" sz="1800">
                  <a:solidFill>
                    <a:srgbClr val="FF0000"/>
                  </a:solidFill>
                  <a:latin typeface="Times New Roman" pitchFamily="18" charset="0"/>
                  <a:ea typeface="宋体" pitchFamily="2" charset="-122"/>
                </a:rPr>
                <a:t>1</a:t>
              </a:r>
            </a:p>
          </p:txBody>
        </p:sp>
        <p:sp>
          <p:nvSpPr>
            <p:cNvPr id="58376" name="Line 5"/>
            <p:cNvSpPr>
              <a:spLocks noChangeShapeType="1"/>
            </p:cNvSpPr>
            <p:nvPr/>
          </p:nvSpPr>
          <p:spPr bwMode="auto">
            <a:xfrm>
              <a:off x="1440" y="1308"/>
              <a:ext cx="16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77" name="Line 6"/>
            <p:cNvSpPr>
              <a:spLocks noChangeShapeType="1"/>
            </p:cNvSpPr>
            <p:nvPr/>
          </p:nvSpPr>
          <p:spPr bwMode="auto">
            <a:xfrm flipV="1">
              <a:off x="3984" y="748"/>
              <a:ext cx="0"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78" name="Line 7"/>
            <p:cNvSpPr>
              <a:spLocks noChangeShapeType="1"/>
            </p:cNvSpPr>
            <p:nvPr/>
          </p:nvSpPr>
          <p:spPr bwMode="auto">
            <a:xfrm flipH="1">
              <a:off x="3408" y="732"/>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79" name="Line 8"/>
            <p:cNvSpPr>
              <a:spLocks noChangeShapeType="1"/>
            </p:cNvSpPr>
            <p:nvPr/>
          </p:nvSpPr>
          <p:spPr bwMode="auto">
            <a:xfrm>
              <a:off x="3408" y="732"/>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0" name="Line 9"/>
            <p:cNvSpPr>
              <a:spLocks noChangeShapeType="1"/>
            </p:cNvSpPr>
            <p:nvPr/>
          </p:nvSpPr>
          <p:spPr bwMode="auto">
            <a:xfrm>
              <a:off x="2736" y="1020"/>
              <a:ext cx="0" cy="9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1" name="Line 10"/>
            <p:cNvSpPr>
              <a:spLocks noChangeShapeType="1"/>
            </p:cNvSpPr>
            <p:nvPr/>
          </p:nvSpPr>
          <p:spPr bwMode="auto">
            <a:xfrm flipH="1">
              <a:off x="2064" y="1595"/>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2" name="Line 11"/>
            <p:cNvSpPr>
              <a:spLocks noChangeShapeType="1"/>
            </p:cNvSpPr>
            <p:nvPr/>
          </p:nvSpPr>
          <p:spPr bwMode="auto">
            <a:xfrm flipH="1">
              <a:off x="1429" y="1823"/>
              <a:ext cx="10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3" name="Line 12"/>
            <p:cNvSpPr>
              <a:spLocks noChangeShapeType="1"/>
            </p:cNvSpPr>
            <p:nvPr/>
          </p:nvSpPr>
          <p:spPr bwMode="auto">
            <a:xfrm>
              <a:off x="2064" y="1595"/>
              <a:ext cx="0" cy="9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4" name="Line 13"/>
            <p:cNvSpPr>
              <a:spLocks noChangeShapeType="1"/>
            </p:cNvSpPr>
            <p:nvPr/>
          </p:nvSpPr>
          <p:spPr bwMode="auto">
            <a:xfrm flipH="1">
              <a:off x="2448" y="1968"/>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5" name="Line 14"/>
            <p:cNvSpPr>
              <a:spLocks noChangeShapeType="1"/>
            </p:cNvSpPr>
            <p:nvPr/>
          </p:nvSpPr>
          <p:spPr bwMode="auto">
            <a:xfrm>
              <a:off x="2448" y="182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6" name="Line 15"/>
            <p:cNvSpPr>
              <a:spLocks noChangeShapeType="1"/>
            </p:cNvSpPr>
            <p:nvPr/>
          </p:nvSpPr>
          <p:spPr bwMode="auto">
            <a:xfrm flipH="1">
              <a:off x="1440" y="2111"/>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7" name="Line 16"/>
            <p:cNvSpPr>
              <a:spLocks noChangeShapeType="1"/>
            </p:cNvSpPr>
            <p:nvPr/>
          </p:nvSpPr>
          <p:spPr bwMode="auto">
            <a:xfrm flipH="1">
              <a:off x="1827" y="2518"/>
              <a:ext cx="2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8" name="Line 17"/>
            <p:cNvSpPr>
              <a:spLocks noChangeShapeType="1"/>
            </p:cNvSpPr>
            <p:nvPr/>
          </p:nvSpPr>
          <p:spPr bwMode="auto">
            <a:xfrm>
              <a:off x="1824" y="235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9" name="Line 18"/>
            <p:cNvSpPr>
              <a:spLocks noChangeShapeType="1"/>
            </p:cNvSpPr>
            <p:nvPr/>
          </p:nvSpPr>
          <p:spPr bwMode="auto">
            <a:xfrm flipH="1">
              <a:off x="1440" y="2352"/>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0" name="Line 19"/>
            <p:cNvSpPr>
              <a:spLocks noChangeShapeType="1"/>
            </p:cNvSpPr>
            <p:nvPr/>
          </p:nvSpPr>
          <p:spPr bwMode="auto">
            <a:xfrm flipH="1">
              <a:off x="1440" y="2640"/>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1" name="Line 20"/>
            <p:cNvSpPr>
              <a:spLocks noChangeShapeType="1"/>
            </p:cNvSpPr>
            <p:nvPr/>
          </p:nvSpPr>
          <p:spPr bwMode="auto">
            <a:xfrm flipH="1">
              <a:off x="2736" y="1020"/>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2" name="Line 21"/>
            <p:cNvSpPr>
              <a:spLocks noChangeShapeType="1"/>
            </p:cNvSpPr>
            <p:nvPr/>
          </p:nvSpPr>
          <p:spPr bwMode="auto">
            <a:xfrm flipH="1">
              <a:off x="3984" y="8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3" name="Text Box 22"/>
            <p:cNvSpPr txBox="1">
              <a:spLocks noChangeArrowheads="1"/>
            </p:cNvSpPr>
            <p:nvPr/>
          </p:nvSpPr>
          <p:spPr bwMode="auto">
            <a:xfrm>
              <a:off x="2160" y="1500"/>
              <a:ext cx="19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0000CC"/>
                  </a:solidFill>
                  <a:latin typeface="Times New Roman" pitchFamily="18" charset="0"/>
                  <a:ea typeface="宋体" pitchFamily="2" charset="-122"/>
                </a:rPr>
                <a:t>0.2</a:t>
              </a:r>
            </a:p>
          </p:txBody>
        </p:sp>
        <p:sp>
          <p:nvSpPr>
            <p:cNvPr id="58394" name="Text Box 23"/>
            <p:cNvSpPr txBox="1">
              <a:spLocks noChangeArrowheads="1"/>
            </p:cNvSpPr>
            <p:nvPr/>
          </p:nvSpPr>
          <p:spPr bwMode="auto">
            <a:xfrm>
              <a:off x="3072" y="924"/>
              <a:ext cx="19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0000CC"/>
                  </a:solidFill>
                  <a:latin typeface="Times New Roman" pitchFamily="18" charset="0"/>
                  <a:ea typeface="宋体" pitchFamily="2" charset="-122"/>
                </a:rPr>
                <a:t>0.4</a:t>
              </a:r>
            </a:p>
          </p:txBody>
        </p:sp>
        <p:sp>
          <p:nvSpPr>
            <p:cNvPr id="58395" name="Text Box 24"/>
            <p:cNvSpPr txBox="1">
              <a:spLocks noChangeArrowheads="1"/>
            </p:cNvSpPr>
            <p:nvPr/>
          </p:nvSpPr>
          <p:spPr bwMode="auto">
            <a:xfrm>
              <a:off x="3552" y="636"/>
              <a:ext cx="19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0000CC"/>
                  </a:solidFill>
                  <a:latin typeface="Times New Roman" pitchFamily="18" charset="0"/>
                  <a:ea typeface="宋体" pitchFamily="2" charset="-122"/>
                </a:rPr>
                <a:t>0.6</a:t>
              </a:r>
            </a:p>
          </p:txBody>
        </p:sp>
        <p:sp>
          <p:nvSpPr>
            <p:cNvPr id="58396" name="Text Box 25"/>
            <p:cNvSpPr txBox="1">
              <a:spLocks noChangeArrowheads="1"/>
            </p:cNvSpPr>
            <p:nvPr/>
          </p:nvSpPr>
          <p:spPr bwMode="auto">
            <a:xfrm>
              <a:off x="4272" y="796"/>
              <a:ext cx="19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0000CC"/>
                  </a:solidFill>
                  <a:latin typeface="Times New Roman" pitchFamily="18" charset="0"/>
                  <a:ea typeface="宋体" pitchFamily="2" charset="-122"/>
                </a:rPr>
                <a:t>1.0</a:t>
              </a:r>
            </a:p>
          </p:txBody>
        </p:sp>
        <p:sp>
          <p:nvSpPr>
            <p:cNvPr id="58397" name="Text Box 26"/>
            <p:cNvSpPr txBox="1">
              <a:spLocks noChangeArrowheads="1"/>
            </p:cNvSpPr>
            <p:nvPr/>
          </p:nvSpPr>
          <p:spPr bwMode="auto">
            <a:xfrm>
              <a:off x="1632" y="2208"/>
              <a:ext cx="192"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FF0000"/>
                  </a:solidFill>
                  <a:latin typeface="Times New Roman" pitchFamily="18" charset="0"/>
                  <a:ea typeface="宋体" pitchFamily="2" charset="-122"/>
                </a:rPr>
                <a:t>0</a:t>
              </a:r>
            </a:p>
            <a:p>
              <a:pPr eaLnBrk="1" hangingPunct="1">
                <a:spcBef>
                  <a:spcPct val="50000"/>
                </a:spcBef>
                <a:buClrTx/>
                <a:buSzTx/>
                <a:buFontTx/>
                <a:buNone/>
              </a:pPr>
              <a:r>
                <a:rPr lang="en-US" altLang="zh-CN" sz="1800">
                  <a:solidFill>
                    <a:srgbClr val="FF0000"/>
                  </a:solidFill>
                  <a:latin typeface="Times New Roman" pitchFamily="18" charset="0"/>
                  <a:ea typeface="宋体" pitchFamily="2" charset="-122"/>
                </a:rPr>
                <a:t>1</a:t>
              </a:r>
            </a:p>
          </p:txBody>
        </p:sp>
        <p:sp>
          <p:nvSpPr>
            <p:cNvPr id="58398" name="Text Box 27"/>
            <p:cNvSpPr txBox="1">
              <a:spLocks noChangeArrowheads="1"/>
            </p:cNvSpPr>
            <p:nvPr/>
          </p:nvSpPr>
          <p:spPr bwMode="auto">
            <a:xfrm>
              <a:off x="2208" y="1680"/>
              <a:ext cx="192"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FF0000"/>
                  </a:solidFill>
                  <a:latin typeface="Times New Roman" pitchFamily="18" charset="0"/>
                  <a:ea typeface="宋体" pitchFamily="2" charset="-122"/>
                </a:rPr>
                <a:t>0</a:t>
              </a:r>
            </a:p>
            <a:p>
              <a:pPr eaLnBrk="1" hangingPunct="1">
                <a:spcBef>
                  <a:spcPct val="50000"/>
                </a:spcBef>
                <a:buClrTx/>
                <a:buSzTx/>
                <a:buFontTx/>
                <a:buNone/>
              </a:pPr>
              <a:r>
                <a:rPr lang="en-US" altLang="zh-CN" sz="1800">
                  <a:solidFill>
                    <a:srgbClr val="FF0000"/>
                  </a:solidFill>
                  <a:latin typeface="Times New Roman" pitchFamily="18" charset="0"/>
                  <a:ea typeface="宋体" pitchFamily="2" charset="-122"/>
                </a:rPr>
                <a:t>1</a:t>
              </a:r>
            </a:p>
          </p:txBody>
        </p:sp>
        <p:sp>
          <p:nvSpPr>
            <p:cNvPr id="58399" name="Line 28"/>
            <p:cNvSpPr>
              <a:spLocks noChangeShapeType="1"/>
            </p:cNvSpPr>
            <p:nvPr/>
          </p:nvSpPr>
          <p:spPr bwMode="auto">
            <a:xfrm flipH="1">
              <a:off x="3120" y="145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00" name="Line 29"/>
            <p:cNvSpPr>
              <a:spLocks noChangeShapeType="1"/>
            </p:cNvSpPr>
            <p:nvPr/>
          </p:nvSpPr>
          <p:spPr bwMode="auto">
            <a:xfrm>
              <a:off x="3120" y="1308"/>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01" name="Text Box 30"/>
            <p:cNvSpPr txBox="1">
              <a:spLocks noChangeArrowheads="1"/>
            </p:cNvSpPr>
            <p:nvPr/>
          </p:nvSpPr>
          <p:spPr bwMode="auto">
            <a:xfrm>
              <a:off x="2976" y="1163"/>
              <a:ext cx="192"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FF0000"/>
                  </a:solidFill>
                  <a:latin typeface="Times New Roman" pitchFamily="18" charset="0"/>
                  <a:ea typeface="宋体" pitchFamily="2" charset="-122"/>
                </a:rPr>
                <a:t>0</a:t>
              </a:r>
            </a:p>
            <a:p>
              <a:pPr eaLnBrk="1" hangingPunct="1">
                <a:spcBef>
                  <a:spcPct val="50000"/>
                </a:spcBef>
                <a:buClrTx/>
                <a:buSzTx/>
                <a:buFontTx/>
                <a:buNone/>
              </a:pPr>
              <a:r>
                <a:rPr lang="en-US" altLang="zh-CN" sz="1800">
                  <a:solidFill>
                    <a:srgbClr val="FF0000"/>
                  </a:solidFill>
                  <a:latin typeface="Times New Roman" pitchFamily="18" charset="0"/>
                  <a:ea typeface="宋体" pitchFamily="2" charset="-122"/>
                </a:rPr>
                <a:t>1</a:t>
              </a:r>
            </a:p>
          </p:txBody>
        </p:sp>
      </p:grpSp>
      <p:graphicFrame>
        <p:nvGraphicFramePr>
          <p:cNvPr id="140319" name="Object 31"/>
          <p:cNvGraphicFramePr>
            <a:graphicFrameLocks noGrp="1" noChangeAspect="1"/>
          </p:cNvGraphicFramePr>
          <p:nvPr>
            <p:ph sz="half" idx="2"/>
          </p:nvPr>
        </p:nvGraphicFramePr>
        <p:xfrm>
          <a:off x="2195513" y="5502275"/>
          <a:ext cx="3167062" cy="447675"/>
        </p:xfrm>
        <a:graphic>
          <a:graphicData uri="http://schemas.openxmlformats.org/presentationml/2006/ole">
            <mc:AlternateContent xmlns:mc="http://schemas.openxmlformats.org/markup-compatibility/2006">
              <mc:Choice xmlns:v="urn:schemas-microsoft-com:vml" Requires="v">
                <p:oleObj spid="_x0000_s15371" name="Equation" r:id="rId3" imgW="1676400" imgH="241300" progId="Equation.DSMT4">
                  <p:embed/>
                </p:oleObj>
              </mc:Choice>
              <mc:Fallback>
                <p:oleObj name="Equation" r:id="rId3" imgW="1676400" imgH="2413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5502275"/>
                        <a:ext cx="3167062" cy="4476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73" name="Text Box 32"/>
          <p:cNvSpPr txBox="1">
            <a:spLocks noChangeArrowheads="1"/>
          </p:cNvSpPr>
          <p:nvPr/>
        </p:nvSpPr>
        <p:spPr bwMode="auto">
          <a:xfrm>
            <a:off x="5364163" y="3068638"/>
            <a:ext cx="3311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kumimoji="1" lang="zh-CN" altLang="en-US" sz="2400" b="1">
                <a:solidFill>
                  <a:srgbClr val="FF0000"/>
                </a:solidFill>
                <a:latin typeface="Times New Roman" pitchFamily="18" charset="0"/>
                <a:ea typeface="楷体_GB2312" pitchFamily="49" charset="-122"/>
              </a:rPr>
              <a:t>（合并后概率上放）</a:t>
            </a:r>
          </a:p>
        </p:txBody>
      </p:sp>
      <p:sp>
        <p:nvSpPr>
          <p:cNvPr id="58374" name="Rectangle 33" descr="Large confetti"/>
          <p:cNvSpPr>
            <a:spLocks noChangeArrowheads="1"/>
          </p:cNvSpPr>
          <p:nvPr/>
        </p:nvSpPr>
        <p:spPr bwMode="auto">
          <a:xfrm>
            <a:off x="1014413" y="-122386"/>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algn="ctr">
              <a:spcBef>
                <a:spcPct val="0"/>
              </a:spcBef>
              <a:buClrTx/>
              <a:buSzTx/>
              <a:buFontTx/>
              <a:buNone/>
            </a:pPr>
            <a:r>
              <a:rPr lang="zh-CN" altLang="en-US" sz="4000" dirty="0">
                <a:solidFill>
                  <a:srgbClr val="0000FF"/>
                </a:solidFill>
              </a:rPr>
              <a:t>哈夫曼</a:t>
            </a:r>
            <a:r>
              <a:rPr lang="zh-CN" altLang="en-US" sz="4000" dirty="0">
                <a:solidFill>
                  <a:srgbClr val="FF0000"/>
                </a:solidFill>
              </a:rPr>
              <a:t>（</a:t>
            </a:r>
            <a:r>
              <a:rPr lang="en-US" altLang="zh-CN" sz="4000" dirty="0">
                <a:solidFill>
                  <a:srgbClr val="FF0000"/>
                </a:solidFill>
              </a:rPr>
              <a:t>Huffman</a:t>
            </a:r>
            <a:r>
              <a:rPr lang="zh-CN" altLang="en-US" sz="4000" dirty="0">
                <a:solidFill>
                  <a:srgbClr val="FF0000"/>
                </a:solidFill>
              </a:rPr>
              <a:t>）</a:t>
            </a:r>
            <a:r>
              <a:rPr lang="zh-CN" altLang="en-US" sz="4000" dirty="0">
                <a:solidFill>
                  <a:srgbClr val="0000FF"/>
                </a:solidFill>
              </a:rPr>
              <a:t>码</a:t>
            </a:r>
          </a:p>
        </p:txBody>
      </p:sp>
    </p:spTree>
    <p:extLst>
      <p:ext uri="{BB962C8B-B14F-4D97-AF65-F5344CB8AC3E}">
        <p14:creationId xmlns:p14="http://schemas.microsoft.com/office/powerpoint/2010/main" val="23216778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0290">
                                            <p:txEl>
                                              <p:pRg st="8" end="8"/>
                                            </p:txEl>
                                          </p:spTgt>
                                        </p:tgtEl>
                                        <p:attrNameLst>
                                          <p:attrName>style.visibility</p:attrName>
                                        </p:attrNameLst>
                                      </p:cBhvr>
                                      <p:to>
                                        <p:strVal val="visible"/>
                                      </p:to>
                                    </p:set>
                                    <p:animEffect transition="in" filter="wipe(left)">
                                      <p:cBhvr>
                                        <p:cTn id="7" dur="1000"/>
                                        <p:tgtEl>
                                          <p:spTgt spid="140290">
                                            <p:txEl>
                                              <p:pRg st="8" end="8"/>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40319"/>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41" presetClass="entr" presetSubtype="0" fill="hold" nodeType="clickEffect">
                                  <p:stCondLst>
                                    <p:cond delay="0"/>
                                  </p:stCondLst>
                                  <p:iterate type="lt">
                                    <p:tmPct val="10000"/>
                                  </p:iterate>
                                  <p:childTnLst>
                                    <p:set>
                                      <p:cBhvr>
                                        <p:cTn id="15" dur="1" fill="hold">
                                          <p:stCondLst>
                                            <p:cond delay="0"/>
                                          </p:stCondLst>
                                        </p:cTn>
                                        <p:tgtEl>
                                          <p:spTgt spid="140290">
                                            <p:txEl>
                                              <p:pRg st="9" end="9"/>
                                            </p:txEl>
                                          </p:spTgt>
                                        </p:tgtEl>
                                        <p:attrNameLst>
                                          <p:attrName>style.visibility</p:attrName>
                                        </p:attrNameLst>
                                      </p:cBhvr>
                                      <p:to>
                                        <p:strVal val="visible"/>
                                      </p:to>
                                    </p:set>
                                    <p:anim calcmode="lin" valueType="num">
                                      <p:cBhvr>
                                        <p:cTn id="16" dur="500" fill="hold"/>
                                        <p:tgtEl>
                                          <p:spTgt spid="140290">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40290">
                                            <p:txEl>
                                              <p:pRg st="9" end="9"/>
                                            </p:txEl>
                                          </p:spTgt>
                                        </p:tgtEl>
                                        <p:attrNameLst>
                                          <p:attrName>ppt_y</p:attrName>
                                        </p:attrNameLst>
                                      </p:cBhvr>
                                      <p:tavLst>
                                        <p:tav tm="0">
                                          <p:val>
                                            <p:strVal val="#ppt_y"/>
                                          </p:val>
                                        </p:tav>
                                        <p:tav tm="100000">
                                          <p:val>
                                            <p:strVal val="#ppt_y"/>
                                          </p:val>
                                        </p:tav>
                                      </p:tavLst>
                                    </p:anim>
                                    <p:anim calcmode="lin" valueType="num">
                                      <p:cBhvr>
                                        <p:cTn id="18" dur="500" fill="hold"/>
                                        <p:tgtEl>
                                          <p:spTgt spid="140290">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40290">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40290">
                                            <p:txEl>
                                              <p:pRg st="9" end="9"/>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40290">
                                            <p:txEl>
                                              <p:pRg st="7" end="7"/>
                                            </p:txEl>
                                          </p:spTgt>
                                        </p:tgtEl>
                                        <p:attrNameLst>
                                          <p:attrName>style.visibility</p:attrName>
                                        </p:attrNameLst>
                                      </p:cBhvr>
                                      <p:to>
                                        <p:strVal val="visible"/>
                                      </p:to>
                                    </p:set>
                                    <p:animEffect transition="in" filter="wipe(left)">
                                      <p:cBhvr>
                                        <p:cTn id="25" dur="1000"/>
                                        <p:tgtEl>
                                          <p:spTgt spid="14029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p:txBody>
          <a:bodyPr/>
          <a:lstStyle/>
          <a:p>
            <a:r>
              <a:rPr lang="zh-CN" altLang="en-US">
                <a:solidFill>
                  <a:schemeClr val="hlink"/>
                </a:solidFill>
              </a:rPr>
              <a:t>方法二：</a:t>
            </a:r>
            <a:r>
              <a:rPr lang="zh-CN" altLang="en-US"/>
              <a:t>合并后的新符号排在其它相同概率符号的前面</a:t>
            </a:r>
            <a:r>
              <a:rPr lang="en-US" altLang="zh-CN"/>
              <a:t>.</a:t>
            </a:r>
          </a:p>
        </p:txBody>
      </p:sp>
      <p:sp>
        <p:nvSpPr>
          <p:cNvPr id="59395" name="Rectangle 3" descr="Large confetti"/>
          <p:cNvSpPr>
            <a:spLocks noChangeArrowheads="1"/>
          </p:cNvSpPr>
          <p:nvPr/>
        </p:nvSpPr>
        <p:spPr bwMode="auto">
          <a:xfrm>
            <a:off x="1093788"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algn="ctr">
              <a:spcBef>
                <a:spcPct val="0"/>
              </a:spcBef>
              <a:buClrTx/>
              <a:buSzTx/>
              <a:buFontTx/>
              <a:buNone/>
            </a:pPr>
            <a:r>
              <a:rPr lang="zh-CN" altLang="en-US" sz="4000" dirty="0">
                <a:solidFill>
                  <a:srgbClr val="0000FF"/>
                </a:solidFill>
              </a:rPr>
              <a:t>哈夫曼</a:t>
            </a:r>
            <a:r>
              <a:rPr lang="zh-CN" altLang="en-US" sz="4000" dirty="0">
                <a:solidFill>
                  <a:srgbClr val="FF0000"/>
                </a:solidFill>
              </a:rPr>
              <a:t>（</a:t>
            </a:r>
            <a:r>
              <a:rPr lang="en-US" altLang="zh-CN" sz="4000" dirty="0">
                <a:solidFill>
                  <a:srgbClr val="FF0000"/>
                </a:solidFill>
              </a:rPr>
              <a:t>Huffman</a:t>
            </a:r>
            <a:r>
              <a:rPr lang="zh-CN" altLang="en-US" sz="4000" dirty="0">
                <a:solidFill>
                  <a:srgbClr val="FF0000"/>
                </a:solidFill>
              </a:rPr>
              <a:t>）</a:t>
            </a:r>
            <a:r>
              <a:rPr lang="zh-CN" altLang="en-US" sz="4000" dirty="0">
                <a:solidFill>
                  <a:srgbClr val="0000FF"/>
                </a:solidFill>
              </a:rPr>
              <a:t>码</a:t>
            </a:r>
          </a:p>
        </p:txBody>
      </p:sp>
      <p:pic>
        <p:nvPicPr>
          <p:cNvPr id="59396" name="Picture 4"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3213100"/>
            <a:ext cx="6962775"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6934479"/>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684213" y="3500438"/>
            <a:ext cx="77057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kumimoji="1" lang="zh-CN" altLang="en-US" sz="2400">
                <a:solidFill>
                  <a:schemeClr val="tx1"/>
                </a:solidFill>
                <a:latin typeface="Tahoma" pitchFamily="34" charset="0"/>
                <a:ea typeface="宋体" pitchFamily="2" charset="-122"/>
              </a:rPr>
              <a:t>两种编码的平均码长是一样的，都是</a:t>
            </a:r>
            <a:r>
              <a:rPr kumimoji="1" lang="en-US" altLang="zh-CN" sz="2400">
                <a:solidFill>
                  <a:schemeClr val="tx1"/>
                </a:solidFill>
                <a:latin typeface="Tahoma" pitchFamily="34" charset="0"/>
                <a:ea typeface="宋体" pitchFamily="2" charset="-122"/>
              </a:rPr>
              <a:t>2.2</a:t>
            </a:r>
            <a:r>
              <a:rPr kumimoji="1" lang="zh-CN" altLang="en-US" sz="2400">
                <a:solidFill>
                  <a:schemeClr val="tx1"/>
                </a:solidFill>
                <a:latin typeface="Tahoma" pitchFamily="34" charset="0"/>
                <a:ea typeface="宋体" pitchFamily="2" charset="-122"/>
              </a:rPr>
              <a:t>，那一种更好呢，我们可以计算一下平均码长的方差。</a:t>
            </a:r>
          </a:p>
        </p:txBody>
      </p:sp>
      <p:graphicFrame>
        <p:nvGraphicFramePr>
          <p:cNvPr id="60419" name="Object 3"/>
          <p:cNvGraphicFramePr>
            <a:graphicFrameLocks noChangeAspect="1"/>
          </p:cNvGraphicFramePr>
          <p:nvPr/>
        </p:nvGraphicFramePr>
        <p:xfrm>
          <a:off x="1082675" y="1989138"/>
          <a:ext cx="6442075" cy="733425"/>
        </p:xfrm>
        <a:graphic>
          <a:graphicData uri="http://schemas.openxmlformats.org/presentationml/2006/ole">
            <mc:AlternateContent xmlns:mc="http://schemas.openxmlformats.org/markup-compatibility/2006">
              <mc:Choice xmlns:v="urn:schemas-microsoft-com:vml" Requires="v">
                <p:oleObj spid="_x0000_s16431" name="Equation" r:id="rId3" imgW="3797300" imgH="431800" progId="Equation.DSMT4">
                  <p:embed/>
                </p:oleObj>
              </mc:Choice>
              <mc:Fallback>
                <p:oleObj name="Equation" r:id="rId3" imgW="3797300" imgH="431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675" y="1989138"/>
                        <a:ext cx="6442075"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0" name="Object 4"/>
          <p:cNvGraphicFramePr>
            <a:graphicFrameLocks noChangeAspect="1"/>
          </p:cNvGraphicFramePr>
          <p:nvPr/>
        </p:nvGraphicFramePr>
        <p:xfrm>
          <a:off x="1011238" y="2708275"/>
          <a:ext cx="6505575" cy="733425"/>
        </p:xfrm>
        <a:graphic>
          <a:graphicData uri="http://schemas.openxmlformats.org/presentationml/2006/ole">
            <mc:AlternateContent xmlns:mc="http://schemas.openxmlformats.org/markup-compatibility/2006">
              <mc:Choice xmlns:v="urn:schemas-microsoft-com:vml" Requires="v">
                <p:oleObj spid="_x0000_s16432" name="Equation" r:id="rId5" imgW="3835400" imgH="431800" progId="Equation.DSMT4">
                  <p:embed/>
                </p:oleObj>
              </mc:Choice>
              <mc:Fallback>
                <p:oleObj name="Equation" r:id="rId5" imgW="3835400" imgH="431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1238" y="2708275"/>
                        <a:ext cx="6505575"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1" name="Object 5"/>
          <p:cNvGraphicFramePr>
            <a:graphicFrameLocks noChangeAspect="1"/>
          </p:cNvGraphicFramePr>
          <p:nvPr/>
        </p:nvGraphicFramePr>
        <p:xfrm>
          <a:off x="4067175" y="4149725"/>
          <a:ext cx="3824288" cy="725488"/>
        </p:xfrm>
        <a:graphic>
          <a:graphicData uri="http://schemas.openxmlformats.org/presentationml/2006/ole">
            <mc:AlternateContent xmlns:mc="http://schemas.openxmlformats.org/markup-compatibility/2006">
              <mc:Choice xmlns:v="urn:schemas-microsoft-com:vml" Requires="v">
                <p:oleObj spid="_x0000_s16433" name="Equation" r:id="rId7" imgW="2184400" imgH="431800" progId="Equation.DSMT4">
                  <p:embed/>
                </p:oleObj>
              </mc:Choice>
              <mc:Fallback>
                <p:oleObj name="Equation" r:id="rId7" imgW="2184400" imgH="4318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7175" y="4149725"/>
                        <a:ext cx="3824288" cy="725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2" name="Object 6"/>
          <p:cNvGraphicFramePr>
            <a:graphicFrameLocks noChangeAspect="1"/>
          </p:cNvGraphicFramePr>
          <p:nvPr/>
        </p:nvGraphicFramePr>
        <p:xfrm>
          <a:off x="2590800" y="4724400"/>
          <a:ext cx="2987675" cy="725488"/>
        </p:xfrm>
        <a:graphic>
          <a:graphicData uri="http://schemas.openxmlformats.org/presentationml/2006/ole">
            <mc:AlternateContent xmlns:mc="http://schemas.openxmlformats.org/markup-compatibility/2006">
              <mc:Choice xmlns:v="urn:schemas-microsoft-com:vml" Requires="v">
                <p:oleObj spid="_x0000_s16434" name="Equation" r:id="rId9" imgW="1777229" imgH="431613" progId="Equation.DSMT4">
                  <p:embed/>
                </p:oleObj>
              </mc:Choice>
              <mc:Fallback>
                <p:oleObj name="Equation" r:id="rId9" imgW="1777229" imgH="431613"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00" y="4724400"/>
                        <a:ext cx="2987675" cy="725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3" name="Object 7"/>
          <p:cNvGraphicFramePr>
            <a:graphicFrameLocks noChangeAspect="1"/>
          </p:cNvGraphicFramePr>
          <p:nvPr/>
        </p:nvGraphicFramePr>
        <p:xfrm>
          <a:off x="2590800" y="5410200"/>
          <a:ext cx="3030538" cy="725488"/>
        </p:xfrm>
        <a:graphic>
          <a:graphicData uri="http://schemas.openxmlformats.org/presentationml/2006/ole">
            <mc:AlternateContent xmlns:mc="http://schemas.openxmlformats.org/markup-compatibility/2006">
              <mc:Choice xmlns:v="urn:schemas-microsoft-com:vml" Requires="v">
                <p:oleObj spid="_x0000_s16435" name="Equation" r:id="rId11" imgW="1803400" imgH="431800" progId="Equation.DSMT4">
                  <p:embed/>
                </p:oleObj>
              </mc:Choice>
              <mc:Fallback>
                <p:oleObj name="Equation" r:id="rId11" imgW="1803400" imgH="4318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0800" y="5410200"/>
                        <a:ext cx="3030538" cy="725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24" name="Rectangle 8"/>
          <p:cNvSpPr>
            <a:spLocks noChangeArrowheads="1"/>
          </p:cNvSpPr>
          <p:nvPr/>
        </p:nvSpPr>
        <p:spPr bwMode="auto">
          <a:xfrm>
            <a:off x="736600" y="4256088"/>
            <a:ext cx="3498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0"/>
              </a:spcBef>
              <a:buClrTx/>
              <a:buSzTx/>
              <a:buFontTx/>
              <a:buNone/>
            </a:pPr>
            <a:r>
              <a:rPr lang="zh-CN" altLang="en-US" sz="2400">
                <a:solidFill>
                  <a:schemeClr val="tx1"/>
                </a:solidFill>
                <a:latin typeface="Times New Roman" pitchFamily="18" charset="0"/>
                <a:ea typeface="宋体" pitchFamily="2" charset="-122"/>
              </a:rPr>
              <a:t>定义码字长度的方差</a:t>
            </a:r>
            <a:r>
              <a:rPr lang="en-US" altLang="zh-CN" sz="2400">
                <a:solidFill>
                  <a:schemeClr val="tx1"/>
                </a:solidFill>
                <a:latin typeface="Times New Roman" pitchFamily="18" charset="0"/>
                <a:ea typeface="宋体" pitchFamily="2" charset="-122"/>
              </a:rPr>
              <a:t>σ</a:t>
            </a:r>
            <a:r>
              <a:rPr lang="en-US" altLang="zh-CN" sz="2400" baseline="30000">
                <a:solidFill>
                  <a:schemeClr val="tx1"/>
                </a:solidFill>
                <a:latin typeface="Times New Roman" pitchFamily="18" charset="0"/>
                <a:ea typeface="宋体" pitchFamily="2" charset="-122"/>
              </a:rPr>
              <a:t>2</a:t>
            </a:r>
            <a:r>
              <a:rPr lang="zh-CN" altLang="en-US" sz="2400">
                <a:solidFill>
                  <a:schemeClr val="tx1"/>
                </a:solidFill>
                <a:latin typeface="Times New Roman" pitchFamily="18" charset="0"/>
                <a:ea typeface="宋体" pitchFamily="2" charset="-122"/>
              </a:rPr>
              <a:t>：</a:t>
            </a:r>
          </a:p>
        </p:txBody>
      </p:sp>
      <p:sp>
        <p:nvSpPr>
          <p:cNvPr id="60425" name="Rectangle 9" descr="Large confetti"/>
          <p:cNvSpPr>
            <a:spLocks noChangeArrowheads="1"/>
          </p:cNvSpPr>
          <p:nvPr/>
        </p:nvSpPr>
        <p:spPr bwMode="auto">
          <a:xfrm>
            <a:off x="1093788"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algn="ctr">
              <a:spcBef>
                <a:spcPct val="0"/>
              </a:spcBef>
              <a:buClrTx/>
              <a:buSzTx/>
              <a:buFontTx/>
              <a:buNone/>
            </a:pPr>
            <a:r>
              <a:rPr lang="zh-CN" altLang="en-US" sz="4000" dirty="0">
                <a:solidFill>
                  <a:srgbClr val="0000FF"/>
                </a:solidFill>
              </a:rPr>
              <a:t>哈夫曼</a:t>
            </a:r>
            <a:r>
              <a:rPr lang="zh-CN" altLang="en-US" sz="4000" dirty="0">
                <a:solidFill>
                  <a:srgbClr val="FF0000"/>
                </a:solidFill>
              </a:rPr>
              <a:t>（</a:t>
            </a:r>
            <a:r>
              <a:rPr lang="en-US" altLang="zh-CN" sz="4000" dirty="0">
                <a:solidFill>
                  <a:srgbClr val="FF0000"/>
                </a:solidFill>
              </a:rPr>
              <a:t>Huffman</a:t>
            </a:r>
            <a:r>
              <a:rPr lang="zh-CN" altLang="en-US" sz="4000" dirty="0">
                <a:solidFill>
                  <a:srgbClr val="FF0000"/>
                </a:solidFill>
              </a:rPr>
              <a:t>）</a:t>
            </a:r>
            <a:r>
              <a:rPr lang="zh-CN" altLang="en-US" sz="4000" dirty="0">
                <a:solidFill>
                  <a:srgbClr val="0000FF"/>
                </a:solidFill>
              </a:rPr>
              <a:t>码</a:t>
            </a:r>
          </a:p>
        </p:txBody>
      </p:sp>
    </p:spTree>
    <p:extLst>
      <p:ext uri="{BB962C8B-B14F-4D97-AF65-F5344CB8AC3E}">
        <p14:creationId xmlns:p14="http://schemas.microsoft.com/office/powerpoint/2010/main" val="42273886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457200" y="2133600"/>
            <a:ext cx="7861300" cy="397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marL="342900" indent="-342900"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669925" indent="-325438"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buClr>
                <a:schemeClr val="folHlink"/>
              </a:buClr>
              <a:buSzPct val="60000"/>
            </a:pPr>
            <a:r>
              <a:rPr kumimoji="1" lang="zh-CN" altLang="en-US" sz="2200">
                <a:solidFill>
                  <a:schemeClr val="tx1"/>
                </a:solidFill>
                <a:latin typeface="Times New Roman" pitchFamily="18" charset="0"/>
                <a:ea typeface="宋体" pitchFamily="2" charset="-122"/>
              </a:rPr>
              <a:t>可见：第二种编码方法的码长方差要小许多。意味着第二种编码方法的码长变化较小，比较接近于平均码长。</a:t>
            </a:r>
          </a:p>
          <a:p>
            <a:pPr lvl="1" eaLnBrk="1" hangingPunct="1">
              <a:buClr>
                <a:schemeClr val="hlink"/>
              </a:buClr>
              <a:buSzPct val="55000"/>
              <a:buFont typeface="Wingdings" pitchFamily="2" charset="2"/>
              <a:buChar char="l"/>
            </a:pPr>
            <a:r>
              <a:rPr kumimoji="1" lang="zh-CN" altLang="en-US" sz="2200" b="0">
                <a:solidFill>
                  <a:schemeClr val="tx1"/>
                </a:solidFill>
                <a:latin typeface="宋体" pitchFamily="2" charset="-122"/>
                <a:ea typeface="宋体" pitchFamily="2" charset="-122"/>
              </a:rPr>
              <a:t>第一种方法编出的</a:t>
            </a:r>
            <a:r>
              <a:rPr kumimoji="1" lang="en-US" altLang="zh-CN" sz="2200" b="0">
                <a:solidFill>
                  <a:schemeClr val="tx1"/>
                </a:solidFill>
                <a:latin typeface="宋体" pitchFamily="2" charset="-122"/>
                <a:ea typeface="宋体" pitchFamily="2" charset="-122"/>
              </a:rPr>
              <a:t>5</a:t>
            </a:r>
            <a:r>
              <a:rPr kumimoji="1" lang="zh-CN" altLang="en-US" sz="2200" b="0">
                <a:solidFill>
                  <a:schemeClr val="tx1"/>
                </a:solidFill>
                <a:latin typeface="宋体" pitchFamily="2" charset="-122"/>
                <a:ea typeface="宋体" pitchFamily="2" charset="-122"/>
              </a:rPr>
              <a:t>个码字有</a:t>
            </a:r>
            <a:r>
              <a:rPr kumimoji="1" lang="en-US" altLang="zh-CN" sz="2200" b="0">
                <a:solidFill>
                  <a:schemeClr val="tx1"/>
                </a:solidFill>
                <a:latin typeface="宋体" pitchFamily="2" charset="-122"/>
                <a:ea typeface="宋体" pitchFamily="2" charset="-122"/>
              </a:rPr>
              <a:t>4</a:t>
            </a:r>
            <a:r>
              <a:rPr kumimoji="1" lang="zh-CN" altLang="en-US" sz="2200" b="0">
                <a:solidFill>
                  <a:schemeClr val="tx1"/>
                </a:solidFill>
                <a:latin typeface="宋体" pitchFamily="2" charset="-122"/>
                <a:ea typeface="宋体" pitchFamily="2" charset="-122"/>
              </a:rPr>
              <a:t>种不同的码长；</a:t>
            </a:r>
          </a:p>
          <a:p>
            <a:pPr lvl="1" eaLnBrk="1" hangingPunct="1">
              <a:buClr>
                <a:schemeClr val="hlink"/>
              </a:buClr>
              <a:buSzPct val="55000"/>
              <a:buFont typeface="Wingdings" pitchFamily="2" charset="2"/>
              <a:buChar char="l"/>
            </a:pPr>
            <a:r>
              <a:rPr kumimoji="1" lang="zh-CN" altLang="en-US" sz="2200" b="0">
                <a:solidFill>
                  <a:schemeClr val="tx1"/>
                </a:solidFill>
                <a:latin typeface="宋体" pitchFamily="2" charset="-122"/>
                <a:ea typeface="宋体" pitchFamily="2" charset="-122"/>
              </a:rPr>
              <a:t>第二种方法编出的码长只有两种不同的码长；</a:t>
            </a:r>
          </a:p>
          <a:p>
            <a:pPr lvl="1" eaLnBrk="1" hangingPunct="1">
              <a:buClr>
                <a:schemeClr val="hlink"/>
              </a:buClr>
              <a:buSzPct val="55000"/>
              <a:buFont typeface="Wingdings" pitchFamily="2" charset="2"/>
              <a:buChar char="l"/>
            </a:pPr>
            <a:r>
              <a:rPr kumimoji="1" lang="zh-CN" altLang="en-US" sz="2200" b="0">
                <a:solidFill>
                  <a:schemeClr val="tx1"/>
                </a:solidFill>
                <a:latin typeface="宋体" pitchFamily="2" charset="-122"/>
                <a:ea typeface="宋体" pitchFamily="2" charset="-122"/>
              </a:rPr>
              <a:t>显然，</a:t>
            </a:r>
            <a:r>
              <a:rPr kumimoji="1" lang="zh-CN" altLang="en-US" sz="2200" b="0" u="sng">
                <a:solidFill>
                  <a:schemeClr val="hlink"/>
                </a:solidFill>
                <a:latin typeface="宋体" pitchFamily="2" charset="-122"/>
                <a:ea typeface="宋体" pitchFamily="2" charset="-122"/>
              </a:rPr>
              <a:t>第二种编码方法更简单、更容易实现，所以更好</a:t>
            </a:r>
            <a:r>
              <a:rPr kumimoji="1" lang="zh-CN" altLang="en-US" sz="2200" b="0">
                <a:solidFill>
                  <a:schemeClr val="tx1"/>
                </a:solidFill>
                <a:latin typeface="宋体" pitchFamily="2" charset="-122"/>
                <a:ea typeface="宋体" pitchFamily="2" charset="-122"/>
              </a:rPr>
              <a:t>。</a:t>
            </a:r>
          </a:p>
          <a:p>
            <a:pPr eaLnBrk="1" hangingPunct="1">
              <a:buClr>
                <a:schemeClr val="folHlink"/>
              </a:buClr>
              <a:buSzPct val="60000"/>
              <a:buFont typeface="Wingdings" pitchFamily="2" charset="2"/>
              <a:buNone/>
            </a:pPr>
            <a:endParaRPr kumimoji="1" lang="zh-CN" altLang="en-US" sz="2200">
              <a:solidFill>
                <a:schemeClr val="tx1"/>
              </a:solidFill>
              <a:latin typeface="Times New Roman" pitchFamily="18" charset="0"/>
            </a:endParaRPr>
          </a:p>
          <a:p>
            <a:pPr eaLnBrk="1" hangingPunct="1">
              <a:buClr>
                <a:schemeClr val="folHlink"/>
              </a:buClr>
              <a:buSzPct val="60000"/>
              <a:buFont typeface="Wingdings" pitchFamily="2" charset="2"/>
              <a:buNone/>
            </a:pPr>
            <a:r>
              <a:rPr kumimoji="1" lang="zh-CN" altLang="en-US" sz="2200" b="1">
                <a:solidFill>
                  <a:schemeClr val="tx1"/>
                </a:solidFill>
                <a:latin typeface="Times New Roman" pitchFamily="18" charset="0"/>
              </a:rPr>
              <a:t>结论</a:t>
            </a:r>
            <a:r>
              <a:rPr kumimoji="1" lang="zh-CN" altLang="en-US" sz="2200">
                <a:solidFill>
                  <a:schemeClr val="tx1"/>
                </a:solidFill>
                <a:latin typeface="Times New Roman" pitchFamily="18" charset="0"/>
              </a:rPr>
              <a:t>：</a:t>
            </a:r>
            <a:r>
              <a:rPr kumimoji="1" lang="zh-CN" altLang="en-US" sz="2200" u="sng">
                <a:solidFill>
                  <a:schemeClr val="tx1"/>
                </a:solidFill>
                <a:latin typeface="Times New Roman" pitchFamily="18" charset="0"/>
                <a:ea typeface="宋体" pitchFamily="2" charset="-122"/>
              </a:rPr>
              <a:t>在哈夫曼编码过程中，对缩减信源符号按概率由大到小的顺序重新排列时，应</a:t>
            </a:r>
            <a:r>
              <a:rPr kumimoji="1" lang="zh-CN" altLang="en-US" sz="2200" u="sng">
                <a:solidFill>
                  <a:schemeClr val="hlink"/>
                </a:solidFill>
                <a:latin typeface="Times New Roman" pitchFamily="18" charset="0"/>
              </a:rPr>
              <a:t>使合并后的新符号尽可能排在靠前的位置</a:t>
            </a:r>
            <a:r>
              <a:rPr kumimoji="1" lang="zh-CN" altLang="en-US" sz="2200" u="sng">
                <a:solidFill>
                  <a:schemeClr val="tx1"/>
                </a:solidFill>
                <a:latin typeface="Times New Roman" pitchFamily="18" charset="0"/>
                <a:ea typeface="宋体" pitchFamily="2" charset="-122"/>
              </a:rPr>
              <a:t>，这样可使合并后的新符号重复编码次数减少，使短码得到充分利用。</a:t>
            </a:r>
          </a:p>
        </p:txBody>
      </p:sp>
      <p:sp>
        <p:nvSpPr>
          <p:cNvPr id="61443" name="Rectangle 3" descr="Large confetti"/>
          <p:cNvSpPr>
            <a:spLocks noChangeArrowheads="1"/>
          </p:cNvSpPr>
          <p:nvPr/>
        </p:nvSpPr>
        <p:spPr bwMode="auto">
          <a:xfrm>
            <a:off x="1093788" y="-287337"/>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algn="ctr">
              <a:spcBef>
                <a:spcPct val="0"/>
              </a:spcBef>
              <a:buClrTx/>
              <a:buSzTx/>
              <a:buFontTx/>
              <a:buNone/>
            </a:pPr>
            <a:r>
              <a:rPr lang="zh-CN" altLang="en-US" sz="4000" dirty="0">
                <a:solidFill>
                  <a:srgbClr val="0000FF"/>
                </a:solidFill>
              </a:rPr>
              <a:t>哈夫曼</a:t>
            </a:r>
            <a:r>
              <a:rPr lang="zh-CN" altLang="en-US" sz="4000" dirty="0">
                <a:solidFill>
                  <a:srgbClr val="FF0000"/>
                </a:solidFill>
              </a:rPr>
              <a:t>（</a:t>
            </a:r>
            <a:r>
              <a:rPr lang="en-US" altLang="zh-CN" sz="4000" dirty="0">
                <a:solidFill>
                  <a:srgbClr val="FF0000"/>
                </a:solidFill>
              </a:rPr>
              <a:t>Huffman</a:t>
            </a:r>
            <a:r>
              <a:rPr lang="zh-CN" altLang="en-US" sz="4000" dirty="0">
                <a:solidFill>
                  <a:srgbClr val="FF0000"/>
                </a:solidFill>
              </a:rPr>
              <a:t>）</a:t>
            </a:r>
            <a:r>
              <a:rPr lang="zh-CN" altLang="en-US" sz="4000" dirty="0">
                <a:solidFill>
                  <a:srgbClr val="0000FF"/>
                </a:solidFill>
              </a:rPr>
              <a:t>码</a:t>
            </a:r>
          </a:p>
        </p:txBody>
      </p:sp>
    </p:spTree>
    <p:extLst>
      <p:ext uri="{BB962C8B-B14F-4D97-AF65-F5344CB8AC3E}">
        <p14:creationId xmlns:p14="http://schemas.microsoft.com/office/powerpoint/2010/main" val="38933512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body" sz="half" idx="1"/>
          </p:nvPr>
        </p:nvSpPr>
        <p:spPr>
          <a:xfrm>
            <a:off x="250825" y="1557338"/>
            <a:ext cx="8458200" cy="5562600"/>
          </a:xfrm>
        </p:spPr>
        <p:txBody>
          <a:bodyPr/>
          <a:lstStyle/>
          <a:p>
            <a:pPr marL="609600" indent="-609600">
              <a:buFont typeface="Wingdings" pitchFamily="2" charset="2"/>
              <a:buNone/>
            </a:pPr>
            <a:r>
              <a:rPr lang="zh-CN" altLang="en-US" sz="2400" b="1" dirty="0">
                <a:solidFill>
                  <a:srgbClr val="0000CC"/>
                </a:solidFill>
              </a:rPr>
              <a:t>        </a:t>
            </a:r>
            <a:r>
              <a:rPr lang="en-US" altLang="zh-CN" sz="2400" b="1" dirty="0">
                <a:solidFill>
                  <a:srgbClr val="0000CC"/>
                </a:solidFill>
              </a:rPr>
              <a:t>3. </a:t>
            </a:r>
            <a:r>
              <a:rPr lang="zh-CN" altLang="en-US" sz="2400" b="1" dirty="0">
                <a:solidFill>
                  <a:srgbClr val="0000CC"/>
                </a:solidFill>
              </a:rPr>
              <a:t>上例</a:t>
            </a:r>
            <a:endParaRPr lang="zh-CN" altLang="en-US" sz="2400" dirty="0">
              <a:solidFill>
                <a:srgbClr val="FF0000"/>
              </a:solidFill>
            </a:endParaRPr>
          </a:p>
          <a:p>
            <a:pPr marL="609600" indent="-609600">
              <a:buFont typeface="Wingdings" pitchFamily="2" charset="2"/>
              <a:buNone/>
            </a:pPr>
            <a:r>
              <a:rPr lang="en-US" altLang="zh-CN" sz="2400" dirty="0">
                <a:solidFill>
                  <a:srgbClr val="FF0066"/>
                </a:solidFill>
              </a:rPr>
              <a:t>00</a:t>
            </a:r>
            <a:r>
              <a:rPr lang="en-US" altLang="zh-CN" sz="2400" dirty="0">
                <a:solidFill>
                  <a:srgbClr val="0000CC"/>
                </a:solidFill>
              </a:rPr>
              <a:t>   </a:t>
            </a:r>
            <a:r>
              <a:rPr lang="en-US" altLang="zh-CN" sz="2400" i="1" dirty="0">
                <a:solidFill>
                  <a:srgbClr val="0000CC"/>
                </a:solidFill>
              </a:rPr>
              <a:t>x</a:t>
            </a:r>
            <a:r>
              <a:rPr lang="en-US" altLang="zh-CN" sz="2400" baseline="-25000" dirty="0">
                <a:solidFill>
                  <a:srgbClr val="0000CC"/>
                </a:solidFill>
              </a:rPr>
              <a:t>1</a:t>
            </a:r>
            <a:r>
              <a:rPr lang="en-US" altLang="zh-CN" sz="2400" dirty="0">
                <a:solidFill>
                  <a:srgbClr val="0000CC"/>
                </a:solidFill>
              </a:rPr>
              <a:t> 0.4                                                    </a:t>
            </a:r>
          </a:p>
          <a:p>
            <a:pPr marL="609600" indent="-609600">
              <a:buFont typeface="Wingdings" pitchFamily="2" charset="2"/>
              <a:buNone/>
            </a:pPr>
            <a:endParaRPr lang="en-US" altLang="zh-CN" sz="2400" dirty="0">
              <a:solidFill>
                <a:srgbClr val="0000CC"/>
              </a:solidFill>
            </a:endParaRPr>
          </a:p>
          <a:p>
            <a:pPr marL="609600" indent="-609600">
              <a:buFont typeface="Wingdings" pitchFamily="2" charset="2"/>
              <a:buNone/>
            </a:pPr>
            <a:r>
              <a:rPr lang="en-US" altLang="zh-CN" sz="2400" dirty="0">
                <a:solidFill>
                  <a:srgbClr val="FF0066"/>
                </a:solidFill>
              </a:rPr>
              <a:t>10</a:t>
            </a:r>
            <a:r>
              <a:rPr lang="en-US" altLang="zh-CN" sz="2400" dirty="0">
                <a:solidFill>
                  <a:srgbClr val="0000CC"/>
                </a:solidFill>
              </a:rPr>
              <a:t>   </a:t>
            </a:r>
            <a:r>
              <a:rPr lang="en-US" altLang="zh-CN" sz="2400" i="1" dirty="0">
                <a:solidFill>
                  <a:srgbClr val="0000CC"/>
                </a:solidFill>
              </a:rPr>
              <a:t>x</a:t>
            </a:r>
            <a:r>
              <a:rPr lang="en-US" altLang="zh-CN" sz="2400" baseline="-25000" dirty="0">
                <a:solidFill>
                  <a:srgbClr val="0000CC"/>
                </a:solidFill>
              </a:rPr>
              <a:t>2</a:t>
            </a:r>
            <a:r>
              <a:rPr lang="en-US" altLang="zh-CN" sz="2400" dirty="0">
                <a:solidFill>
                  <a:srgbClr val="0000CC"/>
                </a:solidFill>
              </a:rPr>
              <a:t> 0.2</a:t>
            </a:r>
          </a:p>
          <a:p>
            <a:pPr marL="609600" indent="-609600">
              <a:buFont typeface="Wingdings" pitchFamily="2" charset="2"/>
              <a:buNone/>
            </a:pPr>
            <a:r>
              <a:rPr lang="en-US" altLang="zh-CN" sz="2400" dirty="0">
                <a:solidFill>
                  <a:srgbClr val="FF0066"/>
                </a:solidFill>
              </a:rPr>
              <a:t>11</a:t>
            </a:r>
            <a:r>
              <a:rPr lang="en-US" altLang="zh-CN" sz="2400" dirty="0">
                <a:solidFill>
                  <a:srgbClr val="0000CC"/>
                </a:solidFill>
              </a:rPr>
              <a:t>   </a:t>
            </a:r>
            <a:r>
              <a:rPr lang="en-US" altLang="zh-CN" sz="2400" i="1" dirty="0">
                <a:solidFill>
                  <a:srgbClr val="0000CC"/>
                </a:solidFill>
              </a:rPr>
              <a:t>x</a:t>
            </a:r>
            <a:r>
              <a:rPr lang="en-US" altLang="zh-CN" sz="2400" baseline="-25000" dirty="0">
                <a:solidFill>
                  <a:srgbClr val="0000CC"/>
                </a:solidFill>
              </a:rPr>
              <a:t>3</a:t>
            </a:r>
            <a:r>
              <a:rPr lang="en-US" altLang="zh-CN" sz="2400" dirty="0">
                <a:solidFill>
                  <a:srgbClr val="0000CC"/>
                </a:solidFill>
              </a:rPr>
              <a:t> 0.2</a:t>
            </a:r>
          </a:p>
          <a:p>
            <a:pPr marL="609600" indent="-609600">
              <a:buFont typeface="Wingdings" pitchFamily="2" charset="2"/>
              <a:buNone/>
            </a:pPr>
            <a:r>
              <a:rPr lang="en-US" altLang="zh-CN" sz="2400" dirty="0">
                <a:solidFill>
                  <a:srgbClr val="FF0066"/>
                </a:solidFill>
              </a:rPr>
              <a:t>010  </a:t>
            </a:r>
            <a:r>
              <a:rPr lang="en-US" altLang="zh-CN" sz="2400" i="1" dirty="0">
                <a:solidFill>
                  <a:srgbClr val="0000CC"/>
                </a:solidFill>
              </a:rPr>
              <a:t>x</a:t>
            </a:r>
            <a:r>
              <a:rPr lang="en-US" altLang="zh-CN" sz="2400" baseline="-25000" dirty="0">
                <a:solidFill>
                  <a:srgbClr val="0000CC"/>
                </a:solidFill>
              </a:rPr>
              <a:t>4</a:t>
            </a:r>
            <a:r>
              <a:rPr lang="en-US" altLang="zh-CN" sz="2400" dirty="0">
                <a:solidFill>
                  <a:srgbClr val="0000CC"/>
                </a:solidFill>
              </a:rPr>
              <a:t> 0.1</a:t>
            </a:r>
          </a:p>
          <a:p>
            <a:pPr marL="609600" indent="-609600">
              <a:buFont typeface="Wingdings" pitchFamily="2" charset="2"/>
              <a:buNone/>
            </a:pPr>
            <a:r>
              <a:rPr lang="en-US" altLang="zh-CN" sz="2400" dirty="0">
                <a:solidFill>
                  <a:srgbClr val="FF0066"/>
                </a:solidFill>
              </a:rPr>
              <a:t>011</a:t>
            </a:r>
            <a:r>
              <a:rPr lang="en-US" altLang="zh-CN" sz="2400" dirty="0">
                <a:solidFill>
                  <a:srgbClr val="0000CC"/>
                </a:solidFill>
              </a:rPr>
              <a:t>  </a:t>
            </a:r>
            <a:r>
              <a:rPr lang="en-US" altLang="zh-CN" sz="2400" i="1" dirty="0">
                <a:solidFill>
                  <a:srgbClr val="0000CC"/>
                </a:solidFill>
              </a:rPr>
              <a:t>x</a:t>
            </a:r>
            <a:r>
              <a:rPr lang="en-US" altLang="zh-CN" sz="2400" baseline="-25000" dirty="0">
                <a:solidFill>
                  <a:srgbClr val="0000CC"/>
                </a:solidFill>
              </a:rPr>
              <a:t>5</a:t>
            </a:r>
            <a:r>
              <a:rPr lang="en-US" altLang="zh-CN" sz="2400" dirty="0">
                <a:solidFill>
                  <a:srgbClr val="0000CC"/>
                </a:solidFill>
              </a:rPr>
              <a:t> 0.1                     </a:t>
            </a:r>
          </a:p>
          <a:p>
            <a:pPr marL="609600" indent="-609600">
              <a:buFont typeface="Wingdings" pitchFamily="2" charset="2"/>
              <a:buNone/>
            </a:pPr>
            <a:r>
              <a:rPr lang="en-US" altLang="zh-CN" sz="2400" dirty="0">
                <a:solidFill>
                  <a:srgbClr val="0000CC"/>
                </a:solidFill>
              </a:rPr>
              <a:t>  </a:t>
            </a:r>
            <a:r>
              <a:rPr lang="en-US" altLang="en-US" sz="2400" dirty="0">
                <a:solidFill>
                  <a:srgbClr val="0000CC"/>
                </a:solidFill>
              </a:rPr>
              <a:t>①</a:t>
            </a:r>
            <a:r>
              <a:rPr lang="en-US" altLang="zh-CN" sz="2400" dirty="0">
                <a:solidFill>
                  <a:srgbClr val="0000CC"/>
                </a:solidFill>
              </a:rPr>
              <a:t> </a:t>
            </a:r>
            <a:r>
              <a:rPr lang="zh-CN" altLang="en-US" sz="2400" dirty="0">
                <a:solidFill>
                  <a:srgbClr val="0000CC"/>
                </a:solidFill>
              </a:rPr>
              <a:t>平均码长                                           </a:t>
            </a:r>
          </a:p>
          <a:p>
            <a:pPr marL="609600" indent="-609600">
              <a:buFont typeface="Wingdings" pitchFamily="2" charset="2"/>
              <a:buNone/>
            </a:pPr>
            <a:r>
              <a:rPr lang="en-US" altLang="zh-CN" sz="2400" dirty="0">
                <a:solidFill>
                  <a:srgbClr val="0000CC"/>
                </a:solidFill>
              </a:rPr>
              <a:t>  ② </a:t>
            </a:r>
            <a:r>
              <a:rPr lang="zh-CN" altLang="en-US" sz="2400" dirty="0">
                <a:solidFill>
                  <a:srgbClr val="0000CC"/>
                </a:solidFill>
              </a:rPr>
              <a:t>码方差</a:t>
            </a:r>
            <a:r>
              <a:rPr lang="zh-CN" altLang="en-US" sz="2400" i="1" dirty="0">
                <a:solidFill>
                  <a:srgbClr val="FF0000"/>
                </a:solidFill>
                <a:sym typeface="Symbol" pitchFamily="18" charset="2"/>
              </a:rPr>
              <a:t></a:t>
            </a:r>
            <a:r>
              <a:rPr lang="en-US" altLang="zh-CN" sz="2400" baseline="-25000" dirty="0">
                <a:solidFill>
                  <a:srgbClr val="FF0000"/>
                </a:solidFill>
                <a:sym typeface="Symbol" pitchFamily="18" charset="2"/>
              </a:rPr>
              <a:t>2</a:t>
            </a:r>
            <a:r>
              <a:rPr lang="en-US" altLang="zh-CN" sz="2400" baseline="30000" dirty="0">
                <a:solidFill>
                  <a:srgbClr val="FF0000"/>
                </a:solidFill>
                <a:sym typeface="Symbol" pitchFamily="18" charset="2"/>
              </a:rPr>
              <a:t>2 </a:t>
            </a:r>
            <a:r>
              <a:rPr lang="en-US" altLang="zh-CN" sz="2400" dirty="0">
                <a:solidFill>
                  <a:srgbClr val="FF0000"/>
                </a:solidFill>
              </a:rPr>
              <a:t>= 0.16</a:t>
            </a:r>
            <a:r>
              <a:rPr lang="en-US" altLang="zh-CN" sz="2400" dirty="0">
                <a:solidFill>
                  <a:srgbClr val="0000CC"/>
                </a:solidFill>
              </a:rPr>
              <a:t> </a:t>
            </a:r>
          </a:p>
          <a:p>
            <a:pPr marL="609600" indent="-609600">
              <a:buClr>
                <a:srgbClr val="0000CC"/>
              </a:buClr>
              <a:buFont typeface="Wingdings" pitchFamily="2" charset="2"/>
              <a:buNone/>
            </a:pPr>
            <a:r>
              <a:rPr lang="zh-CN" altLang="en-US" sz="2400" dirty="0">
                <a:solidFill>
                  <a:srgbClr val="FF0000"/>
                </a:solidFill>
              </a:rPr>
              <a:t>＊</a:t>
            </a:r>
            <a:r>
              <a:rPr lang="zh-CN" altLang="en-US" sz="2400" dirty="0">
                <a:solidFill>
                  <a:srgbClr val="0000CC"/>
                </a:solidFill>
              </a:rPr>
              <a:t>两法平均码长相同，故信息率</a:t>
            </a:r>
            <a:r>
              <a:rPr lang="en-US" altLang="zh-CN" sz="2400" i="1" dirty="0">
                <a:solidFill>
                  <a:srgbClr val="0000CC"/>
                </a:solidFill>
              </a:rPr>
              <a:t>R</a:t>
            </a:r>
            <a:r>
              <a:rPr lang="zh-CN" altLang="en-US" sz="2400" dirty="0">
                <a:solidFill>
                  <a:srgbClr val="0000CC"/>
                </a:solidFill>
              </a:rPr>
              <a:t>、冗余度相同；</a:t>
            </a:r>
          </a:p>
          <a:p>
            <a:pPr marL="609600" indent="-609600">
              <a:buClr>
                <a:srgbClr val="0000CC"/>
              </a:buClr>
              <a:buFont typeface="Wingdings" pitchFamily="2" charset="2"/>
              <a:buNone/>
            </a:pPr>
            <a:r>
              <a:rPr lang="zh-CN" altLang="en-US" sz="2400" dirty="0">
                <a:solidFill>
                  <a:srgbClr val="FF0000"/>
                </a:solidFill>
              </a:rPr>
              <a:t>＊</a:t>
            </a:r>
            <a:r>
              <a:rPr lang="zh-CN" altLang="en-US" sz="2400" dirty="0">
                <a:solidFill>
                  <a:srgbClr val="0000CC"/>
                </a:solidFill>
              </a:rPr>
              <a:t>但码方差不同，</a:t>
            </a:r>
            <a:r>
              <a:rPr lang="zh-CN" altLang="en-US" sz="2400" dirty="0">
                <a:solidFill>
                  <a:srgbClr val="FF0000"/>
                </a:solidFill>
              </a:rPr>
              <a:t>码方差小要好</a:t>
            </a:r>
            <a:r>
              <a:rPr lang="en-US" altLang="zh-CN" sz="2400" dirty="0">
                <a:solidFill>
                  <a:srgbClr val="FF0000"/>
                </a:solidFill>
              </a:rPr>
              <a:t>.</a:t>
            </a:r>
          </a:p>
        </p:txBody>
      </p:sp>
      <p:grpSp>
        <p:nvGrpSpPr>
          <p:cNvPr id="62467" name="Group 3"/>
          <p:cNvGrpSpPr>
            <a:grpSpLocks/>
          </p:cNvGrpSpPr>
          <p:nvPr/>
        </p:nvGrpSpPr>
        <p:grpSpPr bwMode="auto">
          <a:xfrm>
            <a:off x="2157413" y="1204493"/>
            <a:ext cx="4818063" cy="3278188"/>
            <a:chOff x="1429" y="576"/>
            <a:chExt cx="3035" cy="2065"/>
          </a:xfrm>
        </p:grpSpPr>
        <p:sp>
          <p:nvSpPr>
            <p:cNvPr id="62471" name="Text Box 4"/>
            <p:cNvSpPr txBox="1">
              <a:spLocks noChangeArrowheads="1"/>
            </p:cNvSpPr>
            <p:nvPr/>
          </p:nvSpPr>
          <p:spPr bwMode="auto">
            <a:xfrm>
              <a:off x="3840" y="576"/>
              <a:ext cx="192"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FF0000"/>
                  </a:solidFill>
                  <a:latin typeface="Times New Roman" pitchFamily="18" charset="0"/>
                  <a:ea typeface="宋体" pitchFamily="2" charset="-122"/>
                </a:rPr>
                <a:t>0</a:t>
              </a:r>
            </a:p>
            <a:p>
              <a:pPr eaLnBrk="1" hangingPunct="1">
                <a:spcBef>
                  <a:spcPct val="50000"/>
                </a:spcBef>
                <a:buClrTx/>
                <a:buSzTx/>
                <a:buFontTx/>
                <a:buNone/>
              </a:pPr>
              <a:r>
                <a:rPr lang="en-US" altLang="zh-CN" sz="1800">
                  <a:solidFill>
                    <a:srgbClr val="FF0000"/>
                  </a:solidFill>
                  <a:latin typeface="Times New Roman" pitchFamily="18" charset="0"/>
                  <a:ea typeface="宋体" pitchFamily="2" charset="-122"/>
                </a:rPr>
                <a:t>1</a:t>
              </a:r>
            </a:p>
          </p:txBody>
        </p:sp>
        <p:sp>
          <p:nvSpPr>
            <p:cNvPr id="62472" name="Line 5"/>
            <p:cNvSpPr>
              <a:spLocks noChangeShapeType="1"/>
            </p:cNvSpPr>
            <p:nvPr/>
          </p:nvSpPr>
          <p:spPr bwMode="auto">
            <a:xfrm>
              <a:off x="1440" y="1308"/>
              <a:ext cx="16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3" name="Line 6"/>
            <p:cNvSpPr>
              <a:spLocks noChangeShapeType="1"/>
            </p:cNvSpPr>
            <p:nvPr/>
          </p:nvSpPr>
          <p:spPr bwMode="auto">
            <a:xfrm flipV="1">
              <a:off x="3984" y="748"/>
              <a:ext cx="0"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4" name="Line 7"/>
            <p:cNvSpPr>
              <a:spLocks noChangeShapeType="1"/>
            </p:cNvSpPr>
            <p:nvPr/>
          </p:nvSpPr>
          <p:spPr bwMode="auto">
            <a:xfrm flipH="1">
              <a:off x="3408" y="732"/>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5" name="Line 8"/>
            <p:cNvSpPr>
              <a:spLocks noChangeShapeType="1"/>
            </p:cNvSpPr>
            <p:nvPr/>
          </p:nvSpPr>
          <p:spPr bwMode="auto">
            <a:xfrm>
              <a:off x="3408" y="732"/>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6" name="Line 9"/>
            <p:cNvSpPr>
              <a:spLocks noChangeShapeType="1"/>
            </p:cNvSpPr>
            <p:nvPr/>
          </p:nvSpPr>
          <p:spPr bwMode="auto">
            <a:xfrm>
              <a:off x="2736" y="1020"/>
              <a:ext cx="0" cy="9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7" name="Line 10"/>
            <p:cNvSpPr>
              <a:spLocks noChangeShapeType="1"/>
            </p:cNvSpPr>
            <p:nvPr/>
          </p:nvSpPr>
          <p:spPr bwMode="auto">
            <a:xfrm flipH="1">
              <a:off x="2064" y="1595"/>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8" name="Line 11"/>
            <p:cNvSpPr>
              <a:spLocks noChangeShapeType="1"/>
            </p:cNvSpPr>
            <p:nvPr/>
          </p:nvSpPr>
          <p:spPr bwMode="auto">
            <a:xfrm flipH="1">
              <a:off x="1429" y="1823"/>
              <a:ext cx="10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9" name="Line 12"/>
            <p:cNvSpPr>
              <a:spLocks noChangeShapeType="1"/>
            </p:cNvSpPr>
            <p:nvPr/>
          </p:nvSpPr>
          <p:spPr bwMode="auto">
            <a:xfrm>
              <a:off x="2064" y="1595"/>
              <a:ext cx="0" cy="9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0" name="Line 13"/>
            <p:cNvSpPr>
              <a:spLocks noChangeShapeType="1"/>
            </p:cNvSpPr>
            <p:nvPr/>
          </p:nvSpPr>
          <p:spPr bwMode="auto">
            <a:xfrm flipH="1">
              <a:off x="2448" y="1968"/>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1" name="Line 14"/>
            <p:cNvSpPr>
              <a:spLocks noChangeShapeType="1"/>
            </p:cNvSpPr>
            <p:nvPr/>
          </p:nvSpPr>
          <p:spPr bwMode="auto">
            <a:xfrm>
              <a:off x="2448" y="182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2" name="Line 15"/>
            <p:cNvSpPr>
              <a:spLocks noChangeShapeType="1"/>
            </p:cNvSpPr>
            <p:nvPr/>
          </p:nvSpPr>
          <p:spPr bwMode="auto">
            <a:xfrm flipH="1">
              <a:off x="1440" y="2111"/>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3" name="Line 16"/>
            <p:cNvSpPr>
              <a:spLocks noChangeShapeType="1"/>
            </p:cNvSpPr>
            <p:nvPr/>
          </p:nvSpPr>
          <p:spPr bwMode="auto">
            <a:xfrm flipH="1">
              <a:off x="1827" y="2518"/>
              <a:ext cx="2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4" name="Line 17"/>
            <p:cNvSpPr>
              <a:spLocks noChangeShapeType="1"/>
            </p:cNvSpPr>
            <p:nvPr/>
          </p:nvSpPr>
          <p:spPr bwMode="auto">
            <a:xfrm>
              <a:off x="1824" y="235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5" name="Line 18"/>
            <p:cNvSpPr>
              <a:spLocks noChangeShapeType="1"/>
            </p:cNvSpPr>
            <p:nvPr/>
          </p:nvSpPr>
          <p:spPr bwMode="auto">
            <a:xfrm flipH="1">
              <a:off x="1440" y="2352"/>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6" name="Line 19"/>
            <p:cNvSpPr>
              <a:spLocks noChangeShapeType="1"/>
            </p:cNvSpPr>
            <p:nvPr/>
          </p:nvSpPr>
          <p:spPr bwMode="auto">
            <a:xfrm flipH="1">
              <a:off x="1440" y="2640"/>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7" name="Line 20"/>
            <p:cNvSpPr>
              <a:spLocks noChangeShapeType="1"/>
            </p:cNvSpPr>
            <p:nvPr/>
          </p:nvSpPr>
          <p:spPr bwMode="auto">
            <a:xfrm flipH="1">
              <a:off x="2736" y="1020"/>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8" name="Line 21"/>
            <p:cNvSpPr>
              <a:spLocks noChangeShapeType="1"/>
            </p:cNvSpPr>
            <p:nvPr/>
          </p:nvSpPr>
          <p:spPr bwMode="auto">
            <a:xfrm flipH="1">
              <a:off x="3984" y="8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9" name="Text Box 22"/>
            <p:cNvSpPr txBox="1">
              <a:spLocks noChangeArrowheads="1"/>
            </p:cNvSpPr>
            <p:nvPr/>
          </p:nvSpPr>
          <p:spPr bwMode="auto">
            <a:xfrm>
              <a:off x="2160" y="1500"/>
              <a:ext cx="19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0000CC"/>
                  </a:solidFill>
                  <a:latin typeface="Times New Roman" pitchFamily="18" charset="0"/>
                  <a:ea typeface="宋体" pitchFamily="2" charset="-122"/>
                </a:rPr>
                <a:t>0.2</a:t>
              </a:r>
            </a:p>
          </p:txBody>
        </p:sp>
        <p:sp>
          <p:nvSpPr>
            <p:cNvPr id="62490" name="Text Box 23"/>
            <p:cNvSpPr txBox="1">
              <a:spLocks noChangeArrowheads="1"/>
            </p:cNvSpPr>
            <p:nvPr/>
          </p:nvSpPr>
          <p:spPr bwMode="auto">
            <a:xfrm>
              <a:off x="3072" y="924"/>
              <a:ext cx="19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0000CC"/>
                  </a:solidFill>
                  <a:latin typeface="Times New Roman" pitchFamily="18" charset="0"/>
                  <a:ea typeface="宋体" pitchFamily="2" charset="-122"/>
                </a:rPr>
                <a:t>0.4</a:t>
              </a:r>
            </a:p>
          </p:txBody>
        </p:sp>
        <p:sp>
          <p:nvSpPr>
            <p:cNvPr id="62491" name="Text Box 24"/>
            <p:cNvSpPr txBox="1">
              <a:spLocks noChangeArrowheads="1"/>
            </p:cNvSpPr>
            <p:nvPr/>
          </p:nvSpPr>
          <p:spPr bwMode="auto">
            <a:xfrm>
              <a:off x="3552" y="636"/>
              <a:ext cx="19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0000CC"/>
                  </a:solidFill>
                  <a:latin typeface="Times New Roman" pitchFamily="18" charset="0"/>
                  <a:ea typeface="宋体" pitchFamily="2" charset="-122"/>
                </a:rPr>
                <a:t>0.6</a:t>
              </a:r>
            </a:p>
          </p:txBody>
        </p:sp>
        <p:sp>
          <p:nvSpPr>
            <p:cNvPr id="62492" name="Text Box 25"/>
            <p:cNvSpPr txBox="1">
              <a:spLocks noChangeArrowheads="1"/>
            </p:cNvSpPr>
            <p:nvPr/>
          </p:nvSpPr>
          <p:spPr bwMode="auto">
            <a:xfrm>
              <a:off x="4272" y="796"/>
              <a:ext cx="19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0000CC"/>
                  </a:solidFill>
                  <a:latin typeface="Times New Roman" pitchFamily="18" charset="0"/>
                  <a:ea typeface="宋体" pitchFamily="2" charset="-122"/>
                </a:rPr>
                <a:t>1.0</a:t>
              </a:r>
            </a:p>
          </p:txBody>
        </p:sp>
        <p:sp>
          <p:nvSpPr>
            <p:cNvPr id="62493" name="Text Box 26"/>
            <p:cNvSpPr txBox="1">
              <a:spLocks noChangeArrowheads="1"/>
            </p:cNvSpPr>
            <p:nvPr/>
          </p:nvSpPr>
          <p:spPr bwMode="auto">
            <a:xfrm>
              <a:off x="1632" y="2208"/>
              <a:ext cx="192"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FF0000"/>
                  </a:solidFill>
                  <a:latin typeface="Times New Roman" pitchFamily="18" charset="0"/>
                  <a:ea typeface="宋体" pitchFamily="2" charset="-122"/>
                </a:rPr>
                <a:t>0</a:t>
              </a:r>
            </a:p>
            <a:p>
              <a:pPr eaLnBrk="1" hangingPunct="1">
                <a:spcBef>
                  <a:spcPct val="50000"/>
                </a:spcBef>
                <a:buClrTx/>
                <a:buSzTx/>
                <a:buFontTx/>
                <a:buNone/>
              </a:pPr>
              <a:r>
                <a:rPr lang="en-US" altLang="zh-CN" sz="1800">
                  <a:solidFill>
                    <a:srgbClr val="FF0000"/>
                  </a:solidFill>
                  <a:latin typeface="Times New Roman" pitchFamily="18" charset="0"/>
                  <a:ea typeface="宋体" pitchFamily="2" charset="-122"/>
                </a:rPr>
                <a:t>1</a:t>
              </a:r>
            </a:p>
          </p:txBody>
        </p:sp>
        <p:sp>
          <p:nvSpPr>
            <p:cNvPr id="62494" name="Text Box 27"/>
            <p:cNvSpPr txBox="1">
              <a:spLocks noChangeArrowheads="1"/>
            </p:cNvSpPr>
            <p:nvPr/>
          </p:nvSpPr>
          <p:spPr bwMode="auto">
            <a:xfrm>
              <a:off x="2208" y="1680"/>
              <a:ext cx="192"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dirty="0">
                  <a:solidFill>
                    <a:srgbClr val="FF0000"/>
                  </a:solidFill>
                  <a:latin typeface="Times New Roman" pitchFamily="18" charset="0"/>
                  <a:ea typeface="宋体" pitchFamily="2" charset="-122"/>
                </a:rPr>
                <a:t>0</a:t>
              </a:r>
            </a:p>
            <a:p>
              <a:pPr eaLnBrk="1" hangingPunct="1">
                <a:spcBef>
                  <a:spcPct val="50000"/>
                </a:spcBef>
                <a:buClrTx/>
                <a:buSzTx/>
                <a:buFontTx/>
                <a:buNone/>
              </a:pPr>
              <a:r>
                <a:rPr lang="en-US" altLang="zh-CN" sz="1800" dirty="0">
                  <a:solidFill>
                    <a:srgbClr val="FF0000"/>
                  </a:solidFill>
                  <a:latin typeface="Times New Roman" pitchFamily="18" charset="0"/>
                  <a:ea typeface="宋体" pitchFamily="2" charset="-122"/>
                </a:rPr>
                <a:t>1</a:t>
              </a:r>
            </a:p>
          </p:txBody>
        </p:sp>
        <p:sp>
          <p:nvSpPr>
            <p:cNvPr id="62495" name="Line 28"/>
            <p:cNvSpPr>
              <a:spLocks noChangeShapeType="1"/>
            </p:cNvSpPr>
            <p:nvPr/>
          </p:nvSpPr>
          <p:spPr bwMode="auto">
            <a:xfrm flipH="1">
              <a:off x="3120" y="145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96" name="Line 29"/>
            <p:cNvSpPr>
              <a:spLocks noChangeShapeType="1"/>
            </p:cNvSpPr>
            <p:nvPr/>
          </p:nvSpPr>
          <p:spPr bwMode="auto">
            <a:xfrm>
              <a:off x="3120" y="1308"/>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97" name="Text Box 30"/>
            <p:cNvSpPr txBox="1">
              <a:spLocks noChangeArrowheads="1"/>
            </p:cNvSpPr>
            <p:nvPr/>
          </p:nvSpPr>
          <p:spPr bwMode="auto">
            <a:xfrm>
              <a:off x="2976" y="1163"/>
              <a:ext cx="192"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FF0000"/>
                  </a:solidFill>
                  <a:latin typeface="Times New Roman" pitchFamily="18" charset="0"/>
                  <a:ea typeface="宋体" pitchFamily="2" charset="-122"/>
                </a:rPr>
                <a:t>0</a:t>
              </a:r>
            </a:p>
            <a:p>
              <a:pPr eaLnBrk="1" hangingPunct="1">
                <a:spcBef>
                  <a:spcPct val="50000"/>
                </a:spcBef>
                <a:buClrTx/>
                <a:buSzTx/>
                <a:buFontTx/>
                <a:buNone/>
              </a:pPr>
              <a:r>
                <a:rPr lang="en-US" altLang="zh-CN" sz="1800">
                  <a:solidFill>
                    <a:srgbClr val="FF0000"/>
                  </a:solidFill>
                  <a:latin typeface="Times New Roman" pitchFamily="18" charset="0"/>
                  <a:ea typeface="宋体" pitchFamily="2" charset="-122"/>
                </a:rPr>
                <a:t>1</a:t>
              </a:r>
            </a:p>
          </p:txBody>
        </p:sp>
      </p:grpSp>
      <p:graphicFrame>
        <p:nvGraphicFramePr>
          <p:cNvPr id="62468" name="Object 31"/>
          <p:cNvGraphicFramePr>
            <a:graphicFrameLocks noGrp="1" noChangeAspect="1"/>
          </p:cNvGraphicFramePr>
          <p:nvPr>
            <p:ph sz="half" idx="2"/>
            <p:extLst>
              <p:ext uri="{D42A27DB-BD31-4B8C-83A1-F6EECF244321}">
                <p14:modId xmlns:p14="http://schemas.microsoft.com/office/powerpoint/2010/main" val="4275702090"/>
              </p:ext>
            </p:extLst>
          </p:nvPr>
        </p:nvGraphicFramePr>
        <p:xfrm>
          <a:off x="2479676" y="4715145"/>
          <a:ext cx="3167062" cy="447675"/>
        </p:xfrm>
        <a:graphic>
          <a:graphicData uri="http://schemas.openxmlformats.org/presentationml/2006/ole">
            <mc:AlternateContent xmlns:mc="http://schemas.openxmlformats.org/markup-compatibility/2006">
              <mc:Choice xmlns:v="urn:schemas-microsoft-com:vml" Requires="v">
                <p:oleObj spid="_x0000_s17419" name="Equation" r:id="rId3" imgW="1676400" imgH="241300" progId="Equation.DSMT4">
                  <p:embed/>
                </p:oleObj>
              </mc:Choice>
              <mc:Fallback>
                <p:oleObj name="Equation" r:id="rId3" imgW="1676400" imgH="2413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9676" y="4715145"/>
                        <a:ext cx="3167062" cy="4476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69" name="Text Box 32"/>
          <p:cNvSpPr txBox="1">
            <a:spLocks noChangeArrowheads="1"/>
          </p:cNvSpPr>
          <p:nvPr/>
        </p:nvSpPr>
        <p:spPr bwMode="auto">
          <a:xfrm>
            <a:off x="5364163" y="3068638"/>
            <a:ext cx="3311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kumimoji="1" lang="zh-CN" altLang="en-US" sz="2400" b="1">
                <a:solidFill>
                  <a:srgbClr val="FF0000"/>
                </a:solidFill>
                <a:latin typeface="Times New Roman" pitchFamily="18" charset="0"/>
                <a:ea typeface="楷体_GB2312" pitchFamily="49" charset="-122"/>
              </a:rPr>
              <a:t>（合并后概率上放）</a:t>
            </a:r>
          </a:p>
        </p:txBody>
      </p:sp>
      <p:sp>
        <p:nvSpPr>
          <p:cNvPr id="62470" name="Rectangle 33" descr="Large confetti"/>
          <p:cNvSpPr>
            <a:spLocks noChangeArrowheads="1"/>
          </p:cNvSpPr>
          <p:nvPr/>
        </p:nvSpPr>
        <p:spPr bwMode="auto">
          <a:xfrm>
            <a:off x="1093788" y="-913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algn="ctr">
              <a:spcBef>
                <a:spcPct val="0"/>
              </a:spcBef>
              <a:buClrTx/>
              <a:buSzTx/>
              <a:buFontTx/>
              <a:buNone/>
            </a:pPr>
            <a:r>
              <a:rPr lang="zh-CN" altLang="en-US" sz="4000" dirty="0">
                <a:solidFill>
                  <a:srgbClr val="0000FF"/>
                </a:solidFill>
              </a:rPr>
              <a:t>哈夫曼</a:t>
            </a:r>
            <a:r>
              <a:rPr lang="zh-CN" altLang="en-US" sz="4000" dirty="0">
                <a:solidFill>
                  <a:srgbClr val="FF0000"/>
                </a:solidFill>
              </a:rPr>
              <a:t>（</a:t>
            </a:r>
            <a:r>
              <a:rPr lang="en-US" altLang="zh-CN" sz="4000" dirty="0">
                <a:solidFill>
                  <a:srgbClr val="FF0000"/>
                </a:solidFill>
              </a:rPr>
              <a:t>Huffman</a:t>
            </a:r>
            <a:r>
              <a:rPr lang="zh-CN" altLang="en-US" sz="4000" dirty="0">
                <a:solidFill>
                  <a:srgbClr val="FF0000"/>
                </a:solidFill>
              </a:rPr>
              <a:t>）</a:t>
            </a:r>
            <a:r>
              <a:rPr lang="zh-CN" altLang="en-US" sz="4000" dirty="0">
                <a:solidFill>
                  <a:srgbClr val="0000FF"/>
                </a:solidFill>
              </a:rPr>
              <a:t>码</a:t>
            </a:r>
          </a:p>
        </p:txBody>
      </p:sp>
    </p:spTree>
    <p:extLst>
      <p:ext uri="{BB962C8B-B14F-4D97-AF65-F5344CB8AC3E}">
        <p14:creationId xmlns:p14="http://schemas.microsoft.com/office/powerpoint/2010/main" val="28007086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ChangeArrowheads="1"/>
          </p:cNvSpPr>
          <p:nvPr/>
        </p:nvSpPr>
        <p:spPr bwMode="auto">
          <a:xfrm>
            <a:off x="457200" y="2133600"/>
            <a:ext cx="7861300" cy="397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marL="342900" indent="-342900"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0"/>
              </a:spcBef>
              <a:buClrTx/>
              <a:buSzTx/>
              <a:buFontTx/>
              <a:buNone/>
            </a:pPr>
            <a:r>
              <a:rPr kumimoji="1" lang="zh-CN" altLang="en-US" sz="2400" b="1">
                <a:solidFill>
                  <a:schemeClr val="tx1"/>
                </a:solidFill>
                <a:latin typeface="Times New Roman" pitchFamily="18" charset="0"/>
                <a:ea typeface="宋体" pitchFamily="2" charset="-122"/>
              </a:rPr>
              <a:t>定理：</a:t>
            </a:r>
            <a:r>
              <a:rPr kumimoji="1" lang="zh-CN" altLang="en-US" sz="2400">
                <a:solidFill>
                  <a:schemeClr val="tx1"/>
                </a:solidFill>
                <a:latin typeface="Times New Roman" pitchFamily="18" charset="0"/>
                <a:ea typeface="宋体" pitchFamily="2" charset="-122"/>
              </a:rPr>
              <a:t>在变长编码中，若各码字长度严格按照所对应符号出现概率的大小逆序排列，则其平均长度为最小</a:t>
            </a:r>
            <a:r>
              <a:rPr kumimoji="1" lang="zh-CN" altLang="en-US" sz="2200">
                <a:solidFill>
                  <a:schemeClr val="tx1"/>
                </a:solidFill>
                <a:latin typeface="宋体" pitchFamily="2" charset="-122"/>
                <a:ea typeface="宋体" pitchFamily="2" charset="-122"/>
              </a:rPr>
              <a:t>。</a:t>
            </a:r>
          </a:p>
          <a:p>
            <a:pPr eaLnBrk="1" hangingPunct="1">
              <a:spcBef>
                <a:spcPct val="0"/>
              </a:spcBef>
              <a:buClrTx/>
              <a:buSzTx/>
              <a:buFontTx/>
              <a:buNone/>
            </a:pPr>
            <a:endParaRPr kumimoji="1" lang="zh-CN" altLang="en-US" sz="2200">
              <a:solidFill>
                <a:schemeClr val="tx1"/>
              </a:solidFill>
              <a:latin typeface="宋体" pitchFamily="2" charset="-122"/>
              <a:ea typeface="宋体" pitchFamily="2" charset="-122"/>
            </a:endParaRPr>
          </a:p>
          <a:p>
            <a:pPr eaLnBrk="1" hangingPunct="1">
              <a:buClr>
                <a:schemeClr val="folHlink"/>
              </a:buClr>
              <a:buSzPct val="60000"/>
              <a:buFont typeface="Wingdings" pitchFamily="2" charset="2"/>
              <a:buNone/>
            </a:pPr>
            <a:endParaRPr kumimoji="1" lang="zh-CN" altLang="en-US" sz="2200">
              <a:solidFill>
                <a:schemeClr val="tx1"/>
              </a:solidFill>
              <a:latin typeface="Times New Roman" pitchFamily="18" charset="0"/>
            </a:endParaRPr>
          </a:p>
          <a:p>
            <a:pPr eaLnBrk="1" hangingPunct="1">
              <a:spcBef>
                <a:spcPct val="0"/>
              </a:spcBef>
              <a:buClrTx/>
              <a:buSzTx/>
              <a:buFontTx/>
              <a:buNone/>
            </a:pPr>
            <a:r>
              <a:rPr kumimoji="1" lang="zh-CN" altLang="en-US" sz="2200" b="1">
                <a:solidFill>
                  <a:schemeClr val="tx1"/>
                </a:solidFill>
                <a:latin typeface="Times New Roman" pitchFamily="18" charset="0"/>
              </a:rPr>
              <a:t>结论</a:t>
            </a:r>
            <a:r>
              <a:rPr kumimoji="1" lang="zh-CN" altLang="en-US" sz="2200">
                <a:solidFill>
                  <a:schemeClr val="tx1"/>
                </a:solidFill>
                <a:latin typeface="Times New Roman" pitchFamily="18" charset="0"/>
              </a:rPr>
              <a:t>：</a:t>
            </a:r>
            <a:r>
              <a:rPr kumimoji="1" lang="zh-CN" altLang="en-US" sz="2400" u="sng">
                <a:solidFill>
                  <a:schemeClr val="tx1"/>
                </a:solidFill>
                <a:latin typeface="Times New Roman" pitchFamily="18" charset="0"/>
                <a:ea typeface="宋体" pitchFamily="2" charset="-122"/>
              </a:rPr>
              <a:t>哈夫曼编码方法，它完全依据字符出现概率来构造平均长度最短的异字头码字，有时称之为最佳编码</a:t>
            </a:r>
            <a:r>
              <a:rPr kumimoji="1" lang="zh-CN" altLang="en-US" sz="2200" u="sng">
                <a:solidFill>
                  <a:schemeClr val="tx1"/>
                </a:solidFill>
                <a:latin typeface="Times New Roman" pitchFamily="18" charset="0"/>
                <a:ea typeface="宋体" pitchFamily="2" charset="-122"/>
              </a:rPr>
              <a:t>。</a:t>
            </a:r>
          </a:p>
          <a:p>
            <a:pPr eaLnBrk="1" hangingPunct="1">
              <a:spcBef>
                <a:spcPct val="0"/>
              </a:spcBef>
              <a:buClrTx/>
              <a:buSzTx/>
              <a:buFontTx/>
              <a:buNone/>
            </a:pPr>
            <a:r>
              <a:rPr kumimoji="1" lang="zh-CN" altLang="en-US" sz="2400" b="1">
                <a:solidFill>
                  <a:schemeClr val="tx1"/>
                </a:solidFill>
                <a:latin typeface="Times New Roman" pitchFamily="18" charset="0"/>
                <a:ea typeface="宋体" pitchFamily="2" charset="-122"/>
              </a:rPr>
              <a:t> </a:t>
            </a:r>
            <a:endParaRPr kumimoji="1" lang="zh-CN" altLang="en-US" sz="2400">
              <a:solidFill>
                <a:schemeClr val="tx1"/>
              </a:solidFill>
              <a:latin typeface="Times New Roman" pitchFamily="18" charset="0"/>
              <a:ea typeface="宋体" pitchFamily="2" charset="-122"/>
            </a:endParaRPr>
          </a:p>
        </p:txBody>
      </p:sp>
      <p:sp>
        <p:nvSpPr>
          <p:cNvPr id="63491" name="Rectangle 3" descr="Large confetti"/>
          <p:cNvSpPr>
            <a:spLocks noChangeArrowheads="1"/>
          </p:cNvSpPr>
          <p:nvPr/>
        </p:nvSpPr>
        <p:spPr bwMode="auto">
          <a:xfrm>
            <a:off x="1093788" y="-34506"/>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algn="ctr">
              <a:spcBef>
                <a:spcPct val="0"/>
              </a:spcBef>
              <a:buClrTx/>
              <a:buSzTx/>
              <a:buFontTx/>
              <a:buNone/>
            </a:pPr>
            <a:r>
              <a:rPr lang="zh-CN" altLang="en-US" sz="4000" dirty="0">
                <a:solidFill>
                  <a:srgbClr val="0000FF"/>
                </a:solidFill>
              </a:rPr>
              <a:t>哈夫曼</a:t>
            </a:r>
            <a:r>
              <a:rPr lang="zh-CN" altLang="en-US" sz="4000" dirty="0">
                <a:solidFill>
                  <a:srgbClr val="FF0000"/>
                </a:solidFill>
              </a:rPr>
              <a:t>（</a:t>
            </a:r>
            <a:r>
              <a:rPr lang="en-US" altLang="zh-CN" sz="4000" dirty="0">
                <a:solidFill>
                  <a:srgbClr val="FF0000"/>
                </a:solidFill>
              </a:rPr>
              <a:t>Huffman</a:t>
            </a:r>
            <a:r>
              <a:rPr lang="zh-CN" altLang="en-US" sz="4000" dirty="0">
                <a:solidFill>
                  <a:srgbClr val="FF0000"/>
                </a:solidFill>
              </a:rPr>
              <a:t>）</a:t>
            </a:r>
            <a:r>
              <a:rPr lang="zh-CN" altLang="en-US" sz="4000" dirty="0">
                <a:solidFill>
                  <a:srgbClr val="0000FF"/>
                </a:solidFill>
              </a:rPr>
              <a:t>码</a:t>
            </a:r>
          </a:p>
        </p:txBody>
      </p:sp>
    </p:spTree>
    <p:extLst>
      <p:ext uri="{BB962C8B-B14F-4D97-AF65-F5344CB8AC3E}">
        <p14:creationId xmlns:p14="http://schemas.microsoft.com/office/powerpoint/2010/main" val="15075425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2658">
                                            <p:txEl>
                                              <p:pRg st="3" end="3"/>
                                            </p:txEl>
                                          </p:spTgt>
                                        </p:tgtEl>
                                        <p:attrNameLst>
                                          <p:attrName>style.visibility</p:attrName>
                                        </p:attrNameLst>
                                      </p:cBhvr>
                                      <p:to>
                                        <p:strVal val="visible"/>
                                      </p:to>
                                    </p:set>
                                    <p:animEffect transition="in" filter="blinds(horizontal)">
                                      <p:cBhvr>
                                        <p:cTn id="7" dur="500"/>
                                        <p:tgtEl>
                                          <p:spTgt spid="58265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892391" y="0"/>
            <a:ext cx="6423025" cy="1143000"/>
          </a:xfrm>
        </p:spPr>
        <p:txBody>
          <a:bodyPr/>
          <a:lstStyle/>
          <a:p>
            <a:r>
              <a:rPr lang="zh-CN" altLang="en-US" dirty="0" smtClean="0"/>
              <a:t>数据压缩</a:t>
            </a:r>
            <a:r>
              <a:rPr lang="en-US" altLang="zh-CN" dirty="0" smtClean="0"/>
              <a:t>-</a:t>
            </a:r>
            <a:r>
              <a:rPr lang="zh-CN" altLang="en-US" dirty="0" smtClean="0"/>
              <a:t>评价指标</a:t>
            </a:r>
            <a:endParaRPr lang="zh-CN" altLang="en-US" dirty="0" smtClean="0"/>
          </a:p>
        </p:txBody>
      </p:sp>
      <p:sp>
        <p:nvSpPr>
          <p:cNvPr id="15363" name="Rectangle 3"/>
          <p:cNvSpPr>
            <a:spLocks noGrp="1" noChangeArrowheads="1"/>
          </p:cNvSpPr>
          <p:nvPr>
            <p:ph type="body" idx="1"/>
          </p:nvPr>
        </p:nvSpPr>
        <p:spPr>
          <a:xfrm>
            <a:off x="395288" y="1876425"/>
            <a:ext cx="8569325" cy="4648200"/>
          </a:xfrm>
        </p:spPr>
        <p:txBody>
          <a:bodyPr/>
          <a:lstStyle/>
          <a:p>
            <a:pPr>
              <a:buFont typeface="Wingdings" pitchFamily="2" charset="2"/>
              <a:buNone/>
            </a:pPr>
            <a:r>
              <a:rPr lang="zh-CN" altLang="en-US" sz="2400" b="1" dirty="0" smtClean="0"/>
              <a:t>    </a:t>
            </a:r>
            <a:r>
              <a:rPr lang="zh-CN" altLang="en-US" dirty="0" smtClean="0"/>
              <a:t>由于</a:t>
            </a:r>
            <a:r>
              <a:rPr lang="zh-CN" altLang="en-US" dirty="0" smtClean="0"/>
              <a:t>可以帮助减少如硬盘空间与连接带宽这样</a:t>
            </a:r>
          </a:p>
          <a:p>
            <a:pPr>
              <a:buFont typeface="Wingdings" pitchFamily="2" charset="2"/>
              <a:buNone/>
            </a:pPr>
            <a:r>
              <a:rPr lang="zh-CN" altLang="en-US" dirty="0" smtClean="0"/>
              <a:t>的昂贵资源的消耗，所以压缩非常重要，然而压缩</a:t>
            </a:r>
          </a:p>
          <a:p>
            <a:pPr>
              <a:buFont typeface="Wingdings" pitchFamily="2" charset="2"/>
              <a:buNone/>
            </a:pPr>
            <a:r>
              <a:rPr lang="zh-CN" altLang="en-US" dirty="0" smtClean="0"/>
              <a:t>需要消耗信息处理资源，这也可能是费用昂贵的。</a:t>
            </a:r>
          </a:p>
          <a:p>
            <a:pPr>
              <a:buFont typeface="Wingdings" pitchFamily="2" charset="2"/>
              <a:buNone/>
            </a:pPr>
            <a:r>
              <a:rPr lang="zh-CN" altLang="en-US" dirty="0" smtClean="0"/>
              <a:t>所以数据压缩机制的设计需要在</a:t>
            </a:r>
            <a:r>
              <a:rPr lang="zh-CN" altLang="en-US" dirty="0" smtClean="0">
                <a:solidFill>
                  <a:srgbClr val="FF0000"/>
                </a:solidFill>
              </a:rPr>
              <a:t>压缩比、</a:t>
            </a:r>
            <a:r>
              <a:rPr lang="zh-CN" altLang="en-US" dirty="0" smtClean="0">
                <a:solidFill>
                  <a:srgbClr val="FF0000"/>
                </a:solidFill>
              </a:rPr>
              <a:t>失真度、</a:t>
            </a:r>
          </a:p>
          <a:p>
            <a:pPr>
              <a:buFont typeface="Wingdings" pitchFamily="2" charset="2"/>
              <a:buNone/>
            </a:pPr>
            <a:r>
              <a:rPr lang="zh-CN" altLang="en-US" dirty="0" smtClean="0">
                <a:solidFill>
                  <a:srgbClr val="FF0000"/>
                </a:solidFill>
              </a:rPr>
              <a:t>计算复杂度</a:t>
            </a:r>
            <a:r>
              <a:rPr lang="zh-CN" altLang="en-US" dirty="0" smtClean="0"/>
              <a:t>以及</a:t>
            </a:r>
            <a:r>
              <a:rPr lang="zh-CN" altLang="en-US" dirty="0" smtClean="0"/>
              <a:t>其它需要考虑的不同因素之间进</a:t>
            </a:r>
          </a:p>
          <a:p>
            <a:pPr>
              <a:buFont typeface="Wingdings" pitchFamily="2" charset="2"/>
              <a:buNone/>
            </a:pPr>
            <a:r>
              <a:rPr lang="zh-CN" altLang="en-US" dirty="0" smtClean="0"/>
              <a:t>行折衷。</a:t>
            </a:r>
            <a:br>
              <a:rPr lang="zh-CN" altLang="en-US" dirty="0" smtClean="0"/>
            </a:br>
            <a:endParaRPr lang="zh-CN" altLang="en-US" sz="2400" b="1" dirty="0" smtClean="0"/>
          </a:p>
        </p:txBody>
      </p:sp>
    </p:spTree>
    <p:extLst>
      <p:ext uri="{BB962C8B-B14F-4D97-AF65-F5344CB8AC3E}">
        <p14:creationId xmlns:p14="http://schemas.microsoft.com/office/powerpoint/2010/main" val="2973002642"/>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ChangeArrowheads="1"/>
          </p:cNvSpPr>
          <p:nvPr/>
        </p:nvSpPr>
        <p:spPr bwMode="auto">
          <a:xfrm>
            <a:off x="457200" y="2133600"/>
            <a:ext cx="7861300" cy="397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marL="342900" indent="-342900"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0"/>
              </a:spcBef>
              <a:buClrTx/>
              <a:buSzTx/>
              <a:buFontTx/>
              <a:buNone/>
            </a:pPr>
            <a:r>
              <a:rPr kumimoji="1" lang="zh-CN" altLang="en-US" sz="2400" b="1">
                <a:solidFill>
                  <a:schemeClr val="tx1"/>
                </a:solidFill>
                <a:latin typeface="Times New Roman" pitchFamily="18" charset="0"/>
                <a:ea typeface="宋体" pitchFamily="2" charset="-122"/>
              </a:rPr>
              <a:t>            </a:t>
            </a:r>
            <a:r>
              <a:rPr kumimoji="1" lang="zh-CN" altLang="en-US" sz="2400">
                <a:solidFill>
                  <a:schemeClr val="tx1"/>
                </a:solidFill>
                <a:latin typeface="Times New Roman" pitchFamily="18" charset="0"/>
                <a:ea typeface="宋体" pitchFamily="2" charset="-122"/>
              </a:rPr>
              <a:t>应该指出的是，由霍夫曼编码过程编出的最佳码不是唯一的，但其平均码长是一样的，故不影响编码效率与数据压缩性能。</a:t>
            </a:r>
          </a:p>
          <a:p>
            <a:pPr eaLnBrk="1" hangingPunct="1">
              <a:spcBef>
                <a:spcPct val="0"/>
              </a:spcBef>
              <a:buClrTx/>
              <a:buSzTx/>
              <a:buFontTx/>
              <a:buNone/>
            </a:pPr>
            <a:r>
              <a:rPr kumimoji="1" lang="zh-CN" altLang="en-US" sz="2400">
                <a:solidFill>
                  <a:schemeClr val="tx1"/>
                </a:solidFill>
                <a:latin typeface="Times New Roman" pitchFamily="18" charset="0"/>
                <a:ea typeface="宋体" pitchFamily="2" charset="-122"/>
              </a:rPr>
              <a:t>            此外，由于码长不等，还存在一个输入与输出的速率匹配问题。解决的办法是设置一定容量的缓冲寄存器。</a:t>
            </a:r>
          </a:p>
          <a:p>
            <a:pPr eaLnBrk="1" hangingPunct="1">
              <a:spcBef>
                <a:spcPct val="0"/>
              </a:spcBef>
              <a:buClrTx/>
              <a:buSzTx/>
              <a:buFontTx/>
              <a:buNone/>
            </a:pPr>
            <a:r>
              <a:rPr kumimoji="1" lang="zh-CN" altLang="en-US" sz="2400">
                <a:solidFill>
                  <a:schemeClr val="tx1"/>
                </a:solidFill>
                <a:latin typeface="Times New Roman" pitchFamily="18" charset="0"/>
                <a:ea typeface="宋体" pitchFamily="2" charset="-122"/>
              </a:rPr>
              <a:t>            而随着微电子与计算技术的发展，霍夫曼编码已可做成单片</a:t>
            </a:r>
            <a:r>
              <a:rPr kumimoji="1" lang="en-US" altLang="zh-CN" sz="2400">
                <a:solidFill>
                  <a:schemeClr val="tx1"/>
                </a:solidFill>
                <a:latin typeface="Times New Roman" pitchFamily="18" charset="0"/>
                <a:ea typeface="宋体" pitchFamily="2" charset="-122"/>
              </a:rPr>
              <a:t>IC</a:t>
            </a:r>
            <a:r>
              <a:rPr kumimoji="1" lang="zh-CN" altLang="en-US" sz="2400">
                <a:solidFill>
                  <a:schemeClr val="tx1"/>
                </a:solidFill>
                <a:latin typeface="Times New Roman" pitchFamily="18" charset="0"/>
                <a:ea typeface="宋体" pitchFamily="2" charset="-122"/>
              </a:rPr>
              <a:t>，并成为许多国际标准中的主要技术内核之一。能够用较低的处理代价，来换取昂贵的通信开销，是完全值得的。</a:t>
            </a:r>
          </a:p>
        </p:txBody>
      </p:sp>
      <p:sp>
        <p:nvSpPr>
          <p:cNvPr id="64515" name="Rectangle 3" descr="Large confetti"/>
          <p:cNvSpPr>
            <a:spLocks noChangeArrowheads="1"/>
          </p:cNvSpPr>
          <p:nvPr/>
        </p:nvSpPr>
        <p:spPr bwMode="auto">
          <a:xfrm>
            <a:off x="1093788" y="-21020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algn="ctr">
              <a:spcBef>
                <a:spcPct val="0"/>
              </a:spcBef>
              <a:buClrTx/>
              <a:buSzTx/>
              <a:buFontTx/>
              <a:buNone/>
            </a:pPr>
            <a:r>
              <a:rPr lang="zh-CN" altLang="en-US" sz="4000" dirty="0">
                <a:solidFill>
                  <a:srgbClr val="0000FF"/>
                </a:solidFill>
              </a:rPr>
              <a:t>哈夫曼</a:t>
            </a:r>
            <a:r>
              <a:rPr lang="zh-CN" altLang="en-US" sz="4000" dirty="0">
                <a:solidFill>
                  <a:srgbClr val="FF0000"/>
                </a:solidFill>
              </a:rPr>
              <a:t>（</a:t>
            </a:r>
            <a:r>
              <a:rPr lang="en-US" altLang="zh-CN" sz="4000" dirty="0">
                <a:solidFill>
                  <a:srgbClr val="FF0000"/>
                </a:solidFill>
              </a:rPr>
              <a:t>Huffman</a:t>
            </a:r>
            <a:r>
              <a:rPr lang="zh-CN" altLang="en-US" sz="4000" dirty="0">
                <a:solidFill>
                  <a:srgbClr val="FF0000"/>
                </a:solidFill>
              </a:rPr>
              <a:t>）</a:t>
            </a:r>
            <a:r>
              <a:rPr lang="zh-CN" altLang="en-US" sz="4000" dirty="0">
                <a:solidFill>
                  <a:srgbClr val="0000FF"/>
                </a:solidFill>
              </a:rPr>
              <a:t>码</a:t>
            </a:r>
          </a:p>
        </p:txBody>
      </p:sp>
      <p:sp>
        <p:nvSpPr>
          <p:cNvPr id="584708" name="AutoShape 4"/>
          <p:cNvSpPr>
            <a:spLocks noChangeArrowheads="1"/>
          </p:cNvSpPr>
          <p:nvPr/>
        </p:nvSpPr>
        <p:spPr bwMode="auto">
          <a:xfrm>
            <a:off x="5003800" y="1700213"/>
            <a:ext cx="2881313" cy="433387"/>
          </a:xfrm>
          <a:prstGeom prst="wedgeRoundRectCallout">
            <a:avLst>
              <a:gd name="adj1" fmla="val 30606"/>
              <a:gd name="adj2" fmla="val 70148"/>
              <a:gd name="adj3" fmla="val 16667"/>
            </a:avLst>
          </a:prstGeom>
          <a:solidFill>
            <a:schemeClr val="accent1"/>
          </a:solidFill>
          <a:ln w="9525">
            <a:solidFill>
              <a:schemeClr val="tx1"/>
            </a:solidFill>
            <a:miter lim="800000"/>
            <a:headEnd/>
            <a:tailEnd/>
          </a:ln>
        </p:spPr>
        <p:txBody>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algn="ctr" eaLnBrk="1" hangingPunct="1">
              <a:spcBef>
                <a:spcPct val="0"/>
              </a:spcBef>
              <a:buClrTx/>
              <a:buSzTx/>
              <a:buFontTx/>
              <a:buNone/>
            </a:pPr>
            <a:r>
              <a:rPr kumimoji="1" lang="zh-CN" altLang="en-US" sz="2400" b="1">
                <a:solidFill>
                  <a:schemeClr val="tx1"/>
                </a:solidFill>
                <a:latin typeface="Times New Roman" pitchFamily="18" charset="0"/>
                <a:ea typeface="宋体" pitchFamily="2" charset="-122"/>
              </a:rPr>
              <a:t>方差最小者最佳</a:t>
            </a:r>
          </a:p>
        </p:txBody>
      </p:sp>
    </p:spTree>
    <p:extLst>
      <p:ext uri="{BB962C8B-B14F-4D97-AF65-F5344CB8AC3E}">
        <p14:creationId xmlns:p14="http://schemas.microsoft.com/office/powerpoint/2010/main" val="29782348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84708"/>
                                        </p:tgtEl>
                                        <p:attrNameLst>
                                          <p:attrName>style.visibility</p:attrName>
                                        </p:attrNameLst>
                                      </p:cBhvr>
                                      <p:to>
                                        <p:strVal val="visible"/>
                                      </p:to>
                                    </p:set>
                                    <p:animEffect transition="in" filter="box(in)">
                                      <p:cBhvr>
                                        <p:cTn id="7" dur="500"/>
                                        <p:tgtEl>
                                          <p:spTgt spid="5847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nodeType="clickEffect">
                                  <p:stCondLst>
                                    <p:cond delay="0"/>
                                  </p:stCondLst>
                                  <p:childTnLst>
                                    <p:set>
                                      <p:cBhvr>
                                        <p:cTn id="11" dur="1" fill="hold">
                                          <p:stCondLst>
                                            <p:cond delay="0"/>
                                          </p:stCondLst>
                                        </p:cTn>
                                        <p:tgtEl>
                                          <p:spTgt spid="584706">
                                            <p:txEl>
                                              <p:pRg st="1" end="1"/>
                                            </p:txEl>
                                          </p:spTgt>
                                        </p:tgtEl>
                                        <p:attrNameLst>
                                          <p:attrName>style.visibility</p:attrName>
                                        </p:attrNameLst>
                                      </p:cBhvr>
                                      <p:to>
                                        <p:strVal val="visible"/>
                                      </p:to>
                                    </p:set>
                                    <p:animEffect transition="in" filter="barn(inHorizontal)">
                                      <p:cBhvr>
                                        <p:cTn id="12" dur="500"/>
                                        <p:tgtEl>
                                          <p:spTgt spid="58470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nodeType="clickEffect">
                                  <p:stCondLst>
                                    <p:cond delay="0"/>
                                  </p:stCondLst>
                                  <p:childTnLst>
                                    <p:set>
                                      <p:cBhvr>
                                        <p:cTn id="16" dur="1" fill="hold">
                                          <p:stCondLst>
                                            <p:cond delay="0"/>
                                          </p:stCondLst>
                                        </p:cTn>
                                        <p:tgtEl>
                                          <p:spTgt spid="584706">
                                            <p:txEl>
                                              <p:pRg st="2" end="2"/>
                                            </p:txEl>
                                          </p:spTgt>
                                        </p:tgtEl>
                                        <p:attrNameLst>
                                          <p:attrName>style.visibility</p:attrName>
                                        </p:attrNameLst>
                                      </p:cBhvr>
                                      <p:to>
                                        <p:strVal val="visible"/>
                                      </p:to>
                                    </p:set>
                                    <p:animEffect transition="in" filter="barn(inHorizontal)">
                                      <p:cBhvr>
                                        <p:cTn id="17" dur="500"/>
                                        <p:tgtEl>
                                          <p:spTgt spid="58470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08"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95288" y="1412875"/>
            <a:ext cx="8458200" cy="5257800"/>
            <a:chOff x="240" y="768"/>
            <a:chExt cx="5328" cy="3312"/>
          </a:xfrm>
        </p:grpSpPr>
        <p:sp>
          <p:nvSpPr>
            <p:cNvPr id="65582" name="Text Box 3"/>
            <p:cNvSpPr txBox="1">
              <a:spLocks noChangeArrowheads="1"/>
            </p:cNvSpPr>
            <p:nvPr/>
          </p:nvSpPr>
          <p:spPr bwMode="auto">
            <a:xfrm>
              <a:off x="4656" y="816"/>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FF0000"/>
                  </a:solidFill>
                  <a:latin typeface="Times New Roman" pitchFamily="18" charset="0"/>
                  <a:ea typeface="宋体" pitchFamily="2" charset="-122"/>
                </a:rPr>
                <a:t>0.60</a:t>
              </a:r>
            </a:p>
          </p:txBody>
        </p:sp>
        <p:sp>
          <p:nvSpPr>
            <p:cNvPr id="65583" name="Text Box 4"/>
            <p:cNvSpPr txBox="1">
              <a:spLocks noChangeArrowheads="1"/>
            </p:cNvSpPr>
            <p:nvPr/>
          </p:nvSpPr>
          <p:spPr bwMode="auto">
            <a:xfrm>
              <a:off x="4992" y="768"/>
              <a:ext cx="9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0000CC"/>
                  </a:solidFill>
                  <a:latin typeface="Times New Roman" pitchFamily="18" charset="0"/>
                  <a:ea typeface="宋体" pitchFamily="2" charset="-122"/>
                </a:rPr>
                <a:t>01</a:t>
              </a:r>
            </a:p>
          </p:txBody>
        </p:sp>
        <p:grpSp>
          <p:nvGrpSpPr>
            <p:cNvPr id="65584" name="Group 5"/>
            <p:cNvGrpSpPr>
              <a:grpSpLocks/>
            </p:cNvGrpSpPr>
            <p:nvPr/>
          </p:nvGrpSpPr>
          <p:grpSpPr bwMode="auto">
            <a:xfrm>
              <a:off x="240" y="912"/>
              <a:ext cx="5328" cy="3168"/>
              <a:chOff x="240" y="912"/>
              <a:chExt cx="5328" cy="3168"/>
            </a:xfrm>
          </p:grpSpPr>
          <p:grpSp>
            <p:nvGrpSpPr>
              <p:cNvPr id="65585" name="Group 6"/>
              <p:cNvGrpSpPr>
                <a:grpSpLocks/>
              </p:cNvGrpSpPr>
              <p:nvPr/>
            </p:nvGrpSpPr>
            <p:grpSpPr bwMode="auto">
              <a:xfrm>
                <a:off x="1200" y="3792"/>
                <a:ext cx="384" cy="192"/>
                <a:chOff x="912" y="3792"/>
                <a:chExt cx="384" cy="192"/>
              </a:xfrm>
            </p:grpSpPr>
            <p:sp>
              <p:nvSpPr>
                <p:cNvPr id="65632" name="Line 7"/>
                <p:cNvSpPr>
                  <a:spLocks noChangeShapeType="1"/>
                </p:cNvSpPr>
                <p:nvPr/>
              </p:nvSpPr>
              <p:spPr bwMode="auto">
                <a:xfrm>
                  <a:off x="912" y="37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33" name="Line 8"/>
                <p:cNvSpPr>
                  <a:spLocks noChangeShapeType="1"/>
                </p:cNvSpPr>
                <p:nvPr/>
              </p:nvSpPr>
              <p:spPr bwMode="auto">
                <a:xfrm>
                  <a:off x="912" y="3984"/>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34" name="Line 9"/>
                <p:cNvSpPr>
                  <a:spLocks noChangeShapeType="1"/>
                </p:cNvSpPr>
                <p:nvPr/>
              </p:nvSpPr>
              <p:spPr bwMode="auto">
                <a:xfrm>
                  <a:off x="1104" y="379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35" name="Line 10"/>
                <p:cNvSpPr>
                  <a:spLocks noChangeShapeType="1"/>
                </p:cNvSpPr>
                <p:nvPr/>
              </p:nvSpPr>
              <p:spPr bwMode="auto">
                <a:xfrm>
                  <a:off x="1104" y="3888"/>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5586" name="Line 11"/>
              <p:cNvSpPr>
                <a:spLocks noChangeShapeType="1"/>
              </p:cNvSpPr>
              <p:nvPr/>
            </p:nvSpPr>
            <p:spPr bwMode="auto">
              <a:xfrm>
                <a:off x="4560" y="912"/>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87" name="Line 12"/>
              <p:cNvSpPr>
                <a:spLocks noChangeShapeType="1"/>
              </p:cNvSpPr>
              <p:nvPr/>
            </p:nvSpPr>
            <p:spPr bwMode="auto">
              <a:xfrm>
                <a:off x="1200" y="1104"/>
                <a:ext cx="39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88" name="Line 13"/>
              <p:cNvSpPr>
                <a:spLocks noChangeShapeType="1"/>
              </p:cNvSpPr>
              <p:nvPr/>
            </p:nvSpPr>
            <p:spPr bwMode="auto">
              <a:xfrm>
                <a:off x="5136" y="91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89" name="Line 14"/>
              <p:cNvSpPr>
                <a:spLocks noChangeShapeType="1"/>
              </p:cNvSpPr>
              <p:nvPr/>
            </p:nvSpPr>
            <p:spPr bwMode="auto">
              <a:xfrm>
                <a:off x="5136" y="1008"/>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90" name="Line 15"/>
              <p:cNvSpPr>
                <a:spLocks noChangeShapeType="1"/>
              </p:cNvSpPr>
              <p:nvPr/>
            </p:nvSpPr>
            <p:spPr bwMode="auto">
              <a:xfrm>
                <a:off x="1200" y="3360"/>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91" name="Line 16"/>
              <p:cNvSpPr>
                <a:spLocks noChangeShapeType="1"/>
              </p:cNvSpPr>
              <p:nvPr/>
            </p:nvSpPr>
            <p:spPr bwMode="auto">
              <a:xfrm>
                <a:off x="1200" y="355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92" name="Line 17"/>
              <p:cNvSpPr>
                <a:spLocks noChangeShapeType="1"/>
              </p:cNvSpPr>
              <p:nvPr/>
            </p:nvSpPr>
            <p:spPr bwMode="auto">
              <a:xfrm>
                <a:off x="1392" y="336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93" name="Line 18"/>
              <p:cNvSpPr>
                <a:spLocks noChangeShapeType="1"/>
              </p:cNvSpPr>
              <p:nvPr/>
            </p:nvSpPr>
            <p:spPr bwMode="auto">
              <a:xfrm>
                <a:off x="1392" y="3456"/>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94" name="Line 19"/>
              <p:cNvSpPr>
                <a:spLocks noChangeShapeType="1"/>
              </p:cNvSpPr>
              <p:nvPr/>
            </p:nvSpPr>
            <p:spPr bwMode="auto">
              <a:xfrm>
                <a:off x="3696" y="1488"/>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95" name="Line 20"/>
              <p:cNvSpPr>
                <a:spLocks noChangeShapeType="1"/>
              </p:cNvSpPr>
              <p:nvPr/>
            </p:nvSpPr>
            <p:spPr bwMode="auto">
              <a:xfrm>
                <a:off x="3264" y="1680"/>
                <a:ext cx="1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96" name="Line 21"/>
              <p:cNvSpPr>
                <a:spLocks noChangeShapeType="1"/>
              </p:cNvSpPr>
              <p:nvPr/>
            </p:nvSpPr>
            <p:spPr bwMode="auto">
              <a:xfrm>
                <a:off x="4368" y="148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97" name="Line 22"/>
              <p:cNvSpPr>
                <a:spLocks noChangeShapeType="1"/>
              </p:cNvSpPr>
              <p:nvPr/>
            </p:nvSpPr>
            <p:spPr bwMode="auto">
              <a:xfrm>
                <a:off x="4368" y="1584"/>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98" name="Line 23"/>
              <p:cNvSpPr>
                <a:spLocks noChangeShapeType="1"/>
              </p:cNvSpPr>
              <p:nvPr/>
            </p:nvSpPr>
            <p:spPr bwMode="auto">
              <a:xfrm>
                <a:off x="1200" y="3072"/>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99" name="Line 24"/>
              <p:cNvSpPr>
                <a:spLocks noChangeShapeType="1"/>
              </p:cNvSpPr>
              <p:nvPr/>
            </p:nvSpPr>
            <p:spPr bwMode="auto">
              <a:xfrm>
                <a:off x="1584" y="3264"/>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00" name="Line 25"/>
              <p:cNvSpPr>
                <a:spLocks noChangeShapeType="1"/>
              </p:cNvSpPr>
              <p:nvPr/>
            </p:nvSpPr>
            <p:spPr bwMode="auto">
              <a:xfrm>
                <a:off x="2064" y="307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01" name="Line 26"/>
              <p:cNvSpPr>
                <a:spLocks noChangeShapeType="1"/>
              </p:cNvSpPr>
              <p:nvPr/>
            </p:nvSpPr>
            <p:spPr bwMode="auto">
              <a:xfrm>
                <a:off x="2064" y="3168"/>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02" name="Line 27"/>
              <p:cNvSpPr>
                <a:spLocks noChangeShapeType="1"/>
              </p:cNvSpPr>
              <p:nvPr/>
            </p:nvSpPr>
            <p:spPr bwMode="auto">
              <a:xfrm>
                <a:off x="2640" y="2208"/>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03" name="Line 28"/>
              <p:cNvSpPr>
                <a:spLocks noChangeShapeType="1"/>
              </p:cNvSpPr>
              <p:nvPr/>
            </p:nvSpPr>
            <p:spPr bwMode="auto">
              <a:xfrm>
                <a:off x="1200" y="2400"/>
                <a:ext cx="19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04" name="Line 29"/>
              <p:cNvSpPr>
                <a:spLocks noChangeShapeType="1"/>
              </p:cNvSpPr>
              <p:nvPr/>
            </p:nvSpPr>
            <p:spPr bwMode="auto">
              <a:xfrm>
                <a:off x="3120" y="220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05" name="Line 30"/>
              <p:cNvSpPr>
                <a:spLocks noChangeShapeType="1"/>
              </p:cNvSpPr>
              <p:nvPr/>
            </p:nvSpPr>
            <p:spPr bwMode="auto">
              <a:xfrm>
                <a:off x="3120" y="2304"/>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06" name="Line 31"/>
              <p:cNvSpPr>
                <a:spLocks noChangeShapeType="1"/>
              </p:cNvSpPr>
              <p:nvPr/>
            </p:nvSpPr>
            <p:spPr bwMode="auto">
              <a:xfrm>
                <a:off x="2160" y="2640"/>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07" name="Line 32"/>
              <p:cNvSpPr>
                <a:spLocks noChangeShapeType="1"/>
              </p:cNvSpPr>
              <p:nvPr/>
            </p:nvSpPr>
            <p:spPr bwMode="auto">
              <a:xfrm>
                <a:off x="1200" y="2832"/>
                <a:ext cx="17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08" name="Line 33"/>
              <p:cNvSpPr>
                <a:spLocks noChangeShapeType="1"/>
              </p:cNvSpPr>
              <p:nvPr/>
            </p:nvSpPr>
            <p:spPr bwMode="auto">
              <a:xfrm>
                <a:off x="2928" y="264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09" name="Line 34"/>
              <p:cNvSpPr>
                <a:spLocks noChangeShapeType="1"/>
              </p:cNvSpPr>
              <p:nvPr/>
            </p:nvSpPr>
            <p:spPr bwMode="auto">
              <a:xfrm>
                <a:off x="2928" y="273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10" name="Line 35"/>
              <p:cNvSpPr>
                <a:spLocks noChangeShapeType="1"/>
              </p:cNvSpPr>
              <p:nvPr/>
            </p:nvSpPr>
            <p:spPr bwMode="auto">
              <a:xfrm>
                <a:off x="3696" y="1488"/>
                <a:ext cx="0" cy="8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11" name="Line 36"/>
              <p:cNvSpPr>
                <a:spLocks noChangeShapeType="1"/>
              </p:cNvSpPr>
              <p:nvPr/>
            </p:nvSpPr>
            <p:spPr bwMode="auto">
              <a:xfrm>
                <a:off x="3264" y="1680"/>
                <a:ext cx="0" cy="10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12" name="Line 37"/>
              <p:cNvSpPr>
                <a:spLocks noChangeShapeType="1"/>
              </p:cNvSpPr>
              <p:nvPr/>
            </p:nvSpPr>
            <p:spPr bwMode="auto">
              <a:xfrm>
                <a:off x="4560" y="912"/>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13" name="Line 38"/>
              <p:cNvSpPr>
                <a:spLocks noChangeShapeType="1"/>
              </p:cNvSpPr>
              <p:nvPr/>
            </p:nvSpPr>
            <p:spPr bwMode="auto">
              <a:xfrm>
                <a:off x="2640" y="2208"/>
                <a:ext cx="0" cy="9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14" name="Line 39"/>
              <p:cNvSpPr>
                <a:spLocks noChangeShapeType="1"/>
              </p:cNvSpPr>
              <p:nvPr/>
            </p:nvSpPr>
            <p:spPr bwMode="auto">
              <a:xfrm>
                <a:off x="2160" y="2640"/>
                <a:ext cx="0" cy="8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15" name="Line 40"/>
              <p:cNvSpPr>
                <a:spLocks noChangeShapeType="1"/>
              </p:cNvSpPr>
              <p:nvPr/>
            </p:nvSpPr>
            <p:spPr bwMode="auto">
              <a:xfrm>
                <a:off x="1584" y="3264"/>
                <a:ext cx="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16" name="Text Box 41"/>
              <p:cNvSpPr txBox="1">
                <a:spLocks noChangeArrowheads="1"/>
              </p:cNvSpPr>
              <p:nvPr/>
            </p:nvSpPr>
            <p:spPr bwMode="auto">
              <a:xfrm>
                <a:off x="1632" y="3187"/>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FF0000"/>
                    </a:solidFill>
                    <a:latin typeface="Times New Roman" pitchFamily="18" charset="0"/>
                    <a:ea typeface="宋体" pitchFamily="2" charset="-122"/>
                  </a:rPr>
                  <a:t>0.09</a:t>
                </a:r>
              </a:p>
            </p:txBody>
          </p:sp>
          <p:sp>
            <p:nvSpPr>
              <p:cNvPr id="65617" name="Text Box 42"/>
              <p:cNvSpPr txBox="1">
                <a:spLocks noChangeArrowheads="1"/>
              </p:cNvSpPr>
              <p:nvPr/>
            </p:nvSpPr>
            <p:spPr bwMode="auto">
              <a:xfrm>
                <a:off x="2304" y="2544"/>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FF0000"/>
                    </a:solidFill>
                    <a:latin typeface="Times New Roman" pitchFamily="18" charset="0"/>
                    <a:ea typeface="宋体" pitchFamily="2" charset="-122"/>
                  </a:rPr>
                  <a:t>0.13</a:t>
                </a:r>
              </a:p>
            </p:txBody>
          </p:sp>
          <p:sp>
            <p:nvSpPr>
              <p:cNvPr id="65618" name="Text Box 43"/>
              <p:cNvSpPr txBox="1">
                <a:spLocks noChangeArrowheads="1"/>
              </p:cNvSpPr>
              <p:nvPr/>
            </p:nvSpPr>
            <p:spPr bwMode="auto">
              <a:xfrm>
                <a:off x="2688" y="2112"/>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FF0000"/>
                    </a:solidFill>
                    <a:latin typeface="Times New Roman" pitchFamily="18" charset="0"/>
                    <a:ea typeface="宋体" pitchFamily="2" charset="-122"/>
                  </a:rPr>
                  <a:t>0.19</a:t>
                </a:r>
              </a:p>
            </p:txBody>
          </p:sp>
          <p:sp>
            <p:nvSpPr>
              <p:cNvPr id="65619" name="Text Box 44"/>
              <p:cNvSpPr txBox="1">
                <a:spLocks noChangeArrowheads="1"/>
              </p:cNvSpPr>
              <p:nvPr/>
            </p:nvSpPr>
            <p:spPr bwMode="auto">
              <a:xfrm>
                <a:off x="3408" y="1584"/>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FF0000"/>
                    </a:solidFill>
                    <a:latin typeface="Times New Roman" pitchFamily="18" charset="0"/>
                    <a:ea typeface="宋体" pitchFamily="2" charset="-122"/>
                  </a:rPr>
                  <a:t>0.23</a:t>
                </a:r>
              </a:p>
            </p:txBody>
          </p:sp>
          <p:sp>
            <p:nvSpPr>
              <p:cNvPr id="65620" name="Text Box 45"/>
              <p:cNvSpPr txBox="1">
                <a:spLocks noChangeArrowheads="1"/>
              </p:cNvSpPr>
              <p:nvPr/>
            </p:nvSpPr>
            <p:spPr bwMode="auto">
              <a:xfrm>
                <a:off x="3840" y="1392"/>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FF0000"/>
                    </a:solidFill>
                    <a:latin typeface="Times New Roman" pitchFamily="18" charset="0"/>
                    <a:ea typeface="宋体" pitchFamily="2" charset="-122"/>
                  </a:rPr>
                  <a:t>0.37</a:t>
                </a:r>
              </a:p>
            </p:txBody>
          </p:sp>
          <p:sp>
            <p:nvSpPr>
              <p:cNvPr id="65621" name="Text Box 46"/>
              <p:cNvSpPr txBox="1">
                <a:spLocks noChangeArrowheads="1"/>
              </p:cNvSpPr>
              <p:nvPr/>
            </p:nvSpPr>
            <p:spPr bwMode="auto">
              <a:xfrm>
                <a:off x="5376" y="912"/>
                <a:ext cx="19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FF0000"/>
                    </a:solidFill>
                    <a:latin typeface="Times New Roman" pitchFamily="18" charset="0"/>
                    <a:ea typeface="宋体" pitchFamily="2" charset="-122"/>
                  </a:rPr>
                  <a:t>1.0</a:t>
                </a:r>
              </a:p>
            </p:txBody>
          </p:sp>
          <p:sp>
            <p:nvSpPr>
              <p:cNvPr id="65622" name="Text Box 47"/>
              <p:cNvSpPr txBox="1">
                <a:spLocks noChangeArrowheads="1"/>
              </p:cNvSpPr>
              <p:nvPr/>
            </p:nvSpPr>
            <p:spPr bwMode="auto">
              <a:xfrm>
                <a:off x="4176" y="1368"/>
                <a:ext cx="9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0000CC"/>
                    </a:solidFill>
                    <a:latin typeface="Times New Roman" pitchFamily="18" charset="0"/>
                    <a:ea typeface="宋体" pitchFamily="2" charset="-122"/>
                  </a:rPr>
                  <a:t>01</a:t>
                </a:r>
              </a:p>
            </p:txBody>
          </p:sp>
          <p:sp>
            <p:nvSpPr>
              <p:cNvPr id="65623" name="Text Box 48"/>
              <p:cNvSpPr txBox="1">
                <a:spLocks noChangeArrowheads="1"/>
              </p:cNvSpPr>
              <p:nvPr/>
            </p:nvSpPr>
            <p:spPr bwMode="auto">
              <a:xfrm>
                <a:off x="3024" y="2064"/>
                <a:ext cx="9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0000CC"/>
                    </a:solidFill>
                    <a:latin typeface="Times New Roman" pitchFamily="18" charset="0"/>
                    <a:ea typeface="宋体" pitchFamily="2" charset="-122"/>
                  </a:rPr>
                  <a:t>01</a:t>
                </a:r>
              </a:p>
            </p:txBody>
          </p:sp>
          <p:sp>
            <p:nvSpPr>
              <p:cNvPr id="65624" name="Text Box 49"/>
              <p:cNvSpPr txBox="1">
                <a:spLocks noChangeArrowheads="1"/>
              </p:cNvSpPr>
              <p:nvPr/>
            </p:nvSpPr>
            <p:spPr bwMode="auto">
              <a:xfrm>
                <a:off x="2784" y="2496"/>
                <a:ext cx="9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0000CC"/>
                    </a:solidFill>
                    <a:latin typeface="Times New Roman" pitchFamily="18" charset="0"/>
                    <a:ea typeface="宋体" pitchFamily="2" charset="-122"/>
                  </a:rPr>
                  <a:t>01</a:t>
                </a:r>
              </a:p>
            </p:txBody>
          </p:sp>
          <p:sp>
            <p:nvSpPr>
              <p:cNvPr id="65625" name="Text Box 50"/>
              <p:cNvSpPr txBox="1">
                <a:spLocks noChangeArrowheads="1"/>
              </p:cNvSpPr>
              <p:nvPr/>
            </p:nvSpPr>
            <p:spPr bwMode="auto">
              <a:xfrm>
                <a:off x="1968" y="2928"/>
                <a:ext cx="9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0000CC"/>
                    </a:solidFill>
                    <a:latin typeface="Times New Roman" pitchFamily="18" charset="0"/>
                    <a:ea typeface="宋体" pitchFamily="2" charset="-122"/>
                  </a:rPr>
                  <a:t>01</a:t>
                </a:r>
              </a:p>
            </p:txBody>
          </p:sp>
          <p:sp>
            <p:nvSpPr>
              <p:cNvPr id="65626" name="Text Box 51"/>
              <p:cNvSpPr txBox="1">
                <a:spLocks noChangeArrowheads="1"/>
              </p:cNvSpPr>
              <p:nvPr/>
            </p:nvSpPr>
            <p:spPr bwMode="auto">
              <a:xfrm>
                <a:off x="1248" y="3216"/>
                <a:ext cx="9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0000CC"/>
                    </a:solidFill>
                    <a:latin typeface="Times New Roman" pitchFamily="18" charset="0"/>
                    <a:ea typeface="宋体" pitchFamily="2" charset="-122"/>
                  </a:rPr>
                  <a:t>01</a:t>
                </a:r>
              </a:p>
            </p:txBody>
          </p:sp>
          <p:sp>
            <p:nvSpPr>
              <p:cNvPr id="65627" name="Text Box 52"/>
              <p:cNvSpPr txBox="1">
                <a:spLocks noChangeArrowheads="1"/>
              </p:cNvSpPr>
              <p:nvPr/>
            </p:nvSpPr>
            <p:spPr bwMode="auto">
              <a:xfrm>
                <a:off x="1248" y="3648"/>
                <a:ext cx="9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0000CC"/>
                    </a:solidFill>
                    <a:latin typeface="Times New Roman" pitchFamily="18" charset="0"/>
                    <a:ea typeface="宋体" pitchFamily="2" charset="-122"/>
                  </a:rPr>
                  <a:t>01</a:t>
                </a:r>
              </a:p>
            </p:txBody>
          </p:sp>
          <p:sp>
            <p:nvSpPr>
              <p:cNvPr id="65628" name="Text Box 53"/>
              <p:cNvSpPr txBox="1">
                <a:spLocks noChangeArrowheads="1"/>
              </p:cNvSpPr>
              <p:nvPr/>
            </p:nvSpPr>
            <p:spPr bwMode="auto">
              <a:xfrm>
                <a:off x="240" y="3248"/>
                <a:ext cx="912"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lnSpc>
                    <a:spcPct val="120000"/>
                  </a:lnSpc>
                  <a:spcBef>
                    <a:spcPct val="0"/>
                  </a:spcBef>
                  <a:buClrTx/>
                  <a:buSzTx/>
                  <a:buFontTx/>
                  <a:buNone/>
                </a:pPr>
                <a:r>
                  <a:rPr lang="en-US" altLang="zh-CN" sz="1800">
                    <a:solidFill>
                      <a:srgbClr val="0000CC"/>
                    </a:solidFill>
                    <a:latin typeface="Times New Roman" pitchFamily="18" charset="0"/>
                    <a:ea typeface="宋体" pitchFamily="2" charset="-122"/>
                  </a:rPr>
                  <a:t>0100</a:t>
                </a:r>
                <a:r>
                  <a:rPr lang="en-US" altLang="zh-CN" sz="1800">
                    <a:solidFill>
                      <a:srgbClr val="FF0000"/>
                    </a:solidFill>
                    <a:latin typeface="Times New Roman" pitchFamily="18" charset="0"/>
                    <a:ea typeface="宋体" pitchFamily="2" charset="-122"/>
                  </a:rPr>
                  <a:t>    </a:t>
                </a:r>
                <a:r>
                  <a:rPr lang="en-US" altLang="zh-CN" sz="1800" i="1">
                    <a:solidFill>
                      <a:schemeClr val="tx1"/>
                    </a:solidFill>
                    <a:latin typeface="Times New Roman" pitchFamily="18" charset="0"/>
                    <a:ea typeface="宋体" pitchFamily="2" charset="-122"/>
                  </a:rPr>
                  <a:t>x</a:t>
                </a:r>
                <a:r>
                  <a:rPr lang="en-US" altLang="zh-CN" sz="1800" baseline="-25000">
                    <a:solidFill>
                      <a:schemeClr val="tx1"/>
                    </a:solidFill>
                    <a:latin typeface="Times New Roman" pitchFamily="18" charset="0"/>
                    <a:ea typeface="宋体" pitchFamily="2" charset="-122"/>
                  </a:rPr>
                  <a:t>5</a:t>
                </a:r>
                <a:r>
                  <a:rPr lang="en-US" altLang="zh-CN" sz="1800" baseline="-25000">
                    <a:solidFill>
                      <a:srgbClr val="FF0000"/>
                    </a:solidFill>
                    <a:latin typeface="Times New Roman" pitchFamily="18" charset="0"/>
                    <a:ea typeface="宋体" pitchFamily="2" charset="-122"/>
                  </a:rPr>
                  <a:t>  </a:t>
                </a:r>
                <a:r>
                  <a:rPr lang="en-US" altLang="zh-CN" sz="1800">
                    <a:solidFill>
                      <a:srgbClr val="FF0000"/>
                    </a:solidFill>
                    <a:latin typeface="Times New Roman" pitchFamily="18" charset="0"/>
                    <a:ea typeface="宋体" pitchFamily="2" charset="-122"/>
                  </a:rPr>
                  <a:t>0.07</a:t>
                </a:r>
              </a:p>
              <a:p>
                <a:pPr eaLnBrk="1" hangingPunct="1">
                  <a:lnSpc>
                    <a:spcPct val="120000"/>
                  </a:lnSpc>
                  <a:spcBef>
                    <a:spcPct val="0"/>
                  </a:spcBef>
                  <a:buClrTx/>
                  <a:buSzTx/>
                  <a:buFontTx/>
                  <a:buNone/>
                </a:pPr>
                <a:r>
                  <a:rPr lang="en-US" altLang="zh-CN" sz="1800">
                    <a:solidFill>
                      <a:srgbClr val="0000CC"/>
                    </a:solidFill>
                    <a:latin typeface="Times New Roman" pitchFamily="18" charset="0"/>
                    <a:ea typeface="宋体" pitchFamily="2" charset="-122"/>
                  </a:rPr>
                  <a:t>0101</a:t>
                </a:r>
                <a:r>
                  <a:rPr lang="en-US" altLang="zh-CN" sz="1800">
                    <a:solidFill>
                      <a:srgbClr val="FF0000"/>
                    </a:solidFill>
                    <a:latin typeface="Times New Roman" pitchFamily="18" charset="0"/>
                    <a:ea typeface="宋体" pitchFamily="2" charset="-122"/>
                  </a:rPr>
                  <a:t>    </a:t>
                </a:r>
                <a:r>
                  <a:rPr lang="en-US" altLang="zh-CN" sz="1800" i="1">
                    <a:solidFill>
                      <a:schemeClr val="tx1"/>
                    </a:solidFill>
                    <a:latin typeface="Times New Roman" pitchFamily="18" charset="0"/>
                    <a:ea typeface="宋体" pitchFamily="2" charset="-122"/>
                  </a:rPr>
                  <a:t>x</a:t>
                </a:r>
                <a:r>
                  <a:rPr lang="en-US" altLang="zh-CN" sz="1800" baseline="-25000">
                    <a:solidFill>
                      <a:schemeClr val="tx1"/>
                    </a:solidFill>
                    <a:latin typeface="Times New Roman" pitchFamily="18" charset="0"/>
                    <a:ea typeface="宋体" pitchFamily="2" charset="-122"/>
                  </a:rPr>
                  <a:t>6</a:t>
                </a:r>
                <a:r>
                  <a:rPr lang="en-US" altLang="zh-CN" sz="1800" baseline="-25000">
                    <a:solidFill>
                      <a:srgbClr val="FF0000"/>
                    </a:solidFill>
                    <a:latin typeface="Times New Roman" pitchFamily="18" charset="0"/>
                    <a:ea typeface="宋体" pitchFamily="2" charset="-122"/>
                  </a:rPr>
                  <a:t>  </a:t>
                </a:r>
                <a:r>
                  <a:rPr lang="en-US" altLang="zh-CN" sz="1800">
                    <a:solidFill>
                      <a:srgbClr val="FF0000"/>
                    </a:solidFill>
                    <a:latin typeface="Times New Roman" pitchFamily="18" charset="0"/>
                    <a:ea typeface="宋体" pitchFamily="2" charset="-122"/>
                  </a:rPr>
                  <a:t>0.06</a:t>
                </a:r>
              </a:p>
              <a:p>
                <a:pPr eaLnBrk="1" hangingPunct="1">
                  <a:lnSpc>
                    <a:spcPct val="120000"/>
                  </a:lnSpc>
                  <a:spcBef>
                    <a:spcPct val="0"/>
                  </a:spcBef>
                  <a:buClrTx/>
                  <a:buSzTx/>
                  <a:buFontTx/>
                  <a:buNone/>
                </a:pPr>
                <a:r>
                  <a:rPr lang="en-US" altLang="zh-CN" sz="1800">
                    <a:solidFill>
                      <a:srgbClr val="0000CC"/>
                    </a:solidFill>
                    <a:latin typeface="Times New Roman" pitchFamily="18" charset="0"/>
                    <a:ea typeface="宋体" pitchFamily="2" charset="-122"/>
                  </a:rPr>
                  <a:t>00010</a:t>
                </a:r>
                <a:r>
                  <a:rPr lang="en-US" altLang="zh-CN" sz="1800">
                    <a:solidFill>
                      <a:srgbClr val="FF0000"/>
                    </a:solidFill>
                    <a:latin typeface="Times New Roman" pitchFamily="18" charset="0"/>
                    <a:ea typeface="宋体" pitchFamily="2" charset="-122"/>
                  </a:rPr>
                  <a:t>  </a:t>
                </a:r>
                <a:r>
                  <a:rPr lang="en-US" altLang="zh-CN" sz="1800" i="1">
                    <a:solidFill>
                      <a:schemeClr val="tx1"/>
                    </a:solidFill>
                    <a:latin typeface="Times New Roman" pitchFamily="18" charset="0"/>
                    <a:ea typeface="宋体" pitchFamily="2" charset="-122"/>
                  </a:rPr>
                  <a:t>x</a:t>
                </a:r>
                <a:r>
                  <a:rPr lang="en-US" altLang="zh-CN" sz="1800" baseline="-25000">
                    <a:solidFill>
                      <a:schemeClr val="tx1"/>
                    </a:solidFill>
                    <a:latin typeface="Times New Roman" pitchFamily="18" charset="0"/>
                    <a:ea typeface="宋体" pitchFamily="2" charset="-122"/>
                  </a:rPr>
                  <a:t>7</a:t>
                </a:r>
                <a:r>
                  <a:rPr lang="en-US" altLang="zh-CN" sz="1800" baseline="-25000">
                    <a:solidFill>
                      <a:srgbClr val="FF0000"/>
                    </a:solidFill>
                    <a:latin typeface="Times New Roman" pitchFamily="18" charset="0"/>
                    <a:ea typeface="宋体" pitchFamily="2" charset="-122"/>
                  </a:rPr>
                  <a:t>  </a:t>
                </a:r>
                <a:r>
                  <a:rPr lang="en-US" altLang="zh-CN" sz="1800">
                    <a:solidFill>
                      <a:srgbClr val="FF0000"/>
                    </a:solidFill>
                    <a:latin typeface="Times New Roman" pitchFamily="18" charset="0"/>
                    <a:ea typeface="宋体" pitchFamily="2" charset="-122"/>
                  </a:rPr>
                  <a:t>0.05</a:t>
                </a:r>
              </a:p>
              <a:p>
                <a:pPr eaLnBrk="1" hangingPunct="1">
                  <a:lnSpc>
                    <a:spcPct val="120000"/>
                  </a:lnSpc>
                  <a:spcBef>
                    <a:spcPct val="0"/>
                  </a:spcBef>
                  <a:buClrTx/>
                  <a:buSzTx/>
                  <a:buFontTx/>
                  <a:buNone/>
                </a:pPr>
                <a:r>
                  <a:rPr lang="en-US" altLang="zh-CN" sz="1800">
                    <a:solidFill>
                      <a:srgbClr val="0000CC"/>
                    </a:solidFill>
                    <a:latin typeface="Times New Roman" pitchFamily="18" charset="0"/>
                    <a:ea typeface="宋体" pitchFamily="2" charset="-122"/>
                  </a:rPr>
                  <a:t>00011</a:t>
                </a:r>
                <a:r>
                  <a:rPr lang="en-US" altLang="zh-CN" sz="1800">
                    <a:solidFill>
                      <a:srgbClr val="FF0000"/>
                    </a:solidFill>
                    <a:latin typeface="Times New Roman" pitchFamily="18" charset="0"/>
                    <a:ea typeface="宋体" pitchFamily="2" charset="-122"/>
                  </a:rPr>
                  <a:t>  </a:t>
                </a:r>
                <a:r>
                  <a:rPr lang="en-US" altLang="zh-CN" sz="1800" i="1">
                    <a:solidFill>
                      <a:schemeClr val="tx1"/>
                    </a:solidFill>
                    <a:latin typeface="Times New Roman" pitchFamily="18" charset="0"/>
                    <a:ea typeface="宋体" pitchFamily="2" charset="-122"/>
                  </a:rPr>
                  <a:t>x</a:t>
                </a:r>
                <a:r>
                  <a:rPr lang="en-US" altLang="zh-CN" sz="1800" baseline="-25000">
                    <a:solidFill>
                      <a:schemeClr val="tx1"/>
                    </a:solidFill>
                    <a:latin typeface="Times New Roman" pitchFamily="18" charset="0"/>
                    <a:ea typeface="宋体" pitchFamily="2" charset="-122"/>
                  </a:rPr>
                  <a:t>8</a:t>
                </a:r>
                <a:r>
                  <a:rPr lang="en-US" altLang="zh-CN" sz="1800" baseline="-25000">
                    <a:solidFill>
                      <a:srgbClr val="FF0000"/>
                    </a:solidFill>
                    <a:latin typeface="Times New Roman" pitchFamily="18" charset="0"/>
                    <a:ea typeface="宋体" pitchFamily="2" charset="-122"/>
                  </a:rPr>
                  <a:t>  </a:t>
                </a:r>
                <a:r>
                  <a:rPr lang="en-US" altLang="zh-CN" sz="1800">
                    <a:solidFill>
                      <a:srgbClr val="FF0000"/>
                    </a:solidFill>
                    <a:latin typeface="Times New Roman" pitchFamily="18" charset="0"/>
                    <a:ea typeface="宋体" pitchFamily="2" charset="-122"/>
                  </a:rPr>
                  <a:t>0.04</a:t>
                </a:r>
              </a:p>
            </p:txBody>
          </p:sp>
          <p:sp>
            <p:nvSpPr>
              <p:cNvPr id="65629" name="Text Box 54"/>
              <p:cNvSpPr txBox="1">
                <a:spLocks noChangeArrowheads="1"/>
              </p:cNvSpPr>
              <p:nvPr/>
            </p:nvSpPr>
            <p:spPr bwMode="auto">
              <a:xfrm>
                <a:off x="240" y="2736"/>
                <a:ext cx="912"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lnSpc>
                    <a:spcPct val="120000"/>
                  </a:lnSpc>
                  <a:spcBef>
                    <a:spcPct val="0"/>
                  </a:spcBef>
                  <a:buClrTx/>
                  <a:buSzTx/>
                  <a:buFontTx/>
                  <a:buNone/>
                </a:pPr>
                <a:r>
                  <a:rPr lang="en-US" altLang="zh-CN" sz="1800">
                    <a:solidFill>
                      <a:srgbClr val="0000CC"/>
                    </a:solidFill>
                    <a:latin typeface="Times New Roman" pitchFamily="18" charset="0"/>
                    <a:ea typeface="宋体" pitchFamily="2" charset="-122"/>
                  </a:rPr>
                  <a:t>011</a:t>
                </a:r>
                <a:r>
                  <a:rPr lang="en-US" altLang="zh-CN" sz="1800">
                    <a:solidFill>
                      <a:srgbClr val="FF0000"/>
                    </a:solidFill>
                    <a:latin typeface="Times New Roman" pitchFamily="18" charset="0"/>
                    <a:ea typeface="宋体" pitchFamily="2" charset="-122"/>
                  </a:rPr>
                  <a:t>      </a:t>
                </a:r>
                <a:r>
                  <a:rPr lang="en-US" altLang="zh-CN" sz="1800" i="1">
                    <a:solidFill>
                      <a:schemeClr val="tx1"/>
                    </a:solidFill>
                    <a:latin typeface="Times New Roman" pitchFamily="18" charset="0"/>
                    <a:ea typeface="宋体" pitchFamily="2" charset="-122"/>
                  </a:rPr>
                  <a:t>x</a:t>
                </a:r>
                <a:r>
                  <a:rPr lang="en-US" altLang="zh-CN" sz="1800" baseline="-25000">
                    <a:solidFill>
                      <a:schemeClr val="tx1"/>
                    </a:solidFill>
                    <a:latin typeface="Times New Roman" pitchFamily="18" charset="0"/>
                    <a:ea typeface="宋体" pitchFamily="2" charset="-122"/>
                  </a:rPr>
                  <a:t>3</a:t>
                </a:r>
                <a:r>
                  <a:rPr lang="en-US" altLang="zh-CN" sz="1800" baseline="-25000">
                    <a:solidFill>
                      <a:srgbClr val="FF0000"/>
                    </a:solidFill>
                    <a:latin typeface="Times New Roman" pitchFamily="18" charset="0"/>
                    <a:ea typeface="宋体" pitchFamily="2" charset="-122"/>
                  </a:rPr>
                  <a:t>  </a:t>
                </a:r>
                <a:r>
                  <a:rPr lang="en-US" altLang="zh-CN" sz="1800">
                    <a:solidFill>
                      <a:srgbClr val="FF0000"/>
                    </a:solidFill>
                    <a:latin typeface="Times New Roman" pitchFamily="18" charset="0"/>
                    <a:ea typeface="宋体" pitchFamily="2" charset="-122"/>
                  </a:rPr>
                  <a:t>0.1</a:t>
                </a:r>
              </a:p>
              <a:p>
                <a:pPr eaLnBrk="1" hangingPunct="1">
                  <a:lnSpc>
                    <a:spcPct val="120000"/>
                  </a:lnSpc>
                  <a:spcBef>
                    <a:spcPct val="0"/>
                  </a:spcBef>
                  <a:buClrTx/>
                  <a:buSzTx/>
                  <a:buFontTx/>
                  <a:buNone/>
                </a:pPr>
                <a:r>
                  <a:rPr lang="en-US" altLang="zh-CN" sz="1800">
                    <a:solidFill>
                      <a:srgbClr val="0000CC"/>
                    </a:solidFill>
                    <a:latin typeface="Times New Roman" pitchFamily="18" charset="0"/>
                    <a:ea typeface="宋体" pitchFamily="2" charset="-122"/>
                  </a:rPr>
                  <a:t>0000</a:t>
                </a:r>
                <a:r>
                  <a:rPr lang="en-US" altLang="zh-CN" sz="1800">
                    <a:solidFill>
                      <a:srgbClr val="FF0000"/>
                    </a:solidFill>
                    <a:latin typeface="Times New Roman" pitchFamily="18" charset="0"/>
                    <a:ea typeface="宋体" pitchFamily="2" charset="-122"/>
                  </a:rPr>
                  <a:t>    </a:t>
                </a:r>
                <a:r>
                  <a:rPr lang="en-US" altLang="zh-CN" sz="1800" i="1">
                    <a:solidFill>
                      <a:schemeClr val="tx1"/>
                    </a:solidFill>
                    <a:latin typeface="Times New Roman" pitchFamily="18" charset="0"/>
                    <a:ea typeface="宋体" pitchFamily="2" charset="-122"/>
                  </a:rPr>
                  <a:t>x</a:t>
                </a:r>
                <a:r>
                  <a:rPr lang="en-US" altLang="zh-CN" sz="1800" baseline="-25000">
                    <a:solidFill>
                      <a:schemeClr val="tx1"/>
                    </a:solidFill>
                    <a:latin typeface="Times New Roman" pitchFamily="18" charset="0"/>
                    <a:ea typeface="宋体" pitchFamily="2" charset="-122"/>
                  </a:rPr>
                  <a:t>4</a:t>
                </a:r>
                <a:r>
                  <a:rPr lang="en-US" altLang="zh-CN" sz="1800" baseline="-25000">
                    <a:solidFill>
                      <a:srgbClr val="FF0000"/>
                    </a:solidFill>
                    <a:latin typeface="Times New Roman" pitchFamily="18" charset="0"/>
                    <a:ea typeface="宋体" pitchFamily="2" charset="-122"/>
                  </a:rPr>
                  <a:t>  </a:t>
                </a:r>
                <a:r>
                  <a:rPr lang="en-US" altLang="zh-CN" sz="1800">
                    <a:solidFill>
                      <a:srgbClr val="FF0000"/>
                    </a:solidFill>
                    <a:latin typeface="Times New Roman" pitchFamily="18" charset="0"/>
                    <a:ea typeface="宋体" pitchFamily="2" charset="-122"/>
                  </a:rPr>
                  <a:t>0.1</a:t>
                </a:r>
              </a:p>
            </p:txBody>
          </p:sp>
          <p:sp>
            <p:nvSpPr>
              <p:cNvPr id="65630" name="Text Box 55"/>
              <p:cNvSpPr txBox="1">
                <a:spLocks noChangeArrowheads="1"/>
              </p:cNvSpPr>
              <p:nvPr/>
            </p:nvSpPr>
            <p:spPr bwMode="auto">
              <a:xfrm>
                <a:off x="240" y="2304"/>
                <a:ext cx="912"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lnSpc>
                    <a:spcPct val="120000"/>
                  </a:lnSpc>
                  <a:spcBef>
                    <a:spcPct val="0"/>
                  </a:spcBef>
                  <a:buClrTx/>
                  <a:buSzTx/>
                  <a:buFontTx/>
                  <a:buNone/>
                </a:pPr>
                <a:r>
                  <a:rPr lang="en-US" altLang="zh-CN" sz="1800">
                    <a:solidFill>
                      <a:srgbClr val="0000CC"/>
                    </a:solidFill>
                    <a:latin typeface="Times New Roman" pitchFamily="18" charset="0"/>
                    <a:ea typeface="宋体" pitchFamily="2" charset="-122"/>
                  </a:rPr>
                  <a:t>001</a:t>
                </a:r>
                <a:r>
                  <a:rPr lang="en-US" altLang="zh-CN" sz="1800">
                    <a:solidFill>
                      <a:srgbClr val="FF0000"/>
                    </a:solidFill>
                    <a:latin typeface="Times New Roman" pitchFamily="18" charset="0"/>
                    <a:ea typeface="宋体" pitchFamily="2" charset="-122"/>
                  </a:rPr>
                  <a:t>      </a:t>
                </a:r>
                <a:r>
                  <a:rPr lang="en-US" altLang="zh-CN" sz="1800" i="1">
                    <a:solidFill>
                      <a:schemeClr val="tx1"/>
                    </a:solidFill>
                    <a:latin typeface="Times New Roman" pitchFamily="18" charset="0"/>
                    <a:ea typeface="宋体" pitchFamily="2" charset="-122"/>
                  </a:rPr>
                  <a:t>x</a:t>
                </a:r>
                <a:r>
                  <a:rPr lang="en-US" altLang="zh-CN" sz="1800" baseline="-25000">
                    <a:solidFill>
                      <a:schemeClr val="tx1"/>
                    </a:solidFill>
                    <a:latin typeface="Times New Roman" pitchFamily="18" charset="0"/>
                    <a:ea typeface="宋体" pitchFamily="2" charset="-122"/>
                  </a:rPr>
                  <a:t>2</a:t>
                </a:r>
                <a:r>
                  <a:rPr lang="en-US" altLang="zh-CN" sz="1800" baseline="-25000">
                    <a:solidFill>
                      <a:srgbClr val="FF0000"/>
                    </a:solidFill>
                    <a:latin typeface="Times New Roman" pitchFamily="18" charset="0"/>
                    <a:ea typeface="宋体" pitchFamily="2" charset="-122"/>
                  </a:rPr>
                  <a:t>  </a:t>
                </a:r>
                <a:r>
                  <a:rPr lang="en-US" altLang="zh-CN" sz="1800">
                    <a:solidFill>
                      <a:srgbClr val="FF0000"/>
                    </a:solidFill>
                    <a:latin typeface="Times New Roman" pitchFamily="18" charset="0"/>
                    <a:ea typeface="宋体" pitchFamily="2" charset="-122"/>
                  </a:rPr>
                  <a:t>0.18</a:t>
                </a:r>
              </a:p>
            </p:txBody>
          </p:sp>
          <p:sp>
            <p:nvSpPr>
              <p:cNvPr id="65631" name="Text Box 56"/>
              <p:cNvSpPr txBox="1">
                <a:spLocks noChangeArrowheads="1"/>
              </p:cNvSpPr>
              <p:nvPr/>
            </p:nvSpPr>
            <p:spPr bwMode="auto">
              <a:xfrm>
                <a:off x="240" y="1008"/>
                <a:ext cx="912"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lnSpc>
                    <a:spcPct val="120000"/>
                  </a:lnSpc>
                  <a:spcBef>
                    <a:spcPct val="0"/>
                  </a:spcBef>
                  <a:buClrTx/>
                  <a:buSzTx/>
                  <a:buFontTx/>
                  <a:buNone/>
                </a:pPr>
                <a:r>
                  <a:rPr lang="zh-CN" altLang="en-US" sz="1800">
                    <a:solidFill>
                      <a:srgbClr val="0000CC"/>
                    </a:solidFill>
                    <a:latin typeface="Times New Roman" pitchFamily="18" charset="0"/>
                    <a:ea typeface="宋体" pitchFamily="2" charset="-122"/>
                  </a:rPr>
                  <a:t>    </a:t>
                </a:r>
                <a:r>
                  <a:rPr lang="en-US" altLang="zh-CN" sz="1800">
                    <a:solidFill>
                      <a:srgbClr val="0000CC"/>
                    </a:solidFill>
                    <a:latin typeface="Times New Roman" pitchFamily="18" charset="0"/>
                    <a:ea typeface="宋体" pitchFamily="2" charset="-122"/>
                  </a:rPr>
                  <a:t>1</a:t>
                </a:r>
                <a:r>
                  <a:rPr lang="en-US" altLang="zh-CN" sz="1800">
                    <a:solidFill>
                      <a:srgbClr val="FF0000"/>
                    </a:solidFill>
                    <a:latin typeface="Times New Roman" pitchFamily="18" charset="0"/>
                    <a:ea typeface="宋体" pitchFamily="2" charset="-122"/>
                  </a:rPr>
                  <a:t>      </a:t>
                </a:r>
                <a:r>
                  <a:rPr lang="en-US" altLang="zh-CN" sz="1800" i="1">
                    <a:solidFill>
                      <a:schemeClr val="tx1"/>
                    </a:solidFill>
                    <a:latin typeface="Times New Roman" pitchFamily="18" charset="0"/>
                    <a:ea typeface="宋体" pitchFamily="2" charset="-122"/>
                  </a:rPr>
                  <a:t>x</a:t>
                </a:r>
                <a:r>
                  <a:rPr lang="en-US" altLang="zh-CN" sz="1800" baseline="-25000">
                    <a:solidFill>
                      <a:schemeClr val="tx1"/>
                    </a:solidFill>
                    <a:latin typeface="Times New Roman" pitchFamily="18" charset="0"/>
                    <a:ea typeface="宋体" pitchFamily="2" charset="-122"/>
                  </a:rPr>
                  <a:t>1</a:t>
                </a:r>
                <a:r>
                  <a:rPr lang="en-US" altLang="zh-CN" sz="1800" baseline="-25000">
                    <a:solidFill>
                      <a:srgbClr val="FF0000"/>
                    </a:solidFill>
                    <a:latin typeface="Times New Roman" pitchFamily="18" charset="0"/>
                    <a:ea typeface="宋体" pitchFamily="2" charset="-122"/>
                  </a:rPr>
                  <a:t>  </a:t>
                </a:r>
                <a:r>
                  <a:rPr lang="en-US" altLang="zh-CN" sz="1800">
                    <a:solidFill>
                      <a:srgbClr val="FF0000"/>
                    </a:solidFill>
                    <a:latin typeface="Times New Roman" pitchFamily="18" charset="0"/>
                    <a:ea typeface="宋体" pitchFamily="2" charset="-122"/>
                  </a:rPr>
                  <a:t>0.40</a:t>
                </a:r>
              </a:p>
            </p:txBody>
          </p:sp>
        </p:grpSp>
      </p:grpSp>
      <p:grpSp>
        <p:nvGrpSpPr>
          <p:cNvPr id="5" name="Group 57"/>
          <p:cNvGrpSpPr>
            <a:grpSpLocks/>
          </p:cNvGrpSpPr>
          <p:nvPr/>
        </p:nvGrpSpPr>
        <p:grpSpPr bwMode="auto">
          <a:xfrm>
            <a:off x="5638800" y="2819400"/>
            <a:ext cx="3200400" cy="3398838"/>
            <a:chOff x="3552" y="1776"/>
            <a:chExt cx="2016" cy="2141"/>
          </a:xfrm>
        </p:grpSpPr>
        <p:sp>
          <p:nvSpPr>
            <p:cNvPr id="65542" name="Line 58"/>
            <p:cNvSpPr>
              <a:spLocks noChangeShapeType="1"/>
            </p:cNvSpPr>
            <p:nvPr/>
          </p:nvSpPr>
          <p:spPr bwMode="auto">
            <a:xfrm flipV="1">
              <a:off x="3600" y="2928"/>
              <a:ext cx="28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3" name="Line 59"/>
            <p:cNvSpPr>
              <a:spLocks noChangeShapeType="1"/>
            </p:cNvSpPr>
            <p:nvPr/>
          </p:nvSpPr>
          <p:spPr bwMode="auto">
            <a:xfrm flipV="1">
              <a:off x="3888" y="2592"/>
              <a:ext cx="28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4" name="Line 60"/>
            <p:cNvSpPr>
              <a:spLocks noChangeShapeType="1"/>
            </p:cNvSpPr>
            <p:nvPr/>
          </p:nvSpPr>
          <p:spPr bwMode="auto">
            <a:xfrm flipV="1">
              <a:off x="4176" y="2256"/>
              <a:ext cx="28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5" name="Line 61"/>
            <p:cNvSpPr>
              <a:spLocks noChangeShapeType="1"/>
            </p:cNvSpPr>
            <p:nvPr/>
          </p:nvSpPr>
          <p:spPr bwMode="auto">
            <a:xfrm flipV="1">
              <a:off x="4464" y="1920"/>
              <a:ext cx="336"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6" name="Oval 62"/>
            <p:cNvSpPr>
              <a:spLocks noChangeArrowheads="1"/>
            </p:cNvSpPr>
            <p:nvPr/>
          </p:nvSpPr>
          <p:spPr bwMode="auto">
            <a:xfrm flipV="1">
              <a:off x="4416" y="2256"/>
              <a:ext cx="48" cy="48"/>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0"/>
                </a:spcBef>
                <a:buClrTx/>
                <a:buSzTx/>
                <a:buFontTx/>
                <a:buNone/>
              </a:pPr>
              <a:endParaRPr lang="zh-CN" altLang="en-US" sz="1800">
                <a:solidFill>
                  <a:schemeClr val="tx1"/>
                </a:solidFill>
              </a:endParaRPr>
            </a:p>
          </p:txBody>
        </p:sp>
        <p:sp>
          <p:nvSpPr>
            <p:cNvPr id="65547" name="Oval 63"/>
            <p:cNvSpPr>
              <a:spLocks noChangeArrowheads="1"/>
            </p:cNvSpPr>
            <p:nvPr/>
          </p:nvSpPr>
          <p:spPr bwMode="auto">
            <a:xfrm flipV="1">
              <a:off x="4128" y="2592"/>
              <a:ext cx="48" cy="48"/>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0"/>
                </a:spcBef>
                <a:buClrTx/>
                <a:buSzTx/>
                <a:buFontTx/>
                <a:buNone/>
              </a:pPr>
              <a:endParaRPr lang="zh-CN" altLang="en-US" sz="1800">
                <a:solidFill>
                  <a:schemeClr val="tx1"/>
                </a:solidFill>
              </a:endParaRPr>
            </a:p>
          </p:txBody>
        </p:sp>
        <p:sp>
          <p:nvSpPr>
            <p:cNvPr id="65548" name="Oval 64"/>
            <p:cNvSpPr>
              <a:spLocks noChangeArrowheads="1"/>
            </p:cNvSpPr>
            <p:nvPr/>
          </p:nvSpPr>
          <p:spPr bwMode="auto">
            <a:xfrm flipV="1">
              <a:off x="3840" y="2928"/>
              <a:ext cx="48" cy="48"/>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0"/>
                </a:spcBef>
                <a:buClrTx/>
                <a:buSzTx/>
                <a:buFontTx/>
                <a:buNone/>
              </a:pPr>
              <a:endParaRPr lang="zh-CN" altLang="en-US" sz="1800">
                <a:solidFill>
                  <a:schemeClr val="tx1"/>
                </a:solidFill>
              </a:endParaRPr>
            </a:p>
          </p:txBody>
        </p:sp>
        <p:sp>
          <p:nvSpPr>
            <p:cNvPr id="65549" name="Oval 65"/>
            <p:cNvSpPr>
              <a:spLocks noChangeArrowheads="1"/>
            </p:cNvSpPr>
            <p:nvPr/>
          </p:nvSpPr>
          <p:spPr bwMode="auto">
            <a:xfrm flipV="1">
              <a:off x="3552" y="3264"/>
              <a:ext cx="48" cy="48"/>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0"/>
                </a:spcBef>
                <a:buClrTx/>
                <a:buSzTx/>
                <a:buFontTx/>
                <a:buNone/>
              </a:pPr>
              <a:endParaRPr lang="zh-CN" altLang="en-US" sz="1800">
                <a:solidFill>
                  <a:schemeClr val="tx1"/>
                </a:solidFill>
              </a:endParaRPr>
            </a:p>
          </p:txBody>
        </p:sp>
        <p:sp>
          <p:nvSpPr>
            <p:cNvPr id="65550" name="Oval 66"/>
            <p:cNvSpPr>
              <a:spLocks noChangeArrowheads="1"/>
            </p:cNvSpPr>
            <p:nvPr/>
          </p:nvSpPr>
          <p:spPr bwMode="auto">
            <a:xfrm flipV="1">
              <a:off x="3840" y="3600"/>
              <a:ext cx="48" cy="48"/>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0"/>
                </a:spcBef>
                <a:buClrTx/>
                <a:buSzTx/>
                <a:buFontTx/>
                <a:buNone/>
              </a:pPr>
              <a:endParaRPr lang="zh-CN" altLang="en-US" sz="1800">
                <a:solidFill>
                  <a:schemeClr val="tx1"/>
                </a:solidFill>
              </a:endParaRPr>
            </a:p>
          </p:txBody>
        </p:sp>
        <p:sp>
          <p:nvSpPr>
            <p:cNvPr id="65551" name="Oval 67"/>
            <p:cNvSpPr>
              <a:spLocks noChangeArrowheads="1"/>
            </p:cNvSpPr>
            <p:nvPr/>
          </p:nvSpPr>
          <p:spPr bwMode="auto">
            <a:xfrm flipV="1">
              <a:off x="4752" y="2544"/>
              <a:ext cx="48" cy="48"/>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0"/>
                </a:spcBef>
                <a:buClrTx/>
                <a:buSzTx/>
                <a:buFontTx/>
                <a:buNone/>
              </a:pPr>
              <a:endParaRPr lang="zh-CN" altLang="en-US" sz="1800">
                <a:solidFill>
                  <a:schemeClr val="tx1"/>
                </a:solidFill>
              </a:endParaRPr>
            </a:p>
          </p:txBody>
        </p:sp>
        <p:sp>
          <p:nvSpPr>
            <p:cNvPr id="65552" name="Oval 68"/>
            <p:cNvSpPr>
              <a:spLocks noChangeArrowheads="1"/>
            </p:cNvSpPr>
            <p:nvPr/>
          </p:nvSpPr>
          <p:spPr bwMode="auto">
            <a:xfrm flipV="1">
              <a:off x="4752" y="1920"/>
              <a:ext cx="48" cy="48"/>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0"/>
                </a:spcBef>
                <a:buClrTx/>
                <a:buSzTx/>
                <a:buFontTx/>
                <a:buNone/>
              </a:pPr>
              <a:endParaRPr lang="zh-CN" altLang="en-US" sz="1800">
                <a:solidFill>
                  <a:schemeClr val="tx1"/>
                </a:solidFill>
              </a:endParaRPr>
            </a:p>
          </p:txBody>
        </p:sp>
        <p:sp>
          <p:nvSpPr>
            <p:cNvPr id="65553" name="Oval 69"/>
            <p:cNvSpPr>
              <a:spLocks noChangeArrowheads="1"/>
            </p:cNvSpPr>
            <p:nvPr/>
          </p:nvSpPr>
          <p:spPr bwMode="auto">
            <a:xfrm flipV="1">
              <a:off x="4656" y="2928"/>
              <a:ext cx="48" cy="48"/>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0"/>
                </a:spcBef>
                <a:buClrTx/>
                <a:buSzTx/>
                <a:buFontTx/>
                <a:buNone/>
              </a:pPr>
              <a:endParaRPr lang="zh-CN" altLang="en-US" sz="1800">
                <a:solidFill>
                  <a:schemeClr val="tx1"/>
                </a:solidFill>
              </a:endParaRPr>
            </a:p>
          </p:txBody>
        </p:sp>
        <p:sp>
          <p:nvSpPr>
            <p:cNvPr id="65554" name="Line 70"/>
            <p:cNvSpPr>
              <a:spLocks noChangeShapeType="1"/>
            </p:cNvSpPr>
            <p:nvPr/>
          </p:nvSpPr>
          <p:spPr bwMode="auto">
            <a:xfrm>
              <a:off x="3600" y="3312"/>
              <a:ext cx="28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5" name="Line 71"/>
            <p:cNvSpPr>
              <a:spLocks noChangeShapeType="1"/>
            </p:cNvSpPr>
            <p:nvPr/>
          </p:nvSpPr>
          <p:spPr bwMode="auto">
            <a:xfrm>
              <a:off x="3888" y="2928"/>
              <a:ext cx="432"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6" name="Line 72"/>
            <p:cNvSpPr>
              <a:spLocks noChangeShapeType="1"/>
            </p:cNvSpPr>
            <p:nvPr/>
          </p:nvSpPr>
          <p:spPr bwMode="auto">
            <a:xfrm>
              <a:off x="4156" y="2612"/>
              <a:ext cx="500" cy="3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7" name="Line 73"/>
            <p:cNvSpPr>
              <a:spLocks noChangeShapeType="1"/>
            </p:cNvSpPr>
            <p:nvPr/>
          </p:nvSpPr>
          <p:spPr bwMode="auto">
            <a:xfrm>
              <a:off x="4464" y="2304"/>
              <a:ext cx="28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5558" name="Group 74"/>
            <p:cNvGrpSpPr>
              <a:grpSpLocks/>
            </p:cNvGrpSpPr>
            <p:nvPr/>
          </p:nvGrpSpPr>
          <p:grpSpPr bwMode="auto">
            <a:xfrm>
              <a:off x="4752" y="3102"/>
              <a:ext cx="460" cy="376"/>
              <a:chOff x="3888" y="3532"/>
              <a:chExt cx="460" cy="376"/>
            </a:xfrm>
          </p:grpSpPr>
          <p:sp>
            <p:nvSpPr>
              <p:cNvPr id="65577" name="Oval 75"/>
              <p:cNvSpPr>
                <a:spLocks noChangeArrowheads="1"/>
              </p:cNvSpPr>
              <p:nvPr/>
            </p:nvSpPr>
            <p:spPr bwMode="auto">
              <a:xfrm flipV="1">
                <a:off x="3888" y="3648"/>
                <a:ext cx="48" cy="48"/>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0"/>
                  </a:spcBef>
                  <a:buClrTx/>
                  <a:buSzTx/>
                  <a:buFontTx/>
                  <a:buNone/>
                </a:pPr>
                <a:endParaRPr lang="zh-CN" altLang="en-US" sz="1800">
                  <a:solidFill>
                    <a:schemeClr val="tx1"/>
                  </a:solidFill>
                </a:endParaRPr>
              </a:p>
            </p:txBody>
          </p:sp>
          <p:sp>
            <p:nvSpPr>
              <p:cNvPr id="65578" name="Oval 76"/>
              <p:cNvSpPr>
                <a:spLocks noChangeArrowheads="1"/>
              </p:cNvSpPr>
              <p:nvPr/>
            </p:nvSpPr>
            <p:spPr bwMode="auto">
              <a:xfrm flipV="1">
                <a:off x="4300" y="3860"/>
                <a:ext cx="48" cy="48"/>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0"/>
                  </a:spcBef>
                  <a:buClrTx/>
                  <a:buSzTx/>
                  <a:buFontTx/>
                  <a:buNone/>
                </a:pPr>
                <a:endParaRPr lang="zh-CN" altLang="en-US" sz="1800">
                  <a:solidFill>
                    <a:schemeClr val="tx1"/>
                  </a:solidFill>
                </a:endParaRPr>
              </a:p>
            </p:txBody>
          </p:sp>
          <p:sp>
            <p:nvSpPr>
              <p:cNvPr id="65579" name="Oval 77"/>
              <p:cNvSpPr>
                <a:spLocks noChangeArrowheads="1"/>
              </p:cNvSpPr>
              <p:nvPr/>
            </p:nvSpPr>
            <p:spPr bwMode="auto">
              <a:xfrm flipV="1">
                <a:off x="4300" y="3532"/>
                <a:ext cx="48" cy="48"/>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0"/>
                  </a:spcBef>
                  <a:buClrTx/>
                  <a:buSzTx/>
                  <a:buFontTx/>
                  <a:buNone/>
                </a:pPr>
                <a:endParaRPr lang="zh-CN" altLang="en-US" sz="1800">
                  <a:solidFill>
                    <a:schemeClr val="tx1"/>
                  </a:solidFill>
                </a:endParaRPr>
              </a:p>
            </p:txBody>
          </p:sp>
          <p:sp>
            <p:nvSpPr>
              <p:cNvPr id="65580" name="Line 78"/>
              <p:cNvSpPr>
                <a:spLocks noChangeShapeType="1"/>
              </p:cNvSpPr>
              <p:nvPr/>
            </p:nvSpPr>
            <p:spPr bwMode="auto">
              <a:xfrm>
                <a:off x="3936" y="3696"/>
                <a:ext cx="38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81" name="Line 79"/>
              <p:cNvSpPr>
                <a:spLocks noChangeShapeType="1"/>
              </p:cNvSpPr>
              <p:nvPr/>
            </p:nvSpPr>
            <p:spPr bwMode="auto">
              <a:xfrm flipV="1">
                <a:off x="3916" y="3552"/>
                <a:ext cx="404" cy="1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5559" name="Text Box 80"/>
            <p:cNvSpPr txBox="1">
              <a:spLocks noChangeArrowheads="1"/>
            </p:cNvSpPr>
            <p:nvPr/>
          </p:nvSpPr>
          <p:spPr bwMode="auto">
            <a:xfrm>
              <a:off x="3888" y="3744"/>
              <a:ext cx="14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0000CC"/>
                  </a:solidFill>
                  <a:latin typeface="Times New Roman" pitchFamily="18" charset="0"/>
                  <a:ea typeface="宋体" pitchFamily="2" charset="-122"/>
                </a:rPr>
                <a:t>1</a:t>
              </a:r>
            </a:p>
          </p:txBody>
        </p:sp>
        <p:sp>
          <p:nvSpPr>
            <p:cNvPr id="65560" name="Text Box 81"/>
            <p:cNvSpPr txBox="1">
              <a:spLocks noChangeArrowheads="1"/>
            </p:cNvSpPr>
            <p:nvPr/>
          </p:nvSpPr>
          <p:spPr bwMode="auto">
            <a:xfrm>
              <a:off x="4608" y="2755"/>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0000CC"/>
                  </a:solidFill>
                  <a:latin typeface="Times New Roman" pitchFamily="18" charset="0"/>
                  <a:ea typeface="宋体" pitchFamily="2" charset="-122"/>
                </a:rPr>
                <a:t>001</a:t>
              </a:r>
            </a:p>
          </p:txBody>
        </p:sp>
        <p:sp>
          <p:nvSpPr>
            <p:cNvPr id="65561" name="Text Box 82"/>
            <p:cNvSpPr txBox="1">
              <a:spLocks noChangeArrowheads="1"/>
            </p:cNvSpPr>
            <p:nvPr/>
          </p:nvSpPr>
          <p:spPr bwMode="auto">
            <a:xfrm>
              <a:off x="4704" y="3648"/>
              <a:ext cx="2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0000CC"/>
                  </a:solidFill>
                  <a:latin typeface="Times New Roman" pitchFamily="18" charset="0"/>
                  <a:ea typeface="宋体" pitchFamily="2" charset="-122"/>
                </a:rPr>
                <a:t>011</a:t>
              </a:r>
            </a:p>
          </p:txBody>
        </p:sp>
        <p:sp>
          <p:nvSpPr>
            <p:cNvPr id="65562" name="Text Box 83"/>
            <p:cNvSpPr txBox="1">
              <a:spLocks noChangeArrowheads="1"/>
            </p:cNvSpPr>
            <p:nvPr/>
          </p:nvSpPr>
          <p:spPr bwMode="auto">
            <a:xfrm>
              <a:off x="5232" y="3456"/>
              <a:ext cx="3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0000CC"/>
                  </a:solidFill>
                  <a:latin typeface="Times New Roman" pitchFamily="18" charset="0"/>
                  <a:ea typeface="宋体" pitchFamily="2" charset="-122"/>
                </a:rPr>
                <a:t>0101</a:t>
              </a:r>
            </a:p>
          </p:txBody>
        </p:sp>
        <p:sp>
          <p:nvSpPr>
            <p:cNvPr id="65563" name="Text Box 84"/>
            <p:cNvSpPr txBox="1">
              <a:spLocks noChangeArrowheads="1"/>
            </p:cNvSpPr>
            <p:nvPr/>
          </p:nvSpPr>
          <p:spPr bwMode="auto">
            <a:xfrm>
              <a:off x="5232" y="3024"/>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0000CC"/>
                  </a:solidFill>
                  <a:latin typeface="Times New Roman" pitchFamily="18" charset="0"/>
                  <a:ea typeface="宋体" pitchFamily="2" charset="-122"/>
                </a:rPr>
                <a:t>0100</a:t>
              </a:r>
            </a:p>
          </p:txBody>
        </p:sp>
        <p:sp>
          <p:nvSpPr>
            <p:cNvPr id="65564" name="Text Box 85"/>
            <p:cNvSpPr txBox="1">
              <a:spLocks noChangeArrowheads="1"/>
            </p:cNvSpPr>
            <p:nvPr/>
          </p:nvSpPr>
          <p:spPr bwMode="auto">
            <a:xfrm>
              <a:off x="4704" y="1776"/>
              <a:ext cx="3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0000CC"/>
                  </a:solidFill>
                  <a:latin typeface="Times New Roman" pitchFamily="18" charset="0"/>
                  <a:ea typeface="宋体" pitchFamily="2" charset="-122"/>
                </a:rPr>
                <a:t>0000</a:t>
              </a:r>
            </a:p>
          </p:txBody>
        </p:sp>
        <p:sp>
          <p:nvSpPr>
            <p:cNvPr id="65565" name="Oval 86"/>
            <p:cNvSpPr>
              <a:spLocks noChangeArrowheads="1"/>
            </p:cNvSpPr>
            <p:nvPr/>
          </p:nvSpPr>
          <p:spPr bwMode="auto">
            <a:xfrm flipV="1">
              <a:off x="4320" y="3340"/>
              <a:ext cx="48" cy="48"/>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0"/>
                </a:spcBef>
                <a:buClrTx/>
                <a:buSzTx/>
                <a:buFontTx/>
                <a:buNone/>
              </a:pPr>
              <a:endParaRPr lang="zh-CN" altLang="en-US" sz="1800">
                <a:solidFill>
                  <a:schemeClr val="tx1"/>
                </a:solidFill>
              </a:endParaRPr>
            </a:p>
          </p:txBody>
        </p:sp>
        <p:sp>
          <p:nvSpPr>
            <p:cNvPr id="65566" name="Oval 87"/>
            <p:cNvSpPr>
              <a:spLocks noChangeArrowheads="1"/>
            </p:cNvSpPr>
            <p:nvPr/>
          </p:nvSpPr>
          <p:spPr bwMode="auto">
            <a:xfrm flipV="1">
              <a:off x="4732" y="3552"/>
              <a:ext cx="48" cy="48"/>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0"/>
                </a:spcBef>
                <a:buClrTx/>
                <a:buSzTx/>
                <a:buFontTx/>
                <a:buNone/>
              </a:pPr>
              <a:endParaRPr lang="zh-CN" altLang="en-US" sz="1800">
                <a:solidFill>
                  <a:schemeClr val="tx1"/>
                </a:solidFill>
              </a:endParaRPr>
            </a:p>
          </p:txBody>
        </p:sp>
        <p:sp>
          <p:nvSpPr>
            <p:cNvPr id="65567" name="Line 88"/>
            <p:cNvSpPr>
              <a:spLocks noChangeShapeType="1"/>
            </p:cNvSpPr>
            <p:nvPr/>
          </p:nvSpPr>
          <p:spPr bwMode="auto">
            <a:xfrm>
              <a:off x="4368" y="3388"/>
              <a:ext cx="38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8" name="Line 89"/>
            <p:cNvSpPr>
              <a:spLocks noChangeShapeType="1"/>
            </p:cNvSpPr>
            <p:nvPr/>
          </p:nvSpPr>
          <p:spPr bwMode="auto">
            <a:xfrm flipV="1">
              <a:off x="4348" y="3244"/>
              <a:ext cx="404" cy="1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5569" name="Group 90"/>
            <p:cNvGrpSpPr>
              <a:grpSpLocks/>
            </p:cNvGrpSpPr>
            <p:nvPr/>
          </p:nvGrpSpPr>
          <p:grpSpPr bwMode="auto">
            <a:xfrm>
              <a:off x="4752" y="2408"/>
              <a:ext cx="460" cy="376"/>
              <a:chOff x="3888" y="3532"/>
              <a:chExt cx="460" cy="376"/>
            </a:xfrm>
          </p:grpSpPr>
          <p:sp>
            <p:nvSpPr>
              <p:cNvPr id="65572" name="Oval 91"/>
              <p:cNvSpPr>
                <a:spLocks noChangeArrowheads="1"/>
              </p:cNvSpPr>
              <p:nvPr/>
            </p:nvSpPr>
            <p:spPr bwMode="auto">
              <a:xfrm flipV="1">
                <a:off x="3888" y="3648"/>
                <a:ext cx="48" cy="48"/>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0"/>
                  </a:spcBef>
                  <a:buClrTx/>
                  <a:buSzTx/>
                  <a:buFontTx/>
                  <a:buNone/>
                </a:pPr>
                <a:endParaRPr lang="zh-CN" altLang="en-US" sz="1800">
                  <a:solidFill>
                    <a:schemeClr val="tx1"/>
                  </a:solidFill>
                </a:endParaRPr>
              </a:p>
            </p:txBody>
          </p:sp>
          <p:sp>
            <p:nvSpPr>
              <p:cNvPr id="65573" name="Oval 92"/>
              <p:cNvSpPr>
                <a:spLocks noChangeArrowheads="1"/>
              </p:cNvSpPr>
              <p:nvPr/>
            </p:nvSpPr>
            <p:spPr bwMode="auto">
              <a:xfrm flipV="1">
                <a:off x="4300" y="3860"/>
                <a:ext cx="48" cy="48"/>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0"/>
                  </a:spcBef>
                  <a:buClrTx/>
                  <a:buSzTx/>
                  <a:buFontTx/>
                  <a:buNone/>
                </a:pPr>
                <a:endParaRPr lang="zh-CN" altLang="en-US" sz="1800">
                  <a:solidFill>
                    <a:schemeClr val="tx1"/>
                  </a:solidFill>
                </a:endParaRPr>
              </a:p>
            </p:txBody>
          </p:sp>
          <p:sp>
            <p:nvSpPr>
              <p:cNvPr id="65574" name="Oval 93"/>
              <p:cNvSpPr>
                <a:spLocks noChangeArrowheads="1"/>
              </p:cNvSpPr>
              <p:nvPr/>
            </p:nvSpPr>
            <p:spPr bwMode="auto">
              <a:xfrm flipV="1">
                <a:off x="4300" y="3532"/>
                <a:ext cx="48" cy="48"/>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0"/>
                  </a:spcBef>
                  <a:buClrTx/>
                  <a:buSzTx/>
                  <a:buFontTx/>
                  <a:buNone/>
                </a:pPr>
                <a:endParaRPr lang="zh-CN" altLang="en-US" sz="1800">
                  <a:solidFill>
                    <a:schemeClr val="tx1"/>
                  </a:solidFill>
                </a:endParaRPr>
              </a:p>
            </p:txBody>
          </p:sp>
          <p:sp>
            <p:nvSpPr>
              <p:cNvPr id="65575" name="Line 94"/>
              <p:cNvSpPr>
                <a:spLocks noChangeShapeType="1"/>
              </p:cNvSpPr>
              <p:nvPr/>
            </p:nvSpPr>
            <p:spPr bwMode="auto">
              <a:xfrm>
                <a:off x="3936" y="3696"/>
                <a:ext cx="38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6" name="Line 95"/>
              <p:cNvSpPr>
                <a:spLocks noChangeShapeType="1"/>
              </p:cNvSpPr>
              <p:nvPr/>
            </p:nvSpPr>
            <p:spPr bwMode="auto">
              <a:xfrm flipV="1">
                <a:off x="3916" y="3552"/>
                <a:ext cx="404" cy="1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5570" name="Text Box 96"/>
            <p:cNvSpPr txBox="1">
              <a:spLocks noChangeArrowheads="1"/>
            </p:cNvSpPr>
            <p:nvPr/>
          </p:nvSpPr>
          <p:spPr bwMode="auto">
            <a:xfrm>
              <a:off x="4992" y="2275"/>
              <a:ext cx="3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0000CC"/>
                  </a:solidFill>
                  <a:latin typeface="Times New Roman" pitchFamily="18" charset="0"/>
                  <a:ea typeface="宋体" pitchFamily="2" charset="-122"/>
                </a:rPr>
                <a:t>00010</a:t>
              </a:r>
            </a:p>
          </p:txBody>
        </p:sp>
        <p:sp>
          <p:nvSpPr>
            <p:cNvPr id="65571" name="Text Box 97"/>
            <p:cNvSpPr txBox="1">
              <a:spLocks noChangeArrowheads="1"/>
            </p:cNvSpPr>
            <p:nvPr/>
          </p:nvSpPr>
          <p:spPr bwMode="auto">
            <a:xfrm>
              <a:off x="4992" y="2563"/>
              <a:ext cx="3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0000CC"/>
                  </a:solidFill>
                  <a:latin typeface="Times New Roman" pitchFamily="18" charset="0"/>
                  <a:ea typeface="宋体" pitchFamily="2" charset="-122"/>
                </a:rPr>
                <a:t>00011</a:t>
              </a:r>
            </a:p>
          </p:txBody>
        </p:sp>
      </p:grpSp>
      <p:sp>
        <p:nvSpPr>
          <p:cNvPr id="65540" name="Rectangle 98" descr="Large confetti"/>
          <p:cNvSpPr>
            <a:spLocks noChangeArrowheads="1"/>
          </p:cNvSpPr>
          <p:nvPr/>
        </p:nvSpPr>
        <p:spPr bwMode="auto">
          <a:xfrm>
            <a:off x="1112389" y="-4364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algn="ctr">
              <a:spcBef>
                <a:spcPct val="0"/>
              </a:spcBef>
              <a:buClrTx/>
              <a:buSzTx/>
              <a:buFontTx/>
              <a:buNone/>
            </a:pPr>
            <a:r>
              <a:rPr lang="zh-CN" altLang="en-US" sz="4000" dirty="0">
                <a:solidFill>
                  <a:srgbClr val="0000FF"/>
                </a:solidFill>
              </a:rPr>
              <a:t>哈夫曼</a:t>
            </a:r>
            <a:r>
              <a:rPr lang="zh-CN" altLang="en-US" sz="4000" dirty="0">
                <a:solidFill>
                  <a:srgbClr val="FF0000"/>
                </a:solidFill>
              </a:rPr>
              <a:t>（</a:t>
            </a:r>
            <a:r>
              <a:rPr lang="en-US" altLang="zh-CN" sz="4000" dirty="0">
                <a:solidFill>
                  <a:srgbClr val="FF0000"/>
                </a:solidFill>
              </a:rPr>
              <a:t>Huffman</a:t>
            </a:r>
            <a:r>
              <a:rPr lang="zh-CN" altLang="en-US" sz="4000" dirty="0">
                <a:solidFill>
                  <a:srgbClr val="FF0000"/>
                </a:solidFill>
              </a:rPr>
              <a:t>）</a:t>
            </a:r>
            <a:r>
              <a:rPr lang="zh-CN" altLang="en-US" sz="4000" dirty="0">
                <a:solidFill>
                  <a:srgbClr val="0000FF"/>
                </a:solidFill>
              </a:rPr>
              <a:t>码</a:t>
            </a:r>
          </a:p>
        </p:txBody>
      </p:sp>
      <p:sp>
        <p:nvSpPr>
          <p:cNvPr id="585827" name="Text Box 99"/>
          <p:cNvSpPr txBox="1">
            <a:spLocks noChangeArrowheads="1"/>
          </p:cNvSpPr>
          <p:nvPr/>
        </p:nvSpPr>
        <p:spPr bwMode="auto">
          <a:xfrm>
            <a:off x="539750" y="2276475"/>
            <a:ext cx="4032250"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kumimoji="1" lang="en-US" altLang="zh-CN" b="1">
                <a:solidFill>
                  <a:srgbClr val="FF0066"/>
                </a:solidFill>
                <a:latin typeface="楷体_GB2312" pitchFamily="49" charset="-122"/>
                <a:ea typeface="楷体_GB2312" pitchFamily="49" charset="-122"/>
              </a:rPr>
              <a:t>4.</a:t>
            </a:r>
            <a:r>
              <a:rPr kumimoji="1" lang="zh-CN" altLang="en-US" b="1">
                <a:solidFill>
                  <a:srgbClr val="FF0066"/>
                </a:solidFill>
                <a:latin typeface="楷体_GB2312" pitchFamily="49" charset="-122"/>
                <a:ea typeface="楷体_GB2312" pitchFamily="49" charset="-122"/>
              </a:rPr>
              <a:t>例题</a:t>
            </a:r>
            <a:r>
              <a:rPr kumimoji="1" lang="en-US" altLang="zh-CN" b="1" i="1" u="sng">
                <a:solidFill>
                  <a:schemeClr val="tx1"/>
                </a:solidFill>
                <a:latin typeface="Times New Roman" pitchFamily="18" charset="0"/>
                <a:ea typeface="宋体" pitchFamily="2" charset="-122"/>
              </a:rPr>
              <a:t>X</a:t>
            </a:r>
            <a:r>
              <a:rPr kumimoji="1" lang="en-US" altLang="zh-CN" b="1" u="sng">
                <a:solidFill>
                  <a:schemeClr val="tx1"/>
                </a:solidFill>
                <a:latin typeface="Times New Roman" pitchFamily="18" charset="0"/>
                <a:ea typeface="宋体" pitchFamily="2" charset="-122"/>
              </a:rPr>
              <a:t>:</a:t>
            </a:r>
            <a:r>
              <a:rPr kumimoji="1" lang="en-US" altLang="zh-CN" b="1" i="1" u="sng">
                <a:solidFill>
                  <a:schemeClr val="tx1"/>
                </a:solidFill>
                <a:latin typeface="Times New Roman" pitchFamily="18" charset="0"/>
                <a:ea typeface="宋体" pitchFamily="2" charset="-122"/>
              </a:rPr>
              <a:t>p</a:t>
            </a:r>
            <a:r>
              <a:rPr kumimoji="1" lang="en-US" altLang="zh-CN" b="1" u="sng">
                <a:solidFill>
                  <a:schemeClr val="tx1"/>
                </a:solidFill>
                <a:latin typeface="Times New Roman" pitchFamily="18" charset="0"/>
                <a:ea typeface="宋体" pitchFamily="2" charset="-122"/>
              </a:rPr>
              <a:t>(</a:t>
            </a:r>
            <a:r>
              <a:rPr kumimoji="1" lang="en-US" altLang="zh-CN" b="1" i="1" u="sng">
                <a:solidFill>
                  <a:schemeClr val="tx1"/>
                </a:solidFill>
                <a:latin typeface="Times New Roman" pitchFamily="18" charset="0"/>
                <a:ea typeface="宋体" pitchFamily="2" charset="-122"/>
              </a:rPr>
              <a:t>x</a:t>
            </a:r>
            <a:r>
              <a:rPr kumimoji="1" lang="en-US" altLang="zh-CN" b="1" u="sng">
                <a:solidFill>
                  <a:schemeClr val="tx1"/>
                </a:solidFill>
                <a:latin typeface="Times New Roman" pitchFamily="18" charset="0"/>
                <a:ea typeface="宋体" pitchFamily="2" charset="-122"/>
              </a:rPr>
              <a:t>)</a:t>
            </a:r>
            <a:r>
              <a:rPr kumimoji="1" lang="en-US" altLang="zh-CN" b="1" u="sng">
                <a:solidFill>
                  <a:schemeClr val="tx1"/>
                </a:solidFill>
                <a:latin typeface="Times New Roman" pitchFamily="18" charset="0"/>
                <a:ea typeface="宋体" pitchFamily="2" charset="-122"/>
                <a:cs typeface="Times New Roman" pitchFamily="18" charset="0"/>
              </a:rPr>
              <a:t>~(</a:t>
            </a:r>
            <a:r>
              <a:rPr kumimoji="1" lang="en-US" altLang="zh-CN" sz="2000" b="1" u="sng">
                <a:solidFill>
                  <a:schemeClr val="tx1"/>
                </a:solidFill>
                <a:latin typeface="Times New Roman" pitchFamily="18" charset="0"/>
                <a:ea typeface="宋体" pitchFamily="2" charset="-122"/>
                <a:cs typeface="Times New Roman" pitchFamily="18" charset="0"/>
              </a:rPr>
              <a:t>0.4,0.18,0.1,0.1,0.07,</a:t>
            </a:r>
          </a:p>
          <a:p>
            <a:pPr eaLnBrk="1" hangingPunct="1">
              <a:spcBef>
                <a:spcPct val="50000"/>
              </a:spcBef>
              <a:buClrTx/>
              <a:buSzTx/>
              <a:buFontTx/>
              <a:buNone/>
            </a:pPr>
            <a:r>
              <a:rPr kumimoji="1" lang="en-US" altLang="zh-CN" sz="2000" b="1" u="sng">
                <a:solidFill>
                  <a:schemeClr val="tx1"/>
                </a:solidFill>
                <a:latin typeface="Times New Roman" pitchFamily="18" charset="0"/>
                <a:ea typeface="宋体" pitchFamily="2" charset="-122"/>
                <a:cs typeface="Times New Roman" pitchFamily="18" charset="0"/>
              </a:rPr>
              <a:t>                    0.06,0.05,0.04</a:t>
            </a:r>
            <a:r>
              <a:rPr kumimoji="1" lang="en-US" altLang="zh-CN" b="1" u="sng">
                <a:solidFill>
                  <a:schemeClr val="tx1"/>
                </a:solidFill>
                <a:latin typeface="Times New Roman" pitchFamily="18" charset="0"/>
                <a:ea typeface="宋体" pitchFamily="2" charset="-122"/>
                <a:cs typeface="Times New Roman" pitchFamily="18" charset="0"/>
              </a:rPr>
              <a:t>)</a:t>
            </a:r>
          </a:p>
        </p:txBody>
      </p:sp>
    </p:spTree>
    <p:extLst>
      <p:ext uri="{BB962C8B-B14F-4D97-AF65-F5344CB8AC3E}">
        <p14:creationId xmlns:p14="http://schemas.microsoft.com/office/powerpoint/2010/main" val="31715385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585827"/>
                                        </p:tgtEl>
                                        <p:attrNameLst>
                                          <p:attrName>style.visibility</p:attrName>
                                        </p:attrNameLst>
                                      </p:cBhvr>
                                      <p:to>
                                        <p:strVal val="visible"/>
                                      </p:to>
                                    </p:set>
                                    <p:anim calcmode="lin" valueType="num">
                                      <p:cBhvr>
                                        <p:cTn id="7" dur="500" fill="hold"/>
                                        <p:tgtEl>
                                          <p:spTgt spid="58582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85827"/>
                                        </p:tgtEl>
                                        <p:attrNameLst>
                                          <p:attrName>ppt_y</p:attrName>
                                        </p:attrNameLst>
                                      </p:cBhvr>
                                      <p:tavLst>
                                        <p:tav tm="0">
                                          <p:val>
                                            <p:strVal val="#ppt_y"/>
                                          </p:val>
                                        </p:tav>
                                        <p:tav tm="100000">
                                          <p:val>
                                            <p:strVal val="#ppt_y"/>
                                          </p:val>
                                        </p:tav>
                                      </p:tavLst>
                                    </p:anim>
                                    <p:anim calcmode="lin" valueType="num">
                                      <p:cBhvr>
                                        <p:cTn id="9" dur="500" fill="hold"/>
                                        <p:tgtEl>
                                          <p:spTgt spid="58582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8582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8582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0-#ppt_w/2"/>
                                          </p:val>
                                        </p:tav>
                                        <p:tav tm="100000">
                                          <p:val>
                                            <p:strVal val="#ppt_x"/>
                                          </p:val>
                                        </p:tav>
                                      </p:tavLst>
                                    </p:anim>
                                    <p:anim calcmode="lin" valueType="num">
                                      <p:cBhvr additive="base">
                                        <p:cTn id="17"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0-#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827" grpId="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6754" name="Rectangle 2"/>
          <p:cNvSpPr>
            <a:spLocks noGrp="1" noChangeArrowheads="1"/>
          </p:cNvSpPr>
          <p:nvPr>
            <p:ph type="body" idx="1"/>
          </p:nvPr>
        </p:nvSpPr>
        <p:spPr>
          <a:xfrm>
            <a:off x="250825" y="2060575"/>
            <a:ext cx="8686800" cy="4343400"/>
          </a:xfrm>
        </p:spPr>
        <p:txBody>
          <a:bodyPr/>
          <a:lstStyle/>
          <a:p>
            <a:pPr>
              <a:buFont typeface="Wingdings" pitchFamily="2" charset="2"/>
              <a:buNone/>
            </a:pPr>
            <a:r>
              <a:rPr lang="zh-CN" altLang="en-US" b="1">
                <a:solidFill>
                  <a:srgbClr val="0000CC"/>
                </a:solidFill>
              </a:rPr>
              <a:t>二、</a:t>
            </a:r>
            <a:r>
              <a:rPr lang="en-US" altLang="zh-CN" b="1" i="1">
                <a:solidFill>
                  <a:srgbClr val="0000CC"/>
                </a:solidFill>
              </a:rPr>
              <a:t>D</a:t>
            </a:r>
            <a:r>
              <a:rPr lang="zh-CN" altLang="en-US" b="1">
                <a:solidFill>
                  <a:srgbClr val="0000CC"/>
                </a:solidFill>
              </a:rPr>
              <a:t>进制哈夫曼编码</a:t>
            </a:r>
          </a:p>
          <a:p>
            <a:pPr>
              <a:buFont typeface="Wingdings" pitchFamily="2" charset="2"/>
              <a:buNone/>
            </a:pPr>
            <a:r>
              <a:rPr lang="en-US" altLang="zh-CN">
                <a:solidFill>
                  <a:srgbClr val="FF0066"/>
                </a:solidFill>
              </a:rPr>
              <a:t>1. </a:t>
            </a:r>
            <a:r>
              <a:rPr lang="zh-CN" altLang="en-US">
                <a:solidFill>
                  <a:srgbClr val="FF0066"/>
                </a:solidFill>
              </a:rPr>
              <a:t>编码步骤</a:t>
            </a:r>
          </a:p>
          <a:p>
            <a:pPr>
              <a:buFont typeface="Wingdings" pitchFamily="2" charset="2"/>
              <a:buNone/>
            </a:pPr>
            <a:r>
              <a:rPr lang="zh-CN" altLang="en-US">
                <a:solidFill>
                  <a:srgbClr val="0000CC"/>
                </a:solidFill>
              </a:rPr>
              <a:t>同二进制，但需注意两点：</a:t>
            </a:r>
          </a:p>
          <a:p>
            <a:pPr>
              <a:buFont typeface="Wingdings" pitchFamily="2" charset="2"/>
              <a:buNone/>
            </a:pPr>
            <a:r>
              <a:rPr lang="zh-CN" altLang="en-US">
                <a:solidFill>
                  <a:srgbClr val="0000CC"/>
                </a:solidFill>
                <a:latin typeface="宋体" pitchFamily="2" charset="-122"/>
              </a:rPr>
              <a:t>①</a:t>
            </a:r>
            <a:r>
              <a:rPr lang="zh-CN" altLang="en-US">
                <a:solidFill>
                  <a:srgbClr val="0000CC"/>
                </a:solidFill>
              </a:rPr>
              <a:t>每次取最小的</a:t>
            </a:r>
            <a:r>
              <a:rPr lang="en-US" altLang="zh-CN" b="1" i="1">
                <a:solidFill>
                  <a:srgbClr val="0000CC"/>
                </a:solidFill>
              </a:rPr>
              <a:t>D</a:t>
            </a:r>
            <a:r>
              <a:rPr lang="zh-CN" altLang="en-US">
                <a:solidFill>
                  <a:srgbClr val="0000CC"/>
                </a:solidFill>
              </a:rPr>
              <a:t>个概率</a:t>
            </a:r>
            <a:r>
              <a:rPr lang="en-US" altLang="zh-CN">
                <a:solidFill>
                  <a:srgbClr val="0000CC"/>
                </a:solidFill>
              </a:rPr>
              <a:t>,</a:t>
            </a:r>
            <a:r>
              <a:rPr lang="zh-CN" altLang="en-US">
                <a:solidFill>
                  <a:srgbClr val="0000CC"/>
                </a:solidFill>
              </a:rPr>
              <a:t>分别赋以</a:t>
            </a:r>
            <a:r>
              <a:rPr lang="en-US" altLang="zh-CN">
                <a:solidFill>
                  <a:srgbClr val="0000CC"/>
                </a:solidFill>
              </a:rPr>
              <a:t>0,1,…, </a:t>
            </a:r>
            <a:r>
              <a:rPr lang="en-US" altLang="zh-CN" b="1" i="1">
                <a:solidFill>
                  <a:srgbClr val="0000CC"/>
                </a:solidFill>
              </a:rPr>
              <a:t>D</a:t>
            </a:r>
            <a:r>
              <a:rPr lang="en-US" altLang="zh-CN">
                <a:solidFill>
                  <a:srgbClr val="0000CC"/>
                </a:solidFill>
              </a:rPr>
              <a:t>-1</a:t>
            </a:r>
            <a:r>
              <a:rPr lang="zh-CN" altLang="en-US">
                <a:solidFill>
                  <a:srgbClr val="0000CC"/>
                </a:solidFill>
              </a:rPr>
              <a:t>；</a:t>
            </a:r>
          </a:p>
          <a:p>
            <a:pPr>
              <a:buFont typeface="Wingdings" pitchFamily="2" charset="2"/>
              <a:buNone/>
            </a:pPr>
            <a:r>
              <a:rPr lang="zh-CN" altLang="en-US">
                <a:solidFill>
                  <a:srgbClr val="0000CC"/>
                </a:solidFill>
                <a:latin typeface="宋体" pitchFamily="2" charset="-122"/>
              </a:rPr>
              <a:t>②信源符号个数</a:t>
            </a:r>
            <a:r>
              <a:rPr lang="en-US" altLang="zh-CN" i="1">
                <a:solidFill>
                  <a:srgbClr val="0000CC"/>
                </a:solidFill>
              </a:rPr>
              <a:t>r</a:t>
            </a:r>
            <a:r>
              <a:rPr lang="zh-CN" altLang="en-US">
                <a:solidFill>
                  <a:srgbClr val="0000CC"/>
                </a:solidFill>
                <a:latin typeface="宋体" pitchFamily="2" charset="-122"/>
              </a:rPr>
              <a:t>必须满足：</a:t>
            </a:r>
            <a:r>
              <a:rPr lang="en-US" altLang="zh-CN" i="1">
                <a:solidFill>
                  <a:srgbClr val="0000CC"/>
                </a:solidFill>
              </a:rPr>
              <a:t>r=(D-1)</a:t>
            </a:r>
            <a:r>
              <a:rPr lang="el-GR" altLang="zh-CN" i="1">
                <a:solidFill>
                  <a:srgbClr val="0000CC"/>
                </a:solidFill>
                <a:cs typeface="Times New Roman" pitchFamily="18" charset="0"/>
              </a:rPr>
              <a:t>θ</a:t>
            </a:r>
            <a:r>
              <a:rPr lang="en-US" altLang="zh-CN">
                <a:solidFill>
                  <a:srgbClr val="0000CC"/>
                </a:solidFill>
                <a:latin typeface="宋体" pitchFamily="2" charset="-122"/>
              </a:rPr>
              <a:t>+</a:t>
            </a:r>
            <a:r>
              <a:rPr lang="en-US" altLang="zh-CN" i="1">
                <a:solidFill>
                  <a:srgbClr val="0000CC"/>
                </a:solidFill>
              </a:rPr>
              <a:t>D.</a:t>
            </a:r>
          </a:p>
          <a:p>
            <a:pPr>
              <a:buFont typeface="Wingdings" pitchFamily="2" charset="2"/>
              <a:buNone/>
            </a:pPr>
            <a:r>
              <a:rPr lang="en-US" altLang="zh-CN" i="1">
                <a:solidFill>
                  <a:srgbClr val="0000CC"/>
                </a:solidFill>
              </a:rPr>
              <a:t>     </a:t>
            </a:r>
            <a:r>
              <a:rPr lang="zh-CN" altLang="en-US" u="sng">
                <a:solidFill>
                  <a:srgbClr val="0000CC"/>
                </a:solidFill>
              </a:rPr>
              <a:t>当</a:t>
            </a:r>
            <a:r>
              <a:rPr lang="en-US" altLang="zh-CN" i="1" u="sng">
                <a:solidFill>
                  <a:srgbClr val="0000CC"/>
                </a:solidFill>
              </a:rPr>
              <a:t>r</a:t>
            </a:r>
            <a:r>
              <a:rPr lang="zh-CN" altLang="en-US" u="sng">
                <a:solidFill>
                  <a:srgbClr val="0000CC"/>
                </a:solidFill>
              </a:rPr>
              <a:t>不满足时，在信源符号集中补充一些对应概率为</a:t>
            </a:r>
            <a:r>
              <a:rPr lang="en-US" altLang="zh-CN" i="1" u="sng">
                <a:solidFill>
                  <a:srgbClr val="0000CC"/>
                </a:solidFill>
              </a:rPr>
              <a:t>0</a:t>
            </a:r>
            <a:r>
              <a:rPr lang="zh-CN" altLang="en-US" u="sng">
                <a:solidFill>
                  <a:srgbClr val="0000CC"/>
                </a:solidFill>
              </a:rPr>
              <a:t>的符号</a:t>
            </a:r>
            <a:r>
              <a:rPr lang="en-US" altLang="zh-CN" i="1" u="sng">
                <a:solidFill>
                  <a:srgbClr val="0000CC"/>
                </a:solidFill>
              </a:rPr>
              <a:t>.</a:t>
            </a:r>
          </a:p>
          <a:p>
            <a:pPr>
              <a:buFont typeface="Wingdings" pitchFamily="2" charset="2"/>
              <a:buNone/>
            </a:pPr>
            <a:endParaRPr lang="zh-CN" altLang="en-US" u="sng">
              <a:solidFill>
                <a:srgbClr val="0000CC"/>
              </a:solidFill>
            </a:endParaRPr>
          </a:p>
        </p:txBody>
      </p:sp>
      <p:sp>
        <p:nvSpPr>
          <p:cNvPr id="66563" name="Rectangle 3" descr="Large confetti"/>
          <p:cNvSpPr>
            <a:spLocks noChangeArrowheads="1"/>
          </p:cNvSpPr>
          <p:nvPr/>
        </p:nvSpPr>
        <p:spPr bwMode="auto">
          <a:xfrm>
            <a:off x="1093788" y="-4364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algn="ctr">
              <a:spcBef>
                <a:spcPct val="0"/>
              </a:spcBef>
              <a:buClrTx/>
              <a:buSzTx/>
              <a:buFontTx/>
              <a:buNone/>
            </a:pPr>
            <a:r>
              <a:rPr lang="zh-CN" altLang="en-US" sz="4000" dirty="0">
                <a:solidFill>
                  <a:srgbClr val="0000FF"/>
                </a:solidFill>
              </a:rPr>
              <a:t>哈夫曼</a:t>
            </a:r>
            <a:r>
              <a:rPr lang="zh-CN" altLang="en-US" sz="4000" dirty="0">
                <a:solidFill>
                  <a:srgbClr val="FF0000"/>
                </a:solidFill>
              </a:rPr>
              <a:t>（</a:t>
            </a:r>
            <a:r>
              <a:rPr lang="en-US" altLang="zh-CN" sz="4000" dirty="0">
                <a:solidFill>
                  <a:srgbClr val="FF0000"/>
                </a:solidFill>
              </a:rPr>
              <a:t>Huffman</a:t>
            </a:r>
            <a:r>
              <a:rPr lang="zh-CN" altLang="en-US" sz="4000" dirty="0">
                <a:solidFill>
                  <a:srgbClr val="FF0000"/>
                </a:solidFill>
              </a:rPr>
              <a:t>）</a:t>
            </a:r>
            <a:r>
              <a:rPr lang="zh-CN" altLang="en-US" sz="4000" dirty="0">
                <a:solidFill>
                  <a:srgbClr val="0000FF"/>
                </a:solidFill>
              </a:rPr>
              <a:t>码</a:t>
            </a:r>
          </a:p>
        </p:txBody>
      </p:sp>
    </p:spTree>
    <p:extLst>
      <p:ext uri="{BB962C8B-B14F-4D97-AF65-F5344CB8AC3E}">
        <p14:creationId xmlns:p14="http://schemas.microsoft.com/office/powerpoint/2010/main" val="1071859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586754">
                                            <p:txEl>
                                              <p:pRg st="1" end="1"/>
                                            </p:txEl>
                                          </p:spTgt>
                                        </p:tgtEl>
                                        <p:attrNameLst>
                                          <p:attrName>style.visibility</p:attrName>
                                        </p:attrNameLst>
                                      </p:cBhvr>
                                      <p:to>
                                        <p:strVal val="visible"/>
                                      </p:to>
                                    </p:set>
                                    <p:animEffect transition="in" filter="wedge">
                                      <p:cBhvr>
                                        <p:cTn id="7" dur="500"/>
                                        <p:tgtEl>
                                          <p:spTgt spid="58675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586754">
                                            <p:txEl>
                                              <p:pRg st="2" end="2"/>
                                            </p:txEl>
                                          </p:spTgt>
                                        </p:tgtEl>
                                        <p:attrNameLst>
                                          <p:attrName>style.visibility</p:attrName>
                                        </p:attrNameLst>
                                      </p:cBhvr>
                                      <p:to>
                                        <p:strVal val="visible"/>
                                      </p:to>
                                    </p:set>
                                    <p:animEffect transition="in" filter="wedge">
                                      <p:cBhvr>
                                        <p:cTn id="12" dur="500"/>
                                        <p:tgtEl>
                                          <p:spTgt spid="58675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586754">
                                            <p:txEl>
                                              <p:pRg st="3" end="3"/>
                                            </p:txEl>
                                          </p:spTgt>
                                        </p:tgtEl>
                                        <p:attrNameLst>
                                          <p:attrName>style.visibility</p:attrName>
                                        </p:attrNameLst>
                                      </p:cBhvr>
                                      <p:to>
                                        <p:strVal val="visible"/>
                                      </p:to>
                                    </p:set>
                                    <p:animEffect transition="in" filter="wedge">
                                      <p:cBhvr>
                                        <p:cTn id="17" dur="500"/>
                                        <p:tgtEl>
                                          <p:spTgt spid="586754">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0" presetClass="entr" presetSubtype="0" fill="hold" grpId="0" nodeType="clickEffect">
                                  <p:stCondLst>
                                    <p:cond delay="0"/>
                                  </p:stCondLst>
                                  <p:childTnLst>
                                    <p:set>
                                      <p:cBhvr>
                                        <p:cTn id="21" dur="1" fill="hold">
                                          <p:stCondLst>
                                            <p:cond delay="0"/>
                                          </p:stCondLst>
                                        </p:cTn>
                                        <p:tgtEl>
                                          <p:spTgt spid="586754">
                                            <p:txEl>
                                              <p:pRg st="4" end="4"/>
                                            </p:txEl>
                                          </p:spTgt>
                                        </p:tgtEl>
                                        <p:attrNameLst>
                                          <p:attrName>style.visibility</p:attrName>
                                        </p:attrNameLst>
                                      </p:cBhvr>
                                      <p:to>
                                        <p:strVal val="visible"/>
                                      </p:to>
                                    </p:set>
                                    <p:animEffect transition="in" filter="wedge">
                                      <p:cBhvr>
                                        <p:cTn id="22" dur="500"/>
                                        <p:tgtEl>
                                          <p:spTgt spid="586754">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0" presetClass="entr" presetSubtype="0" fill="hold" grpId="0" nodeType="clickEffect">
                                  <p:stCondLst>
                                    <p:cond delay="0"/>
                                  </p:stCondLst>
                                  <p:childTnLst>
                                    <p:set>
                                      <p:cBhvr>
                                        <p:cTn id="26" dur="1" fill="hold">
                                          <p:stCondLst>
                                            <p:cond delay="0"/>
                                          </p:stCondLst>
                                        </p:cTn>
                                        <p:tgtEl>
                                          <p:spTgt spid="586754">
                                            <p:txEl>
                                              <p:pRg st="5" end="5"/>
                                            </p:txEl>
                                          </p:spTgt>
                                        </p:tgtEl>
                                        <p:attrNameLst>
                                          <p:attrName>style.visibility</p:attrName>
                                        </p:attrNameLst>
                                      </p:cBhvr>
                                      <p:to>
                                        <p:strVal val="visible"/>
                                      </p:to>
                                    </p:set>
                                    <p:animEffect transition="in" filter="wedge">
                                      <p:cBhvr>
                                        <p:cTn id="27" dur="500"/>
                                        <p:tgtEl>
                                          <p:spTgt spid="58675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4"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body" sz="half" idx="1"/>
          </p:nvPr>
        </p:nvSpPr>
        <p:spPr>
          <a:xfrm>
            <a:off x="228600" y="1066800"/>
            <a:ext cx="8686800" cy="5791200"/>
          </a:xfrm>
        </p:spPr>
        <p:txBody>
          <a:bodyPr/>
          <a:lstStyle/>
          <a:p>
            <a:pPr>
              <a:buFont typeface="Wingdings" pitchFamily="2" charset="2"/>
              <a:buNone/>
            </a:pPr>
            <a:endParaRPr lang="zh-CN" altLang="en-US" sz="2400" dirty="0">
              <a:solidFill>
                <a:srgbClr val="0000CC"/>
              </a:solidFill>
            </a:endParaRPr>
          </a:p>
          <a:p>
            <a:pPr>
              <a:buFont typeface="Wingdings" pitchFamily="2" charset="2"/>
              <a:buNone/>
            </a:pPr>
            <a:r>
              <a:rPr lang="zh-CN" altLang="en-US" sz="2400" dirty="0">
                <a:solidFill>
                  <a:srgbClr val="0000CC"/>
                </a:solidFill>
              </a:rPr>
              <a:t>      </a:t>
            </a:r>
            <a:r>
              <a:rPr lang="en-US" altLang="zh-CN" b="1" dirty="0">
                <a:solidFill>
                  <a:srgbClr val="0000CC"/>
                </a:solidFill>
              </a:rPr>
              <a:t>2.</a:t>
            </a:r>
            <a:r>
              <a:rPr lang="zh-CN" altLang="en-US" b="1" dirty="0">
                <a:solidFill>
                  <a:srgbClr val="0000CC"/>
                </a:solidFill>
              </a:rPr>
              <a:t>例题</a:t>
            </a:r>
            <a:endParaRPr lang="zh-CN" altLang="en-US" b="1" i="1" dirty="0">
              <a:solidFill>
                <a:srgbClr val="0000CC"/>
              </a:solidFill>
            </a:endParaRPr>
          </a:p>
        </p:txBody>
      </p:sp>
      <p:sp>
        <p:nvSpPr>
          <p:cNvPr id="587781" name="Text Box 5"/>
          <p:cNvSpPr txBox="1">
            <a:spLocks noChangeArrowheads="1"/>
          </p:cNvSpPr>
          <p:nvPr/>
        </p:nvSpPr>
        <p:spPr bwMode="auto">
          <a:xfrm>
            <a:off x="2411413" y="1628775"/>
            <a:ext cx="64817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kumimoji="1" lang="zh-CN" altLang="en-US" sz="2400" b="1">
                <a:solidFill>
                  <a:srgbClr val="FF0066"/>
                </a:solidFill>
                <a:latin typeface="Times New Roman" pitchFamily="18" charset="0"/>
                <a:ea typeface="宋体" pitchFamily="2" charset="-122"/>
              </a:rPr>
              <a:t>某离散无记忆信源符号集</a:t>
            </a:r>
            <a:r>
              <a:rPr kumimoji="1" lang="en-US" altLang="zh-CN" sz="2400" b="1">
                <a:solidFill>
                  <a:schemeClr val="tx1"/>
                </a:solidFill>
                <a:latin typeface="Times New Roman" pitchFamily="18" charset="0"/>
                <a:ea typeface="宋体" pitchFamily="2" charset="-122"/>
              </a:rPr>
              <a:t>{</a:t>
            </a:r>
            <a:r>
              <a:rPr kumimoji="1" lang="en-US" altLang="zh-CN" sz="2400" b="1" i="1">
                <a:solidFill>
                  <a:schemeClr val="tx1"/>
                </a:solidFill>
                <a:latin typeface="Times New Roman" pitchFamily="18" charset="0"/>
                <a:ea typeface="宋体" pitchFamily="2" charset="-122"/>
              </a:rPr>
              <a:t>a</a:t>
            </a:r>
            <a:r>
              <a:rPr kumimoji="1" lang="en-US" altLang="zh-CN" sz="2400" b="1" i="1" baseline="-25000">
                <a:solidFill>
                  <a:schemeClr val="tx1"/>
                </a:solidFill>
                <a:latin typeface="Times New Roman" pitchFamily="18" charset="0"/>
                <a:ea typeface="宋体" pitchFamily="2" charset="-122"/>
              </a:rPr>
              <a:t>1</a:t>
            </a:r>
            <a:r>
              <a:rPr kumimoji="1" lang="en-US" altLang="zh-CN" sz="2400" b="1" i="1">
                <a:solidFill>
                  <a:schemeClr val="tx1"/>
                </a:solidFill>
                <a:latin typeface="Times New Roman" pitchFamily="18" charset="0"/>
                <a:ea typeface="宋体" pitchFamily="2" charset="-122"/>
              </a:rPr>
              <a:t>,a</a:t>
            </a:r>
            <a:r>
              <a:rPr kumimoji="1" lang="en-US" altLang="zh-CN" sz="2400" b="1" i="1" baseline="-25000">
                <a:solidFill>
                  <a:schemeClr val="tx1"/>
                </a:solidFill>
                <a:latin typeface="Times New Roman" pitchFamily="18" charset="0"/>
                <a:ea typeface="宋体" pitchFamily="2" charset="-122"/>
              </a:rPr>
              <a:t>2</a:t>
            </a:r>
            <a:r>
              <a:rPr kumimoji="1" lang="en-US" altLang="zh-CN" sz="2400" b="1" i="1">
                <a:solidFill>
                  <a:schemeClr val="tx1"/>
                </a:solidFill>
                <a:latin typeface="Times New Roman" pitchFamily="18" charset="0"/>
                <a:ea typeface="宋体" pitchFamily="2" charset="-122"/>
              </a:rPr>
              <a:t>,a</a:t>
            </a:r>
            <a:r>
              <a:rPr kumimoji="1" lang="en-US" altLang="zh-CN" sz="2400" b="1" i="1" baseline="-25000">
                <a:solidFill>
                  <a:schemeClr val="tx1"/>
                </a:solidFill>
                <a:latin typeface="Times New Roman" pitchFamily="18" charset="0"/>
                <a:ea typeface="宋体" pitchFamily="2" charset="-122"/>
              </a:rPr>
              <a:t>3</a:t>
            </a:r>
            <a:r>
              <a:rPr kumimoji="1" lang="en-US" altLang="zh-CN" sz="2400" b="1" i="1">
                <a:solidFill>
                  <a:schemeClr val="tx1"/>
                </a:solidFill>
                <a:latin typeface="Times New Roman" pitchFamily="18" charset="0"/>
                <a:ea typeface="宋体" pitchFamily="2" charset="-122"/>
              </a:rPr>
              <a:t>,a</a:t>
            </a:r>
            <a:r>
              <a:rPr kumimoji="1" lang="en-US" altLang="zh-CN" sz="2400" b="1" i="1" baseline="-25000">
                <a:solidFill>
                  <a:schemeClr val="tx1"/>
                </a:solidFill>
                <a:latin typeface="Times New Roman" pitchFamily="18" charset="0"/>
                <a:ea typeface="宋体" pitchFamily="2" charset="-122"/>
              </a:rPr>
              <a:t>4</a:t>
            </a:r>
            <a:r>
              <a:rPr kumimoji="1" lang="en-US" altLang="zh-CN" sz="2400" b="1" i="1">
                <a:solidFill>
                  <a:schemeClr val="tx1"/>
                </a:solidFill>
                <a:latin typeface="Times New Roman" pitchFamily="18" charset="0"/>
                <a:ea typeface="宋体" pitchFamily="2" charset="-122"/>
              </a:rPr>
              <a:t>,a</a:t>
            </a:r>
            <a:r>
              <a:rPr kumimoji="1" lang="en-US" altLang="zh-CN" sz="2400" b="1" i="1" baseline="-25000">
                <a:solidFill>
                  <a:schemeClr val="tx1"/>
                </a:solidFill>
                <a:latin typeface="Times New Roman" pitchFamily="18" charset="0"/>
                <a:ea typeface="宋体" pitchFamily="2" charset="-122"/>
              </a:rPr>
              <a:t>5</a:t>
            </a:r>
            <a:r>
              <a:rPr kumimoji="1" lang="en-US" altLang="zh-CN" sz="2400" b="1" i="1">
                <a:solidFill>
                  <a:schemeClr val="tx1"/>
                </a:solidFill>
                <a:latin typeface="Times New Roman" pitchFamily="18" charset="0"/>
                <a:ea typeface="宋体" pitchFamily="2" charset="-122"/>
              </a:rPr>
              <a:t>,a</a:t>
            </a:r>
            <a:r>
              <a:rPr kumimoji="1" lang="en-US" altLang="zh-CN" sz="2400" b="1" i="1" baseline="-25000">
                <a:solidFill>
                  <a:schemeClr val="tx1"/>
                </a:solidFill>
                <a:latin typeface="Times New Roman" pitchFamily="18" charset="0"/>
                <a:ea typeface="宋体" pitchFamily="2" charset="-122"/>
              </a:rPr>
              <a:t>6</a:t>
            </a:r>
            <a:r>
              <a:rPr kumimoji="1" lang="en-US" altLang="zh-CN" sz="2400" b="1" i="1">
                <a:solidFill>
                  <a:schemeClr val="tx1"/>
                </a:solidFill>
                <a:latin typeface="Times New Roman" pitchFamily="18" charset="0"/>
                <a:ea typeface="宋体" pitchFamily="2" charset="-122"/>
              </a:rPr>
              <a:t>,a</a:t>
            </a:r>
            <a:r>
              <a:rPr kumimoji="1" lang="en-US" altLang="zh-CN" sz="2400" b="1" i="1" baseline="-25000">
                <a:solidFill>
                  <a:schemeClr val="tx1"/>
                </a:solidFill>
                <a:latin typeface="Times New Roman" pitchFamily="18" charset="0"/>
                <a:ea typeface="宋体" pitchFamily="2" charset="-122"/>
              </a:rPr>
              <a:t>7</a:t>
            </a:r>
            <a:r>
              <a:rPr kumimoji="1" lang="en-US" altLang="zh-CN" sz="2400" b="1" i="1">
                <a:solidFill>
                  <a:schemeClr val="tx1"/>
                </a:solidFill>
                <a:latin typeface="Times New Roman" pitchFamily="18" charset="0"/>
                <a:ea typeface="宋体" pitchFamily="2" charset="-122"/>
              </a:rPr>
              <a:t>,a</a:t>
            </a:r>
            <a:r>
              <a:rPr kumimoji="1" lang="en-US" altLang="zh-CN" sz="2400" b="1" i="1" baseline="-25000">
                <a:solidFill>
                  <a:schemeClr val="tx1"/>
                </a:solidFill>
                <a:latin typeface="Times New Roman" pitchFamily="18" charset="0"/>
                <a:ea typeface="宋体" pitchFamily="2" charset="-122"/>
              </a:rPr>
              <a:t>8</a:t>
            </a:r>
            <a:r>
              <a:rPr kumimoji="1" lang="zh-CN" altLang="en-US" sz="2400" b="1" i="1" baseline="-25000">
                <a:solidFill>
                  <a:schemeClr val="tx1"/>
                </a:solidFill>
                <a:latin typeface="Times New Roman" pitchFamily="18" charset="0"/>
                <a:ea typeface="宋体" pitchFamily="2" charset="-122"/>
              </a:rPr>
              <a:t>，</a:t>
            </a:r>
            <a:r>
              <a:rPr kumimoji="1" lang="en-US" altLang="zh-CN" sz="2400" b="1" i="1">
                <a:solidFill>
                  <a:schemeClr val="tx1"/>
                </a:solidFill>
                <a:latin typeface="Times New Roman" pitchFamily="18" charset="0"/>
                <a:ea typeface="宋体" pitchFamily="2" charset="-122"/>
              </a:rPr>
              <a:t>a</a:t>
            </a:r>
            <a:r>
              <a:rPr kumimoji="1" lang="en-US" altLang="zh-CN" sz="2400" b="1" i="1" baseline="-25000">
                <a:solidFill>
                  <a:schemeClr val="tx1"/>
                </a:solidFill>
                <a:latin typeface="Times New Roman" pitchFamily="18" charset="0"/>
                <a:ea typeface="宋体" pitchFamily="2" charset="-122"/>
              </a:rPr>
              <a:t>9</a:t>
            </a:r>
            <a:r>
              <a:rPr kumimoji="1" lang="en-US" altLang="zh-CN" sz="2400" b="1">
                <a:solidFill>
                  <a:schemeClr val="tx1"/>
                </a:solidFill>
                <a:latin typeface="Times New Roman" pitchFamily="18" charset="0"/>
                <a:ea typeface="宋体" pitchFamily="2" charset="-122"/>
              </a:rPr>
              <a:t>}</a:t>
            </a:r>
            <a:r>
              <a:rPr kumimoji="1" lang="zh-CN" altLang="en-US" sz="2400" b="1">
                <a:solidFill>
                  <a:srgbClr val="FF0066"/>
                </a:solidFill>
                <a:latin typeface="Times New Roman" pitchFamily="18" charset="0"/>
                <a:ea typeface="宋体" pitchFamily="2" charset="-122"/>
              </a:rPr>
              <a:t>，已知所对应的概率，试对其进行四元编码！ </a:t>
            </a:r>
          </a:p>
        </p:txBody>
      </p:sp>
      <p:sp>
        <p:nvSpPr>
          <p:cNvPr id="67588" name="Rectangle 6" descr="Large confetti"/>
          <p:cNvSpPr>
            <a:spLocks noChangeArrowheads="1"/>
          </p:cNvSpPr>
          <p:nvPr/>
        </p:nvSpPr>
        <p:spPr bwMode="auto">
          <a:xfrm>
            <a:off x="112077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algn="ctr">
              <a:spcBef>
                <a:spcPct val="0"/>
              </a:spcBef>
              <a:buClrTx/>
              <a:buSzTx/>
              <a:buFontTx/>
              <a:buNone/>
            </a:pPr>
            <a:r>
              <a:rPr lang="zh-CN" altLang="en-US" sz="4000" dirty="0">
                <a:solidFill>
                  <a:srgbClr val="0000FF"/>
                </a:solidFill>
              </a:rPr>
              <a:t>哈夫曼</a:t>
            </a:r>
            <a:r>
              <a:rPr lang="zh-CN" altLang="en-US" sz="4000" dirty="0">
                <a:solidFill>
                  <a:srgbClr val="FF0000"/>
                </a:solidFill>
              </a:rPr>
              <a:t>（</a:t>
            </a:r>
            <a:r>
              <a:rPr lang="en-US" altLang="zh-CN" sz="4000" dirty="0">
                <a:solidFill>
                  <a:srgbClr val="FF0000"/>
                </a:solidFill>
              </a:rPr>
              <a:t>Huffman</a:t>
            </a:r>
            <a:r>
              <a:rPr lang="zh-CN" altLang="en-US" sz="4000" dirty="0">
                <a:solidFill>
                  <a:srgbClr val="FF0000"/>
                </a:solidFill>
              </a:rPr>
              <a:t>）</a:t>
            </a:r>
            <a:r>
              <a:rPr lang="zh-CN" altLang="en-US" sz="4000" dirty="0">
                <a:solidFill>
                  <a:srgbClr val="0000FF"/>
                </a:solidFill>
              </a:rPr>
              <a:t>码</a:t>
            </a:r>
          </a:p>
        </p:txBody>
      </p:sp>
      <p:sp>
        <p:nvSpPr>
          <p:cNvPr id="8" name="Rectangle 2"/>
          <p:cNvSpPr txBox="1">
            <a:spLocks noChangeArrowheads="1"/>
          </p:cNvSpPr>
          <p:nvPr/>
        </p:nvSpPr>
        <p:spPr bwMode="auto">
          <a:xfrm>
            <a:off x="1485900" y="2527300"/>
            <a:ext cx="8229600" cy="2616200"/>
          </a:xfrm>
          <a:prstGeom prst="rect">
            <a:avLst/>
          </a:prstGeom>
          <a:noFill/>
          <a:ln w="9525">
            <a:noFill/>
            <a:miter lim="800000"/>
            <a:headEnd/>
            <a:tailEnd/>
          </a:ln>
        </p:spPr>
        <p:txBody>
          <a:bodyPr/>
          <a:lstStyle/>
          <a:p>
            <a:pPr marL="342900" indent="-342900" eaLnBrk="0" hangingPunct="0">
              <a:spcBef>
                <a:spcPct val="20000"/>
              </a:spcBef>
              <a:buClr>
                <a:schemeClr val="bg2"/>
              </a:buClr>
              <a:buSzPct val="75000"/>
              <a:buFont typeface="Wingdings" pitchFamily="2" charset="2"/>
              <a:buNone/>
              <a:defRPr/>
            </a:pPr>
            <a:r>
              <a:rPr lang="zh-CN" altLang="en-US" sz="2800" kern="0" dirty="0">
                <a:solidFill>
                  <a:srgbClr val="0000FF"/>
                </a:solidFill>
                <a:latin typeface="+mn-lt"/>
                <a:ea typeface="楷体_GB2312" pitchFamily="49" charset="-122"/>
              </a:rPr>
              <a:t>解：</a:t>
            </a:r>
          </a:p>
          <a:p>
            <a:pPr marL="342900" indent="-342900" eaLnBrk="0" hangingPunct="0">
              <a:spcBef>
                <a:spcPct val="20000"/>
              </a:spcBef>
              <a:buClr>
                <a:schemeClr val="bg2"/>
              </a:buClr>
              <a:buSzPct val="75000"/>
              <a:buFont typeface="Wingdings" pitchFamily="2" charset="2"/>
              <a:buNone/>
              <a:defRPr/>
            </a:pPr>
            <a:r>
              <a:rPr lang="zh-CN" altLang="en-US" sz="2800" kern="0" dirty="0">
                <a:solidFill>
                  <a:srgbClr val="04447F"/>
                </a:solidFill>
                <a:latin typeface="+mn-lt"/>
                <a:ea typeface="+mn-ea"/>
              </a:rPr>
              <a:t>其中</a:t>
            </a:r>
            <a:r>
              <a:rPr lang="en-US" altLang="zh-CN" sz="2800" kern="0" dirty="0">
                <a:solidFill>
                  <a:srgbClr val="04447F"/>
                </a:solidFill>
                <a:latin typeface="+mn-lt"/>
                <a:ea typeface="+mn-ea"/>
              </a:rPr>
              <a:t>D=4. </a:t>
            </a:r>
            <a:r>
              <a:rPr lang="zh-CN" altLang="en-US" sz="2800" kern="0" dirty="0">
                <a:solidFill>
                  <a:srgbClr val="04447F"/>
                </a:solidFill>
                <a:latin typeface="+mn-lt"/>
                <a:ea typeface="+mn-ea"/>
              </a:rPr>
              <a:t>若取</a:t>
            </a:r>
            <a:r>
              <a:rPr lang="el-GR" altLang="zh-CN" sz="2800" i="1" kern="0" dirty="0">
                <a:solidFill>
                  <a:srgbClr val="04447F"/>
                </a:solidFill>
                <a:latin typeface="+mn-lt"/>
                <a:ea typeface="+mn-ea"/>
                <a:cs typeface="Times New Roman" pitchFamily="18" charset="0"/>
              </a:rPr>
              <a:t>θ</a:t>
            </a:r>
            <a:r>
              <a:rPr lang="en-US" altLang="zh-CN" sz="2800" i="1" kern="0" dirty="0">
                <a:solidFill>
                  <a:srgbClr val="04447F"/>
                </a:solidFill>
                <a:latin typeface="+mn-lt"/>
                <a:ea typeface="+mn-ea"/>
                <a:cs typeface="Times New Roman" pitchFamily="18" charset="0"/>
              </a:rPr>
              <a:t>=</a:t>
            </a:r>
            <a:r>
              <a:rPr lang="en-US" altLang="zh-CN" sz="2800" kern="0" dirty="0">
                <a:solidFill>
                  <a:srgbClr val="04447F"/>
                </a:solidFill>
                <a:latin typeface="+mn-lt"/>
                <a:ea typeface="+mn-ea"/>
                <a:cs typeface="Times New Roman" pitchFamily="18" charset="0"/>
              </a:rPr>
              <a:t>2</a:t>
            </a:r>
            <a:r>
              <a:rPr lang="zh-CN" altLang="en-US" sz="2800" kern="0" dirty="0">
                <a:solidFill>
                  <a:srgbClr val="04447F"/>
                </a:solidFill>
                <a:latin typeface="+mn-lt"/>
                <a:ea typeface="+mn-ea"/>
              </a:rPr>
              <a:t>可得大于</a:t>
            </a:r>
            <a:r>
              <a:rPr lang="en-US" altLang="zh-CN" sz="2800" kern="0" dirty="0">
                <a:solidFill>
                  <a:srgbClr val="04447F"/>
                </a:solidFill>
                <a:latin typeface="+mn-lt"/>
                <a:ea typeface="+mn-ea"/>
              </a:rPr>
              <a:t>9</a:t>
            </a:r>
            <a:r>
              <a:rPr lang="zh-CN" altLang="en-US" sz="2800" kern="0" dirty="0">
                <a:solidFill>
                  <a:srgbClr val="04447F"/>
                </a:solidFill>
                <a:latin typeface="+mn-lt"/>
                <a:ea typeface="+mn-ea"/>
              </a:rPr>
              <a:t>但与</a:t>
            </a:r>
            <a:r>
              <a:rPr lang="en-US" altLang="zh-CN" sz="2800" kern="0" dirty="0">
                <a:solidFill>
                  <a:srgbClr val="04447F"/>
                </a:solidFill>
                <a:latin typeface="+mn-lt"/>
                <a:ea typeface="+mn-ea"/>
              </a:rPr>
              <a:t>9</a:t>
            </a:r>
            <a:r>
              <a:rPr lang="zh-CN" altLang="en-US" sz="2800" kern="0" dirty="0">
                <a:solidFill>
                  <a:srgbClr val="04447F"/>
                </a:solidFill>
                <a:latin typeface="+mn-lt"/>
                <a:ea typeface="+mn-ea"/>
              </a:rPr>
              <a:t>最接近</a:t>
            </a:r>
          </a:p>
          <a:p>
            <a:pPr marL="342900" indent="-342900" eaLnBrk="0" hangingPunct="0">
              <a:spcBef>
                <a:spcPct val="20000"/>
              </a:spcBef>
              <a:buClr>
                <a:schemeClr val="bg2"/>
              </a:buClr>
              <a:buSzPct val="75000"/>
              <a:buFont typeface="Wingdings" pitchFamily="2" charset="2"/>
              <a:buNone/>
              <a:defRPr/>
            </a:pPr>
            <a:r>
              <a:rPr lang="zh-CN" altLang="en-US" sz="2800" kern="0" dirty="0">
                <a:solidFill>
                  <a:srgbClr val="04447F"/>
                </a:solidFill>
                <a:latin typeface="+mn-lt"/>
                <a:ea typeface="+mn-ea"/>
              </a:rPr>
              <a:t>的正整数</a:t>
            </a:r>
            <a:r>
              <a:rPr lang="en-US" altLang="zh-CN" sz="2800" kern="0" dirty="0">
                <a:solidFill>
                  <a:srgbClr val="04447F"/>
                </a:solidFill>
                <a:latin typeface="+mn-lt"/>
                <a:ea typeface="+mn-ea"/>
              </a:rPr>
              <a:t>10</a:t>
            </a:r>
            <a:r>
              <a:rPr lang="zh-CN" altLang="en-US" sz="2800" kern="0" dirty="0">
                <a:solidFill>
                  <a:srgbClr val="04447F"/>
                </a:solidFill>
                <a:latin typeface="+mn-lt"/>
                <a:ea typeface="+mn-ea"/>
              </a:rPr>
              <a:t>，因此在编码时加入一个零概</a:t>
            </a:r>
          </a:p>
          <a:p>
            <a:pPr marL="342900" indent="-342900" eaLnBrk="0" hangingPunct="0">
              <a:spcBef>
                <a:spcPct val="20000"/>
              </a:spcBef>
              <a:buClr>
                <a:schemeClr val="bg2"/>
              </a:buClr>
              <a:buSzPct val="75000"/>
              <a:buFont typeface="Wingdings" pitchFamily="2" charset="2"/>
              <a:buNone/>
              <a:defRPr/>
            </a:pPr>
            <a:r>
              <a:rPr lang="zh-CN" altLang="en-US" sz="2800" kern="0" dirty="0">
                <a:solidFill>
                  <a:srgbClr val="04447F"/>
                </a:solidFill>
                <a:latin typeface="+mn-lt"/>
                <a:ea typeface="+mn-ea"/>
              </a:rPr>
              <a:t>率符号</a:t>
            </a:r>
            <a:r>
              <a:rPr lang="en-US" altLang="zh-CN" sz="2800" kern="0" dirty="0">
                <a:solidFill>
                  <a:srgbClr val="04447F"/>
                </a:solidFill>
                <a:latin typeface="+mn-lt"/>
                <a:ea typeface="+mn-ea"/>
              </a:rPr>
              <a:t>.</a:t>
            </a:r>
          </a:p>
          <a:p>
            <a:pPr marL="342900" indent="-342900" eaLnBrk="0" hangingPunct="0">
              <a:spcBef>
                <a:spcPct val="20000"/>
              </a:spcBef>
              <a:buClr>
                <a:schemeClr val="bg2"/>
              </a:buClr>
              <a:buSzPct val="75000"/>
              <a:buFont typeface="Wingdings" pitchFamily="2" charset="2"/>
              <a:buNone/>
              <a:defRPr/>
            </a:pPr>
            <a:r>
              <a:rPr lang="zh-CN" altLang="en-US" sz="2800" kern="0" dirty="0">
                <a:solidFill>
                  <a:srgbClr val="04447F"/>
                </a:solidFill>
                <a:latin typeface="+mn-lt"/>
                <a:ea typeface="+mn-ea"/>
              </a:rPr>
              <a:t>对其进行四元编码：</a:t>
            </a:r>
            <a:r>
              <a:rPr lang="zh-CN" altLang="en-US" sz="2800" kern="0" dirty="0">
                <a:solidFill>
                  <a:schemeClr val="bg2"/>
                </a:solidFill>
                <a:latin typeface="+mn-lt"/>
                <a:ea typeface="+mn-ea"/>
              </a:rPr>
              <a:t> </a:t>
            </a:r>
          </a:p>
        </p:txBody>
      </p:sp>
    </p:spTree>
    <p:extLst>
      <p:ext uri="{BB962C8B-B14F-4D97-AF65-F5344CB8AC3E}">
        <p14:creationId xmlns:p14="http://schemas.microsoft.com/office/powerpoint/2010/main" val="17756903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587781"/>
                                        </p:tgtEl>
                                        <p:attrNameLst>
                                          <p:attrName>style.visibility</p:attrName>
                                        </p:attrNameLst>
                                      </p:cBhvr>
                                      <p:to>
                                        <p:strVal val="visible"/>
                                      </p:to>
                                    </p:set>
                                    <p:anim calcmode="lin" valueType="num">
                                      <p:cBhvr>
                                        <p:cTn id="7" dur="500" fill="hold"/>
                                        <p:tgtEl>
                                          <p:spTgt spid="587781"/>
                                        </p:tgtEl>
                                        <p:attrNameLst>
                                          <p:attrName>ppt_w</p:attrName>
                                        </p:attrNameLst>
                                      </p:cBhvr>
                                      <p:tavLst>
                                        <p:tav tm="0">
                                          <p:val>
                                            <p:strVal val="#ppt_w*0.05"/>
                                          </p:val>
                                        </p:tav>
                                        <p:tav tm="100000">
                                          <p:val>
                                            <p:strVal val="#ppt_w"/>
                                          </p:val>
                                        </p:tav>
                                      </p:tavLst>
                                    </p:anim>
                                    <p:anim calcmode="lin" valueType="num">
                                      <p:cBhvr>
                                        <p:cTn id="8" dur="500" fill="hold"/>
                                        <p:tgtEl>
                                          <p:spTgt spid="587781"/>
                                        </p:tgtEl>
                                        <p:attrNameLst>
                                          <p:attrName>ppt_h</p:attrName>
                                        </p:attrNameLst>
                                      </p:cBhvr>
                                      <p:tavLst>
                                        <p:tav tm="0">
                                          <p:val>
                                            <p:strVal val="#ppt_h"/>
                                          </p:val>
                                        </p:tav>
                                        <p:tav tm="100000">
                                          <p:val>
                                            <p:strVal val="#ppt_h"/>
                                          </p:val>
                                        </p:tav>
                                      </p:tavLst>
                                    </p:anim>
                                    <p:anim calcmode="lin" valueType="num">
                                      <p:cBhvr>
                                        <p:cTn id="9" dur="500" fill="hold"/>
                                        <p:tgtEl>
                                          <p:spTgt spid="587781"/>
                                        </p:tgtEl>
                                        <p:attrNameLst>
                                          <p:attrName>ppt_x</p:attrName>
                                        </p:attrNameLst>
                                      </p:cBhvr>
                                      <p:tavLst>
                                        <p:tav tm="0">
                                          <p:val>
                                            <p:strVal val="#ppt_x-.2"/>
                                          </p:val>
                                        </p:tav>
                                        <p:tav tm="100000">
                                          <p:val>
                                            <p:strVal val="#ppt_x"/>
                                          </p:val>
                                        </p:tav>
                                      </p:tavLst>
                                    </p:anim>
                                    <p:anim calcmode="lin" valueType="num">
                                      <p:cBhvr>
                                        <p:cTn id="10" dur="500" fill="hold"/>
                                        <p:tgtEl>
                                          <p:spTgt spid="587781"/>
                                        </p:tgtEl>
                                        <p:attrNameLst>
                                          <p:attrName>ppt_y</p:attrName>
                                        </p:attrNameLst>
                                      </p:cBhvr>
                                      <p:tavLst>
                                        <p:tav tm="0">
                                          <p:val>
                                            <p:strVal val="#ppt_y"/>
                                          </p:val>
                                        </p:tav>
                                        <p:tav tm="100000">
                                          <p:val>
                                            <p:strVal val="#ppt_y"/>
                                          </p:val>
                                        </p:tav>
                                      </p:tavLst>
                                    </p:anim>
                                    <p:animEffect transition="in" filter="fade">
                                      <p:cBhvr>
                                        <p:cTn id="11" dur="500"/>
                                        <p:tgtEl>
                                          <p:spTgt spid="58778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5"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vertical)">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81" grpId="0"/>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body" sz="half" idx="1"/>
          </p:nvPr>
        </p:nvSpPr>
        <p:spPr>
          <a:xfrm>
            <a:off x="228600" y="1066800"/>
            <a:ext cx="8686800" cy="5791200"/>
          </a:xfrm>
        </p:spPr>
        <p:txBody>
          <a:bodyPr/>
          <a:lstStyle/>
          <a:p>
            <a:pPr>
              <a:buFont typeface="Wingdings" pitchFamily="2" charset="2"/>
              <a:buNone/>
            </a:pPr>
            <a:endParaRPr lang="zh-CN" altLang="en-US" sz="2400">
              <a:solidFill>
                <a:srgbClr val="0000CC"/>
              </a:solidFill>
            </a:endParaRPr>
          </a:p>
          <a:p>
            <a:pPr>
              <a:buFont typeface="Wingdings" pitchFamily="2" charset="2"/>
              <a:buNone/>
            </a:pPr>
            <a:r>
              <a:rPr lang="zh-CN" altLang="en-US" sz="2400">
                <a:solidFill>
                  <a:srgbClr val="0000CC"/>
                </a:solidFill>
              </a:rPr>
              <a:t>          </a:t>
            </a:r>
            <a:endParaRPr lang="zh-CN" altLang="en-US" b="1" i="1">
              <a:solidFill>
                <a:srgbClr val="0000CC"/>
              </a:solidFill>
            </a:endParaRPr>
          </a:p>
        </p:txBody>
      </p:sp>
      <p:pic>
        <p:nvPicPr>
          <p:cNvPr id="5898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8400" y="2205038"/>
            <a:ext cx="4344988"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9828" name="Picture 4"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2133600"/>
            <a:ext cx="1282700"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3" name="Rectangle 5" descr="Large confetti"/>
          <p:cNvSpPr>
            <a:spLocks noChangeArrowheads="1"/>
          </p:cNvSpPr>
          <p:nvPr/>
        </p:nvSpPr>
        <p:spPr bwMode="auto">
          <a:xfrm>
            <a:off x="1093788"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algn="ctr">
              <a:spcBef>
                <a:spcPct val="0"/>
              </a:spcBef>
              <a:buClrTx/>
              <a:buSzTx/>
              <a:buFontTx/>
              <a:buNone/>
            </a:pPr>
            <a:r>
              <a:rPr lang="zh-CN" altLang="en-US" sz="4000" dirty="0">
                <a:solidFill>
                  <a:srgbClr val="0000FF"/>
                </a:solidFill>
              </a:rPr>
              <a:t>哈夫曼</a:t>
            </a:r>
            <a:r>
              <a:rPr lang="zh-CN" altLang="en-US" sz="4000" dirty="0">
                <a:solidFill>
                  <a:srgbClr val="FF0000"/>
                </a:solidFill>
              </a:rPr>
              <a:t>（</a:t>
            </a:r>
            <a:r>
              <a:rPr lang="en-US" altLang="zh-CN" sz="4000" dirty="0">
                <a:solidFill>
                  <a:srgbClr val="FF0000"/>
                </a:solidFill>
              </a:rPr>
              <a:t>Huffman</a:t>
            </a:r>
            <a:r>
              <a:rPr lang="zh-CN" altLang="en-US" sz="4000" dirty="0">
                <a:solidFill>
                  <a:srgbClr val="FF0000"/>
                </a:solidFill>
              </a:rPr>
              <a:t>）</a:t>
            </a:r>
            <a:r>
              <a:rPr lang="zh-CN" altLang="en-US" sz="4000" dirty="0">
                <a:solidFill>
                  <a:srgbClr val="0000FF"/>
                </a:solidFill>
              </a:rPr>
              <a:t>码</a:t>
            </a:r>
          </a:p>
        </p:txBody>
      </p:sp>
    </p:spTree>
    <p:extLst>
      <p:ext uri="{BB962C8B-B14F-4D97-AF65-F5344CB8AC3E}">
        <p14:creationId xmlns:p14="http://schemas.microsoft.com/office/powerpoint/2010/main" val="39430778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89827"/>
                                        </p:tgtEl>
                                        <p:attrNameLst>
                                          <p:attrName>style.visibility</p:attrName>
                                        </p:attrNameLst>
                                      </p:cBhvr>
                                      <p:to>
                                        <p:strVal val="visible"/>
                                      </p:to>
                                    </p:set>
                                    <p:animEffect transition="in" filter="dissolve">
                                      <p:cBhvr>
                                        <p:cTn id="7" dur="500"/>
                                        <p:tgtEl>
                                          <p:spTgt spid="5898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nodeType="clickEffect">
                                  <p:stCondLst>
                                    <p:cond delay="0"/>
                                  </p:stCondLst>
                                  <p:childTnLst>
                                    <p:set>
                                      <p:cBhvr>
                                        <p:cTn id="11" dur="1" fill="hold">
                                          <p:stCondLst>
                                            <p:cond delay="0"/>
                                          </p:stCondLst>
                                        </p:cTn>
                                        <p:tgtEl>
                                          <p:spTgt spid="589828"/>
                                        </p:tgtEl>
                                        <p:attrNameLst>
                                          <p:attrName>style.visibility</p:attrName>
                                        </p:attrNameLst>
                                      </p:cBhvr>
                                      <p:to>
                                        <p:strVal val="visible"/>
                                      </p:to>
                                    </p:set>
                                    <p:animEffect transition="in" filter="slide(fromRight)">
                                      <p:cBhvr>
                                        <p:cTn id="12" dur="500"/>
                                        <p:tgtEl>
                                          <p:spTgt spid="589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body" idx="1"/>
          </p:nvPr>
        </p:nvSpPr>
        <p:spPr/>
        <p:txBody>
          <a:bodyPr/>
          <a:lstStyle/>
          <a:p>
            <a:r>
              <a:rPr lang="zh-CN" altLang="en-US"/>
              <a:t>哈夫曼码考虑了信源的统计特性，使经常出现的信源符号对应较短的码字，使信源的平均码长缩短，从而实现了对信源的压缩；</a:t>
            </a:r>
          </a:p>
          <a:p>
            <a:r>
              <a:rPr lang="zh-CN" altLang="en-US"/>
              <a:t>哈夫曼码的编码方法都不惟一；</a:t>
            </a:r>
          </a:p>
          <a:p>
            <a:r>
              <a:rPr lang="zh-CN" altLang="en-US" u="sng">
                <a:solidFill>
                  <a:schemeClr val="hlink"/>
                </a:solidFill>
              </a:rPr>
              <a:t>哈夫曼码对信源的统计特性没有特殊要求，编码效率比较高，因此综合性较优</a:t>
            </a:r>
            <a:r>
              <a:rPr lang="en-US" altLang="zh-CN" u="sng">
                <a:solidFill>
                  <a:schemeClr val="hlink"/>
                </a:solidFill>
              </a:rPr>
              <a:t>.</a:t>
            </a:r>
          </a:p>
        </p:txBody>
      </p:sp>
      <p:sp>
        <p:nvSpPr>
          <p:cNvPr id="69635" name="Rectangle 3" descr="Large confetti"/>
          <p:cNvSpPr>
            <a:spLocks noChangeArrowheads="1"/>
          </p:cNvSpPr>
          <p:nvPr/>
        </p:nvSpPr>
        <p:spPr bwMode="auto">
          <a:xfrm>
            <a:off x="1093788" y="811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algn="ctr">
              <a:spcBef>
                <a:spcPct val="0"/>
              </a:spcBef>
              <a:buClrTx/>
              <a:buSzTx/>
              <a:buFontTx/>
              <a:buNone/>
            </a:pPr>
            <a:r>
              <a:rPr lang="zh-CN" altLang="en-US" sz="4000" dirty="0">
                <a:solidFill>
                  <a:srgbClr val="0000FF"/>
                </a:solidFill>
              </a:rPr>
              <a:t>哈夫曼</a:t>
            </a:r>
            <a:r>
              <a:rPr lang="zh-CN" altLang="en-US" sz="4000" dirty="0">
                <a:solidFill>
                  <a:srgbClr val="FF0000"/>
                </a:solidFill>
              </a:rPr>
              <a:t>（</a:t>
            </a:r>
            <a:r>
              <a:rPr lang="en-US" altLang="zh-CN" sz="4000" dirty="0">
                <a:solidFill>
                  <a:srgbClr val="FF0000"/>
                </a:solidFill>
              </a:rPr>
              <a:t>Huffman</a:t>
            </a:r>
            <a:r>
              <a:rPr lang="zh-CN" altLang="en-US" sz="4000" dirty="0">
                <a:solidFill>
                  <a:srgbClr val="FF0000"/>
                </a:solidFill>
              </a:rPr>
              <a:t>）</a:t>
            </a:r>
            <a:r>
              <a:rPr lang="zh-CN" altLang="en-US" sz="4000" dirty="0">
                <a:solidFill>
                  <a:srgbClr val="0000FF"/>
                </a:solidFill>
              </a:rPr>
              <a:t>码</a:t>
            </a:r>
          </a:p>
        </p:txBody>
      </p:sp>
    </p:spTree>
    <p:extLst>
      <p:ext uri="{BB962C8B-B14F-4D97-AF65-F5344CB8AC3E}">
        <p14:creationId xmlns:p14="http://schemas.microsoft.com/office/powerpoint/2010/main" val="33662892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90850">
                                            <p:txEl>
                                              <p:pRg st="0" end="0"/>
                                            </p:txEl>
                                          </p:spTgt>
                                        </p:tgtEl>
                                        <p:attrNameLst>
                                          <p:attrName>style.visibility</p:attrName>
                                        </p:attrNameLst>
                                      </p:cBhvr>
                                      <p:to>
                                        <p:strVal val="visible"/>
                                      </p:to>
                                    </p:set>
                                    <p:animEffect transition="in" filter="slide(fromBottom)">
                                      <p:cBhvr>
                                        <p:cTn id="7" dur="500"/>
                                        <p:tgtEl>
                                          <p:spTgt spid="5908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4" presetClass="entr" presetSubtype="0" accel="100000" fill="hold" nodeType="clickEffect">
                                  <p:stCondLst>
                                    <p:cond delay="0"/>
                                  </p:stCondLst>
                                  <p:childTnLst>
                                    <p:set>
                                      <p:cBhvr>
                                        <p:cTn id="11" dur="1" fill="hold">
                                          <p:stCondLst>
                                            <p:cond delay="0"/>
                                          </p:stCondLst>
                                        </p:cTn>
                                        <p:tgtEl>
                                          <p:spTgt spid="590850">
                                            <p:txEl>
                                              <p:pRg st="1" end="1"/>
                                            </p:txEl>
                                          </p:spTgt>
                                        </p:tgtEl>
                                        <p:attrNameLst>
                                          <p:attrName>style.visibility</p:attrName>
                                        </p:attrNameLst>
                                      </p:cBhvr>
                                      <p:to>
                                        <p:strVal val="visible"/>
                                      </p:to>
                                    </p:set>
                                    <p:anim calcmode="lin" valueType="num">
                                      <p:cBhvr>
                                        <p:cTn id="12" dur="500" fill="hold"/>
                                        <p:tgtEl>
                                          <p:spTgt spid="590850">
                                            <p:txEl>
                                              <p:pRg st="1" end="1"/>
                                            </p:txEl>
                                          </p:spTgt>
                                        </p:tgtEl>
                                        <p:attrNameLst>
                                          <p:attrName>ppt_w</p:attrName>
                                        </p:attrNameLst>
                                      </p:cBhvr>
                                      <p:tavLst>
                                        <p:tav tm="0">
                                          <p:val>
                                            <p:strVal val="#ppt_w*0.05"/>
                                          </p:val>
                                        </p:tav>
                                        <p:tav tm="100000">
                                          <p:val>
                                            <p:strVal val="#ppt_w"/>
                                          </p:val>
                                        </p:tav>
                                      </p:tavLst>
                                    </p:anim>
                                    <p:anim calcmode="lin" valueType="num">
                                      <p:cBhvr>
                                        <p:cTn id="13" dur="500" fill="hold"/>
                                        <p:tgtEl>
                                          <p:spTgt spid="590850">
                                            <p:txEl>
                                              <p:pRg st="1" end="1"/>
                                            </p:txEl>
                                          </p:spTgt>
                                        </p:tgtEl>
                                        <p:attrNameLst>
                                          <p:attrName>ppt_h</p:attrName>
                                        </p:attrNameLst>
                                      </p:cBhvr>
                                      <p:tavLst>
                                        <p:tav tm="0">
                                          <p:val>
                                            <p:strVal val="#ppt_h"/>
                                          </p:val>
                                        </p:tav>
                                        <p:tav tm="100000">
                                          <p:val>
                                            <p:strVal val="#ppt_h"/>
                                          </p:val>
                                        </p:tav>
                                      </p:tavLst>
                                    </p:anim>
                                    <p:anim calcmode="lin" valueType="num">
                                      <p:cBhvr>
                                        <p:cTn id="14" dur="500" fill="hold"/>
                                        <p:tgtEl>
                                          <p:spTgt spid="590850">
                                            <p:txEl>
                                              <p:pRg st="1" end="1"/>
                                            </p:txEl>
                                          </p:spTgt>
                                        </p:tgtEl>
                                        <p:attrNameLst>
                                          <p:attrName>ppt_x</p:attrName>
                                        </p:attrNameLst>
                                      </p:cBhvr>
                                      <p:tavLst>
                                        <p:tav tm="0">
                                          <p:val>
                                            <p:strVal val="#ppt_x-.2"/>
                                          </p:val>
                                        </p:tav>
                                        <p:tav tm="100000">
                                          <p:val>
                                            <p:strVal val="#ppt_x"/>
                                          </p:val>
                                        </p:tav>
                                      </p:tavLst>
                                    </p:anim>
                                    <p:anim calcmode="lin" valueType="num">
                                      <p:cBhvr>
                                        <p:cTn id="15" dur="500" fill="hold"/>
                                        <p:tgtEl>
                                          <p:spTgt spid="590850">
                                            <p:txEl>
                                              <p:pRg st="1" end="1"/>
                                            </p:txEl>
                                          </p:spTgt>
                                        </p:tgtEl>
                                        <p:attrNameLst>
                                          <p:attrName>ppt_y</p:attrName>
                                        </p:attrNameLst>
                                      </p:cBhvr>
                                      <p:tavLst>
                                        <p:tav tm="0">
                                          <p:val>
                                            <p:strVal val="#ppt_y"/>
                                          </p:val>
                                        </p:tav>
                                        <p:tav tm="100000">
                                          <p:val>
                                            <p:strVal val="#ppt_y"/>
                                          </p:val>
                                        </p:tav>
                                      </p:tavLst>
                                    </p:anim>
                                    <p:animEffect transition="in" filter="fade">
                                      <p:cBhvr>
                                        <p:cTn id="16" dur="500"/>
                                        <p:tgtEl>
                                          <p:spTgt spid="590850">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590850">
                                            <p:txEl>
                                              <p:pRg st="2" end="2"/>
                                            </p:txEl>
                                          </p:spTgt>
                                        </p:tgtEl>
                                        <p:attrNameLst>
                                          <p:attrName>style.visibility</p:attrName>
                                        </p:attrNameLst>
                                      </p:cBhvr>
                                      <p:to>
                                        <p:strVal val="visible"/>
                                      </p:to>
                                    </p:set>
                                    <p:animEffect transition="in" filter="blinds(horizontal)">
                                      <p:cBhvr>
                                        <p:cTn id="21" dur="500"/>
                                        <p:tgtEl>
                                          <p:spTgt spid="59085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body" idx="1"/>
          </p:nvPr>
        </p:nvSpPr>
        <p:spPr/>
        <p:txBody>
          <a:bodyPr/>
          <a:lstStyle/>
          <a:p>
            <a:r>
              <a:rPr lang="en-US" altLang="zh-CN" sz="2400"/>
              <a:t>Huffman</a:t>
            </a:r>
            <a:r>
              <a:rPr lang="zh-CN" altLang="en-US" sz="2400">
                <a:latin typeface="宋体" pitchFamily="2" charset="-122"/>
              </a:rPr>
              <a:t>码在具体实用时，设备较复杂</a:t>
            </a:r>
            <a:r>
              <a:rPr lang="en-US" altLang="zh-CN" sz="2400">
                <a:latin typeface="宋体" pitchFamily="2" charset="-122"/>
              </a:rPr>
              <a:t>.</a:t>
            </a:r>
            <a:r>
              <a:rPr lang="zh-CN" altLang="en-US" sz="2400">
                <a:latin typeface="宋体" pitchFamily="2" charset="-122"/>
              </a:rPr>
              <a:t>在编码器中需要增加缓冲寄存器，因为每个信源符号所对应的码符号长度不一，负责会造成输入和输出不能保持平衡</a:t>
            </a:r>
            <a:r>
              <a:rPr lang="en-US" altLang="zh-CN" sz="2400">
                <a:latin typeface="宋体" pitchFamily="2" charset="-122"/>
              </a:rPr>
              <a:t>.</a:t>
            </a:r>
          </a:p>
          <a:p>
            <a:pPr lvl="1"/>
            <a:r>
              <a:rPr lang="zh-CN" altLang="en-US" b="0" u="sng">
                <a:solidFill>
                  <a:srgbClr val="0000FF"/>
                </a:solidFill>
              </a:rPr>
              <a:t>优点：提高编码效率</a:t>
            </a:r>
            <a:r>
              <a:rPr lang="zh-CN" altLang="en-US" b="0">
                <a:solidFill>
                  <a:srgbClr val="0000FF"/>
                </a:solidFill>
              </a:rPr>
              <a:t>；</a:t>
            </a:r>
          </a:p>
          <a:p>
            <a:pPr lvl="1"/>
            <a:r>
              <a:rPr lang="zh-CN" altLang="en-US" b="0" u="sng">
                <a:solidFill>
                  <a:srgbClr val="0000FF"/>
                </a:solidFill>
              </a:rPr>
              <a:t>缺点：需要大量缓冲设备来存储这些变长码，然后再以恒定的码率进行传送；在传输的过程中如果出现了误码，容易引起错误扩散，所以要求有优质的信道。</a:t>
            </a:r>
          </a:p>
        </p:txBody>
      </p:sp>
      <p:sp>
        <p:nvSpPr>
          <p:cNvPr id="70659" name="Rectangle 3" descr="Large confetti"/>
          <p:cNvSpPr>
            <a:spLocks noChangeArrowheads="1"/>
          </p:cNvSpPr>
          <p:nvPr/>
        </p:nvSpPr>
        <p:spPr bwMode="auto">
          <a:xfrm>
            <a:off x="1093788"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algn="ctr">
              <a:spcBef>
                <a:spcPct val="0"/>
              </a:spcBef>
              <a:buClrTx/>
              <a:buSzTx/>
              <a:buFontTx/>
              <a:buNone/>
            </a:pPr>
            <a:r>
              <a:rPr lang="zh-CN" altLang="en-US" sz="4000" dirty="0">
                <a:solidFill>
                  <a:srgbClr val="0000FF"/>
                </a:solidFill>
              </a:rPr>
              <a:t>哈夫曼</a:t>
            </a:r>
            <a:r>
              <a:rPr lang="zh-CN" altLang="en-US" sz="4000" dirty="0">
                <a:solidFill>
                  <a:srgbClr val="FF0000"/>
                </a:solidFill>
              </a:rPr>
              <a:t>（</a:t>
            </a:r>
            <a:r>
              <a:rPr lang="en-US" altLang="zh-CN" sz="4000" dirty="0">
                <a:solidFill>
                  <a:srgbClr val="FF0000"/>
                </a:solidFill>
              </a:rPr>
              <a:t>Huffman</a:t>
            </a:r>
            <a:r>
              <a:rPr lang="zh-CN" altLang="en-US" sz="4000" dirty="0">
                <a:solidFill>
                  <a:srgbClr val="FF0000"/>
                </a:solidFill>
              </a:rPr>
              <a:t>）</a:t>
            </a:r>
            <a:r>
              <a:rPr lang="zh-CN" altLang="en-US" sz="4000" dirty="0">
                <a:solidFill>
                  <a:srgbClr val="0000FF"/>
                </a:solidFill>
              </a:rPr>
              <a:t>码</a:t>
            </a:r>
          </a:p>
        </p:txBody>
      </p:sp>
    </p:spTree>
    <p:extLst>
      <p:ext uri="{BB962C8B-B14F-4D97-AF65-F5344CB8AC3E}">
        <p14:creationId xmlns:p14="http://schemas.microsoft.com/office/powerpoint/2010/main" val="358197704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ntr" presetSubtype="0" fill="hold" nodeType="clickEffect">
                                  <p:stCondLst>
                                    <p:cond delay="0"/>
                                  </p:stCondLst>
                                  <p:childTnLst>
                                    <p:set>
                                      <p:cBhvr>
                                        <p:cTn id="6" dur="1" fill="hold">
                                          <p:stCondLst>
                                            <p:cond delay="0"/>
                                          </p:stCondLst>
                                        </p:cTn>
                                        <p:tgtEl>
                                          <p:spTgt spid="591874">
                                            <p:txEl>
                                              <p:pRg st="0" end="0"/>
                                            </p:txEl>
                                          </p:spTgt>
                                        </p:tgtEl>
                                        <p:attrNameLst>
                                          <p:attrName>style.visibility</p:attrName>
                                        </p:attrNameLst>
                                      </p:cBhvr>
                                      <p:to>
                                        <p:strVal val="visible"/>
                                      </p:to>
                                    </p:set>
                                    <p:animEffect transition="in" filter="fade">
                                      <p:cBhvr>
                                        <p:cTn id="7" dur="2000"/>
                                        <p:tgtEl>
                                          <p:spTgt spid="591874">
                                            <p:txEl>
                                              <p:pRg st="0" end="0"/>
                                            </p:txEl>
                                          </p:spTgt>
                                        </p:tgtEl>
                                      </p:cBhvr>
                                    </p:animEffect>
                                    <p:anim calcmode="lin" valueType="num">
                                      <p:cBhvr>
                                        <p:cTn id="8" dur="2000" fill="hold"/>
                                        <p:tgtEl>
                                          <p:spTgt spid="591874">
                                            <p:txEl>
                                              <p:pRg st="0" end="0"/>
                                            </p:txEl>
                                          </p:spTgt>
                                        </p:tgtEl>
                                        <p:attrNameLst>
                                          <p:attrName>style.rotation</p:attrName>
                                        </p:attrNameLst>
                                      </p:cBhvr>
                                      <p:tavLst>
                                        <p:tav tm="0">
                                          <p:val>
                                            <p:fltVal val="720"/>
                                          </p:val>
                                        </p:tav>
                                        <p:tav tm="100000">
                                          <p:val>
                                            <p:fltVal val="0"/>
                                          </p:val>
                                        </p:tav>
                                      </p:tavLst>
                                    </p:anim>
                                    <p:anim calcmode="lin" valueType="num">
                                      <p:cBhvr>
                                        <p:cTn id="9" dur="2000" fill="hold"/>
                                        <p:tgtEl>
                                          <p:spTgt spid="591874">
                                            <p:txEl>
                                              <p:pRg st="0" end="0"/>
                                            </p:txEl>
                                          </p:spTgt>
                                        </p:tgtEl>
                                        <p:attrNameLst>
                                          <p:attrName>ppt_h</p:attrName>
                                        </p:attrNameLst>
                                      </p:cBhvr>
                                      <p:tavLst>
                                        <p:tav tm="0">
                                          <p:val>
                                            <p:fltVal val="0"/>
                                          </p:val>
                                        </p:tav>
                                        <p:tav tm="100000">
                                          <p:val>
                                            <p:strVal val="#ppt_h"/>
                                          </p:val>
                                        </p:tav>
                                      </p:tavLst>
                                    </p:anim>
                                    <p:anim calcmode="lin" valueType="num">
                                      <p:cBhvr>
                                        <p:cTn id="10" dur="2000" fill="hold"/>
                                        <p:tgtEl>
                                          <p:spTgt spid="591874">
                                            <p:txEl>
                                              <p:pRg st="0" end="0"/>
                                            </p:txEl>
                                          </p:spTgt>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41" presetClass="entr" presetSubtype="0" fill="hold" nodeType="clickEffect">
                                  <p:stCondLst>
                                    <p:cond delay="0"/>
                                  </p:stCondLst>
                                  <p:iterate type="lt">
                                    <p:tmPct val="10000"/>
                                  </p:iterate>
                                  <p:childTnLst>
                                    <p:set>
                                      <p:cBhvr>
                                        <p:cTn id="14" dur="1" fill="hold">
                                          <p:stCondLst>
                                            <p:cond delay="0"/>
                                          </p:stCondLst>
                                        </p:cTn>
                                        <p:tgtEl>
                                          <p:spTgt spid="591874">
                                            <p:txEl>
                                              <p:pRg st="1" end="1"/>
                                            </p:txEl>
                                          </p:spTgt>
                                        </p:tgtEl>
                                        <p:attrNameLst>
                                          <p:attrName>style.visibility</p:attrName>
                                        </p:attrNameLst>
                                      </p:cBhvr>
                                      <p:to>
                                        <p:strVal val="visible"/>
                                      </p:to>
                                    </p:set>
                                    <p:anim calcmode="lin" valueType="num">
                                      <p:cBhvr>
                                        <p:cTn id="15" dur="500" fill="hold"/>
                                        <p:tgtEl>
                                          <p:spTgt spid="591874">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591874">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591874">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591874">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591874">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591874">
                                            <p:txEl>
                                              <p:pRg st="2" end="2"/>
                                            </p:txEl>
                                          </p:spTgt>
                                        </p:tgtEl>
                                        <p:attrNameLst>
                                          <p:attrName>style.visibility</p:attrName>
                                        </p:attrNameLst>
                                      </p:cBhvr>
                                      <p:to>
                                        <p:strVal val="visible"/>
                                      </p:to>
                                    </p:set>
                                    <p:animEffect transition="in" filter="blinds(horizontal)">
                                      <p:cBhvr>
                                        <p:cTn id="24" dur="500"/>
                                        <p:tgtEl>
                                          <p:spTgt spid="59187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2706" name="Group 2"/>
          <p:cNvGrpSpPr>
            <a:grpSpLocks/>
          </p:cNvGrpSpPr>
          <p:nvPr/>
        </p:nvGrpSpPr>
        <p:grpSpPr bwMode="auto">
          <a:xfrm>
            <a:off x="395288" y="1412875"/>
            <a:ext cx="8458200" cy="5257800"/>
            <a:chOff x="240" y="768"/>
            <a:chExt cx="5328" cy="3312"/>
          </a:xfrm>
        </p:grpSpPr>
        <p:sp>
          <p:nvSpPr>
            <p:cNvPr id="72710" name="Text Box 3"/>
            <p:cNvSpPr txBox="1">
              <a:spLocks noChangeArrowheads="1"/>
            </p:cNvSpPr>
            <p:nvPr/>
          </p:nvSpPr>
          <p:spPr bwMode="auto">
            <a:xfrm>
              <a:off x="4656" y="816"/>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FF0000"/>
                  </a:solidFill>
                  <a:latin typeface="Times New Roman" pitchFamily="18" charset="0"/>
                  <a:ea typeface="宋体" pitchFamily="2" charset="-122"/>
                </a:rPr>
                <a:t>0.60</a:t>
              </a:r>
            </a:p>
          </p:txBody>
        </p:sp>
        <p:sp>
          <p:nvSpPr>
            <p:cNvPr id="72711" name="Text Box 4"/>
            <p:cNvSpPr txBox="1">
              <a:spLocks noChangeArrowheads="1"/>
            </p:cNvSpPr>
            <p:nvPr/>
          </p:nvSpPr>
          <p:spPr bwMode="auto">
            <a:xfrm>
              <a:off x="4992" y="768"/>
              <a:ext cx="9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0000CC"/>
                  </a:solidFill>
                  <a:latin typeface="Times New Roman" pitchFamily="18" charset="0"/>
                  <a:ea typeface="宋体" pitchFamily="2" charset="-122"/>
                </a:rPr>
                <a:t>01</a:t>
              </a:r>
            </a:p>
          </p:txBody>
        </p:sp>
        <p:grpSp>
          <p:nvGrpSpPr>
            <p:cNvPr id="72712" name="Group 5"/>
            <p:cNvGrpSpPr>
              <a:grpSpLocks/>
            </p:cNvGrpSpPr>
            <p:nvPr/>
          </p:nvGrpSpPr>
          <p:grpSpPr bwMode="auto">
            <a:xfrm>
              <a:off x="240" y="912"/>
              <a:ext cx="5328" cy="3168"/>
              <a:chOff x="240" y="912"/>
              <a:chExt cx="5328" cy="3168"/>
            </a:xfrm>
          </p:grpSpPr>
          <p:grpSp>
            <p:nvGrpSpPr>
              <p:cNvPr id="72713" name="Group 6"/>
              <p:cNvGrpSpPr>
                <a:grpSpLocks/>
              </p:cNvGrpSpPr>
              <p:nvPr/>
            </p:nvGrpSpPr>
            <p:grpSpPr bwMode="auto">
              <a:xfrm>
                <a:off x="1200" y="3792"/>
                <a:ext cx="384" cy="192"/>
                <a:chOff x="912" y="3792"/>
                <a:chExt cx="384" cy="192"/>
              </a:xfrm>
            </p:grpSpPr>
            <p:sp>
              <p:nvSpPr>
                <p:cNvPr id="72760" name="Line 7"/>
                <p:cNvSpPr>
                  <a:spLocks noChangeShapeType="1"/>
                </p:cNvSpPr>
                <p:nvPr/>
              </p:nvSpPr>
              <p:spPr bwMode="auto">
                <a:xfrm>
                  <a:off x="912" y="37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61" name="Line 8"/>
                <p:cNvSpPr>
                  <a:spLocks noChangeShapeType="1"/>
                </p:cNvSpPr>
                <p:nvPr/>
              </p:nvSpPr>
              <p:spPr bwMode="auto">
                <a:xfrm>
                  <a:off x="912" y="3984"/>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62" name="Line 9"/>
                <p:cNvSpPr>
                  <a:spLocks noChangeShapeType="1"/>
                </p:cNvSpPr>
                <p:nvPr/>
              </p:nvSpPr>
              <p:spPr bwMode="auto">
                <a:xfrm>
                  <a:off x="1104" y="379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63" name="Line 10"/>
                <p:cNvSpPr>
                  <a:spLocks noChangeShapeType="1"/>
                </p:cNvSpPr>
                <p:nvPr/>
              </p:nvSpPr>
              <p:spPr bwMode="auto">
                <a:xfrm>
                  <a:off x="1104" y="3888"/>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2714" name="Line 11"/>
              <p:cNvSpPr>
                <a:spLocks noChangeShapeType="1"/>
              </p:cNvSpPr>
              <p:nvPr/>
            </p:nvSpPr>
            <p:spPr bwMode="auto">
              <a:xfrm>
                <a:off x="4560" y="912"/>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15" name="Line 12"/>
              <p:cNvSpPr>
                <a:spLocks noChangeShapeType="1"/>
              </p:cNvSpPr>
              <p:nvPr/>
            </p:nvSpPr>
            <p:spPr bwMode="auto">
              <a:xfrm>
                <a:off x="1200" y="1104"/>
                <a:ext cx="39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16" name="Line 13"/>
              <p:cNvSpPr>
                <a:spLocks noChangeShapeType="1"/>
              </p:cNvSpPr>
              <p:nvPr/>
            </p:nvSpPr>
            <p:spPr bwMode="auto">
              <a:xfrm>
                <a:off x="5136" y="91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17" name="Line 14"/>
              <p:cNvSpPr>
                <a:spLocks noChangeShapeType="1"/>
              </p:cNvSpPr>
              <p:nvPr/>
            </p:nvSpPr>
            <p:spPr bwMode="auto">
              <a:xfrm>
                <a:off x="5136" y="1008"/>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18" name="Line 15"/>
              <p:cNvSpPr>
                <a:spLocks noChangeShapeType="1"/>
              </p:cNvSpPr>
              <p:nvPr/>
            </p:nvSpPr>
            <p:spPr bwMode="auto">
              <a:xfrm>
                <a:off x="1200" y="3360"/>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19" name="Line 16"/>
              <p:cNvSpPr>
                <a:spLocks noChangeShapeType="1"/>
              </p:cNvSpPr>
              <p:nvPr/>
            </p:nvSpPr>
            <p:spPr bwMode="auto">
              <a:xfrm>
                <a:off x="1200" y="355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0" name="Line 17"/>
              <p:cNvSpPr>
                <a:spLocks noChangeShapeType="1"/>
              </p:cNvSpPr>
              <p:nvPr/>
            </p:nvSpPr>
            <p:spPr bwMode="auto">
              <a:xfrm>
                <a:off x="1392" y="336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1" name="Line 18"/>
              <p:cNvSpPr>
                <a:spLocks noChangeShapeType="1"/>
              </p:cNvSpPr>
              <p:nvPr/>
            </p:nvSpPr>
            <p:spPr bwMode="auto">
              <a:xfrm>
                <a:off x="1392" y="3456"/>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2" name="Line 19"/>
              <p:cNvSpPr>
                <a:spLocks noChangeShapeType="1"/>
              </p:cNvSpPr>
              <p:nvPr/>
            </p:nvSpPr>
            <p:spPr bwMode="auto">
              <a:xfrm>
                <a:off x="3696" y="1488"/>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3" name="Line 20"/>
              <p:cNvSpPr>
                <a:spLocks noChangeShapeType="1"/>
              </p:cNvSpPr>
              <p:nvPr/>
            </p:nvSpPr>
            <p:spPr bwMode="auto">
              <a:xfrm>
                <a:off x="3264" y="1680"/>
                <a:ext cx="1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4" name="Line 21"/>
              <p:cNvSpPr>
                <a:spLocks noChangeShapeType="1"/>
              </p:cNvSpPr>
              <p:nvPr/>
            </p:nvSpPr>
            <p:spPr bwMode="auto">
              <a:xfrm>
                <a:off x="4368" y="148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5" name="Line 22"/>
              <p:cNvSpPr>
                <a:spLocks noChangeShapeType="1"/>
              </p:cNvSpPr>
              <p:nvPr/>
            </p:nvSpPr>
            <p:spPr bwMode="auto">
              <a:xfrm>
                <a:off x="4368" y="1584"/>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6" name="Line 23"/>
              <p:cNvSpPr>
                <a:spLocks noChangeShapeType="1"/>
              </p:cNvSpPr>
              <p:nvPr/>
            </p:nvSpPr>
            <p:spPr bwMode="auto">
              <a:xfrm>
                <a:off x="1200" y="3072"/>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7" name="Line 24"/>
              <p:cNvSpPr>
                <a:spLocks noChangeShapeType="1"/>
              </p:cNvSpPr>
              <p:nvPr/>
            </p:nvSpPr>
            <p:spPr bwMode="auto">
              <a:xfrm>
                <a:off x="1584" y="3264"/>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8" name="Line 25"/>
              <p:cNvSpPr>
                <a:spLocks noChangeShapeType="1"/>
              </p:cNvSpPr>
              <p:nvPr/>
            </p:nvSpPr>
            <p:spPr bwMode="auto">
              <a:xfrm>
                <a:off x="2064" y="307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9" name="Line 26"/>
              <p:cNvSpPr>
                <a:spLocks noChangeShapeType="1"/>
              </p:cNvSpPr>
              <p:nvPr/>
            </p:nvSpPr>
            <p:spPr bwMode="auto">
              <a:xfrm>
                <a:off x="2064" y="3168"/>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30" name="Line 27"/>
              <p:cNvSpPr>
                <a:spLocks noChangeShapeType="1"/>
              </p:cNvSpPr>
              <p:nvPr/>
            </p:nvSpPr>
            <p:spPr bwMode="auto">
              <a:xfrm>
                <a:off x="2640" y="2208"/>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31" name="Line 28"/>
              <p:cNvSpPr>
                <a:spLocks noChangeShapeType="1"/>
              </p:cNvSpPr>
              <p:nvPr/>
            </p:nvSpPr>
            <p:spPr bwMode="auto">
              <a:xfrm>
                <a:off x="1200" y="2400"/>
                <a:ext cx="19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32" name="Line 29"/>
              <p:cNvSpPr>
                <a:spLocks noChangeShapeType="1"/>
              </p:cNvSpPr>
              <p:nvPr/>
            </p:nvSpPr>
            <p:spPr bwMode="auto">
              <a:xfrm>
                <a:off x="3120" y="220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33" name="Line 30"/>
              <p:cNvSpPr>
                <a:spLocks noChangeShapeType="1"/>
              </p:cNvSpPr>
              <p:nvPr/>
            </p:nvSpPr>
            <p:spPr bwMode="auto">
              <a:xfrm>
                <a:off x="3120" y="2304"/>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34" name="Line 31"/>
              <p:cNvSpPr>
                <a:spLocks noChangeShapeType="1"/>
              </p:cNvSpPr>
              <p:nvPr/>
            </p:nvSpPr>
            <p:spPr bwMode="auto">
              <a:xfrm>
                <a:off x="2160" y="2640"/>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35" name="Line 32"/>
              <p:cNvSpPr>
                <a:spLocks noChangeShapeType="1"/>
              </p:cNvSpPr>
              <p:nvPr/>
            </p:nvSpPr>
            <p:spPr bwMode="auto">
              <a:xfrm>
                <a:off x="1200" y="2832"/>
                <a:ext cx="17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36" name="Line 33"/>
              <p:cNvSpPr>
                <a:spLocks noChangeShapeType="1"/>
              </p:cNvSpPr>
              <p:nvPr/>
            </p:nvSpPr>
            <p:spPr bwMode="auto">
              <a:xfrm>
                <a:off x="2928" y="264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37" name="Line 34"/>
              <p:cNvSpPr>
                <a:spLocks noChangeShapeType="1"/>
              </p:cNvSpPr>
              <p:nvPr/>
            </p:nvSpPr>
            <p:spPr bwMode="auto">
              <a:xfrm>
                <a:off x="2928" y="273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38" name="Line 35"/>
              <p:cNvSpPr>
                <a:spLocks noChangeShapeType="1"/>
              </p:cNvSpPr>
              <p:nvPr/>
            </p:nvSpPr>
            <p:spPr bwMode="auto">
              <a:xfrm>
                <a:off x="3696" y="1488"/>
                <a:ext cx="0" cy="8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39" name="Line 36"/>
              <p:cNvSpPr>
                <a:spLocks noChangeShapeType="1"/>
              </p:cNvSpPr>
              <p:nvPr/>
            </p:nvSpPr>
            <p:spPr bwMode="auto">
              <a:xfrm>
                <a:off x="3264" y="1680"/>
                <a:ext cx="0" cy="10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40" name="Line 37"/>
              <p:cNvSpPr>
                <a:spLocks noChangeShapeType="1"/>
              </p:cNvSpPr>
              <p:nvPr/>
            </p:nvSpPr>
            <p:spPr bwMode="auto">
              <a:xfrm>
                <a:off x="4560" y="912"/>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41" name="Line 38"/>
              <p:cNvSpPr>
                <a:spLocks noChangeShapeType="1"/>
              </p:cNvSpPr>
              <p:nvPr/>
            </p:nvSpPr>
            <p:spPr bwMode="auto">
              <a:xfrm>
                <a:off x="2640" y="2208"/>
                <a:ext cx="0" cy="9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42" name="Line 39"/>
              <p:cNvSpPr>
                <a:spLocks noChangeShapeType="1"/>
              </p:cNvSpPr>
              <p:nvPr/>
            </p:nvSpPr>
            <p:spPr bwMode="auto">
              <a:xfrm>
                <a:off x="2160" y="2640"/>
                <a:ext cx="0" cy="8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43" name="Line 40"/>
              <p:cNvSpPr>
                <a:spLocks noChangeShapeType="1"/>
              </p:cNvSpPr>
              <p:nvPr/>
            </p:nvSpPr>
            <p:spPr bwMode="auto">
              <a:xfrm>
                <a:off x="1584" y="3264"/>
                <a:ext cx="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44" name="Text Box 41"/>
              <p:cNvSpPr txBox="1">
                <a:spLocks noChangeArrowheads="1"/>
              </p:cNvSpPr>
              <p:nvPr/>
            </p:nvSpPr>
            <p:spPr bwMode="auto">
              <a:xfrm>
                <a:off x="1632" y="3187"/>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FF0000"/>
                    </a:solidFill>
                    <a:latin typeface="Times New Roman" pitchFamily="18" charset="0"/>
                    <a:ea typeface="宋体" pitchFamily="2" charset="-122"/>
                  </a:rPr>
                  <a:t>0.09</a:t>
                </a:r>
              </a:p>
            </p:txBody>
          </p:sp>
          <p:sp>
            <p:nvSpPr>
              <p:cNvPr id="72745" name="Text Box 42"/>
              <p:cNvSpPr txBox="1">
                <a:spLocks noChangeArrowheads="1"/>
              </p:cNvSpPr>
              <p:nvPr/>
            </p:nvSpPr>
            <p:spPr bwMode="auto">
              <a:xfrm>
                <a:off x="2304" y="2544"/>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FF0000"/>
                    </a:solidFill>
                    <a:latin typeface="Times New Roman" pitchFamily="18" charset="0"/>
                    <a:ea typeface="宋体" pitchFamily="2" charset="-122"/>
                  </a:rPr>
                  <a:t>0.13</a:t>
                </a:r>
              </a:p>
            </p:txBody>
          </p:sp>
          <p:sp>
            <p:nvSpPr>
              <p:cNvPr id="72746" name="Text Box 43"/>
              <p:cNvSpPr txBox="1">
                <a:spLocks noChangeArrowheads="1"/>
              </p:cNvSpPr>
              <p:nvPr/>
            </p:nvSpPr>
            <p:spPr bwMode="auto">
              <a:xfrm>
                <a:off x="2688" y="2112"/>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FF0000"/>
                    </a:solidFill>
                    <a:latin typeface="Times New Roman" pitchFamily="18" charset="0"/>
                    <a:ea typeface="宋体" pitchFamily="2" charset="-122"/>
                  </a:rPr>
                  <a:t>0.19</a:t>
                </a:r>
              </a:p>
            </p:txBody>
          </p:sp>
          <p:sp>
            <p:nvSpPr>
              <p:cNvPr id="72747" name="Text Box 44"/>
              <p:cNvSpPr txBox="1">
                <a:spLocks noChangeArrowheads="1"/>
              </p:cNvSpPr>
              <p:nvPr/>
            </p:nvSpPr>
            <p:spPr bwMode="auto">
              <a:xfrm>
                <a:off x="3408" y="1584"/>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FF0000"/>
                    </a:solidFill>
                    <a:latin typeface="Times New Roman" pitchFamily="18" charset="0"/>
                    <a:ea typeface="宋体" pitchFamily="2" charset="-122"/>
                  </a:rPr>
                  <a:t>0.23</a:t>
                </a:r>
              </a:p>
            </p:txBody>
          </p:sp>
          <p:sp>
            <p:nvSpPr>
              <p:cNvPr id="72748" name="Text Box 45"/>
              <p:cNvSpPr txBox="1">
                <a:spLocks noChangeArrowheads="1"/>
              </p:cNvSpPr>
              <p:nvPr/>
            </p:nvSpPr>
            <p:spPr bwMode="auto">
              <a:xfrm>
                <a:off x="3840" y="1392"/>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FF0000"/>
                    </a:solidFill>
                    <a:latin typeface="Times New Roman" pitchFamily="18" charset="0"/>
                    <a:ea typeface="宋体" pitchFamily="2" charset="-122"/>
                  </a:rPr>
                  <a:t>0.37</a:t>
                </a:r>
              </a:p>
            </p:txBody>
          </p:sp>
          <p:sp>
            <p:nvSpPr>
              <p:cNvPr id="72749" name="Text Box 46"/>
              <p:cNvSpPr txBox="1">
                <a:spLocks noChangeArrowheads="1"/>
              </p:cNvSpPr>
              <p:nvPr/>
            </p:nvSpPr>
            <p:spPr bwMode="auto">
              <a:xfrm>
                <a:off x="5376" y="912"/>
                <a:ext cx="19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FF0000"/>
                    </a:solidFill>
                    <a:latin typeface="Times New Roman" pitchFamily="18" charset="0"/>
                    <a:ea typeface="宋体" pitchFamily="2" charset="-122"/>
                  </a:rPr>
                  <a:t>1.0</a:t>
                </a:r>
              </a:p>
            </p:txBody>
          </p:sp>
          <p:sp>
            <p:nvSpPr>
              <p:cNvPr id="72750" name="Text Box 47"/>
              <p:cNvSpPr txBox="1">
                <a:spLocks noChangeArrowheads="1"/>
              </p:cNvSpPr>
              <p:nvPr/>
            </p:nvSpPr>
            <p:spPr bwMode="auto">
              <a:xfrm>
                <a:off x="4176" y="1368"/>
                <a:ext cx="9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0000CC"/>
                    </a:solidFill>
                    <a:latin typeface="Times New Roman" pitchFamily="18" charset="0"/>
                    <a:ea typeface="宋体" pitchFamily="2" charset="-122"/>
                  </a:rPr>
                  <a:t>01</a:t>
                </a:r>
              </a:p>
            </p:txBody>
          </p:sp>
          <p:sp>
            <p:nvSpPr>
              <p:cNvPr id="72751" name="Text Box 48"/>
              <p:cNvSpPr txBox="1">
                <a:spLocks noChangeArrowheads="1"/>
              </p:cNvSpPr>
              <p:nvPr/>
            </p:nvSpPr>
            <p:spPr bwMode="auto">
              <a:xfrm>
                <a:off x="3024" y="2064"/>
                <a:ext cx="9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0000CC"/>
                    </a:solidFill>
                    <a:latin typeface="Times New Roman" pitchFamily="18" charset="0"/>
                    <a:ea typeface="宋体" pitchFamily="2" charset="-122"/>
                  </a:rPr>
                  <a:t>01</a:t>
                </a:r>
              </a:p>
            </p:txBody>
          </p:sp>
          <p:sp>
            <p:nvSpPr>
              <p:cNvPr id="72752" name="Text Box 49"/>
              <p:cNvSpPr txBox="1">
                <a:spLocks noChangeArrowheads="1"/>
              </p:cNvSpPr>
              <p:nvPr/>
            </p:nvSpPr>
            <p:spPr bwMode="auto">
              <a:xfrm>
                <a:off x="2784" y="2496"/>
                <a:ext cx="9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0000CC"/>
                    </a:solidFill>
                    <a:latin typeface="Times New Roman" pitchFamily="18" charset="0"/>
                    <a:ea typeface="宋体" pitchFamily="2" charset="-122"/>
                  </a:rPr>
                  <a:t>01</a:t>
                </a:r>
              </a:p>
            </p:txBody>
          </p:sp>
          <p:sp>
            <p:nvSpPr>
              <p:cNvPr id="72753" name="Text Box 50"/>
              <p:cNvSpPr txBox="1">
                <a:spLocks noChangeArrowheads="1"/>
              </p:cNvSpPr>
              <p:nvPr/>
            </p:nvSpPr>
            <p:spPr bwMode="auto">
              <a:xfrm>
                <a:off x="1968" y="2928"/>
                <a:ext cx="9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0000CC"/>
                    </a:solidFill>
                    <a:latin typeface="Times New Roman" pitchFamily="18" charset="0"/>
                    <a:ea typeface="宋体" pitchFamily="2" charset="-122"/>
                  </a:rPr>
                  <a:t>01</a:t>
                </a:r>
              </a:p>
            </p:txBody>
          </p:sp>
          <p:sp>
            <p:nvSpPr>
              <p:cNvPr id="72754" name="Text Box 51"/>
              <p:cNvSpPr txBox="1">
                <a:spLocks noChangeArrowheads="1"/>
              </p:cNvSpPr>
              <p:nvPr/>
            </p:nvSpPr>
            <p:spPr bwMode="auto">
              <a:xfrm>
                <a:off x="1248" y="3216"/>
                <a:ext cx="9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0000CC"/>
                    </a:solidFill>
                    <a:latin typeface="Times New Roman" pitchFamily="18" charset="0"/>
                    <a:ea typeface="宋体" pitchFamily="2" charset="-122"/>
                  </a:rPr>
                  <a:t>01</a:t>
                </a:r>
              </a:p>
            </p:txBody>
          </p:sp>
          <p:sp>
            <p:nvSpPr>
              <p:cNvPr id="72755" name="Text Box 52"/>
              <p:cNvSpPr txBox="1">
                <a:spLocks noChangeArrowheads="1"/>
              </p:cNvSpPr>
              <p:nvPr/>
            </p:nvSpPr>
            <p:spPr bwMode="auto">
              <a:xfrm>
                <a:off x="1248" y="3648"/>
                <a:ext cx="9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0000CC"/>
                    </a:solidFill>
                    <a:latin typeface="Times New Roman" pitchFamily="18" charset="0"/>
                    <a:ea typeface="宋体" pitchFamily="2" charset="-122"/>
                  </a:rPr>
                  <a:t>01</a:t>
                </a:r>
              </a:p>
            </p:txBody>
          </p:sp>
          <p:sp>
            <p:nvSpPr>
              <p:cNvPr id="72756" name="Text Box 53"/>
              <p:cNvSpPr txBox="1">
                <a:spLocks noChangeArrowheads="1"/>
              </p:cNvSpPr>
              <p:nvPr/>
            </p:nvSpPr>
            <p:spPr bwMode="auto">
              <a:xfrm>
                <a:off x="240" y="3248"/>
                <a:ext cx="912"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lnSpc>
                    <a:spcPct val="120000"/>
                  </a:lnSpc>
                  <a:spcBef>
                    <a:spcPct val="0"/>
                  </a:spcBef>
                  <a:buClrTx/>
                  <a:buSzTx/>
                  <a:buFontTx/>
                  <a:buNone/>
                </a:pPr>
                <a:r>
                  <a:rPr lang="en-US" altLang="zh-CN" sz="1800">
                    <a:solidFill>
                      <a:srgbClr val="0000CC"/>
                    </a:solidFill>
                    <a:latin typeface="Times New Roman" pitchFamily="18" charset="0"/>
                    <a:ea typeface="宋体" pitchFamily="2" charset="-122"/>
                  </a:rPr>
                  <a:t>0100</a:t>
                </a:r>
                <a:r>
                  <a:rPr lang="en-US" altLang="zh-CN" sz="1800">
                    <a:solidFill>
                      <a:srgbClr val="FF0000"/>
                    </a:solidFill>
                    <a:latin typeface="Times New Roman" pitchFamily="18" charset="0"/>
                    <a:ea typeface="宋体" pitchFamily="2" charset="-122"/>
                  </a:rPr>
                  <a:t>    </a:t>
                </a:r>
                <a:r>
                  <a:rPr lang="en-US" altLang="zh-CN" sz="1800" i="1">
                    <a:solidFill>
                      <a:schemeClr val="tx1"/>
                    </a:solidFill>
                    <a:latin typeface="Times New Roman" pitchFamily="18" charset="0"/>
                    <a:ea typeface="宋体" pitchFamily="2" charset="-122"/>
                  </a:rPr>
                  <a:t>x</a:t>
                </a:r>
                <a:r>
                  <a:rPr lang="en-US" altLang="zh-CN" sz="1800" baseline="-25000">
                    <a:solidFill>
                      <a:schemeClr val="tx1"/>
                    </a:solidFill>
                    <a:latin typeface="Times New Roman" pitchFamily="18" charset="0"/>
                    <a:ea typeface="宋体" pitchFamily="2" charset="-122"/>
                  </a:rPr>
                  <a:t>5</a:t>
                </a:r>
                <a:r>
                  <a:rPr lang="en-US" altLang="zh-CN" sz="1800" baseline="-25000">
                    <a:solidFill>
                      <a:srgbClr val="FF0000"/>
                    </a:solidFill>
                    <a:latin typeface="Times New Roman" pitchFamily="18" charset="0"/>
                    <a:ea typeface="宋体" pitchFamily="2" charset="-122"/>
                  </a:rPr>
                  <a:t>  </a:t>
                </a:r>
                <a:r>
                  <a:rPr lang="en-US" altLang="zh-CN" sz="1800">
                    <a:solidFill>
                      <a:srgbClr val="FF0000"/>
                    </a:solidFill>
                    <a:latin typeface="Times New Roman" pitchFamily="18" charset="0"/>
                    <a:ea typeface="宋体" pitchFamily="2" charset="-122"/>
                  </a:rPr>
                  <a:t>0.07</a:t>
                </a:r>
              </a:p>
              <a:p>
                <a:pPr eaLnBrk="1" hangingPunct="1">
                  <a:lnSpc>
                    <a:spcPct val="120000"/>
                  </a:lnSpc>
                  <a:spcBef>
                    <a:spcPct val="0"/>
                  </a:spcBef>
                  <a:buClrTx/>
                  <a:buSzTx/>
                  <a:buFontTx/>
                  <a:buNone/>
                </a:pPr>
                <a:r>
                  <a:rPr lang="en-US" altLang="zh-CN" sz="1800">
                    <a:solidFill>
                      <a:srgbClr val="0000CC"/>
                    </a:solidFill>
                    <a:latin typeface="Times New Roman" pitchFamily="18" charset="0"/>
                    <a:ea typeface="宋体" pitchFamily="2" charset="-122"/>
                  </a:rPr>
                  <a:t>0101</a:t>
                </a:r>
                <a:r>
                  <a:rPr lang="en-US" altLang="zh-CN" sz="1800">
                    <a:solidFill>
                      <a:srgbClr val="FF0000"/>
                    </a:solidFill>
                    <a:latin typeface="Times New Roman" pitchFamily="18" charset="0"/>
                    <a:ea typeface="宋体" pitchFamily="2" charset="-122"/>
                  </a:rPr>
                  <a:t>    </a:t>
                </a:r>
                <a:r>
                  <a:rPr lang="en-US" altLang="zh-CN" sz="1800" i="1">
                    <a:solidFill>
                      <a:schemeClr val="tx1"/>
                    </a:solidFill>
                    <a:latin typeface="Times New Roman" pitchFamily="18" charset="0"/>
                    <a:ea typeface="宋体" pitchFamily="2" charset="-122"/>
                  </a:rPr>
                  <a:t>x</a:t>
                </a:r>
                <a:r>
                  <a:rPr lang="en-US" altLang="zh-CN" sz="1800" baseline="-25000">
                    <a:solidFill>
                      <a:schemeClr val="tx1"/>
                    </a:solidFill>
                    <a:latin typeface="Times New Roman" pitchFamily="18" charset="0"/>
                    <a:ea typeface="宋体" pitchFamily="2" charset="-122"/>
                  </a:rPr>
                  <a:t>6</a:t>
                </a:r>
                <a:r>
                  <a:rPr lang="en-US" altLang="zh-CN" sz="1800" baseline="-25000">
                    <a:solidFill>
                      <a:srgbClr val="FF0000"/>
                    </a:solidFill>
                    <a:latin typeface="Times New Roman" pitchFamily="18" charset="0"/>
                    <a:ea typeface="宋体" pitchFamily="2" charset="-122"/>
                  </a:rPr>
                  <a:t>  </a:t>
                </a:r>
                <a:r>
                  <a:rPr lang="en-US" altLang="zh-CN" sz="1800">
                    <a:solidFill>
                      <a:srgbClr val="FF0000"/>
                    </a:solidFill>
                    <a:latin typeface="Times New Roman" pitchFamily="18" charset="0"/>
                    <a:ea typeface="宋体" pitchFamily="2" charset="-122"/>
                  </a:rPr>
                  <a:t>0.06</a:t>
                </a:r>
              </a:p>
              <a:p>
                <a:pPr eaLnBrk="1" hangingPunct="1">
                  <a:lnSpc>
                    <a:spcPct val="120000"/>
                  </a:lnSpc>
                  <a:spcBef>
                    <a:spcPct val="0"/>
                  </a:spcBef>
                  <a:buClrTx/>
                  <a:buSzTx/>
                  <a:buFontTx/>
                  <a:buNone/>
                </a:pPr>
                <a:r>
                  <a:rPr lang="en-US" altLang="zh-CN" sz="1800">
                    <a:solidFill>
                      <a:srgbClr val="0000CC"/>
                    </a:solidFill>
                    <a:latin typeface="Times New Roman" pitchFamily="18" charset="0"/>
                    <a:ea typeface="宋体" pitchFamily="2" charset="-122"/>
                  </a:rPr>
                  <a:t>00010</a:t>
                </a:r>
                <a:r>
                  <a:rPr lang="en-US" altLang="zh-CN" sz="1800">
                    <a:solidFill>
                      <a:srgbClr val="FF0000"/>
                    </a:solidFill>
                    <a:latin typeface="Times New Roman" pitchFamily="18" charset="0"/>
                    <a:ea typeface="宋体" pitchFamily="2" charset="-122"/>
                  </a:rPr>
                  <a:t>  </a:t>
                </a:r>
                <a:r>
                  <a:rPr lang="en-US" altLang="zh-CN" sz="1800" i="1">
                    <a:solidFill>
                      <a:schemeClr val="tx1"/>
                    </a:solidFill>
                    <a:latin typeface="Times New Roman" pitchFamily="18" charset="0"/>
                    <a:ea typeface="宋体" pitchFamily="2" charset="-122"/>
                  </a:rPr>
                  <a:t>x</a:t>
                </a:r>
                <a:r>
                  <a:rPr lang="en-US" altLang="zh-CN" sz="1800" baseline="-25000">
                    <a:solidFill>
                      <a:schemeClr val="tx1"/>
                    </a:solidFill>
                    <a:latin typeface="Times New Roman" pitchFamily="18" charset="0"/>
                    <a:ea typeface="宋体" pitchFamily="2" charset="-122"/>
                  </a:rPr>
                  <a:t>7</a:t>
                </a:r>
                <a:r>
                  <a:rPr lang="en-US" altLang="zh-CN" sz="1800" baseline="-25000">
                    <a:solidFill>
                      <a:srgbClr val="FF0000"/>
                    </a:solidFill>
                    <a:latin typeface="Times New Roman" pitchFamily="18" charset="0"/>
                    <a:ea typeface="宋体" pitchFamily="2" charset="-122"/>
                  </a:rPr>
                  <a:t>  </a:t>
                </a:r>
                <a:r>
                  <a:rPr lang="en-US" altLang="zh-CN" sz="1800">
                    <a:solidFill>
                      <a:srgbClr val="FF0000"/>
                    </a:solidFill>
                    <a:latin typeface="Times New Roman" pitchFamily="18" charset="0"/>
                    <a:ea typeface="宋体" pitchFamily="2" charset="-122"/>
                  </a:rPr>
                  <a:t>0.05</a:t>
                </a:r>
              </a:p>
              <a:p>
                <a:pPr eaLnBrk="1" hangingPunct="1">
                  <a:lnSpc>
                    <a:spcPct val="120000"/>
                  </a:lnSpc>
                  <a:spcBef>
                    <a:spcPct val="0"/>
                  </a:spcBef>
                  <a:buClrTx/>
                  <a:buSzTx/>
                  <a:buFontTx/>
                  <a:buNone/>
                </a:pPr>
                <a:r>
                  <a:rPr lang="en-US" altLang="zh-CN" sz="1800">
                    <a:solidFill>
                      <a:srgbClr val="0000CC"/>
                    </a:solidFill>
                    <a:latin typeface="Times New Roman" pitchFamily="18" charset="0"/>
                    <a:ea typeface="宋体" pitchFamily="2" charset="-122"/>
                  </a:rPr>
                  <a:t>00011</a:t>
                </a:r>
                <a:r>
                  <a:rPr lang="en-US" altLang="zh-CN" sz="1800">
                    <a:solidFill>
                      <a:srgbClr val="FF0000"/>
                    </a:solidFill>
                    <a:latin typeface="Times New Roman" pitchFamily="18" charset="0"/>
                    <a:ea typeface="宋体" pitchFamily="2" charset="-122"/>
                  </a:rPr>
                  <a:t>  </a:t>
                </a:r>
                <a:r>
                  <a:rPr lang="en-US" altLang="zh-CN" sz="1800" i="1">
                    <a:solidFill>
                      <a:schemeClr val="tx1"/>
                    </a:solidFill>
                    <a:latin typeface="Times New Roman" pitchFamily="18" charset="0"/>
                    <a:ea typeface="宋体" pitchFamily="2" charset="-122"/>
                  </a:rPr>
                  <a:t>x</a:t>
                </a:r>
                <a:r>
                  <a:rPr lang="en-US" altLang="zh-CN" sz="1800" baseline="-25000">
                    <a:solidFill>
                      <a:schemeClr val="tx1"/>
                    </a:solidFill>
                    <a:latin typeface="Times New Roman" pitchFamily="18" charset="0"/>
                    <a:ea typeface="宋体" pitchFamily="2" charset="-122"/>
                  </a:rPr>
                  <a:t>8</a:t>
                </a:r>
                <a:r>
                  <a:rPr lang="en-US" altLang="zh-CN" sz="1800" baseline="-25000">
                    <a:solidFill>
                      <a:srgbClr val="FF0000"/>
                    </a:solidFill>
                    <a:latin typeface="Times New Roman" pitchFamily="18" charset="0"/>
                    <a:ea typeface="宋体" pitchFamily="2" charset="-122"/>
                  </a:rPr>
                  <a:t>  </a:t>
                </a:r>
                <a:r>
                  <a:rPr lang="en-US" altLang="zh-CN" sz="1800">
                    <a:solidFill>
                      <a:srgbClr val="FF0000"/>
                    </a:solidFill>
                    <a:latin typeface="Times New Roman" pitchFamily="18" charset="0"/>
                    <a:ea typeface="宋体" pitchFamily="2" charset="-122"/>
                  </a:rPr>
                  <a:t>0.04</a:t>
                </a:r>
              </a:p>
            </p:txBody>
          </p:sp>
          <p:sp>
            <p:nvSpPr>
              <p:cNvPr id="72757" name="Text Box 54"/>
              <p:cNvSpPr txBox="1">
                <a:spLocks noChangeArrowheads="1"/>
              </p:cNvSpPr>
              <p:nvPr/>
            </p:nvSpPr>
            <p:spPr bwMode="auto">
              <a:xfrm>
                <a:off x="240" y="2736"/>
                <a:ext cx="912"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lnSpc>
                    <a:spcPct val="120000"/>
                  </a:lnSpc>
                  <a:spcBef>
                    <a:spcPct val="0"/>
                  </a:spcBef>
                  <a:buClrTx/>
                  <a:buSzTx/>
                  <a:buFontTx/>
                  <a:buNone/>
                </a:pPr>
                <a:r>
                  <a:rPr lang="en-US" altLang="zh-CN" sz="1800">
                    <a:solidFill>
                      <a:srgbClr val="0000CC"/>
                    </a:solidFill>
                    <a:latin typeface="Times New Roman" pitchFamily="18" charset="0"/>
                    <a:ea typeface="宋体" pitchFamily="2" charset="-122"/>
                  </a:rPr>
                  <a:t>011</a:t>
                </a:r>
                <a:r>
                  <a:rPr lang="en-US" altLang="zh-CN" sz="1800">
                    <a:solidFill>
                      <a:srgbClr val="FF0000"/>
                    </a:solidFill>
                    <a:latin typeface="Times New Roman" pitchFamily="18" charset="0"/>
                    <a:ea typeface="宋体" pitchFamily="2" charset="-122"/>
                  </a:rPr>
                  <a:t>      </a:t>
                </a:r>
                <a:r>
                  <a:rPr lang="en-US" altLang="zh-CN" sz="1800" i="1">
                    <a:solidFill>
                      <a:schemeClr val="tx1"/>
                    </a:solidFill>
                    <a:latin typeface="Times New Roman" pitchFamily="18" charset="0"/>
                    <a:ea typeface="宋体" pitchFamily="2" charset="-122"/>
                  </a:rPr>
                  <a:t>x</a:t>
                </a:r>
                <a:r>
                  <a:rPr lang="en-US" altLang="zh-CN" sz="1800" baseline="-25000">
                    <a:solidFill>
                      <a:schemeClr val="tx1"/>
                    </a:solidFill>
                    <a:latin typeface="Times New Roman" pitchFamily="18" charset="0"/>
                    <a:ea typeface="宋体" pitchFamily="2" charset="-122"/>
                  </a:rPr>
                  <a:t>3</a:t>
                </a:r>
                <a:r>
                  <a:rPr lang="en-US" altLang="zh-CN" sz="1800" baseline="-25000">
                    <a:solidFill>
                      <a:srgbClr val="FF0000"/>
                    </a:solidFill>
                    <a:latin typeface="Times New Roman" pitchFamily="18" charset="0"/>
                    <a:ea typeface="宋体" pitchFamily="2" charset="-122"/>
                  </a:rPr>
                  <a:t>  </a:t>
                </a:r>
                <a:r>
                  <a:rPr lang="en-US" altLang="zh-CN" sz="1800">
                    <a:solidFill>
                      <a:srgbClr val="FF0000"/>
                    </a:solidFill>
                    <a:latin typeface="Times New Roman" pitchFamily="18" charset="0"/>
                    <a:ea typeface="宋体" pitchFamily="2" charset="-122"/>
                  </a:rPr>
                  <a:t>0.1</a:t>
                </a:r>
              </a:p>
              <a:p>
                <a:pPr eaLnBrk="1" hangingPunct="1">
                  <a:lnSpc>
                    <a:spcPct val="120000"/>
                  </a:lnSpc>
                  <a:spcBef>
                    <a:spcPct val="0"/>
                  </a:spcBef>
                  <a:buClrTx/>
                  <a:buSzTx/>
                  <a:buFontTx/>
                  <a:buNone/>
                </a:pPr>
                <a:r>
                  <a:rPr lang="en-US" altLang="zh-CN" sz="1800">
                    <a:solidFill>
                      <a:srgbClr val="0000CC"/>
                    </a:solidFill>
                    <a:latin typeface="Times New Roman" pitchFamily="18" charset="0"/>
                    <a:ea typeface="宋体" pitchFamily="2" charset="-122"/>
                  </a:rPr>
                  <a:t>0000</a:t>
                </a:r>
                <a:r>
                  <a:rPr lang="en-US" altLang="zh-CN" sz="1800">
                    <a:solidFill>
                      <a:srgbClr val="FF0000"/>
                    </a:solidFill>
                    <a:latin typeface="Times New Roman" pitchFamily="18" charset="0"/>
                    <a:ea typeface="宋体" pitchFamily="2" charset="-122"/>
                  </a:rPr>
                  <a:t>    </a:t>
                </a:r>
                <a:r>
                  <a:rPr lang="en-US" altLang="zh-CN" sz="1800" i="1">
                    <a:solidFill>
                      <a:schemeClr val="tx1"/>
                    </a:solidFill>
                    <a:latin typeface="Times New Roman" pitchFamily="18" charset="0"/>
                    <a:ea typeface="宋体" pitchFamily="2" charset="-122"/>
                  </a:rPr>
                  <a:t>x</a:t>
                </a:r>
                <a:r>
                  <a:rPr lang="en-US" altLang="zh-CN" sz="1800" baseline="-25000">
                    <a:solidFill>
                      <a:schemeClr val="tx1"/>
                    </a:solidFill>
                    <a:latin typeface="Times New Roman" pitchFamily="18" charset="0"/>
                    <a:ea typeface="宋体" pitchFamily="2" charset="-122"/>
                  </a:rPr>
                  <a:t>4</a:t>
                </a:r>
                <a:r>
                  <a:rPr lang="en-US" altLang="zh-CN" sz="1800" baseline="-25000">
                    <a:solidFill>
                      <a:srgbClr val="FF0000"/>
                    </a:solidFill>
                    <a:latin typeface="Times New Roman" pitchFamily="18" charset="0"/>
                    <a:ea typeface="宋体" pitchFamily="2" charset="-122"/>
                  </a:rPr>
                  <a:t>  </a:t>
                </a:r>
                <a:r>
                  <a:rPr lang="en-US" altLang="zh-CN" sz="1800">
                    <a:solidFill>
                      <a:srgbClr val="FF0000"/>
                    </a:solidFill>
                    <a:latin typeface="Times New Roman" pitchFamily="18" charset="0"/>
                    <a:ea typeface="宋体" pitchFamily="2" charset="-122"/>
                  </a:rPr>
                  <a:t>0.1</a:t>
                </a:r>
              </a:p>
            </p:txBody>
          </p:sp>
          <p:sp>
            <p:nvSpPr>
              <p:cNvPr id="72758" name="Text Box 55"/>
              <p:cNvSpPr txBox="1">
                <a:spLocks noChangeArrowheads="1"/>
              </p:cNvSpPr>
              <p:nvPr/>
            </p:nvSpPr>
            <p:spPr bwMode="auto">
              <a:xfrm>
                <a:off x="240" y="2304"/>
                <a:ext cx="912"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lnSpc>
                    <a:spcPct val="120000"/>
                  </a:lnSpc>
                  <a:spcBef>
                    <a:spcPct val="0"/>
                  </a:spcBef>
                  <a:buClrTx/>
                  <a:buSzTx/>
                  <a:buFontTx/>
                  <a:buNone/>
                </a:pPr>
                <a:r>
                  <a:rPr lang="en-US" altLang="zh-CN" sz="1800">
                    <a:solidFill>
                      <a:srgbClr val="0000CC"/>
                    </a:solidFill>
                    <a:latin typeface="Times New Roman" pitchFamily="18" charset="0"/>
                    <a:ea typeface="宋体" pitchFamily="2" charset="-122"/>
                  </a:rPr>
                  <a:t>001</a:t>
                </a:r>
                <a:r>
                  <a:rPr lang="en-US" altLang="zh-CN" sz="1800">
                    <a:solidFill>
                      <a:srgbClr val="FF0000"/>
                    </a:solidFill>
                    <a:latin typeface="Times New Roman" pitchFamily="18" charset="0"/>
                    <a:ea typeface="宋体" pitchFamily="2" charset="-122"/>
                  </a:rPr>
                  <a:t>      </a:t>
                </a:r>
                <a:r>
                  <a:rPr lang="en-US" altLang="zh-CN" sz="1800" i="1">
                    <a:solidFill>
                      <a:schemeClr val="tx1"/>
                    </a:solidFill>
                    <a:latin typeface="Times New Roman" pitchFamily="18" charset="0"/>
                    <a:ea typeface="宋体" pitchFamily="2" charset="-122"/>
                  </a:rPr>
                  <a:t>x</a:t>
                </a:r>
                <a:r>
                  <a:rPr lang="en-US" altLang="zh-CN" sz="1800" baseline="-25000">
                    <a:solidFill>
                      <a:schemeClr val="tx1"/>
                    </a:solidFill>
                    <a:latin typeface="Times New Roman" pitchFamily="18" charset="0"/>
                    <a:ea typeface="宋体" pitchFamily="2" charset="-122"/>
                  </a:rPr>
                  <a:t>2</a:t>
                </a:r>
                <a:r>
                  <a:rPr lang="en-US" altLang="zh-CN" sz="1800" baseline="-25000">
                    <a:solidFill>
                      <a:srgbClr val="FF0000"/>
                    </a:solidFill>
                    <a:latin typeface="Times New Roman" pitchFamily="18" charset="0"/>
                    <a:ea typeface="宋体" pitchFamily="2" charset="-122"/>
                  </a:rPr>
                  <a:t>  </a:t>
                </a:r>
                <a:r>
                  <a:rPr lang="en-US" altLang="zh-CN" sz="1800">
                    <a:solidFill>
                      <a:srgbClr val="FF0000"/>
                    </a:solidFill>
                    <a:latin typeface="Times New Roman" pitchFamily="18" charset="0"/>
                    <a:ea typeface="宋体" pitchFamily="2" charset="-122"/>
                  </a:rPr>
                  <a:t>0.18</a:t>
                </a:r>
              </a:p>
            </p:txBody>
          </p:sp>
          <p:sp>
            <p:nvSpPr>
              <p:cNvPr id="72759" name="Text Box 56"/>
              <p:cNvSpPr txBox="1">
                <a:spLocks noChangeArrowheads="1"/>
              </p:cNvSpPr>
              <p:nvPr/>
            </p:nvSpPr>
            <p:spPr bwMode="auto">
              <a:xfrm>
                <a:off x="240" y="1008"/>
                <a:ext cx="912"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lnSpc>
                    <a:spcPct val="120000"/>
                  </a:lnSpc>
                  <a:spcBef>
                    <a:spcPct val="0"/>
                  </a:spcBef>
                  <a:buClrTx/>
                  <a:buSzTx/>
                  <a:buFontTx/>
                  <a:buNone/>
                </a:pPr>
                <a:r>
                  <a:rPr lang="zh-CN" altLang="en-US" sz="1800">
                    <a:solidFill>
                      <a:srgbClr val="0000CC"/>
                    </a:solidFill>
                    <a:latin typeface="Times New Roman" pitchFamily="18" charset="0"/>
                    <a:ea typeface="宋体" pitchFamily="2" charset="-122"/>
                  </a:rPr>
                  <a:t>    </a:t>
                </a:r>
                <a:r>
                  <a:rPr lang="en-US" altLang="zh-CN" sz="1800">
                    <a:solidFill>
                      <a:srgbClr val="0000CC"/>
                    </a:solidFill>
                    <a:latin typeface="Times New Roman" pitchFamily="18" charset="0"/>
                    <a:ea typeface="宋体" pitchFamily="2" charset="-122"/>
                  </a:rPr>
                  <a:t>1</a:t>
                </a:r>
                <a:r>
                  <a:rPr lang="en-US" altLang="zh-CN" sz="1800">
                    <a:solidFill>
                      <a:srgbClr val="FF0000"/>
                    </a:solidFill>
                    <a:latin typeface="Times New Roman" pitchFamily="18" charset="0"/>
                    <a:ea typeface="宋体" pitchFamily="2" charset="-122"/>
                  </a:rPr>
                  <a:t>      </a:t>
                </a:r>
                <a:r>
                  <a:rPr lang="en-US" altLang="zh-CN" sz="1800" i="1">
                    <a:solidFill>
                      <a:schemeClr val="tx1"/>
                    </a:solidFill>
                    <a:latin typeface="Times New Roman" pitchFamily="18" charset="0"/>
                    <a:ea typeface="宋体" pitchFamily="2" charset="-122"/>
                  </a:rPr>
                  <a:t>x</a:t>
                </a:r>
                <a:r>
                  <a:rPr lang="en-US" altLang="zh-CN" sz="1800" baseline="-25000">
                    <a:solidFill>
                      <a:schemeClr val="tx1"/>
                    </a:solidFill>
                    <a:latin typeface="Times New Roman" pitchFamily="18" charset="0"/>
                    <a:ea typeface="宋体" pitchFamily="2" charset="-122"/>
                  </a:rPr>
                  <a:t>1</a:t>
                </a:r>
                <a:r>
                  <a:rPr lang="en-US" altLang="zh-CN" sz="1800" baseline="-25000">
                    <a:solidFill>
                      <a:srgbClr val="FF0000"/>
                    </a:solidFill>
                    <a:latin typeface="Times New Roman" pitchFamily="18" charset="0"/>
                    <a:ea typeface="宋体" pitchFamily="2" charset="-122"/>
                  </a:rPr>
                  <a:t>  </a:t>
                </a:r>
                <a:r>
                  <a:rPr lang="en-US" altLang="zh-CN" sz="1800">
                    <a:solidFill>
                      <a:srgbClr val="FF0000"/>
                    </a:solidFill>
                    <a:latin typeface="Times New Roman" pitchFamily="18" charset="0"/>
                    <a:ea typeface="宋体" pitchFamily="2" charset="-122"/>
                  </a:rPr>
                  <a:t>0.40</a:t>
                </a:r>
              </a:p>
            </p:txBody>
          </p:sp>
        </p:grpSp>
      </p:grpSp>
      <p:sp>
        <p:nvSpPr>
          <p:cNvPr id="72707" name="Rectangle 57" descr="Large confetti"/>
          <p:cNvSpPr>
            <a:spLocks noChangeArrowheads="1"/>
          </p:cNvSpPr>
          <p:nvPr/>
        </p:nvSpPr>
        <p:spPr bwMode="auto">
          <a:xfrm>
            <a:off x="1093788"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algn="ctr">
              <a:spcBef>
                <a:spcPct val="0"/>
              </a:spcBef>
              <a:buClrTx/>
              <a:buSzTx/>
              <a:buFontTx/>
              <a:buNone/>
            </a:pPr>
            <a:r>
              <a:rPr lang="zh-CN" altLang="en-US" sz="4000" dirty="0">
                <a:solidFill>
                  <a:srgbClr val="0000FF"/>
                </a:solidFill>
              </a:rPr>
              <a:t>哈夫曼</a:t>
            </a:r>
            <a:r>
              <a:rPr lang="zh-CN" altLang="en-US" sz="4000" dirty="0">
                <a:solidFill>
                  <a:srgbClr val="FF0000"/>
                </a:solidFill>
              </a:rPr>
              <a:t>（</a:t>
            </a:r>
            <a:r>
              <a:rPr lang="en-US" altLang="zh-CN" sz="4000" dirty="0">
                <a:solidFill>
                  <a:srgbClr val="FF0000"/>
                </a:solidFill>
              </a:rPr>
              <a:t>Huffman</a:t>
            </a:r>
            <a:r>
              <a:rPr lang="zh-CN" altLang="en-US" sz="4000" dirty="0">
                <a:solidFill>
                  <a:srgbClr val="FF0000"/>
                </a:solidFill>
              </a:rPr>
              <a:t>）</a:t>
            </a:r>
            <a:r>
              <a:rPr lang="zh-CN" altLang="en-US" sz="4000" dirty="0">
                <a:solidFill>
                  <a:srgbClr val="0000FF"/>
                </a:solidFill>
              </a:rPr>
              <a:t>码</a:t>
            </a:r>
          </a:p>
        </p:txBody>
      </p:sp>
      <p:sp>
        <p:nvSpPr>
          <p:cNvPr id="72708" name="Text Box 58"/>
          <p:cNvSpPr txBox="1">
            <a:spLocks noChangeArrowheads="1"/>
          </p:cNvSpPr>
          <p:nvPr/>
        </p:nvSpPr>
        <p:spPr bwMode="auto">
          <a:xfrm>
            <a:off x="5076825" y="4724400"/>
            <a:ext cx="3600450" cy="1644650"/>
          </a:xfrm>
          <a:prstGeom prst="rect">
            <a:avLst/>
          </a:prstGeom>
          <a:noFill/>
          <a:ln w="57150" cmpd="thinThick">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kumimoji="1" lang="en-US" altLang="zh-CN" b="1">
                <a:solidFill>
                  <a:srgbClr val="FF0066"/>
                </a:solidFill>
                <a:latin typeface="楷体_GB2312" pitchFamily="49" charset="-122"/>
                <a:ea typeface="楷体_GB2312" pitchFamily="49" charset="-122"/>
              </a:rPr>
              <a:t>4.</a:t>
            </a:r>
            <a:r>
              <a:rPr kumimoji="1" lang="zh-CN" altLang="en-US" b="1">
                <a:solidFill>
                  <a:srgbClr val="FF0066"/>
                </a:solidFill>
                <a:latin typeface="楷体_GB2312" pitchFamily="49" charset="-122"/>
                <a:ea typeface="楷体_GB2312" pitchFamily="49" charset="-122"/>
              </a:rPr>
              <a:t>例题</a:t>
            </a:r>
            <a:r>
              <a:rPr kumimoji="1" lang="en-US" altLang="zh-CN" b="1" i="1" u="sng">
                <a:solidFill>
                  <a:schemeClr val="tx1"/>
                </a:solidFill>
                <a:latin typeface="Times New Roman" pitchFamily="18" charset="0"/>
                <a:ea typeface="宋体" pitchFamily="2" charset="-122"/>
              </a:rPr>
              <a:t>X</a:t>
            </a:r>
            <a:r>
              <a:rPr kumimoji="1" lang="en-US" altLang="zh-CN" b="1" u="sng">
                <a:solidFill>
                  <a:schemeClr val="tx1"/>
                </a:solidFill>
                <a:latin typeface="Times New Roman" pitchFamily="18" charset="0"/>
                <a:ea typeface="宋体" pitchFamily="2" charset="-122"/>
              </a:rPr>
              <a:t>:</a:t>
            </a:r>
            <a:r>
              <a:rPr kumimoji="1" lang="en-US" altLang="zh-CN" b="1" i="1" u="sng">
                <a:solidFill>
                  <a:schemeClr val="tx1"/>
                </a:solidFill>
                <a:latin typeface="Times New Roman" pitchFamily="18" charset="0"/>
                <a:ea typeface="宋体" pitchFamily="2" charset="-122"/>
              </a:rPr>
              <a:t>p</a:t>
            </a:r>
            <a:r>
              <a:rPr kumimoji="1" lang="en-US" altLang="zh-CN" b="1" u="sng">
                <a:solidFill>
                  <a:schemeClr val="tx1"/>
                </a:solidFill>
                <a:latin typeface="Times New Roman" pitchFamily="18" charset="0"/>
                <a:ea typeface="宋体" pitchFamily="2" charset="-122"/>
              </a:rPr>
              <a:t>(</a:t>
            </a:r>
            <a:r>
              <a:rPr kumimoji="1" lang="en-US" altLang="zh-CN" b="1" i="1" u="sng">
                <a:solidFill>
                  <a:schemeClr val="tx1"/>
                </a:solidFill>
                <a:latin typeface="Times New Roman" pitchFamily="18" charset="0"/>
                <a:ea typeface="宋体" pitchFamily="2" charset="-122"/>
              </a:rPr>
              <a:t>x</a:t>
            </a:r>
            <a:r>
              <a:rPr kumimoji="1" lang="en-US" altLang="zh-CN" b="1" u="sng">
                <a:solidFill>
                  <a:schemeClr val="tx1"/>
                </a:solidFill>
                <a:latin typeface="Times New Roman" pitchFamily="18" charset="0"/>
                <a:ea typeface="宋体" pitchFamily="2" charset="-122"/>
              </a:rPr>
              <a:t>)</a:t>
            </a:r>
            <a:r>
              <a:rPr kumimoji="1" lang="en-US" altLang="zh-CN" b="1" u="sng">
                <a:solidFill>
                  <a:schemeClr val="tx1"/>
                </a:solidFill>
                <a:latin typeface="Times New Roman" pitchFamily="18" charset="0"/>
                <a:ea typeface="宋体" pitchFamily="2" charset="-122"/>
                <a:cs typeface="Times New Roman" pitchFamily="18" charset="0"/>
              </a:rPr>
              <a:t>~(</a:t>
            </a:r>
            <a:r>
              <a:rPr kumimoji="1" lang="en-US" altLang="zh-CN" sz="2000" b="1" u="sng">
                <a:solidFill>
                  <a:schemeClr val="tx1"/>
                </a:solidFill>
                <a:latin typeface="Times New Roman" pitchFamily="18" charset="0"/>
                <a:ea typeface="宋体" pitchFamily="2" charset="-122"/>
                <a:cs typeface="Times New Roman" pitchFamily="18" charset="0"/>
              </a:rPr>
              <a:t>0.4,0.18,0.1,0.1,0.07,</a:t>
            </a:r>
          </a:p>
          <a:p>
            <a:pPr eaLnBrk="1" hangingPunct="1">
              <a:spcBef>
                <a:spcPct val="50000"/>
              </a:spcBef>
              <a:buClrTx/>
              <a:buSzTx/>
              <a:buFontTx/>
              <a:buNone/>
            </a:pPr>
            <a:r>
              <a:rPr kumimoji="1" lang="en-US" altLang="zh-CN" sz="2000" b="1" u="sng">
                <a:solidFill>
                  <a:schemeClr val="tx1"/>
                </a:solidFill>
                <a:latin typeface="Times New Roman" pitchFamily="18" charset="0"/>
                <a:ea typeface="宋体" pitchFamily="2" charset="-122"/>
                <a:cs typeface="Times New Roman" pitchFamily="18" charset="0"/>
              </a:rPr>
              <a:t>                    0.06,0.05,0.04</a:t>
            </a:r>
            <a:r>
              <a:rPr kumimoji="1" lang="en-US" altLang="zh-CN" b="1" u="sng">
                <a:solidFill>
                  <a:schemeClr val="tx1"/>
                </a:solidFill>
                <a:latin typeface="Times New Roman" pitchFamily="18" charset="0"/>
                <a:ea typeface="宋体" pitchFamily="2" charset="-122"/>
                <a:cs typeface="Times New Roman" pitchFamily="18" charset="0"/>
              </a:rPr>
              <a:t>)</a:t>
            </a:r>
          </a:p>
        </p:txBody>
      </p:sp>
      <p:sp>
        <p:nvSpPr>
          <p:cNvPr id="72709" name="Text Box 59"/>
          <p:cNvSpPr txBox="1">
            <a:spLocks noChangeArrowheads="1"/>
          </p:cNvSpPr>
          <p:nvPr/>
        </p:nvSpPr>
        <p:spPr bwMode="auto">
          <a:xfrm>
            <a:off x="2700338" y="5805488"/>
            <a:ext cx="3024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endParaRPr kumimoji="1" lang="zh-CN" altLang="en-US" sz="2400" b="1">
              <a:solidFill>
                <a:schemeClr val="tx1"/>
              </a:solidFill>
              <a:latin typeface="Times New Roman" pitchFamily="18" charset="0"/>
              <a:ea typeface="宋体" pitchFamily="2" charset="-122"/>
            </a:endParaRPr>
          </a:p>
        </p:txBody>
      </p:sp>
    </p:spTree>
    <p:extLst>
      <p:ext uri="{BB962C8B-B14F-4D97-AF65-F5344CB8AC3E}">
        <p14:creationId xmlns:p14="http://schemas.microsoft.com/office/powerpoint/2010/main" val="12322606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3730" name="Group 2"/>
          <p:cNvGrpSpPr>
            <a:grpSpLocks/>
          </p:cNvGrpSpPr>
          <p:nvPr/>
        </p:nvGrpSpPr>
        <p:grpSpPr bwMode="auto">
          <a:xfrm>
            <a:off x="755650" y="2636838"/>
            <a:ext cx="3200400" cy="3398837"/>
            <a:chOff x="3552" y="1776"/>
            <a:chExt cx="2016" cy="2141"/>
          </a:xfrm>
        </p:grpSpPr>
        <p:sp>
          <p:nvSpPr>
            <p:cNvPr id="73738" name="Line 3"/>
            <p:cNvSpPr>
              <a:spLocks noChangeShapeType="1"/>
            </p:cNvSpPr>
            <p:nvPr/>
          </p:nvSpPr>
          <p:spPr bwMode="auto">
            <a:xfrm flipV="1">
              <a:off x="3600" y="2928"/>
              <a:ext cx="28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9" name="Line 4"/>
            <p:cNvSpPr>
              <a:spLocks noChangeShapeType="1"/>
            </p:cNvSpPr>
            <p:nvPr/>
          </p:nvSpPr>
          <p:spPr bwMode="auto">
            <a:xfrm flipV="1">
              <a:off x="3888" y="2592"/>
              <a:ext cx="28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0" name="Line 5"/>
            <p:cNvSpPr>
              <a:spLocks noChangeShapeType="1"/>
            </p:cNvSpPr>
            <p:nvPr/>
          </p:nvSpPr>
          <p:spPr bwMode="auto">
            <a:xfrm flipV="1">
              <a:off x="4176" y="2256"/>
              <a:ext cx="28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1" name="Line 6"/>
            <p:cNvSpPr>
              <a:spLocks noChangeShapeType="1"/>
            </p:cNvSpPr>
            <p:nvPr/>
          </p:nvSpPr>
          <p:spPr bwMode="auto">
            <a:xfrm flipV="1">
              <a:off x="4464" y="1920"/>
              <a:ext cx="336"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2" name="Oval 7"/>
            <p:cNvSpPr>
              <a:spLocks noChangeArrowheads="1"/>
            </p:cNvSpPr>
            <p:nvPr/>
          </p:nvSpPr>
          <p:spPr bwMode="auto">
            <a:xfrm flipV="1">
              <a:off x="4416" y="2256"/>
              <a:ext cx="48" cy="48"/>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0"/>
                </a:spcBef>
                <a:buClrTx/>
                <a:buSzTx/>
                <a:buFontTx/>
                <a:buNone/>
              </a:pPr>
              <a:endParaRPr lang="zh-CN" altLang="en-US" sz="1800">
                <a:solidFill>
                  <a:schemeClr val="tx1"/>
                </a:solidFill>
              </a:endParaRPr>
            </a:p>
          </p:txBody>
        </p:sp>
        <p:sp>
          <p:nvSpPr>
            <p:cNvPr id="73743" name="Oval 8"/>
            <p:cNvSpPr>
              <a:spLocks noChangeArrowheads="1"/>
            </p:cNvSpPr>
            <p:nvPr/>
          </p:nvSpPr>
          <p:spPr bwMode="auto">
            <a:xfrm flipV="1">
              <a:off x="4128" y="2592"/>
              <a:ext cx="48" cy="48"/>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0"/>
                </a:spcBef>
                <a:buClrTx/>
                <a:buSzTx/>
                <a:buFontTx/>
                <a:buNone/>
              </a:pPr>
              <a:endParaRPr lang="zh-CN" altLang="en-US" sz="1800">
                <a:solidFill>
                  <a:schemeClr val="tx1"/>
                </a:solidFill>
              </a:endParaRPr>
            </a:p>
          </p:txBody>
        </p:sp>
        <p:sp>
          <p:nvSpPr>
            <p:cNvPr id="73744" name="Oval 9"/>
            <p:cNvSpPr>
              <a:spLocks noChangeArrowheads="1"/>
            </p:cNvSpPr>
            <p:nvPr/>
          </p:nvSpPr>
          <p:spPr bwMode="auto">
            <a:xfrm flipV="1">
              <a:off x="3840" y="2928"/>
              <a:ext cx="48" cy="48"/>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0"/>
                </a:spcBef>
                <a:buClrTx/>
                <a:buSzTx/>
                <a:buFontTx/>
                <a:buNone/>
              </a:pPr>
              <a:endParaRPr lang="zh-CN" altLang="en-US" sz="1800">
                <a:solidFill>
                  <a:schemeClr val="tx1"/>
                </a:solidFill>
              </a:endParaRPr>
            </a:p>
          </p:txBody>
        </p:sp>
        <p:sp>
          <p:nvSpPr>
            <p:cNvPr id="73745" name="Oval 10"/>
            <p:cNvSpPr>
              <a:spLocks noChangeArrowheads="1"/>
            </p:cNvSpPr>
            <p:nvPr/>
          </p:nvSpPr>
          <p:spPr bwMode="auto">
            <a:xfrm flipV="1">
              <a:off x="3552" y="3264"/>
              <a:ext cx="48" cy="48"/>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0"/>
                </a:spcBef>
                <a:buClrTx/>
                <a:buSzTx/>
                <a:buFontTx/>
                <a:buNone/>
              </a:pPr>
              <a:endParaRPr lang="zh-CN" altLang="en-US" sz="1800">
                <a:solidFill>
                  <a:schemeClr val="tx1"/>
                </a:solidFill>
              </a:endParaRPr>
            </a:p>
          </p:txBody>
        </p:sp>
        <p:sp>
          <p:nvSpPr>
            <p:cNvPr id="73746" name="Oval 11"/>
            <p:cNvSpPr>
              <a:spLocks noChangeArrowheads="1"/>
            </p:cNvSpPr>
            <p:nvPr/>
          </p:nvSpPr>
          <p:spPr bwMode="auto">
            <a:xfrm flipV="1">
              <a:off x="3840" y="3600"/>
              <a:ext cx="48" cy="48"/>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0"/>
                </a:spcBef>
                <a:buClrTx/>
                <a:buSzTx/>
                <a:buFontTx/>
                <a:buNone/>
              </a:pPr>
              <a:endParaRPr lang="zh-CN" altLang="en-US" sz="1800">
                <a:solidFill>
                  <a:schemeClr val="tx1"/>
                </a:solidFill>
              </a:endParaRPr>
            </a:p>
          </p:txBody>
        </p:sp>
        <p:sp>
          <p:nvSpPr>
            <p:cNvPr id="73747" name="Oval 12"/>
            <p:cNvSpPr>
              <a:spLocks noChangeArrowheads="1"/>
            </p:cNvSpPr>
            <p:nvPr/>
          </p:nvSpPr>
          <p:spPr bwMode="auto">
            <a:xfrm flipV="1">
              <a:off x="4752" y="2544"/>
              <a:ext cx="48" cy="48"/>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0"/>
                </a:spcBef>
                <a:buClrTx/>
                <a:buSzTx/>
                <a:buFontTx/>
                <a:buNone/>
              </a:pPr>
              <a:endParaRPr lang="zh-CN" altLang="en-US" sz="1800">
                <a:solidFill>
                  <a:schemeClr val="tx1"/>
                </a:solidFill>
              </a:endParaRPr>
            </a:p>
          </p:txBody>
        </p:sp>
        <p:sp>
          <p:nvSpPr>
            <p:cNvPr id="73748" name="Oval 13"/>
            <p:cNvSpPr>
              <a:spLocks noChangeArrowheads="1"/>
            </p:cNvSpPr>
            <p:nvPr/>
          </p:nvSpPr>
          <p:spPr bwMode="auto">
            <a:xfrm flipV="1">
              <a:off x="4752" y="1920"/>
              <a:ext cx="48" cy="48"/>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0"/>
                </a:spcBef>
                <a:buClrTx/>
                <a:buSzTx/>
                <a:buFontTx/>
                <a:buNone/>
              </a:pPr>
              <a:endParaRPr lang="zh-CN" altLang="en-US" sz="1800">
                <a:solidFill>
                  <a:schemeClr val="tx1"/>
                </a:solidFill>
              </a:endParaRPr>
            </a:p>
          </p:txBody>
        </p:sp>
        <p:sp>
          <p:nvSpPr>
            <p:cNvPr id="73749" name="Oval 14"/>
            <p:cNvSpPr>
              <a:spLocks noChangeArrowheads="1"/>
            </p:cNvSpPr>
            <p:nvPr/>
          </p:nvSpPr>
          <p:spPr bwMode="auto">
            <a:xfrm flipV="1">
              <a:off x="4656" y="2928"/>
              <a:ext cx="48" cy="48"/>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0"/>
                </a:spcBef>
                <a:buClrTx/>
                <a:buSzTx/>
                <a:buFontTx/>
                <a:buNone/>
              </a:pPr>
              <a:endParaRPr lang="zh-CN" altLang="en-US" sz="1800">
                <a:solidFill>
                  <a:schemeClr val="tx1"/>
                </a:solidFill>
              </a:endParaRPr>
            </a:p>
          </p:txBody>
        </p:sp>
        <p:sp>
          <p:nvSpPr>
            <p:cNvPr id="73750" name="Line 15"/>
            <p:cNvSpPr>
              <a:spLocks noChangeShapeType="1"/>
            </p:cNvSpPr>
            <p:nvPr/>
          </p:nvSpPr>
          <p:spPr bwMode="auto">
            <a:xfrm>
              <a:off x="3600" y="3312"/>
              <a:ext cx="28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1" name="Line 16"/>
            <p:cNvSpPr>
              <a:spLocks noChangeShapeType="1"/>
            </p:cNvSpPr>
            <p:nvPr/>
          </p:nvSpPr>
          <p:spPr bwMode="auto">
            <a:xfrm>
              <a:off x="3888" y="2928"/>
              <a:ext cx="432"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2" name="Line 17"/>
            <p:cNvSpPr>
              <a:spLocks noChangeShapeType="1"/>
            </p:cNvSpPr>
            <p:nvPr/>
          </p:nvSpPr>
          <p:spPr bwMode="auto">
            <a:xfrm>
              <a:off x="4156" y="2612"/>
              <a:ext cx="500" cy="3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3" name="Line 18"/>
            <p:cNvSpPr>
              <a:spLocks noChangeShapeType="1"/>
            </p:cNvSpPr>
            <p:nvPr/>
          </p:nvSpPr>
          <p:spPr bwMode="auto">
            <a:xfrm>
              <a:off x="4464" y="2304"/>
              <a:ext cx="28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3754" name="Group 19"/>
            <p:cNvGrpSpPr>
              <a:grpSpLocks/>
            </p:cNvGrpSpPr>
            <p:nvPr/>
          </p:nvGrpSpPr>
          <p:grpSpPr bwMode="auto">
            <a:xfrm>
              <a:off x="4752" y="3102"/>
              <a:ext cx="460" cy="376"/>
              <a:chOff x="3888" y="3532"/>
              <a:chExt cx="460" cy="376"/>
            </a:xfrm>
          </p:grpSpPr>
          <p:sp>
            <p:nvSpPr>
              <p:cNvPr id="73773" name="Oval 20"/>
              <p:cNvSpPr>
                <a:spLocks noChangeArrowheads="1"/>
              </p:cNvSpPr>
              <p:nvPr/>
            </p:nvSpPr>
            <p:spPr bwMode="auto">
              <a:xfrm flipV="1">
                <a:off x="3888" y="3648"/>
                <a:ext cx="48" cy="48"/>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0"/>
                  </a:spcBef>
                  <a:buClrTx/>
                  <a:buSzTx/>
                  <a:buFontTx/>
                  <a:buNone/>
                </a:pPr>
                <a:endParaRPr lang="zh-CN" altLang="en-US" sz="1800">
                  <a:solidFill>
                    <a:schemeClr val="tx1"/>
                  </a:solidFill>
                </a:endParaRPr>
              </a:p>
            </p:txBody>
          </p:sp>
          <p:sp>
            <p:nvSpPr>
              <p:cNvPr id="73774" name="Oval 21"/>
              <p:cNvSpPr>
                <a:spLocks noChangeArrowheads="1"/>
              </p:cNvSpPr>
              <p:nvPr/>
            </p:nvSpPr>
            <p:spPr bwMode="auto">
              <a:xfrm flipV="1">
                <a:off x="4300" y="3860"/>
                <a:ext cx="48" cy="48"/>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0"/>
                  </a:spcBef>
                  <a:buClrTx/>
                  <a:buSzTx/>
                  <a:buFontTx/>
                  <a:buNone/>
                </a:pPr>
                <a:endParaRPr lang="zh-CN" altLang="en-US" sz="1800">
                  <a:solidFill>
                    <a:schemeClr val="tx1"/>
                  </a:solidFill>
                </a:endParaRPr>
              </a:p>
            </p:txBody>
          </p:sp>
          <p:sp>
            <p:nvSpPr>
              <p:cNvPr id="73775" name="Oval 22"/>
              <p:cNvSpPr>
                <a:spLocks noChangeArrowheads="1"/>
              </p:cNvSpPr>
              <p:nvPr/>
            </p:nvSpPr>
            <p:spPr bwMode="auto">
              <a:xfrm flipV="1">
                <a:off x="4300" y="3532"/>
                <a:ext cx="48" cy="48"/>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0"/>
                  </a:spcBef>
                  <a:buClrTx/>
                  <a:buSzTx/>
                  <a:buFontTx/>
                  <a:buNone/>
                </a:pPr>
                <a:endParaRPr lang="zh-CN" altLang="en-US" sz="1800">
                  <a:solidFill>
                    <a:schemeClr val="tx1"/>
                  </a:solidFill>
                </a:endParaRPr>
              </a:p>
            </p:txBody>
          </p:sp>
          <p:sp>
            <p:nvSpPr>
              <p:cNvPr id="73776" name="Line 23"/>
              <p:cNvSpPr>
                <a:spLocks noChangeShapeType="1"/>
              </p:cNvSpPr>
              <p:nvPr/>
            </p:nvSpPr>
            <p:spPr bwMode="auto">
              <a:xfrm>
                <a:off x="3936" y="3696"/>
                <a:ext cx="38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7" name="Line 24"/>
              <p:cNvSpPr>
                <a:spLocks noChangeShapeType="1"/>
              </p:cNvSpPr>
              <p:nvPr/>
            </p:nvSpPr>
            <p:spPr bwMode="auto">
              <a:xfrm flipV="1">
                <a:off x="3916" y="3552"/>
                <a:ext cx="404" cy="1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3755" name="Text Box 25"/>
            <p:cNvSpPr txBox="1">
              <a:spLocks noChangeArrowheads="1"/>
            </p:cNvSpPr>
            <p:nvPr/>
          </p:nvSpPr>
          <p:spPr bwMode="auto">
            <a:xfrm>
              <a:off x="3888" y="3744"/>
              <a:ext cx="14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0000CC"/>
                  </a:solidFill>
                  <a:latin typeface="Times New Roman" pitchFamily="18" charset="0"/>
                  <a:ea typeface="宋体" pitchFamily="2" charset="-122"/>
                </a:rPr>
                <a:t>1</a:t>
              </a:r>
            </a:p>
          </p:txBody>
        </p:sp>
        <p:sp>
          <p:nvSpPr>
            <p:cNvPr id="73756" name="Text Box 26"/>
            <p:cNvSpPr txBox="1">
              <a:spLocks noChangeArrowheads="1"/>
            </p:cNvSpPr>
            <p:nvPr/>
          </p:nvSpPr>
          <p:spPr bwMode="auto">
            <a:xfrm>
              <a:off x="4608" y="2755"/>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0000CC"/>
                  </a:solidFill>
                  <a:latin typeface="Times New Roman" pitchFamily="18" charset="0"/>
                  <a:ea typeface="宋体" pitchFamily="2" charset="-122"/>
                </a:rPr>
                <a:t>001</a:t>
              </a:r>
            </a:p>
          </p:txBody>
        </p:sp>
        <p:sp>
          <p:nvSpPr>
            <p:cNvPr id="73757" name="Text Box 27"/>
            <p:cNvSpPr txBox="1">
              <a:spLocks noChangeArrowheads="1"/>
            </p:cNvSpPr>
            <p:nvPr/>
          </p:nvSpPr>
          <p:spPr bwMode="auto">
            <a:xfrm>
              <a:off x="4704" y="3648"/>
              <a:ext cx="2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0000CC"/>
                  </a:solidFill>
                  <a:latin typeface="Times New Roman" pitchFamily="18" charset="0"/>
                  <a:ea typeface="宋体" pitchFamily="2" charset="-122"/>
                </a:rPr>
                <a:t>011</a:t>
              </a:r>
            </a:p>
          </p:txBody>
        </p:sp>
        <p:sp>
          <p:nvSpPr>
            <p:cNvPr id="73758" name="Text Box 28"/>
            <p:cNvSpPr txBox="1">
              <a:spLocks noChangeArrowheads="1"/>
            </p:cNvSpPr>
            <p:nvPr/>
          </p:nvSpPr>
          <p:spPr bwMode="auto">
            <a:xfrm>
              <a:off x="5232" y="3456"/>
              <a:ext cx="3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0000CC"/>
                  </a:solidFill>
                  <a:latin typeface="Times New Roman" pitchFamily="18" charset="0"/>
                  <a:ea typeface="宋体" pitchFamily="2" charset="-122"/>
                </a:rPr>
                <a:t>0101</a:t>
              </a:r>
            </a:p>
          </p:txBody>
        </p:sp>
        <p:sp>
          <p:nvSpPr>
            <p:cNvPr id="73759" name="Text Box 29"/>
            <p:cNvSpPr txBox="1">
              <a:spLocks noChangeArrowheads="1"/>
            </p:cNvSpPr>
            <p:nvPr/>
          </p:nvSpPr>
          <p:spPr bwMode="auto">
            <a:xfrm>
              <a:off x="5232" y="3024"/>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0000CC"/>
                  </a:solidFill>
                  <a:latin typeface="Times New Roman" pitchFamily="18" charset="0"/>
                  <a:ea typeface="宋体" pitchFamily="2" charset="-122"/>
                </a:rPr>
                <a:t>0100</a:t>
              </a:r>
            </a:p>
          </p:txBody>
        </p:sp>
        <p:sp>
          <p:nvSpPr>
            <p:cNvPr id="73760" name="Text Box 30"/>
            <p:cNvSpPr txBox="1">
              <a:spLocks noChangeArrowheads="1"/>
            </p:cNvSpPr>
            <p:nvPr/>
          </p:nvSpPr>
          <p:spPr bwMode="auto">
            <a:xfrm>
              <a:off x="4704" y="1776"/>
              <a:ext cx="3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0000CC"/>
                  </a:solidFill>
                  <a:latin typeface="Times New Roman" pitchFamily="18" charset="0"/>
                  <a:ea typeface="宋体" pitchFamily="2" charset="-122"/>
                </a:rPr>
                <a:t>0000</a:t>
              </a:r>
            </a:p>
          </p:txBody>
        </p:sp>
        <p:sp>
          <p:nvSpPr>
            <p:cNvPr id="73761" name="Oval 31"/>
            <p:cNvSpPr>
              <a:spLocks noChangeArrowheads="1"/>
            </p:cNvSpPr>
            <p:nvPr/>
          </p:nvSpPr>
          <p:spPr bwMode="auto">
            <a:xfrm flipV="1">
              <a:off x="4320" y="3340"/>
              <a:ext cx="48" cy="48"/>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0"/>
                </a:spcBef>
                <a:buClrTx/>
                <a:buSzTx/>
                <a:buFontTx/>
                <a:buNone/>
              </a:pPr>
              <a:endParaRPr lang="zh-CN" altLang="en-US" sz="1800">
                <a:solidFill>
                  <a:schemeClr val="tx1"/>
                </a:solidFill>
              </a:endParaRPr>
            </a:p>
          </p:txBody>
        </p:sp>
        <p:sp>
          <p:nvSpPr>
            <p:cNvPr id="73762" name="Oval 32"/>
            <p:cNvSpPr>
              <a:spLocks noChangeArrowheads="1"/>
            </p:cNvSpPr>
            <p:nvPr/>
          </p:nvSpPr>
          <p:spPr bwMode="auto">
            <a:xfrm flipV="1">
              <a:off x="4732" y="3552"/>
              <a:ext cx="48" cy="48"/>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0"/>
                </a:spcBef>
                <a:buClrTx/>
                <a:buSzTx/>
                <a:buFontTx/>
                <a:buNone/>
              </a:pPr>
              <a:endParaRPr lang="zh-CN" altLang="en-US" sz="1800">
                <a:solidFill>
                  <a:schemeClr val="tx1"/>
                </a:solidFill>
              </a:endParaRPr>
            </a:p>
          </p:txBody>
        </p:sp>
        <p:sp>
          <p:nvSpPr>
            <p:cNvPr id="73763" name="Line 33"/>
            <p:cNvSpPr>
              <a:spLocks noChangeShapeType="1"/>
            </p:cNvSpPr>
            <p:nvPr/>
          </p:nvSpPr>
          <p:spPr bwMode="auto">
            <a:xfrm>
              <a:off x="4368" y="3388"/>
              <a:ext cx="38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64" name="Line 34"/>
            <p:cNvSpPr>
              <a:spLocks noChangeShapeType="1"/>
            </p:cNvSpPr>
            <p:nvPr/>
          </p:nvSpPr>
          <p:spPr bwMode="auto">
            <a:xfrm flipV="1">
              <a:off x="4348" y="3244"/>
              <a:ext cx="404" cy="1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3765" name="Group 35"/>
            <p:cNvGrpSpPr>
              <a:grpSpLocks/>
            </p:cNvGrpSpPr>
            <p:nvPr/>
          </p:nvGrpSpPr>
          <p:grpSpPr bwMode="auto">
            <a:xfrm>
              <a:off x="4752" y="2408"/>
              <a:ext cx="460" cy="376"/>
              <a:chOff x="3888" y="3532"/>
              <a:chExt cx="460" cy="376"/>
            </a:xfrm>
          </p:grpSpPr>
          <p:sp>
            <p:nvSpPr>
              <p:cNvPr id="73768" name="Oval 36"/>
              <p:cNvSpPr>
                <a:spLocks noChangeArrowheads="1"/>
              </p:cNvSpPr>
              <p:nvPr/>
            </p:nvSpPr>
            <p:spPr bwMode="auto">
              <a:xfrm flipV="1">
                <a:off x="3888" y="3648"/>
                <a:ext cx="48" cy="48"/>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0"/>
                  </a:spcBef>
                  <a:buClrTx/>
                  <a:buSzTx/>
                  <a:buFontTx/>
                  <a:buNone/>
                </a:pPr>
                <a:endParaRPr lang="zh-CN" altLang="en-US" sz="1800">
                  <a:solidFill>
                    <a:schemeClr val="tx1"/>
                  </a:solidFill>
                </a:endParaRPr>
              </a:p>
            </p:txBody>
          </p:sp>
          <p:sp>
            <p:nvSpPr>
              <p:cNvPr id="73769" name="Oval 37"/>
              <p:cNvSpPr>
                <a:spLocks noChangeArrowheads="1"/>
              </p:cNvSpPr>
              <p:nvPr/>
            </p:nvSpPr>
            <p:spPr bwMode="auto">
              <a:xfrm flipV="1">
                <a:off x="4300" y="3860"/>
                <a:ext cx="48" cy="48"/>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0"/>
                  </a:spcBef>
                  <a:buClrTx/>
                  <a:buSzTx/>
                  <a:buFontTx/>
                  <a:buNone/>
                </a:pPr>
                <a:endParaRPr lang="zh-CN" altLang="en-US" sz="1800">
                  <a:solidFill>
                    <a:schemeClr val="tx1"/>
                  </a:solidFill>
                </a:endParaRPr>
              </a:p>
            </p:txBody>
          </p:sp>
          <p:sp>
            <p:nvSpPr>
              <p:cNvPr id="73770" name="Oval 38"/>
              <p:cNvSpPr>
                <a:spLocks noChangeArrowheads="1"/>
              </p:cNvSpPr>
              <p:nvPr/>
            </p:nvSpPr>
            <p:spPr bwMode="auto">
              <a:xfrm flipV="1">
                <a:off x="4300" y="3532"/>
                <a:ext cx="48" cy="48"/>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0"/>
                  </a:spcBef>
                  <a:buClrTx/>
                  <a:buSzTx/>
                  <a:buFontTx/>
                  <a:buNone/>
                </a:pPr>
                <a:endParaRPr lang="zh-CN" altLang="en-US" sz="1800">
                  <a:solidFill>
                    <a:schemeClr val="tx1"/>
                  </a:solidFill>
                </a:endParaRPr>
              </a:p>
            </p:txBody>
          </p:sp>
          <p:sp>
            <p:nvSpPr>
              <p:cNvPr id="73771" name="Line 39"/>
              <p:cNvSpPr>
                <a:spLocks noChangeShapeType="1"/>
              </p:cNvSpPr>
              <p:nvPr/>
            </p:nvSpPr>
            <p:spPr bwMode="auto">
              <a:xfrm>
                <a:off x="3936" y="3696"/>
                <a:ext cx="38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2" name="Line 40"/>
              <p:cNvSpPr>
                <a:spLocks noChangeShapeType="1"/>
              </p:cNvSpPr>
              <p:nvPr/>
            </p:nvSpPr>
            <p:spPr bwMode="auto">
              <a:xfrm flipV="1">
                <a:off x="3916" y="3552"/>
                <a:ext cx="404" cy="1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3766" name="Text Box 41"/>
            <p:cNvSpPr txBox="1">
              <a:spLocks noChangeArrowheads="1"/>
            </p:cNvSpPr>
            <p:nvPr/>
          </p:nvSpPr>
          <p:spPr bwMode="auto">
            <a:xfrm>
              <a:off x="4992" y="2275"/>
              <a:ext cx="3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0000CC"/>
                  </a:solidFill>
                  <a:latin typeface="Times New Roman" pitchFamily="18" charset="0"/>
                  <a:ea typeface="宋体" pitchFamily="2" charset="-122"/>
                </a:rPr>
                <a:t>00010</a:t>
              </a:r>
            </a:p>
          </p:txBody>
        </p:sp>
        <p:sp>
          <p:nvSpPr>
            <p:cNvPr id="73767" name="Text Box 42"/>
            <p:cNvSpPr txBox="1">
              <a:spLocks noChangeArrowheads="1"/>
            </p:cNvSpPr>
            <p:nvPr/>
          </p:nvSpPr>
          <p:spPr bwMode="auto">
            <a:xfrm>
              <a:off x="4992" y="2563"/>
              <a:ext cx="3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en-US" altLang="zh-CN" sz="1800">
                  <a:solidFill>
                    <a:srgbClr val="0000CC"/>
                  </a:solidFill>
                  <a:latin typeface="Times New Roman" pitchFamily="18" charset="0"/>
                  <a:ea typeface="宋体" pitchFamily="2" charset="-122"/>
                </a:rPr>
                <a:t>00011</a:t>
              </a:r>
            </a:p>
          </p:txBody>
        </p:sp>
      </p:grpSp>
      <p:sp>
        <p:nvSpPr>
          <p:cNvPr id="73731" name="Rectangle 43" descr="Large confetti"/>
          <p:cNvSpPr>
            <a:spLocks noChangeArrowheads="1"/>
          </p:cNvSpPr>
          <p:nvPr/>
        </p:nvSpPr>
        <p:spPr bwMode="auto">
          <a:xfrm>
            <a:off x="1126257" y="25371"/>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algn="ctr">
              <a:spcBef>
                <a:spcPct val="0"/>
              </a:spcBef>
              <a:buClrTx/>
              <a:buSzTx/>
              <a:buFontTx/>
              <a:buNone/>
            </a:pPr>
            <a:r>
              <a:rPr lang="zh-CN" altLang="en-US" sz="4000" dirty="0">
                <a:solidFill>
                  <a:srgbClr val="0000FF"/>
                </a:solidFill>
              </a:rPr>
              <a:t>哈夫曼</a:t>
            </a:r>
            <a:r>
              <a:rPr lang="zh-CN" altLang="en-US" sz="4000" dirty="0">
                <a:solidFill>
                  <a:srgbClr val="FF0000"/>
                </a:solidFill>
              </a:rPr>
              <a:t>（</a:t>
            </a:r>
            <a:r>
              <a:rPr lang="en-US" altLang="zh-CN" sz="4000" dirty="0">
                <a:solidFill>
                  <a:srgbClr val="FF0000"/>
                </a:solidFill>
              </a:rPr>
              <a:t>Huffman</a:t>
            </a:r>
            <a:r>
              <a:rPr lang="zh-CN" altLang="en-US" sz="4000" dirty="0">
                <a:solidFill>
                  <a:srgbClr val="FF0000"/>
                </a:solidFill>
              </a:rPr>
              <a:t>）</a:t>
            </a:r>
            <a:r>
              <a:rPr lang="zh-CN" altLang="en-US" sz="4000" dirty="0">
                <a:solidFill>
                  <a:srgbClr val="0000FF"/>
                </a:solidFill>
              </a:rPr>
              <a:t>码</a:t>
            </a:r>
          </a:p>
        </p:txBody>
      </p:sp>
      <p:sp>
        <p:nvSpPr>
          <p:cNvPr id="73732" name="Text Box 44"/>
          <p:cNvSpPr txBox="1">
            <a:spLocks noChangeArrowheads="1"/>
          </p:cNvSpPr>
          <p:nvPr/>
        </p:nvSpPr>
        <p:spPr bwMode="auto">
          <a:xfrm>
            <a:off x="539750" y="1916113"/>
            <a:ext cx="6769100" cy="576262"/>
          </a:xfrm>
          <a:prstGeom prst="rect">
            <a:avLst/>
          </a:prstGeom>
          <a:noFill/>
          <a:ln w="57150" cmpd="thinThick">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kumimoji="1" lang="en-US" altLang="zh-CN" b="1">
                <a:solidFill>
                  <a:srgbClr val="FF0066"/>
                </a:solidFill>
                <a:latin typeface="楷体_GB2312" pitchFamily="49" charset="-122"/>
                <a:ea typeface="楷体_GB2312" pitchFamily="49" charset="-122"/>
              </a:rPr>
              <a:t>4.</a:t>
            </a:r>
            <a:r>
              <a:rPr kumimoji="1" lang="zh-CN" altLang="en-US" b="1">
                <a:solidFill>
                  <a:srgbClr val="FF0066"/>
                </a:solidFill>
                <a:latin typeface="楷体_GB2312" pitchFamily="49" charset="-122"/>
                <a:ea typeface="楷体_GB2312" pitchFamily="49" charset="-122"/>
              </a:rPr>
              <a:t>例题  </a:t>
            </a:r>
            <a:r>
              <a:rPr kumimoji="1" lang="en-US" altLang="zh-CN" b="1" i="1" u="sng">
                <a:solidFill>
                  <a:schemeClr val="tx1"/>
                </a:solidFill>
                <a:latin typeface="Times New Roman" pitchFamily="18" charset="0"/>
                <a:ea typeface="宋体" pitchFamily="2" charset="-122"/>
              </a:rPr>
              <a:t>X</a:t>
            </a:r>
            <a:r>
              <a:rPr kumimoji="1" lang="en-US" altLang="zh-CN" b="1" u="sng">
                <a:solidFill>
                  <a:schemeClr val="tx1"/>
                </a:solidFill>
                <a:latin typeface="Times New Roman" pitchFamily="18" charset="0"/>
                <a:ea typeface="宋体" pitchFamily="2" charset="-122"/>
              </a:rPr>
              <a:t>:</a:t>
            </a:r>
            <a:r>
              <a:rPr kumimoji="1" lang="en-US" altLang="zh-CN" b="1" i="1" u="sng">
                <a:solidFill>
                  <a:schemeClr val="tx1"/>
                </a:solidFill>
                <a:latin typeface="Times New Roman" pitchFamily="18" charset="0"/>
                <a:ea typeface="宋体" pitchFamily="2" charset="-122"/>
              </a:rPr>
              <a:t>p</a:t>
            </a:r>
            <a:r>
              <a:rPr kumimoji="1" lang="en-US" altLang="zh-CN" b="1" u="sng">
                <a:solidFill>
                  <a:schemeClr val="tx1"/>
                </a:solidFill>
                <a:latin typeface="Times New Roman" pitchFamily="18" charset="0"/>
                <a:ea typeface="宋体" pitchFamily="2" charset="-122"/>
              </a:rPr>
              <a:t>(</a:t>
            </a:r>
            <a:r>
              <a:rPr kumimoji="1" lang="en-US" altLang="zh-CN" b="1" i="1" u="sng">
                <a:solidFill>
                  <a:schemeClr val="tx1"/>
                </a:solidFill>
                <a:latin typeface="Times New Roman" pitchFamily="18" charset="0"/>
                <a:ea typeface="宋体" pitchFamily="2" charset="-122"/>
              </a:rPr>
              <a:t>x</a:t>
            </a:r>
            <a:r>
              <a:rPr kumimoji="1" lang="en-US" altLang="zh-CN" b="1" u="sng">
                <a:solidFill>
                  <a:schemeClr val="tx1"/>
                </a:solidFill>
                <a:latin typeface="Times New Roman" pitchFamily="18" charset="0"/>
                <a:ea typeface="宋体" pitchFamily="2" charset="-122"/>
              </a:rPr>
              <a:t>)</a:t>
            </a:r>
            <a:r>
              <a:rPr kumimoji="1" lang="en-US" altLang="zh-CN" b="1" u="sng">
                <a:solidFill>
                  <a:schemeClr val="tx1"/>
                </a:solidFill>
                <a:latin typeface="Times New Roman" pitchFamily="18" charset="0"/>
                <a:ea typeface="宋体" pitchFamily="2" charset="-122"/>
                <a:cs typeface="Times New Roman" pitchFamily="18" charset="0"/>
              </a:rPr>
              <a:t>~(</a:t>
            </a:r>
            <a:r>
              <a:rPr kumimoji="1" lang="en-US" altLang="zh-CN" sz="2000" b="1" u="sng">
                <a:solidFill>
                  <a:schemeClr val="tx1"/>
                </a:solidFill>
                <a:latin typeface="Times New Roman" pitchFamily="18" charset="0"/>
                <a:ea typeface="宋体" pitchFamily="2" charset="-122"/>
                <a:cs typeface="Times New Roman" pitchFamily="18" charset="0"/>
              </a:rPr>
              <a:t>0.4,0.18,0.1,0.1,0.07,0.06,0.05,0.04</a:t>
            </a:r>
            <a:r>
              <a:rPr kumimoji="1" lang="en-US" altLang="zh-CN" b="1" u="sng">
                <a:solidFill>
                  <a:schemeClr val="tx1"/>
                </a:solidFill>
                <a:latin typeface="Times New Roman" pitchFamily="18" charset="0"/>
                <a:ea typeface="宋体" pitchFamily="2" charset="-122"/>
                <a:cs typeface="Times New Roman" pitchFamily="18" charset="0"/>
              </a:rPr>
              <a:t>)</a:t>
            </a:r>
          </a:p>
        </p:txBody>
      </p:sp>
      <p:sp>
        <p:nvSpPr>
          <p:cNvPr id="73733" name="Text Box 45"/>
          <p:cNvSpPr txBox="1">
            <a:spLocks noChangeArrowheads="1"/>
          </p:cNvSpPr>
          <p:nvPr/>
        </p:nvSpPr>
        <p:spPr bwMode="auto">
          <a:xfrm>
            <a:off x="2700338" y="5805488"/>
            <a:ext cx="3024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endParaRPr kumimoji="1" lang="zh-CN" altLang="en-US" sz="2400" b="1">
              <a:solidFill>
                <a:schemeClr val="tx1"/>
              </a:solidFill>
              <a:latin typeface="Times New Roman" pitchFamily="18" charset="0"/>
              <a:ea typeface="宋体" pitchFamily="2" charset="-122"/>
            </a:endParaRPr>
          </a:p>
        </p:txBody>
      </p:sp>
      <p:sp>
        <p:nvSpPr>
          <p:cNvPr id="73734" name="Text Box 46"/>
          <p:cNvSpPr txBox="1">
            <a:spLocks noChangeArrowheads="1"/>
          </p:cNvSpPr>
          <p:nvPr/>
        </p:nvSpPr>
        <p:spPr bwMode="auto">
          <a:xfrm>
            <a:off x="4356100" y="3213100"/>
            <a:ext cx="3095625"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kumimoji="1" lang="zh-CN" altLang="en-US" sz="2400" b="1">
                <a:solidFill>
                  <a:schemeClr val="tx1"/>
                </a:solidFill>
                <a:latin typeface="Times New Roman" pitchFamily="18" charset="0"/>
                <a:ea typeface="宋体" pitchFamily="2" charset="-122"/>
              </a:rPr>
              <a:t>若接收的字符串是：</a:t>
            </a:r>
          </a:p>
          <a:p>
            <a:pPr eaLnBrk="1" hangingPunct="1">
              <a:spcBef>
                <a:spcPct val="50000"/>
              </a:spcBef>
              <a:buClrTx/>
              <a:buSzTx/>
              <a:buFontTx/>
              <a:buNone/>
            </a:pPr>
            <a:r>
              <a:rPr kumimoji="1" lang="en-US" altLang="zh-CN" sz="2400" b="1">
                <a:solidFill>
                  <a:schemeClr val="tx1"/>
                </a:solidFill>
                <a:latin typeface="Times New Roman" pitchFamily="18" charset="0"/>
                <a:ea typeface="宋体" pitchFamily="2" charset="-122"/>
              </a:rPr>
              <a:t>00010100101100011</a:t>
            </a:r>
          </a:p>
        </p:txBody>
      </p:sp>
      <p:sp>
        <p:nvSpPr>
          <p:cNvPr id="607279" name="Text Box 47"/>
          <p:cNvSpPr txBox="1">
            <a:spLocks noChangeArrowheads="1"/>
          </p:cNvSpPr>
          <p:nvPr/>
        </p:nvSpPr>
        <p:spPr bwMode="auto">
          <a:xfrm>
            <a:off x="4356100" y="4581525"/>
            <a:ext cx="3095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kumimoji="1" lang="en-US" altLang="zh-CN" sz="2400" b="1">
                <a:solidFill>
                  <a:srgbClr val="0000FF"/>
                </a:solidFill>
                <a:latin typeface="Times New Roman" pitchFamily="18" charset="0"/>
                <a:ea typeface="宋体" pitchFamily="2" charset="-122"/>
              </a:rPr>
              <a:t>0001</a:t>
            </a:r>
            <a:r>
              <a:rPr kumimoji="1" lang="en-US" altLang="zh-CN" sz="2400" b="1">
                <a:solidFill>
                  <a:schemeClr val="tx1"/>
                </a:solidFill>
                <a:latin typeface="Times New Roman" pitchFamily="18" charset="0"/>
                <a:ea typeface="宋体" pitchFamily="2" charset="-122"/>
              </a:rPr>
              <a:t>0100101100011</a:t>
            </a:r>
          </a:p>
        </p:txBody>
      </p:sp>
      <p:sp>
        <p:nvSpPr>
          <p:cNvPr id="607280" name="Text Box 48"/>
          <p:cNvSpPr txBox="1">
            <a:spLocks noChangeArrowheads="1"/>
          </p:cNvSpPr>
          <p:nvPr/>
        </p:nvSpPr>
        <p:spPr bwMode="auto">
          <a:xfrm>
            <a:off x="4356100" y="4581525"/>
            <a:ext cx="3095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kumimoji="1" lang="en-US" altLang="zh-CN" sz="2400" b="1">
                <a:solidFill>
                  <a:srgbClr val="0000FF"/>
                </a:solidFill>
                <a:latin typeface="Times New Roman" pitchFamily="18" charset="0"/>
                <a:ea typeface="宋体" pitchFamily="2" charset="-122"/>
              </a:rPr>
              <a:t>0001</a:t>
            </a:r>
            <a:r>
              <a:rPr kumimoji="1" lang="en-US" altLang="zh-CN" sz="2400" b="1">
                <a:solidFill>
                  <a:srgbClr val="800080"/>
                </a:solidFill>
                <a:latin typeface="Times New Roman" pitchFamily="18" charset="0"/>
                <a:ea typeface="宋体" pitchFamily="2" charset="-122"/>
              </a:rPr>
              <a:t>0100</a:t>
            </a:r>
            <a:r>
              <a:rPr kumimoji="1" lang="en-US" altLang="zh-CN" sz="2400" b="1">
                <a:solidFill>
                  <a:schemeClr val="tx1"/>
                </a:solidFill>
                <a:latin typeface="Times New Roman" pitchFamily="18" charset="0"/>
                <a:ea typeface="宋体" pitchFamily="2" charset="-122"/>
              </a:rPr>
              <a:t>101100011</a:t>
            </a:r>
          </a:p>
        </p:txBody>
      </p:sp>
      <p:sp>
        <p:nvSpPr>
          <p:cNvPr id="607281" name="Text Box 49"/>
          <p:cNvSpPr txBox="1">
            <a:spLocks noChangeArrowheads="1"/>
          </p:cNvSpPr>
          <p:nvPr/>
        </p:nvSpPr>
        <p:spPr bwMode="auto">
          <a:xfrm>
            <a:off x="4356100" y="4581525"/>
            <a:ext cx="3095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kumimoji="1" lang="en-US" altLang="zh-CN" sz="2400" b="1">
                <a:solidFill>
                  <a:srgbClr val="0000FF"/>
                </a:solidFill>
                <a:latin typeface="Times New Roman" pitchFamily="18" charset="0"/>
                <a:ea typeface="宋体" pitchFamily="2" charset="-122"/>
              </a:rPr>
              <a:t>0001</a:t>
            </a:r>
            <a:r>
              <a:rPr kumimoji="1" lang="en-US" altLang="zh-CN" sz="2400" b="1">
                <a:solidFill>
                  <a:srgbClr val="800080"/>
                </a:solidFill>
                <a:latin typeface="Times New Roman" pitchFamily="18" charset="0"/>
                <a:ea typeface="宋体" pitchFamily="2" charset="-122"/>
              </a:rPr>
              <a:t>0100</a:t>
            </a:r>
            <a:r>
              <a:rPr kumimoji="1" lang="en-US" altLang="zh-CN" sz="2400" b="1">
                <a:solidFill>
                  <a:srgbClr val="FF0000"/>
                </a:solidFill>
                <a:latin typeface="Times New Roman" pitchFamily="18" charset="0"/>
                <a:ea typeface="宋体" pitchFamily="2" charset="-122"/>
              </a:rPr>
              <a:t>1</a:t>
            </a:r>
            <a:r>
              <a:rPr kumimoji="1" lang="en-US" altLang="zh-CN" sz="2400" b="1">
                <a:solidFill>
                  <a:schemeClr val="tx1"/>
                </a:solidFill>
                <a:latin typeface="Times New Roman" pitchFamily="18" charset="0"/>
                <a:ea typeface="宋体" pitchFamily="2" charset="-122"/>
              </a:rPr>
              <a:t>01100011</a:t>
            </a:r>
          </a:p>
        </p:txBody>
      </p:sp>
    </p:spTree>
    <p:extLst>
      <p:ext uri="{BB962C8B-B14F-4D97-AF65-F5344CB8AC3E}">
        <p14:creationId xmlns:p14="http://schemas.microsoft.com/office/powerpoint/2010/main" val="22959318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72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728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72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279" grpId="0"/>
      <p:bldP spid="607280" grpId="0"/>
      <p:bldP spid="60728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zh-CN" altLang="en-US"/>
              <a:t>统计编码</a:t>
            </a:r>
          </a:p>
        </p:txBody>
      </p:sp>
      <p:sp>
        <p:nvSpPr>
          <p:cNvPr id="74755" name="Rectangle 3"/>
          <p:cNvSpPr>
            <a:spLocks noGrp="1" noChangeArrowheads="1"/>
          </p:cNvSpPr>
          <p:nvPr>
            <p:ph type="body" idx="1"/>
          </p:nvPr>
        </p:nvSpPr>
        <p:spPr/>
        <p:txBody>
          <a:bodyPr/>
          <a:lstStyle/>
          <a:p>
            <a:r>
              <a:rPr lang="zh-CN" altLang="en-US"/>
              <a:t>香农</a:t>
            </a:r>
            <a:r>
              <a:rPr lang="en-US" altLang="zh-CN"/>
              <a:t>-</a:t>
            </a:r>
            <a:r>
              <a:rPr lang="zh-CN" altLang="en-US"/>
              <a:t>费诺编码</a:t>
            </a:r>
          </a:p>
          <a:p>
            <a:r>
              <a:rPr lang="zh-CN" altLang="en-US"/>
              <a:t>哈夫曼编码</a:t>
            </a:r>
          </a:p>
          <a:p>
            <a:r>
              <a:rPr lang="zh-CN" altLang="en-US">
                <a:solidFill>
                  <a:srgbClr val="FF0000"/>
                </a:solidFill>
              </a:rPr>
              <a:t>算术编码</a:t>
            </a:r>
          </a:p>
        </p:txBody>
      </p:sp>
    </p:spTree>
    <p:extLst>
      <p:ext uri="{BB962C8B-B14F-4D97-AF65-F5344CB8AC3E}">
        <p14:creationId xmlns:p14="http://schemas.microsoft.com/office/powerpoint/2010/main" val="180168400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nvSpPr>
        <p:spPr>
          <a:xfrm>
            <a:off x="1767994" y="1729190"/>
            <a:ext cx="6407817" cy="1015663"/>
          </a:xfrm>
          <a:prstGeom prst="rect">
            <a:avLst/>
          </a:prstGeom>
          <a:solidFill>
            <a:schemeClr val="accent2">
              <a:lumMod val="60000"/>
              <a:lumOff val="40000"/>
            </a:schemeClr>
          </a:solidFill>
        </p:spPr>
        <p:txBody>
          <a:bodyPr wrap="square" rtlCol="0">
            <a:spAutoFit/>
          </a:bodyPr>
          <a:lstStyle/>
          <a:p>
            <a:r>
              <a:rPr lang="en-US" altLang="zh-CN" sz="2000" dirty="0" smtClean="0"/>
              <a:t>	</a:t>
            </a:r>
            <a:r>
              <a:rPr lang="zh-CN" altLang="en-US" sz="2000" dirty="0" smtClean="0"/>
              <a:t>衡量</a:t>
            </a:r>
            <a:r>
              <a:rPr lang="zh-CN" altLang="en-US" sz="2000" dirty="0"/>
              <a:t>“平均误差”的一种较方便的方法。可以</a:t>
            </a:r>
            <a:r>
              <a:rPr lang="zh-CN" altLang="en-US" sz="2000" dirty="0" smtClean="0"/>
              <a:t>评价</a:t>
            </a:r>
            <a:r>
              <a:rPr lang="en-US" altLang="zh-CN" sz="2000" dirty="0" smtClean="0"/>
              <a:t>	</a:t>
            </a:r>
            <a:r>
              <a:rPr lang="zh-CN" altLang="en-US" sz="2000" dirty="0" smtClean="0"/>
              <a:t>数据</a:t>
            </a:r>
            <a:r>
              <a:rPr lang="zh-CN" altLang="en-US" sz="2000" dirty="0" smtClean="0"/>
              <a:t>的</a:t>
            </a:r>
            <a:r>
              <a:rPr lang="zh-CN" altLang="en-US" sz="2000" dirty="0"/>
              <a:t>变化程度。均方根误差是均方误差的</a:t>
            </a:r>
            <a:r>
              <a:rPr lang="zh-CN" altLang="en-US" sz="2000" dirty="0" smtClean="0"/>
              <a:t>算术</a:t>
            </a:r>
            <a:endParaRPr lang="en-US" altLang="zh-CN" sz="2000" dirty="0" smtClean="0"/>
          </a:p>
          <a:p>
            <a:r>
              <a:rPr lang="en-US" altLang="zh-CN" sz="2000" dirty="0"/>
              <a:t>	</a:t>
            </a:r>
            <a:r>
              <a:rPr lang="zh-CN" altLang="en-US" sz="2000" dirty="0" smtClean="0"/>
              <a:t>平方根</a:t>
            </a:r>
            <a:endParaRPr lang="en-US" altLang="zh-CN" sz="2000" dirty="0" smtClean="0"/>
          </a:p>
        </p:txBody>
      </p:sp>
      <p:sp>
        <p:nvSpPr>
          <p:cNvPr id="9" name="文本框 8"/>
          <p:cNvSpPr txBox="1"/>
          <p:nvPr/>
        </p:nvSpPr>
        <p:spPr>
          <a:xfrm>
            <a:off x="1640774" y="3697211"/>
            <a:ext cx="6535037" cy="400110"/>
          </a:xfrm>
          <a:prstGeom prst="rect">
            <a:avLst/>
          </a:prstGeom>
          <a:noFill/>
        </p:spPr>
        <p:txBody>
          <a:bodyPr wrap="square" rtlCol="0">
            <a:spAutoFit/>
          </a:bodyPr>
          <a:lstStyle/>
          <a:p>
            <a:r>
              <a:rPr lang="zh-CN" altLang="en-US" sz="2000" dirty="0" smtClean="0"/>
              <a:t>均方误差：</a:t>
            </a:r>
            <a:endParaRPr lang="zh-CN" altLang="en-US" sz="2000" dirty="0"/>
          </a:p>
        </p:txBody>
      </p:sp>
      <p:grpSp>
        <p:nvGrpSpPr>
          <p:cNvPr id="18" name="组合 17"/>
          <p:cNvGrpSpPr/>
          <p:nvPr/>
        </p:nvGrpSpPr>
        <p:grpSpPr>
          <a:xfrm>
            <a:off x="841848" y="1609608"/>
            <a:ext cx="1388429" cy="1346854"/>
            <a:chOff x="3104369" y="3482051"/>
            <a:chExt cx="1217299" cy="1210096"/>
          </a:xfrm>
        </p:grpSpPr>
        <p:pic>
          <p:nvPicPr>
            <p:cNvPr id="24" name="Picture 3" descr="whiteline_0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4369" y="3482051"/>
              <a:ext cx="1217299" cy="121009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pic>
        <p:sp>
          <p:nvSpPr>
            <p:cNvPr id="25" name="文本框 24"/>
            <p:cNvSpPr txBox="1"/>
            <p:nvPr/>
          </p:nvSpPr>
          <p:spPr>
            <a:xfrm>
              <a:off x="3306618" y="3630832"/>
              <a:ext cx="812800" cy="912534"/>
            </a:xfrm>
            <a:prstGeom prst="rect">
              <a:avLst/>
            </a:prstGeom>
            <a:noFill/>
          </p:spPr>
          <p:txBody>
            <a:bodyPr wrap="square" rtlCol="0">
              <a:spAutoFit/>
            </a:bodyPr>
            <a:lstStyle/>
            <a:p>
              <a:pPr algn="ctr"/>
              <a:r>
                <a:rPr lang="zh-CN" altLang="en-US" sz="2000" dirty="0" smtClean="0">
                  <a:latin typeface="黑体" panose="02010609060101010101" pitchFamily="49" charset="-122"/>
                  <a:ea typeface="黑体" panose="02010609060101010101" pitchFamily="49" charset="-122"/>
                </a:rPr>
                <a:t>均方误差</a:t>
              </a:r>
              <a:endParaRPr lang="en-US" altLang="zh-CN" sz="2000" dirty="0" smtClean="0">
                <a:latin typeface="黑体" panose="02010609060101010101" pitchFamily="49" charset="-122"/>
                <a:ea typeface="黑体" panose="02010609060101010101" pitchFamily="49" charset="-122"/>
              </a:endParaRPr>
            </a:p>
            <a:p>
              <a:pPr algn="ctr"/>
              <a:r>
                <a:rPr lang="en-US" altLang="zh-CN" sz="2000" dirty="0" smtClean="0">
                  <a:latin typeface="黑体" panose="02010609060101010101" pitchFamily="49" charset="-122"/>
                  <a:ea typeface="黑体" panose="02010609060101010101" pitchFamily="49" charset="-122"/>
                </a:rPr>
                <a:t>(MSE</a:t>
              </a:r>
              <a:r>
                <a:rPr lang="en-US" altLang="zh-CN" sz="2000" dirty="0">
                  <a:latin typeface="黑体" panose="02010609060101010101" pitchFamily="49" charset="-122"/>
                  <a:ea typeface="黑体" panose="02010609060101010101" pitchFamily="49" charset="-122"/>
                </a:rPr>
                <a:t>)</a:t>
              </a:r>
              <a:endParaRPr lang="zh-CN" altLang="en-US" sz="2000" dirty="0">
                <a:latin typeface="黑体" panose="02010609060101010101" pitchFamily="49" charset="-122"/>
                <a:ea typeface="黑体" panose="02010609060101010101" pitchFamily="49" charset="-122"/>
              </a:endParaRPr>
            </a:p>
          </p:txBody>
        </p:sp>
      </p:grpSp>
      <p:graphicFrame>
        <p:nvGraphicFramePr>
          <p:cNvPr id="4" name="对象 3"/>
          <p:cNvGraphicFramePr>
            <a:graphicFrameLocks noChangeAspect="1"/>
          </p:cNvGraphicFramePr>
          <p:nvPr>
            <p:extLst>
              <p:ext uri="{D42A27DB-BD31-4B8C-83A1-F6EECF244321}">
                <p14:modId xmlns:p14="http://schemas.microsoft.com/office/powerpoint/2010/main" val="4028887673"/>
              </p:ext>
            </p:extLst>
          </p:nvPr>
        </p:nvGraphicFramePr>
        <p:xfrm>
          <a:off x="2938551" y="3116217"/>
          <a:ext cx="3462250" cy="1161988"/>
        </p:xfrm>
        <a:graphic>
          <a:graphicData uri="http://schemas.openxmlformats.org/presentationml/2006/ole">
            <mc:AlternateContent xmlns:mc="http://schemas.openxmlformats.org/markup-compatibility/2006">
              <mc:Choice xmlns:v="urn:schemas-microsoft-com:vml" Requires="v">
                <p:oleObj spid="_x0000_s18434" name="Equation" r:id="rId5" imgW="1854000" imgH="622080" progId="Equation.DSMT4">
                  <p:embed/>
                </p:oleObj>
              </mc:Choice>
              <mc:Fallback>
                <p:oleObj name="Equation" r:id="rId5" imgW="1854000" imgH="622080" progId="Equation.DSMT4">
                  <p:embed/>
                  <p:pic>
                    <p:nvPicPr>
                      <p:cNvPr id="0" name=""/>
                      <p:cNvPicPr/>
                      <p:nvPr/>
                    </p:nvPicPr>
                    <p:blipFill>
                      <a:blip r:embed="rId6"/>
                      <a:stretch>
                        <a:fillRect/>
                      </a:stretch>
                    </p:blipFill>
                    <p:spPr>
                      <a:xfrm>
                        <a:off x="2938551" y="3116217"/>
                        <a:ext cx="3462250" cy="1161988"/>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26" name="矩形 25"/>
              <p:cNvSpPr/>
              <p:nvPr/>
            </p:nvSpPr>
            <p:spPr>
              <a:xfrm>
                <a:off x="1072530" y="4603468"/>
                <a:ext cx="6659195" cy="1254189"/>
              </a:xfrm>
              <a:prstGeom prst="rect">
                <a:avLst/>
              </a:prstGeom>
            </p:spPr>
            <p:txBody>
              <a:bodyPr wrap="none">
                <a:spAutoFit/>
              </a:bodyPr>
              <a:lstStyle/>
              <a:p>
                <a:pPr marL="285750" indent="-285750">
                  <a:buFont typeface="Arial" panose="020B0604020202020204" pitchFamily="34" charset="0"/>
                  <a:buChar char="•"/>
                </a:pPr>
                <a14:m>
                  <m:oMath xmlns:m="http://schemas.openxmlformats.org/officeDocument/2006/math">
                    <m:sSub>
                      <m:sSubPr>
                        <m:ctrlPr>
                          <a:rPr lang="zh-CN" altLang="en-US" i="1">
                            <a:latin typeface="Cambria Math"/>
                          </a:rPr>
                        </m:ctrlPr>
                      </m:sSubPr>
                      <m:e>
                        <m:r>
                          <a:rPr lang="zh-CN" altLang="en-US" i="1">
                            <a:latin typeface="Cambria Math" panose="02040503050406030204" pitchFamily="18" charset="0"/>
                          </a:rPr>
                          <m:t>𝑓</m:t>
                        </m:r>
                      </m:e>
                      <m:sub>
                        <m:r>
                          <a:rPr lang="zh-CN" altLang="en-US" i="1">
                            <a:latin typeface="Cambria Math" panose="02040503050406030204" pitchFamily="18" charset="0"/>
                          </a:rPr>
                          <m:t>𝑖𝑗</m:t>
                        </m:r>
                      </m:sub>
                    </m:sSub>
                  </m:oMath>
                </a14:m>
                <a:r>
                  <a:rPr lang="zh-CN" altLang="en-US" dirty="0"/>
                  <a:t>代表原始参考视频对应</a:t>
                </a:r>
                <a:r>
                  <a:rPr lang="zh-CN" altLang="en-US" dirty="0" smtClean="0"/>
                  <a:t>帧</a:t>
                </a:r>
                <a:endParaRPr lang="en-US" altLang="zh-CN" dirty="0" smtClean="0"/>
              </a:p>
              <a:p>
                <a:pPr marL="285750" indent="-285750">
                  <a:buFont typeface="Arial" panose="020B0604020202020204" pitchFamily="34" charset="0"/>
                  <a:buChar char="•"/>
                </a:pPr>
                <a:r>
                  <a:rPr lang="en-US" altLang="zh-CN" dirty="0" smtClean="0"/>
                  <a:t> </a:t>
                </a:r>
                <a14:m>
                  <m:oMath xmlns:m="http://schemas.openxmlformats.org/officeDocument/2006/math">
                    <m:sSubSup>
                      <m:sSubSupPr>
                        <m:ctrlPr>
                          <a:rPr lang="zh-CN" altLang="en-US" i="1">
                            <a:latin typeface="Cambria Math"/>
                          </a:rPr>
                        </m:ctrlPr>
                      </m:sSubSupPr>
                      <m:e>
                        <m:r>
                          <a:rPr lang="zh-CN" altLang="en-US" i="1">
                            <a:latin typeface="Cambria Math" panose="02040503050406030204" pitchFamily="18" charset="0"/>
                          </a:rPr>
                          <m:t>𝑓</m:t>
                        </m:r>
                      </m:e>
                      <m:sub>
                        <m:r>
                          <a:rPr lang="zh-CN" altLang="en-US" i="1">
                            <a:latin typeface="Cambria Math" panose="02040503050406030204" pitchFamily="18" charset="0"/>
                          </a:rPr>
                          <m:t>𝑖𝑗</m:t>
                        </m:r>
                      </m:sub>
                      <m:sup>
                        <m:r>
                          <a:rPr lang="zh-CN" altLang="en-US">
                            <a:latin typeface="Cambria Math" panose="02040503050406030204" pitchFamily="18" charset="0"/>
                          </a:rPr>
                          <m:t>′</m:t>
                        </m:r>
                      </m:sup>
                    </m:sSubSup>
                    <m:r>
                      <m:rPr>
                        <m:nor/>
                      </m:rPr>
                      <a:rPr lang="zh-CN" altLang="en-US" dirty="0"/>
                      <m:t>代表失真视频对应帧</m:t>
                    </m:r>
                  </m:oMath>
                </a14:m>
                <a:endParaRPr lang="en-US" altLang="zh-CN" dirty="0" smtClean="0"/>
              </a:p>
              <a:p>
                <a:pPr marL="285750" indent="-285750">
                  <a:buFont typeface="Arial" panose="020B0604020202020204" pitchFamily="34" charset="0"/>
                  <a:buChar char="•"/>
                </a:pPr>
                <a:r>
                  <a:rPr lang="en-US" altLang="zh-CN" dirty="0"/>
                  <a:t>M,N</a:t>
                </a:r>
                <a:r>
                  <a:rPr lang="zh-CN" altLang="en-US" dirty="0"/>
                  <a:t>分别表示视频帧的</a:t>
                </a:r>
                <a:r>
                  <a:rPr lang="zh-CN" altLang="en-US" dirty="0" smtClean="0"/>
                  <a:t>高和宽</a:t>
                </a:r>
                <a:endParaRPr lang="en-US" altLang="zh-CN" dirty="0" smtClean="0"/>
              </a:p>
              <a:p>
                <a:pPr marL="285750" indent="-285750">
                  <a:buFont typeface="Arial" panose="020B0604020202020204" pitchFamily="34" charset="0"/>
                  <a:buChar char="•"/>
                </a:pPr>
                <a:r>
                  <a:rPr lang="en-US" altLang="zh-CN" dirty="0"/>
                  <a:t>MSE</a:t>
                </a:r>
                <a:r>
                  <a:rPr lang="zh-CN" altLang="en-US" dirty="0"/>
                  <a:t>的值越小，说明预测模型描述实验数据具有更好的</a:t>
                </a:r>
                <a:r>
                  <a:rPr lang="zh-CN" altLang="en-US" dirty="0" smtClean="0"/>
                  <a:t>精确度</a:t>
                </a:r>
                <a:endParaRPr lang="zh-CN" altLang="en-US" dirty="0"/>
              </a:p>
            </p:txBody>
          </p:sp>
        </mc:Choice>
        <mc:Fallback xmlns="">
          <p:sp>
            <p:nvSpPr>
              <p:cNvPr id="26" name="矩形 25"/>
              <p:cNvSpPr>
                <a:spLocks noRot="1" noChangeAspect="1" noMove="1" noResize="1" noEditPoints="1" noAdjustHandles="1" noChangeArrowheads="1" noChangeShapeType="1" noTextEdit="1"/>
              </p:cNvSpPr>
              <p:nvPr/>
            </p:nvSpPr>
            <p:spPr>
              <a:xfrm>
                <a:off x="1072530" y="4603468"/>
                <a:ext cx="6659195" cy="1254189"/>
              </a:xfrm>
              <a:prstGeom prst="rect">
                <a:avLst/>
              </a:prstGeom>
              <a:blipFill rotWithShape="0">
                <a:blip r:embed="rId7"/>
                <a:stretch>
                  <a:fillRect l="-641" t="-1942" r="-92" b="-6796"/>
                </a:stretch>
              </a:blipFill>
            </p:spPr>
            <p:txBody>
              <a:bodyPr/>
              <a:lstStyle/>
              <a:p>
                <a:r>
                  <a:rPr lang="zh-CN" altLang="en-US">
                    <a:noFill/>
                  </a:rPr>
                  <a:t> </a:t>
                </a:r>
              </a:p>
            </p:txBody>
          </p:sp>
        </mc:Fallback>
      </mc:AlternateContent>
      <p:sp>
        <p:nvSpPr>
          <p:cNvPr id="11" name="Rectangle 2"/>
          <p:cNvSpPr>
            <a:spLocks noGrp="1" noChangeArrowheads="1"/>
          </p:cNvSpPr>
          <p:nvPr>
            <p:ph type="title"/>
          </p:nvPr>
        </p:nvSpPr>
        <p:spPr>
          <a:xfrm>
            <a:off x="1892391" y="0"/>
            <a:ext cx="6423025" cy="1143000"/>
          </a:xfrm>
        </p:spPr>
        <p:txBody>
          <a:bodyPr/>
          <a:lstStyle/>
          <a:p>
            <a:r>
              <a:rPr lang="zh-CN" altLang="en-US" dirty="0" smtClean="0"/>
              <a:t>数据压缩</a:t>
            </a:r>
            <a:r>
              <a:rPr lang="en-US" altLang="zh-CN" dirty="0" smtClean="0"/>
              <a:t>-</a:t>
            </a:r>
            <a:r>
              <a:rPr lang="zh-CN" altLang="en-US" dirty="0" smtClean="0"/>
              <a:t>评价指标</a:t>
            </a:r>
            <a:endParaRPr lang="zh-CN" altLang="en-US" dirty="0" smtClean="0"/>
          </a:p>
        </p:txBody>
      </p:sp>
    </p:spTree>
    <p:extLst>
      <p:ext uri="{BB962C8B-B14F-4D97-AF65-F5344CB8AC3E}">
        <p14:creationId xmlns:p14="http://schemas.microsoft.com/office/powerpoint/2010/main" val="19244894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763114" y="227133"/>
            <a:ext cx="8067675" cy="762000"/>
          </a:xfrm>
          <a:noFill/>
        </p:spPr>
        <p:txBody>
          <a:bodyPr/>
          <a:lstStyle/>
          <a:p>
            <a:r>
              <a:rPr lang="zh-CN" altLang="en-US" dirty="0"/>
              <a:t>算术编码</a:t>
            </a:r>
          </a:p>
        </p:txBody>
      </p:sp>
      <p:sp>
        <p:nvSpPr>
          <p:cNvPr id="75779" name="Rectangle 3"/>
          <p:cNvSpPr>
            <a:spLocks noGrp="1" noChangeArrowheads="1"/>
          </p:cNvSpPr>
          <p:nvPr>
            <p:ph type="body" idx="1"/>
          </p:nvPr>
        </p:nvSpPr>
        <p:spPr>
          <a:xfrm>
            <a:off x="685800" y="1600200"/>
            <a:ext cx="7772400" cy="5029200"/>
          </a:xfrm>
          <a:noFill/>
        </p:spPr>
        <p:txBody>
          <a:bodyPr/>
          <a:lstStyle/>
          <a:p>
            <a:pPr>
              <a:buFont typeface="Wingdings" pitchFamily="2" charset="2"/>
              <a:buChar char="Ø"/>
            </a:pPr>
            <a:r>
              <a:rPr lang="zh-CN" altLang="en-US">
                <a:latin typeface="华文仿宋" pitchFamily="2" charset="-122"/>
                <a:ea typeface="华文仿宋" pitchFamily="2" charset="-122"/>
              </a:rPr>
              <a:t>算法思想</a:t>
            </a:r>
          </a:p>
          <a:p>
            <a:pPr lvl="1">
              <a:buClr>
                <a:schemeClr val="folHlink"/>
              </a:buClr>
            </a:pPr>
            <a:r>
              <a:rPr lang="en-US" altLang="zh-CN">
                <a:latin typeface="华文仿宋" pitchFamily="2" charset="-122"/>
                <a:ea typeface="华文仿宋" pitchFamily="2" charset="-122"/>
              </a:rPr>
              <a:t>Huffman</a:t>
            </a:r>
            <a:r>
              <a:rPr lang="zh-CN" altLang="en-US">
                <a:latin typeface="华文仿宋" pitchFamily="2" charset="-122"/>
                <a:ea typeface="华文仿宋" pitchFamily="2" charset="-122"/>
              </a:rPr>
              <a:t>编码中</a:t>
            </a:r>
            <a:r>
              <a:rPr lang="zh-CN" altLang="en-US" u="sng">
                <a:latin typeface="华文仿宋" pitchFamily="2" charset="-122"/>
                <a:ea typeface="华文仿宋" pitchFamily="2" charset="-122"/>
              </a:rPr>
              <a:t>每个符号</a:t>
            </a:r>
            <a:r>
              <a:rPr lang="zh-CN" altLang="en-US">
                <a:latin typeface="华文仿宋" pitchFamily="2" charset="-122"/>
                <a:ea typeface="华文仿宋" pitchFamily="2" charset="-122"/>
              </a:rPr>
              <a:t>都用</a:t>
            </a:r>
            <a:r>
              <a:rPr lang="zh-CN" altLang="en-US" u="sng">
                <a:latin typeface="华文仿宋" pitchFamily="2" charset="-122"/>
                <a:ea typeface="华文仿宋" pitchFamily="2" charset="-122"/>
              </a:rPr>
              <a:t>整数个</a:t>
            </a:r>
            <a:r>
              <a:rPr lang="en-US" altLang="zh-CN">
                <a:latin typeface="华文仿宋" pitchFamily="2" charset="-122"/>
                <a:ea typeface="华文仿宋" pitchFamily="2" charset="-122"/>
              </a:rPr>
              <a:t>bits</a:t>
            </a:r>
            <a:r>
              <a:rPr lang="zh-CN" altLang="en-US">
                <a:latin typeface="华文仿宋" pitchFamily="2" charset="-122"/>
                <a:ea typeface="华文仿宋" pitchFamily="2" charset="-122"/>
              </a:rPr>
              <a:t>来表示，影响编码效率。</a:t>
            </a:r>
          </a:p>
          <a:p>
            <a:pPr lvl="1">
              <a:buClr>
                <a:schemeClr val="folHlink"/>
              </a:buClr>
            </a:pPr>
            <a:r>
              <a:rPr lang="zh-CN" altLang="en-US">
                <a:latin typeface="华文仿宋" pitchFamily="2" charset="-122"/>
                <a:ea typeface="华文仿宋" pitchFamily="2" charset="-122"/>
              </a:rPr>
              <a:t>若能把</a:t>
            </a:r>
            <a:r>
              <a:rPr lang="zh-CN" altLang="en-US" u="sng">
                <a:latin typeface="华文仿宋" pitchFamily="2" charset="-122"/>
                <a:ea typeface="华文仿宋" pitchFamily="2" charset="-122"/>
              </a:rPr>
              <a:t>一串符号</a:t>
            </a:r>
            <a:r>
              <a:rPr lang="zh-CN" altLang="en-US">
                <a:latin typeface="华文仿宋" pitchFamily="2" charset="-122"/>
                <a:ea typeface="华文仿宋" pitchFamily="2" charset="-122"/>
              </a:rPr>
              <a:t>作为编码单位，则效率还可提高。</a:t>
            </a:r>
          </a:p>
          <a:p>
            <a:pPr>
              <a:buFont typeface="Wingdings" pitchFamily="2" charset="2"/>
              <a:buChar char="Ø"/>
            </a:pPr>
            <a:r>
              <a:rPr lang="zh-CN" altLang="en-US">
                <a:latin typeface="华文仿宋" pitchFamily="2" charset="-122"/>
                <a:ea typeface="华文仿宋" pitchFamily="2" charset="-122"/>
              </a:rPr>
              <a:t>符号串的区间表示法</a:t>
            </a:r>
          </a:p>
          <a:p>
            <a:pPr lvl="1">
              <a:buFont typeface="Wingdings" pitchFamily="2" charset="2"/>
              <a:buNone/>
            </a:pPr>
            <a:r>
              <a:rPr lang="zh-CN" altLang="en-US">
                <a:latin typeface="华文仿宋" pitchFamily="2" charset="-122"/>
                <a:ea typeface="华文仿宋" pitchFamily="2" charset="-122"/>
              </a:rPr>
              <a:t>设符号串为：	</a:t>
            </a:r>
            <a:r>
              <a:rPr lang="en-US" altLang="zh-CN">
                <a:latin typeface="华文仿宋" pitchFamily="2" charset="-122"/>
                <a:ea typeface="华文仿宋" pitchFamily="2" charset="-122"/>
              </a:rPr>
              <a:t>bacedbbdea   </a:t>
            </a:r>
          </a:p>
          <a:p>
            <a:pPr lvl="1">
              <a:buFont typeface="Wingdings" pitchFamily="2" charset="2"/>
              <a:buNone/>
            </a:pPr>
            <a:r>
              <a:rPr lang="zh-CN" altLang="en-US">
                <a:latin typeface="华文仿宋" pitchFamily="2" charset="-122"/>
                <a:ea typeface="华文仿宋" pitchFamily="2" charset="-122"/>
              </a:rPr>
              <a:t>则它可以映射成为［</a:t>
            </a:r>
            <a:r>
              <a:rPr lang="en-US" altLang="zh-CN">
                <a:latin typeface="华文仿宋" pitchFamily="2" charset="-122"/>
                <a:ea typeface="华文仿宋" pitchFamily="2" charset="-122"/>
              </a:rPr>
              <a:t>0</a:t>
            </a:r>
            <a:r>
              <a:rPr lang="zh-CN" altLang="en-US">
                <a:latin typeface="华文仿宋" pitchFamily="2" charset="-122"/>
                <a:ea typeface="华文仿宋" pitchFamily="2" charset="-122"/>
              </a:rPr>
              <a:t>，</a:t>
            </a:r>
            <a:r>
              <a:rPr lang="en-US" altLang="zh-CN">
                <a:latin typeface="华文仿宋" pitchFamily="2" charset="-122"/>
                <a:ea typeface="华文仿宋" pitchFamily="2" charset="-122"/>
              </a:rPr>
              <a:t>1</a:t>
            </a:r>
            <a:r>
              <a:rPr lang="zh-CN" altLang="en-US">
                <a:latin typeface="华文仿宋" pitchFamily="2" charset="-122"/>
                <a:ea typeface="华文仿宋" pitchFamily="2" charset="-122"/>
              </a:rPr>
              <a:t>）中的唯一的一个子</a:t>
            </a:r>
          </a:p>
          <a:p>
            <a:pPr lvl="1">
              <a:buFont typeface="Wingdings" pitchFamily="2" charset="2"/>
              <a:buNone/>
            </a:pPr>
            <a:r>
              <a:rPr lang="zh-CN" altLang="en-US">
                <a:latin typeface="华文仿宋" pitchFamily="2" charset="-122"/>
                <a:ea typeface="华文仿宋" pitchFamily="2" charset="-122"/>
              </a:rPr>
              <a:t>区间。</a:t>
            </a:r>
          </a:p>
        </p:txBody>
      </p:sp>
    </p:spTree>
    <p:extLst>
      <p:ext uri="{BB962C8B-B14F-4D97-AF65-F5344CB8AC3E}">
        <p14:creationId xmlns:p14="http://schemas.microsoft.com/office/powerpoint/2010/main" val="3087548868"/>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763114" y="227133"/>
            <a:ext cx="8067675" cy="762000"/>
          </a:xfrm>
          <a:noFill/>
        </p:spPr>
        <p:txBody>
          <a:bodyPr/>
          <a:lstStyle/>
          <a:p>
            <a:r>
              <a:rPr lang="zh-CN" altLang="en-US" dirty="0"/>
              <a:t>算术编码</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960" y="1445914"/>
            <a:ext cx="7158146" cy="4998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6679106"/>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rrowheads="1"/>
          </p:cNvSpPr>
          <p:nvPr>
            <p:ph type="title"/>
          </p:nvPr>
        </p:nvSpPr>
        <p:spPr/>
        <p:txBody>
          <a:bodyPr/>
          <a:lstStyle/>
          <a:p>
            <a:r>
              <a:rPr lang="en-US" altLang="zh-CN"/>
              <a:t>      </a:t>
            </a:r>
          </a:p>
        </p:txBody>
      </p:sp>
      <p:sp>
        <p:nvSpPr>
          <p:cNvPr id="81923" name="Rectangle 3"/>
          <p:cNvSpPr>
            <a:spLocks noGrp="1" noRot="1" noChangeArrowheads="1"/>
          </p:cNvSpPr>
          <p:nvPr>
            <p:ph type="body" idx="1"/>
          </p:nvPr>
        </p:nvSpPr>
        <p:spPr/>
        <p:txBody>
          <a:bodyPr/>
          <a:lstStyle/>
          <a:p>
            <a:pPr>
              <a:buFont typeface="Wingdings" pitchFamily="2" charset="2"/>
              <a:buNone/>
            </a:pPr>
            <a:r>
              <a:rPr lang="en-US" altLang="zh-CN"/>
              <a:t>       </a:t>
            </a: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299" y="1639917"/>
            <a:ext cx="7393929" cy="48989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1269301"/>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rrowheads="1"/>
          </p:cNvSpPr>
          <p:nvPr>
            <p:ph type="title"/>
          </p:nvPr>
        </p:nvSpPr>
        <p:spPr/>
        <p:txBody>
          <a:bodyPr/>
          <a:lstStyle/>
          <a:p>
            <a:r>
              <a:rPr lang="en-US" altLang="zh-CN"/>
              <a:t>  </a:t>
            </a: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872" y="1628774"/>
            <a:ext cx="8245327" cy="4729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6414100"/>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rrowheads="1"/>
          </p:cNvSpPr>
          <p:nvPr>
            <p:ph type="title"/>
          </p:nvPr>
        </p:nvSpPr>
        <p:spPr/>
        <p:txBody>
          <a:bodyPr/>
          <a:lstStyle/>
          <a:p>
            <a:r>
              <a:rPr lang="en-US" altLang="zh-CN"/>
              <a:t>                           </a:t>
            </a: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483" y="1659596"/>
            <a:ext cx="7964438" cy="48690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3790899"/>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rrowheads="1"/>
          </p:cNvSpPr>
          <p:nvPr>
            <p:ph type="title"/>
          </p:nvPr>
        </p:nvSpPr>
        <p:spPr/>
        <p:txBody>
          <a:bodyPr/>
          <a:lstStyle/>
          <a:p>
            <a:r>
              <a:rPr lang="zh-CN" altLang="en-US"/>
              <a:t>算术解码</a:t>
            </a:r>
          </a:p>
        </p:txBody>
      </p:sp>
      <p:sp>
        <p:nvSpPr>
          <p:cNvPr id="84995" name="Rectangle 3"/>
          <p:cNvSpPr>
            <a:spLocks noGrp="1" noRot="1" noChangeArrowheads="1"/>
          </p:cNvSpPr>
          <p:nvPr>
            <p:ph type="body" idx="1"/>
          </p:nvPr>
        </p:nvSpPr>
        <p:spPr/>
        <p:txBody>
          <a:bodyPr/>
          <a:lstStyle/>
          <a:p>
            <a:pPr>
              <a:buFont typeface="Wingdings" pitchFamily="2" charset="2"/>
              <a:buNone/>
            </a:pPr>
            <a:r>
              <a:rPr lang="en-US" altLang="zh-CN"/>
              <a:t>             </a:t>
            </a:r>
          </a:p>
        </p:txBody>
      </p:sp>
      <p:sp>
        <p:nvSpPr>
          <p:cNvPr id="84996" name="Text Box 4"/>
          <p:cNvSpPr txBox="1">
            <a:spLocks noChangeArrowheads="1"/>
          </p:cNvSpPr>
          <p:nvPr/>
        </p:nvSpPr>
        <p:spPr bwMode="auto">
          <a:xfrm>
            <a:off x="785813" y="1785938"/>
            <a:ext cx="7777162"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2800">
                <a:solidFill>
                  <a:schemeClr val="bg2"/>
                </a:solidFill>
                <a:latin typeface="Arial" pitchFamily="34" charset="0"/>
                <a:ea typeface="黑体" pitchFamily="49" charset="-122"/>
              </a:defRPr>
            </a:lvl1pPr>
            <a:lvl2pPr marL="742950" indent="-285750" eaLnBrk="0" hangingPunct="0">
              <a:spcBef>
                <a:spcPct val="20000"/>
              </a:spcBef>
              <a:buClr>
                <a:schemeClr val="accent2"/>
              </a:buClr>
              <a:buSzPct val="80000"/>
              <a:buFont typeface="Wingdings" pitchFamily="2" charset="2"/>
              <a:buChar char="¨"/>
              <a:defRPr sz="2800" b="1">
                <a:solidFill>
                  <a:schemeClr val="bg2"/>
                </a:solidFill>
                <a:latin typeface="Arial" pitchFamily="34" charset="0"/>
                <a:ea typeface="黑体" pitchFamily="49" charset="-122"/>
              </a:defRPr>
            </a:lvl2pPr>
            <a:lvl3pPr marL="1143000" indent="-228600" eaLnBrk="0" hangingPunct="0">
              <a:spcBef>
                <a:spcPct val="20000"/>
              </a:spcBef>
              <a:buClr>
                <a:schemeClr val="bg2"/>
              </a:buClr>
              <a:buSzPct val="65000"/>
              <a:buFont typeface="Wingdings" pitchFamily="2" charset="2"/>
              <a:buChar char="n"/>
              <a:defRPr sz="2800">
                <a:solidFill>
                  <a:schemeClr val="tx1"/>
                </a:solidFill>
                <a:latin typeface="Arial" pitchFamily="34" charset="0"/>
                <a:ea typeface="黑体" pitchFamily="49" charset="-122"/>
              </a:defRPr>
            </a:lvl3pPr>
            <a:lvl4pPr marL="1600200" indent="-228600" eaLnBrk="0" hangingPunct="0">
              <a:spcBef>
                <a:spcPct val="20000"/>
              </a:spcBef>
              <a:buClr>
                <a:schemeClr val="accent2"/>
              </a:buClr>
              <a:buSzPct val="70000"/>
              <a:buFont typeface="Wingdings" pitchFamily="2" charset="2"/>
              <a:buChar char="¨"/>
              <a:defRPr sz="2800">
                <a:solidFill>
                  <a:schemeClr val="tx1"/>
                </a:solidFill>
                <a:latin typeface="Arial" pitchFamily="34" charset="0"/>
                <a:ea typeface="黑体" pitchFamily="49" charset="-122"/>
              </a:defRPr>
            </a:lvl4pPr>
            <a:lvl5pPr marL="2057400" indent="-228600" eaLnBrk="0" hangingPunct="0">
              <a:spcBef>
                <a:spcPct val="20000"/>
              </a:spcBef>
              <a:buClr>
                <a:schemeClr val="bg2"/>
              </a:buClr>
              <a:buFont typeface="Wingdings" pitchFamily="2" charset="2"/>
              <a:buChar char="§"/>
              <a:defRPr sz="28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itchFamily="34" charset="0"/>
                <a:ea typeface="黑体" pitchFamily="49" charset="-122"/>
              </a:defRPr>
            </a:lvl9pPr>
          </a:lstStyle>
          <a:p>
            <a:pPr eaLnBrk="1" hangingPunct="1">
              <a:spcBef>
                <a:spcPct val="50000"/>
              </a:spcBef>
              <a:buClrTx/>
              <a:buSzTx/>
              <a:buFontTx/>
              <a:buNone/>
            </a:pPr>
            <a:r>
              <a:rPr lang="zh-CN" altLang="en-US" sz="2400" dirty="0">
                <a:solidFill>
                  <a:srgbClr val="04447F"/>
                </a:solidFill>
              </a:rPr>
              <a:t>首先要输入符号及其区间，重构概率和频率表，然后输入其余码字，第一位数字是</a:t>
            </a:r>
            <a:r>
              <a:rPr lang="en-US" altLang="zh-CN" sz="2400" dirty="0">
                <a:solidFill>
                  <a:srgbClr val="04447F"/>
                </a:solidFill>
              </a:rPr>
              <a:t>7</a:t>
            </a:r>
            <a:r>
              <a:rPr lang="zh-CN" altLang="en-US" sz="2400" dirty="0">
                <a:solidFill>
                  <a:srgbClr val="04447F"/>
                </a:solidFill>
              </a:rPr>
              <a:t>，解码器立即知道整个码字是形如</a:t>
            </a:r>
            <a:r>
              <a:rPr lang="en-US" altLang="zh-CN" sz="2400" dirty="0">
                <a:solidFill>
                  <a:srgbClr val="04447F"/>
                </a:solidFill>
              </a:rPr>
              <a:t>0.7……</a:t>
            </a:r>
            <a:r>
              <a:rPr lang="zh-CN" altLang="en-US" sz="2400" dirty="0">
                <a:solidFill>
                  <a:srgbClr val="04447F"/>
                </a:solidFill>
              </a:rPr>
              <a:t>的数字。该数字位于</a:t>
            </a:r>
            <a:r>
              <a:rPr lang="en-US" altLang="zh-CN" sz="2400" dirty="0">
                <a:solidFill>
                  <a:srgbClr val="04447F"/>
                </a:solidFill>
              </a:rPr>
              <a:t>s</a:t>
            </a:r>
            <a:r>
              <a:rPr lang="zh-CN" altLang="en-US" sz="2400" dirty="0">
                <a:solidFill>
                  <a:srgbClr val="04447F"/>
                </a:solidFill>
              </a:rPr>
              <a:t>的子区间</a:t>
            </a:r>
            <a:r>
              <a:rPr lang="en-US" altLang="zh-CN" sz="2400" dirty="0">
                <a:solidFill>
                  <a:srgbClr val="04447F"/>
                </a:solidFill>
              </a:rPr>
              <a:t>[0.5,1.0)</a:t>
            </a:r>
            <a:r>
              <a:rPr lang="zh-CN" altLang="en-US" sz="2400" dirty="0">
                <a:solidFill>
                  <a:srgbClr val="04447F"/>
                </a:solidFill>
              </a:rPr>
              <a:t>中，所以第一个符号就是</a:t>
            </a:r>
            <a:r>
              <a:rPr lang="en-US" altLang="zh-CN" sz="2400" dirty="0">
                <a:solidFill>
                  <a:srgbClr val="04447F"/>
                </a:solidFill>
              </a:rPr>
              <a:t>s</a:t>
            </a:r>
            <a:r>
              <a:rPr lang="zh-CN" altLang="en-US" sz="2400" dirty="0">
                <a:solidFill>
                  <a:srgbClr val="04447F"/>
                </a:solidFill>
              </a:rPr>
              <a:t>。然后从该数字中减去</a:t>
            </a:r>
            <a:r>
              <a:rPr lang="en-US" altLang="zh-CN" sz="2400" dirty="0">
                <a:solidFill>
                  <a:srgbClr val="04447F"/>
                </a:solidFill>
              </a:rPr>
              <a:t>s</a:t>
            </a:r>
            <a:r>
              <a:rPr lang="zh-CN" altLang="en-US" sz="2400" dirty="0">
                <a:solidFill>
                  <a:srgbClr val="04447F"/>
                </a:solidFill>
              </a:rPr>
              <a:t>子区间的下限值</a:t>
            </a:r>
            <a:r>
              <a:rPr lang="en-US" altLang="zh-CN" sz="2400" dirty="0">
                <a:solidFill>
                  <a:srgbClr val="04447F"/>
                </a:solidFill>
              </a:rPr>
              <a:t>0.5</a:t>
            </a:r>
            <a:r>
              <a:rPr lang="zh-CN" altLang="en-US" sz="2400" dirty="0">
                <a:solidFill>
                  <a:srgbClr val="04447F"/>
                </a:solidFill>
              </a:rPr>
              <a:t>，再除以</a:t>
            </a:r>
            <a:r>
              <a:rPr lang="en-US" altLang="zh-CN" sz="2400" dirty="0">
                <a:solidFill>
                  <a:srgbClr val="04447F"/>
                </a:solidFill>
              </a:rPr>
              <a:t>s</a:t>
            </a:r>
            <a:r>
              <a:rPr lang="zh-CN" altLang="en-US" sz="2400" dirty="0">
                <a:solidFill>
                  <a:srgbClr val="04447F"/>
                </a:solidFill>
              </a:rPr>
              <a:t>子区间的宽度</a:t>
            </a:r>
            <a:r>
              <a:rPr lang="en-US" altLang="zh-CN" sz="2400" dirty="0">
                <a:solidFill>
                  <a:srgbClr val="04447F"/>
                </a:solidFill>
              </a:rPr>
              <a:t>0.5</a:t>
            </a:r>
            <a:r>
              <a:rPr lang="zh-CN" altLang="en-US" sz="2400" dirty="0">
                <a:solidFill>
                  <a:srgbClr val="04447F"/>
                </a:solidFill>
              </a:rPr>
              <a:t>，以消除符号</a:t>
            </a:r>
            <a:r>
              <a:rPr lang="en-US" altLang="zh-CN" sz="2400" dirty="0">
                <a:solidFill>
                  <a:srgbClr val="04447F"/>
                </a:solidFill>
              </a:rPr>
              <a:t>s</a:t>
            </a:r>
            <a:r>
              <a:rPr lang="zh-CN" altLang="en-US" sz="2400" dirty="0">
                <a:solidFill>
                  <a:srgbClr val="04447F"/>
                </a:solidFill>
              </a:rPr>
              <a:t>对码字的影响。结果就是</a:t>
            </a:r>
            <a:r>
              <a:rPr lang="en-US" altLang="zh-CN" sz="2400" dirty="0">
                <a:solidFill>
                  <a:srgbClr val="04447F"/>
                </a:solidFill>
              </a:rPr>
              <a:t>0.4350675</a:t>
            </a:r>
            <a:r>
              <a:rPr lang="zh-CN" altLang="en-US" sz="2400" dirty="0">
                <a:solidFill>
                  <a:srgbClr val="04447F"/>
                </a:solidFill>
              </a:rPr>
              <a:t>，告诉解码器下一个符号是</a:t>
            </a:r>
            <a:r>
              <a:rPr lang="en-US" altLang="zh-CN" sz="2400" dirty="0">
                <a:solidFill>
                  <a:srgbClr val="04447F"/>
                </a:solidFill>
              </a:rPr>
              <a:t>w</a:t>
            </a:r>
            <a:r>
              <a:rPr lang="zh-CN" altLang="en-US" sz="2400" dirty="0">
                <a:solidFill>
                  <a:srgbClr val="04447F"/>
                </a:solidFill>
              </a:rPr>
              <a:t>。</a:t>
            </a:r>
          </a:p>
          <a:p>
            <a:pPr eaLnBrk="1" hangingPunct="1">
              <a:spcBef>
                <a:spcPct val="50000"/>
              </a:spcBef>
              <a:buClrTx/>
              <a:buSzTx/>
              <a:buFontTx/>
              <a:buNone/>
            </a:pPr>
            <a:r>
              <a:rPr lang="zh-CN" altLang="en-US" sz="2400" dirty="0">
                <a:solidFill>
                  <a:srgbClr val="04447F"/>
                </a:solidFill>
              </a:rPr>
              <a:t>为了消除码字中符号</a:t>
            </a:r>
            <a:r>
              <a:rPr lang="en-US" altLang="zh-CN" sz="2400" dirty="0">
                <a:solidFill>
                  <a:srgbClr val="04447F"/>
                </a:solidFill>
              </a:rPr>
              <a:t>X</a:t>
            </a:r>
            <a:r>
              <a:rPr lang="zh-CN" altLang="en-US" sz="2400" dirty="0">
                <a:solidFill>
                  <a:srgbClr val="04447F"/>
                </a:solidFill>
              </a:rPr>
              <a:t>的影响，解码器应该执行</a:t>
            </a:r>
          </a:p>
          <a:p>
            <a:pPr eaLnBrk="1" hangingPunct="1">
              <a:spcBef>
                <a:spcPct val="50000"/>
              </a:spcBef>
              <a:buClrTx/>
              <a:buSzTx/>
              <a:buFontTx/>
              <a:buNone/>
            </a:pPr>
            <a:r>
              <a:rPr lang="en-US" altLang="zh-CN" sz="2400" dirty="0">
                <a:solidFill>
                  <a:srgbClr val="04447F"/>
                </a:solidFill>
              </a:rPr>
              <a:t>code</a:t>
            </a:r>
            <a:r>
              <a:rPr lang="zh-CN" altLang="en-US" sz="2400" dirty="0">
                <a:solidFill>
                  <a:srgbClr val="04447F"/>
                </a:solidFill>
              </a:rPr>
              <a:t>：＝（</a:t>
            </a:r>
            <a:r>
              <a:rPr lang="en-US" altLang="zh-CN" sz="2400" dirty="0">
                <a:solidFill>
                  <a:srgbClr val="04447F"/>
                </a:solidFill>
              </a:rPr>
              <a:t>code</a:t>
            </a:r>
            <a:r>
              <a:rPr lang="zh-CN" altLang="en-US" sz="2400" dirty="0">
                <a:solidFill>
                  <a:srgbClr val="04447F"/>
                </a:solidFill>
              </a:rPr>
              <a:t>－</a:t>
            </a:r>
            <a:r>
              <a:rPr lang="en-US" altLang="zh-CN" sz="2400" dirty="0" err="1">
                <a:solidFill>
                  <a:srgbClr val="04447F"/>
                </a:solidFill>
              </a:rPr>
              <a:t>LowRange</a:t>
            </a:r>
            <a:r>
              <a:rPr lang="zh-CN" altLang="en-US" sz="2400" dirty="0">
                <a:solidFill>
                  <a:srgbClr val="04447F"/>
                </a:solidFill>
              </a:rPr>
              <a:t>（</a:t>
            </a:r>
            <a:r>
              <a:rPr lang="en-US" altLang="zh-CN" sz="2400" dirty="0">
                <a:solidFill>
                  <a:srgbClr val="04447F"/>
                </a:solidFill>
              </a:rPr>
              <a:t>X</a:t>
            </a:r>
            <a:r>
              <a:rPr lang="zh-CN" altLang="en-US" sz="2400" dirty="0">
                <a:solidFill>
                  <a:srgbClr val="04447F"/>
                </a:solidFill>
              </a:rPr>
              <a:t>））</a:t>
            </a:r>
            <a:r>
              <a:rPr lang="en-US" altLang="zh-CN" sz="2400" dirty="0">
                <a:solidFill>
                  <a:srgbClr val="04447F"/>
                </a:solidFill>
              </a:rPr>
              <a:t>/Range</a:t>
            </a:r>
          </a:p>
          <a:p>
            <a:pPr eaLnBrk="1" hangingPunct="1">
              <a:spcBef>
                <a:spcPct val="50000"/>
              </a:spcBef>
              <a:buClrTx/>
              <a:buSzTx/>
              <a:buFontTx/>
              <a:buNone/>
            </a:pPr>
            <a:r>
              <a:rPr lang="en-US" altLang="zh-CN" sz="2400" dirty="0">
                <a:solidFill>
                  <a:srgbClr val="04447F"/>
                </a:solidFill>
              </a:rPr>
              <a:t> Range</a:t>
            </a:r>
            <a:r>
              <a:rPr lang="zh-CN" altLang="en-US" sz="2400" dirty="0">
                <a:solidFill>
                  <a:srgbClr val="04447F"/>
                </a:solidFill>
              </a:rPr>
              <a:t>是符号</a:t>
            </a:r>
            <a:r>
              <a:rPr lang="en-US" altLang="zh-CN" sz="2400" dirty="0">
                <a:solidFill>
                  <a:srgbClr val="04447F"/>
                </a:solidFill>
              </a:rPr>
              <a:t>X</a:t>
            </a:r>
            <a:r>
              <a:rPr lang="zh-CN" altLang="en-US" sz="2400" dirty="0">
                <a:solidFill>
                  <a:srgbClr val="04447F"/>
                </a:solidFill>
              </a:rPr>
              <a:t>的子区间的宽度。</a:t>
            </a:r>
          </a:p>
        </p:txBody>
      </p:sp>
    </p:spTree>
    <p:extLst>
      <p:ext uri="{BB962C8B-B14F-4D97-AF65-F5344CB8AC3E}">
        <p14:creationId xmlns:p14="http://schemas.microsoft.com/office/powerpoint/2010/main" val="1403029383"/>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rrowheads="1"/>
          </p:cNvSpPr>
          <p:nvPr>
            <p:ph type="title"/>
          </p:nvPr>
        </p:nvSpPr>
        <p:spPr/>
        <p:txBody>
          <a:bodyPr/>
          <a:lstStyle/>
          <a:p>
            <a:r>
              <a:rPr lang="en-US" altLang="zh-CN"/>
              <a:t>  </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664" y="1558416"/>
            <a:ext cx="7643003" cy="4937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2932191"/>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rrowheads="1"/>
          </p:cNvSpPr>
          <p:nvPr>
            <p:ph type="title"/>
          </p:nvPr>
        </p:nvSpPr>
        <p:spPr/>
        <p:txBody>
          <a:bodyPr/>
          <a:lstStyle/>
          <a:p>
            <a:r>
              <a:rPr lang="zh-CN" altLang="en-US"/>
              <a:t>存在问题</a:t>
            </a:r>
          </a:p>
        </p:txBody>
      </p:sp>
      <p:sp>
        <p:nvSpPr>
          <p:cNvPr id="87043" name="Rectangle 3"/>
          <p:cNvSpPr>
            <a:spLocks noGrp="1" noRot="1" noChangeArrowheads="1"/>
          </p:cNvSpPr>
          <p:nvPr>
            <p:ph type="body" idx="1"/>
          </p:nvPr>
        </p:nvSpPr>
        <p:spPr/>
        <p:txBody>
          <a:bodyPr/>
          <a:lstStyle/>
          <a:p>
            <a:pPr>
              <a:lnSpc>
                <a:spcPct val="90000"/>
              </a:lnSpc>
            </a:pPr>
            <a:r>
              <a:rPr lang="zh-CN" altLang="en-US"/>
              <a:t>当输入流中最后一个符号的子区间是从</a:t>
            </a:r>
            <a:r>
              <a:rPr lang="en-US" altLang="zh-CN"/>
              <a:t>0</a:t>
            </a:r>
            <a:r>
              <a:rPr lang="zh-CN" altLang="en-US"/>
              <a:t>开始的</a:t>
            </a:r>
            <a:r>
              <a:rPr lang="en-US" altLang="zh-CN"/>
              <a:t>,</a:t>
            </a:r>
            <a:r>
              <a:rPr lang="zh-CN" altLang="en-US"/>
              <a:t>就会出现还没有解出最后一个字符的情况下</a:t>
            </a:r>
            <a:r>
              <a:rPr lang="en-US" altLang="zh-CN"/>
              <a:t>,</a:t>
            </a:r>
            <a:r>
              <a:rPr lang="zh-CN" altLang="en-US"/>
              <a:t>它的值已经为</a:t>
            </a:r>
            <a:r>
              <a:rPr lang="en-US" altLang="zh-CN"/>
              <a:t>0</a:t>
            </a:r>
            <a:r>
              <a:rPr lang="zh-CN" altLang="en-US"/>
              <a:t>的情况</a:t>
            </a:r>
            <a:r>
              <a:rPr lang="en-US" altLang="zh-CN"/>
              <a:t>,</a:t>
            </a:r>
            <a:r>
              <a:rPr lang="zh-CN" altLang="en-US"/>
              <a:t>而我们一般认为伪时</a:t>
            </a:r>
            <a:r>
              <a:rPr lang="en-US" altLang="zh-CN"/>
              <a:t>,</a:t>
            </a:r>
            <a:r>
              <a:rPr lang="zh-CN" altLang="en-US"/>
              <a:t>解码过程结束</a:t>
            </a:r>
          </a:p>
          <a:p>
            <a:pPr>
              <a:lnSpc>
                <a:spcPct val="90000"/>
              </a:lnSpc>
            </a:pPr>
            <a:r>
              <a:rPr lang="zh-CN" altLang="en-US"/>
              <a:t>解决方法就是加入</a:t>
            </a:r>
            <a:r>
              <a:rPr lang="en-US" altLang="zh-CN"/>
              <a:t>eof</a:t>
            </a:r>
            <a:r>
              <a:rPr lang="zh-CN" altLang="en-US"/>
              <a:t>这样一个符号</a:t>
            </a:r>
            <a:r>
              <a:rPr lang="en-US" altLang="zh-CN"/>
              <a:t>,</a:t>
            </a:r>
            <a:r>
              <a:rPr lang="zh-CN" altLang="en-US"/>
              <a:t>并把它以很小的概率加入到概率表中</a:t>
            </a:r>
            <a:r>
              <a:rPr lang="en-US" altLang="zh-CN"/>
              <a:t>,</a:t>
            </a:r>
            <a:r>
              <a:rPr lang="zh-CN" altLang="en-US"/>
              <a:t>编码时</a:t>
            </a:r>
            <a:r>
              <a:rPr lang="en-US" altLang="zh-CN"/>
              <a:t>,</a:t>
            </a:r>
            <a:r>
              <a:rPr lang="zh-CN" altLang="en-US"/>
              <a:t>把它作为最后一个字符编码到输入流中</a:t>
            </a:r>
            <a:r>
              <a:rPr lang="en-US" altLang="zh-CN"/>
              <a:t>,</a:t>
            </a:r>
            <a:r>
              <a:rPr lang="zh-CN" altLang="en-US"/>
              <a:t>当解码时</a:t>
            </a:r>
            <a:r>
              <a:rPr lang="en-US" altLang="zh-CN"/>
              <a:t>,</a:t>
            </a:r>
            <a:r>
              <a:rPr lang="zh-CN" altLang="en-US"/>
              <a:t>解码出</a:t>
            </a:r>
            <a:r>
              <a:rPr lang="en-US" altLang="zh-CN"/>
              <a:t>eof</a:t>
            </a:r>
            <a:r>
              <a:rPr lang="zh-CN" altLang="en-US"/>
              <a:t>认为解码过程结束</a:t>
            </a:r>
          </a:p>
        </p:txBody>
      </p:sp>
    </p:spTree>
    <p:extLst>
      <p:ext uri="{BB962C8B-B14F-4D97-AF65-F5344CB8AC3E}">
        <p14:creationId xmlns:p14="http://schemas.microsoft.com/office/powerpoint/2010/main" val="544193833"/>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42215" y="2883250"/>
            <a:ext cx="4939736" cy="1446550"/>
          </a:xfrm>
          <a:prstGeom prst="rect">
            <a:avLst/>
          </a:prstGeom>
          <a:noFill/>
        </p:spPr>
        <p:txBody>
          <a:bodyPr wrap="square" rtlCol="0">
            <a:spAutoFit/>
          </a:bodyPr>
          <a:lstStyle/>
          <a:p>
            <a:pPr algn="ctr"/>
            <a:r>
              <a:rPr lang="zh-CN" altLang="en-US" sz="8800" b="1" dirty="0">
                <a:solidFill>
                  <a:srgbClr val="0070C0"/>
                </a:solidFill>
                <a:effectLst>
                  <a:outerShdw blurRad="50800" dist="38100" dir="5400000" algn="t" rotWithShape="0">
                    <a:prstClr val="black">
                      <a:alpha val="40000"/>
                    </a:prstClr>
                  </a:outerShdw>
                </a:effectLst>
                <a:latin typeface="华文行楷" panose="02010800040101010101" pitchFamily="2" charset="-122"/>
                <a:ea typeface="华文行楷" panose="02010800040101010101" pitchFamily="2" charset="-122"/>
              </a:rPr>
              <a:t>谢谢！</a:t>
            </a:r>
          </a:p>
        </p:txBody>
      </p:sp>
    </p:spTree>
    <p:extLst>
      <p:ext uri="{BB962C8B-B14F-4D97-AF65-F5344CB8AC3E}">
        <p14:creationId xmlns:p14="http://schemas.microsoft.com/office/powerpoint/2010/main" val="3081101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nvSpPr>
        <p:spPr>
          <a:xfrm>
            <a:off x="1747882" y="1917939"/>
            <a:ext cx="6407817" cy="707886"/>
          </a:xfrm>
          <a:prstGeom prst="rect">
            <a:avLst/>
          </a:prstGeom>
          <a:solidFill>
            <a:schemeClr val="accent4">
              <a:lumMod val="40000"/>
              <a:lumOff val="60000"/>
            </a:schemeClr>
          </a:solidFill>
        </p:spPr>
        <p:txBody>
          <a:bodyPr wrap="square" rtlCol="0">
            <a:spAutoFit/>
          </a:bodyPr>
          <a:lstStyle/>
          <a:p>
            <a:r>
              <a:rPr lang="en-US" altLang="zh-CN" sz="2000" dirty="0" smtClean="0"/>
              <a:t>	</a:t>
            </a:r>
            <a:r>
              <a:rPr lang="zh-CN" altLang="en-US" sz="2000" dirty="0"/>
              <a:t>表示信号最大可能功率和影响它的表示精度的</a:t>
            </a:r>
            <a:r>
              <a:rPr lang="zh-CN" altLang="en-US" sz="2000" dirty="0" smtClean="0"/>
              <a:t>破坏性</a:t>
            </a:r>
            <a:r>
              <a:rPr lang="en-US" altLang="zh-CN" sz="2000" dirty="0" smtClean="0"/>
              <a:t>	</a:t>
            </a:r>
            <a:r>
              <a:rPr lang="zh-CN" altLang="en-US" sz="2000" dirty="0" smtClean="0"/>
              <a:t>噪声功率</a:t>
            </a:r>
            <a:r>
              <a:rPr lang="zh-CN" altLang="en-US" sz="2000" dirty="0"/>
              <a:t>的比值的工程</a:t>
            </a:r>
            <a:r>
              <a:rPr lang="zh-CN" altLang="en-US" sz="2000" dirty="0" smtClean="0"/>
              <a:t>术语</a:t>
            </a:r>
            <a:endParaRPr lang="en-US" altLang="zh-CN" sz="2000" dirty="0" smtClean="0"/>
          </a:p>
        </p:txBody>
      </p:sp>
      <p:grpSp>
        <p:nvGrpSpPr>
          <p:cNvPr id="18" name="组合 17"/>
          <p:cNvGrpSpPr/>
          <p:nvPr/>
        </p:nvGrpSpPr>
        <p:grpSpPr>
          <a:xfrm>
            <a:off x="841848" y="1609608"/>
            <a:ext cx="1388429" cy="1346854"/>
            <a:chOff x="3104369" y="3482051"/>
            <a:chExt cx="1217299" cy="1210096"/>
          </a:xfrm>
        </p:grpSpPr>
        <p:pic>
          <p:nvPicPr>
            <p:cNvPr id="24" name="Picture 3" descr="whiteline_0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4369" y="3482051"/>
              <a:ext cx="1217299" cy="121009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pic>
        <p:sp>
          <p:nvSpPr>
            <p:cNvPr id="25" name="文本框 24"/>
            <p:cNvSpPr txBox="1"/>
            <p:nvPr/>
          </p:nvSpPr>
          <p:spPr>
            <a:xfrm>
              <a:off x="3266772" y="3589491"/>
              <a:ext cx="892492" cy="912534"/>
            </a:xfrm>
            <a:prstGeom prst="rect">
              <a:avLst/>
            </a:prstGeom>
            <a:noFill/>
          </p:spPr>
          <p:txBody>
            <a:bodyPr wrap="square" rtlCol="0">
              <a:spAutoFit/>
            </a:bodyPr>
            <a:lstStyle/>
            <a:p>
              <a:pPr algn="ctr"/>
              <a:r>
                <a:rPr lang="zh-CN" altLang="en-US" sz="2000" dirty="0" smtClean="0">
                  <a:solidFill>
                    <a:schemeClr val="accent4">
                      <a:lumMod val="20000"/>
                      <a:lumOff val="80000"/>
                    </a:schemeClr>
                  </a:solidFill>
                  <a:latin typeface="黑体" panose="02010609060101010101" pitchFamily="49" charset="-122"/>
                  <a:ea typeface="黑体" panose="02010609060101010101" pitchFamily="49" charset="-122"/>
                </a:rPr>
                <a:t>峰值</a:t>
              </a:r>
              <a:endParaRPr lang="en-US" altLang="zh-CN" sz="2000" dirty="0" smtClean="0">
                <a:solidFill>
                  <a:schemeClr val="accent4">
                    <a:lumMod val="20000"/>
                    <a:lumOff val="80000"/>
                  </a:schemeClr>
                </a:solidFill>
                <a:latin typeface="黑体" panose="02010609060101010101" pitchFamily="49" charset="-122"/>
                <a:ea typeface="黑体" panose="02010609060101010101" pitchFamily="49" charset="-122"/>
              </a:endParaRPr>
            </a:p>
            <a:p>
              <a:pPr algn="ctr"/>
              <a:r>
                <a:rPr lang="zh-CN" altLang="en-US" sz="2000" dirty="0" smtClean="0">
                  <a:solidFill>
                    <a:schemeClr val="accent4">
                      <a:lumMod val="20000"/>
                      <a:lumOff val="80000"/>
                    </a:schemeClr>
                  </a:solidFill>
                  <a:latin typeface="黑体" panose="02010609060101010101" pitchFamily="49" charset="-122"/>
                  <a:ea typeface="黑体" panose="02010609060101010101" pitchFamily="49" charset="-122"/>
                </a:rPr>
                <a:t>信噪比</a:t>
              </a:r>
              <a:r>
                <a:rPr lang="en-US" altLang="zh-CN" sz="2000" dirty="0" smtClean="0">
                  <a:solidFill>
                    <a:schemeClr val="accent4">
                      <a:lumMod val="20000"/>
                      <a:lumOff val="80000"/>
                    </a:schemeClr>
                  </a:solidFill>
                  <a:latin typeface="黑体" panose="02010609060101010101" pitchFamily="49" charset="-122"/>
                  <a:ea typeface="黑体" panose="02010609060101010101" pitchFamily="49" charset="-122"/>
                </a:rPr>
                <a:t>(PSNR)</a:t>
              </a:r>
              <a:endParaRPr lang="zh-CN" altLang="en-US" sz="2000" dirty="0">
                <a:solidFill>
                  <a:schemeClr val="accent4">
                    <a:lumMod val="20000"/>
                    <a:lumOff val="80000"/>
                  </a:schemeClr>
                </a:solidFill>
                <a:latin typeface="黑体" panose="02010609060101010101" pitchFamily="49" charset="-122"/>
                <a:ea typeface="黑体" panose="02010609060101010101" pitchFamily="49" charset="-122"/>
              </a:endParaRPr>
            </a:p>
          </p:txBody>
        </p:sp>
      </p:grpSp>
      <mc:AlternateContent xmlns:mc="http://schemas.openxmlformats.org/markup-compatibility/2006" xmlns:a14="http://schemas.microsoft.com/office/drawing/2010/main">
        <mc:Choice Requires="a14">
          <p:sp>
            <p:nvSpPr>
              <p:cNvPr id="8" name="文本框 7"/>
              <p:cNvSpPr txBox="1"/>
              <p:nvPr/>
            </p:nvSpPr>
            <p:spPr>
              <a:xfrm>
                <a:off x="2230277" y="3485602"/>
                <a:ext cx="5925422" cy="849848"/>
              </a:xfrm>
              <a:prstGeom prst="rect">
                <a:avLst/>
              </a:prstGeom>
              <a:noFill/>
            </p:spPr>
            <p:txBody>
              <a:bodyPr wrap="square" rtlCol="0">
                <a:spAutoFit/>
              </a:bodyPr>
              <a:lstStyle/>
              <a:p>
                <a:r>
                  <a:rPr lang="zh-CN" altLang="en-US" sz="2000" dirty="0" smtClean="0"/>
                  <a:t>峰值信噪比：</a:t>
                </a:r>
                <a14:m>
                  <m:oMath xmlns:m="http://schemas.openxmlformats.org/officeDocument/2006/math">
                    <m:r>
                      <a:rPr lang="en-US" altLang="zh-CN" sz="2000" b="0" i="1" smtClean="0">
                        <a:latin typeface="Cambria Math" panose="02040503050406030204" pitchFamily="18" charset="0"/>
                      </a:rPr>
                      <m:t>𝑃𝑆𝑁𝑅</m:t>
                    </m:r>
                    <m:r>
                      <a:rPr lang="en-US" altLang="zh-CN" sz="2000" b="0" i="1" smtClean="0">
                        <a:latin typeface="Cambria Math" panose="02040503050406030204" pitchFamily="18" charset="0"/>
                      </a:rPr>
                      <m:t>=10×</m:t>
                    </m:r>
                    <m:r>
                      <m:rPr>
                        <m:sty m:val="p"/>
                      </m:rPr>
                      <a:rPr lang="en-US" altLang="zh-CN" sz="2000" b="0" i="0" smtClean="0">
                        <a:latin typeface="Cambria Math" panose="02040503050406030204" pitchFamily="18" charset="0"/>
                        <a:ea typeface="Cambria Math" panose="02040503050406030204" pitchFamily="18" charset="0"/>
                      </a:rPr>
                      <m:t>log</m:t>
                    </m:r>
                    <m:r>
                      <a:rPr lang="en-US" altLang="zh-CN" sz="2000" b="0" i="1" smtClean="0">
                        <a:latin typeface="Cambria Math" panose="02040503050406030204" pitchFamily="18" charset="0"/>
                        <a:ea typeface="Cambria Math" panose="02040503050406030204" pitchFamily="18" charset="0"/>
                      </a:rPr>
                      <m:t>⁡(</m:t>
                    </m:r>
                    <m:f>
                      <m:fPr>
                        <m:ctrlPr>
                          <a:rPr lang="en-US" altLang="zh-CN" sz="2000" b="0" i="1" smtClean="0">
                            <a:latin typeface="Cambria Math"/>
                            <a:ea typeface="Cambria Math" panose="02040503050406030204" pitchFamily="18" charset="0"/>
                          </a:rPr>
                        </m:ctrlPr>
                      </m:fPr>
                      <m:num>
                        <m:d>
                          <m:dPr>
                            <m:ctrlPr>
                              <a:rPr lang="en-US" altLang="zh-CN" sz="2000" b="0" i="1" smtClean="0">
                                <a:latin typeface="Cambria Math"/>
                                <a:ea typeface="Cambria Math" panose="02040503050406030204" pitchFamily="18" charset="0"/>
                              </a:rPr>
                            </m:ctrlPr>
                          </m:dPr>
                          <m:e>
                            <m:sSup>
                              <m:sSupPr>
                                <m:ctrlPr>
                                  <a:rPr lang="en-US" altLang="zh-CN" sz="2000" b="0" i="1" smtClean="0">
                                    <a:latin typeface="Cambria Math"/>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2</m:t>
                                </m:r>
                              </m:e>
                              <m:sup>
                                <m:r>
                                  <a:rPr lang="en-US" altLang="zh-CN" sz="2000" b="0" i="1" smtClean="0">
                                    <a:latin typeface="Cambria Math" panose="02040503050406030204" pitchFamily="18" charset="0"/>
                                    <a:ea typeface="Cambria Math" panose="02040503050406030204" pitchFamily="18" charset="0"/>
                                  </a:rPr>
                                  <m:t>𝑛</m:t>
                                </m:r>
                              </m:sup>
                            </m:sSup>
                            <m:r>
                              <a:rPr lang="en-US" altLang="zh-CN" sz="2000" b="0" i="1" smtClean="0">
                                <a:latin typeface="Cambria Math" panose="02040503050406030204" pitchFamily="18" charset="0"/>
                                <a:ea typeface="Cambria Math" panose="02040503050406030204" pitchFamily="18" charset="0"/>
                              </a:rPr>
                              <m:t>−1</m:t>
                            </m:r>
                          </m:e>
                        </m:d>
                        <m:r>
                          <a:rPr lang="en-US" altLang="zh-CN" sz="2000" b="0" i="0" smtClean="0">
                            <a:latin typeface="Cambria Math" panose="02040503050406030204" pitchFamily="18" charset="0"/>
                            <a:ea typeface="Cambria Math" panose="02040503050406030204" pitchFamily="18" charset="0"/>
                          </a:rPr>
                          <m:t>^2</m:t>
                        </m:r>
                      </m:num>
                      <m:den>
                        <m:r>
                          <a:rPr lang="en-US" altLang="zh-CN" sz="2000" b="0" i="1" smtClean="0">
                            <a:latin typeface="Cambria Math" panose="02040503050406030204" pitchFamily="18" charset="0"/>
                            <a:ea typeface="Cambria Math" panose="02040503050406030204" pitchFamily="18" charset="0"/>
                          </a:rPr>
                          <m:t>𝑀𝑆𝐸</m:t>
                        </m:r>
                      </m:den>
                    </m:f>
                    <m:r>
                      <a:rPr lang="en-US" altLang="zh-CN" sz="2000" b="0" i="1" smtClean="0">
                        <a:latin typeface="Cambria Math" panose="02040503050406030204" pitchFamily="18" charset="0"/>
                        <a:ea typeface="Cambria Math" panose="02040503050406030204" pitchFamily="18" charset="0"/>
                      </a:rPr>
                      <m:t>)</m:t>
                    </m:r>
                  </m:oMath>
                </a14:m>
                <a:endParaRPr lang="en-US" altLang="zh-CN" sz="2000" b="0" dirty="0" smtClean="0"/>
              </a:p>
              <a:p>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2230277" y="3485602"/>
                <a:ext cx="5925422" cy="849848"/>
              </a:xfrm>
              <a:prstGeom prst="rect">
                <a:avLst/>
              </a:prstGeom>
              <a:blipFill rotWithShape="0">
                <a:blip r:embed="rId4"/>
                <a:stretch>
                  <a:fillRect l="-1132"/>
                </a:stretch>
              </a:blipFill>
            </p:spPr>
            <p:txBody>
              <a:bodyPr/>
              <a:lstStyle/>
              <a:p>
                <a:r>
                  <a:rPr lang="zh-CN" altLang="en-US">
                    <a:noFill/>
                  </a:rPr>
                  <a:t> </a:t>
                </a:r>
              </a:p>
            </p:txBody>
          </p:sp>
        </mc:Fallback>
      </mc:AlternateContent>
      <p:sp>
        <p:nvSpPr>
          <p:cNvPr id="3" name="矩形 2"/>
          <p:cNvSpPr/>
          <p:nvPr/>
        </p:nvSpPr>
        <p:spPr>
          <a:xfrm>
            <a:off x="2230277" y="4150784"/>
            <a:ext cx="4350871" cy="923330"/>
          </a:xfrm>
          <a:prstGeom prst="rect">
            <a:avLst/>
          </a:prstGeom>
        </p:spPr>
        <p:txBody>
          <a:bodyPr wrap="none">
            <a:spAutoFit/>
          </a:bodyPr>
          <a:lstStyle/>
          <a:p>
            <a:pPr marL="285750" indent="-285750">
              <a:buFont typeface="Arial" panose="020B0604020202020204" pitchFamily="34" charset="0"/>
              <a:buChar char="•"/>
            </a:pPr>
            <a:r>
              <a:rPr lang="zh-CN" altLang="en-US" dirty="0"/>
              <a:t>n是每个采样值的比特</a:t>
            </a:r>
            <a:r>
              <a:rPr lang="zh-CN" altLang="en-US" dirty="0" smtClean="0"/>
              <a:t>数</a:t>
            </a:r>
            <a:endParaRPr lang="en-US" altLang="zh-CN" dirty="0" smtClean="0"/>
          </a:p>
          <a:p>
            <a:pPr marL="285750" indent="-285750">
              <a:buFont typeface="Arial" panose="020B0604020202020204" pitchFamily="34" charset="0"/>
              <a:buChar char="•"/>
            </a:pPr>
            <a:r>
              <a:rPr lang="en-US" altLang="zh-CN" dirty="0"/>
              <a:t>MSE</a:t>
            </a:r>
            <a:r>
              <a:rPr lang="zh-CN" altLang="en-US" dirty="0"/>
              <a:t>是原图像与处理图像之间</a:t>
            </a:r>
            <a:r>
              <a:rPr lang="zh-CN" altLang="en-US" dirty="0" smtClean="0"/>
              <a:t>均方误差</a:t>
            </a:r>
            <a:endParaRPr lang="en-US" altLang="zh-CN" dirty="0" smtClean="0"/>
          </a:p>
          <a:p>
            <a:pPr marL="285750" indent="-285750">
              <a:buFont typeface="Arial" panose="020B0604020202020204" pitchFamily="34" charset="0"/>
              <a:buChar char="•"/>
            </a:pPr>
            <a:r>
              <a:rPr lang="en-US" altLang="zh-CN" dirty="0" smtClean="0"/>
              <a:t>PSNR</a:t>
            </a:r>
            <a:r>
              <a:rPr lang="zh-CN" altLang="en-US" dirty="0"/>
              <a:t>值越大，就代表失真越少。</a:t>
            </a:r>
          </a:p>
        </p:txBody>
      </p:sp>
      <p:sp>
        <p:nvSpPr>
          <p:cNvPr id="10" name="Rectangle 2"/>
          <p:cNvSpPr>
            <a:spLocks noGrp="1" noChangeArrowheads="1"/>
          </p:cNvSpPr>
          <p:nvPr>
            <p:ph type="title"/>
          </p:nvPr>
        </p:nvSpPr>
        <p:spPr>
          <a:xfrm>
            <a:off x="1892391" y="0"/>
            <a:ext cx="6423025" cy="1143000"/>
          </a:xfrm>
        </p:spPr>
        <p:txBody>
          <a:bodyPr/>
          <a:lstStyle/>
          <a:p>
            <a:r>
              <a:rPr lang="zh-CN" altLang="en-US" dirty="0" smtClean="0"/>
              <a:t>数据压缩</a:t>
            </a:r>
            <a:r>
              <a:rPr lang="en-US" altLang="zh-CN" dirty="0" smtClean="0"/>
              <a:t>-</a:t>
            </a:r>
            <a:r>
              <a:rPr lang="zh-CN" altLang="en-US" dirty="0" smtClean="0"/>
              <a:t>评价指标</a:t>
            </a:r>
            <a:endParaRPr lang="zh-CN" altLang="en-US" dirty="0" smtClean="0"/>
          </a:p>
        </p:txBody>
      </p:sp>
    </p:spTree>
    <p:extLst>
      <p:ext uri="{BB962C8B-B14F-4D97-AF65-F5344CB8AC3E}">
        <p14:creationId xmlns:p14="http://schemas.microsoft.com/office/powerpoint/2010/main" val="3585288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63985" y="2227322"/>
            <a:ext cx="1943161" cy="2400657"/>
          </a:xfrm>
          <a:prstGeom prst="rect">
            <a:avLst/>
          </a:prstGeom>
          <a:noFill/>
        </p:spPr>
        <p:txBody>
          <a:bodyPr wrap="none" rtlCol="0">
            <a:spAutoFit/>
          </a:bodyPr>
          <a:lstStyle/>
          <a:p>
            <a:r>
              <a:rPr lang="zh-CN" altLang="en-US" sz="15000" b="1" dirty="0">
                <a:solidFill>
                  <a:schemeClr val="accent1">
                    <a:lumMod val="50000"/>
                  </a:schemeClr>
                </a:solidFill>
                <a:latin typeface="微软雅黑" panose="020B0503020204020204" pitchFamily="34" charset="-122"/>
                <a:ea typeface="微软雅黑" panose="020B0503020204020204" pitchFamily="34" charset="-122"/>
              </a:rPr>
              <a:t> </a:t>
            </a:r>
            <a:r>
              <a:rPr lang="en-US" altLang="zh-CN" sz="15000" b="1" dirty="0">
                <a:solidFill>
                  <a:schemeClr val="accent1">
                    <a:lumMod val="50000"/>
                  </a:schemeClr>
                </a:solidFill>
                <a:latin typeface="微软雅黑" panose="020B0503020204020204" pitchFamily="34" charset="-122"/>
                <a:ea typeface="微软雅黑" panose="020B0503020204020204" pitchFamily="34" charset="-122"/>
              </a:rPr>
              <a:t>1</a:t>
            </a:r>
            <a:endParaRPr lang="zh-CN" altLang="en-US" sz="150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558869" y="3012151"/>
            <a:ext cx="6848112" cy="830997"/>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zh-CN" altLang="en-US" sz="4800" b="1" dirty="0">
                <a:solidFill>
                  <a:schemeClr val="accent1">
                    <a:lumMod val="50000"/>
                  </a:schemeClr>
                </a:solidFill>
                <a:latin typeface="微软雅黑" panose="020B0503020204020204" pitchFamily="34" charset="-122"/>
                <a:ea typeface="微软雅黑" panose="020B0503020204020204" pitchFamily="34" charset="-122"/>
              </a:rPr>
              <a:t>数据压缩基本方法</a:t>
            </a:r>
          </a:p>
        </p:txBody>
      </p:sp>
      <p:cxnSp>
        <p:nvCxnSpPr>
          <p:cNvPr id="3" name="直接连接符 2"/>
          <p:cNvCxnSpPr/>
          <p:nvPr/>
        </p:nvCxnSpPr>
        <p:spPr>
          <a:xfrm flipV="1">
            <a:off x="1931830" y="3940935"/>
            <a:ext cx="6220496" cy="12879"/>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4"/>
          <p:cNvSpPr txBox="1">
            <a:spLocks/>
          </p:cNvSpPr>
          <p:nvPr/>
        </p:nvSpPr>
        <p:spPr>
          <a:xfrm>
            <a:off x="3057873" y="436873"/>
            <a:ext cx="3850104" cy="49678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zh-CN" altLang="en-US" sz="3600" b="1" dirty="0">
                <a:solidFill>
                  <a:srgbClr val="005DA2"/>
                </a:solidFill>
                <a:latin typeface="微软雅黑" panose="020B0503020204020204" pitchFamily="34" charset="-122"/>
                <a:ea typeface="微软雅黑" panose="020B0503020204020204" pitchFamily="34" charset="-122"/>
              </a:rPr>
              <a:t>目录</a:t>
            </a:r>
            <a:r>
              <a:rPr lang="en-US" altLang="zh-CN" sz="3600" b="1" dirty="0">
                <a:solidFill>
                  <a:srgbClr val="005DA2"/>
                </a:solidFill>
                <a:latin typeface="微软雅黑" panose="020B0503020204020204" pitchFamily="34" charset="-122"/>
                <a:ea typeface="微软雅黑" panose="020B0503020204020204" pitchFamily="34" charset="-122"/>
              </a:rPr>
              <a:t>/</a:t>
            </a:r>
            <a:r>
              <a:rPr lang="en-US" altLang="zh-CN" sz="2000" b="1" dirty="0">
                <a:solidFill>
                  <a:srgbClr val="005DA2"/>
                </a:solidFill>
                <a:latin typeface="微软雅黑" panose="020B0503020204020204" pitchFamily="34" charset="-122"/>
                <a:ea typeface="微软雅黑" panose="020B0503020204020204" pitchFamily="34" charset="-122"/>
              </a:rPr>
              <a:t>Contents</a:t>
            </a:r>
            <a:endParaRPr lang="en-GB" sz="2000" b="1" dirty="0">
              <a:solidFill>
                <a:srgbClr val="005DA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92831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nchor="b"/>
          <a:lstStyle/>
          <a:p>
            <a:pPr eaLnBrk="1" hangingPunct="1"/>
            <a:r>
              <a:rPr lang="en-US" altLang="zh-CN" sz="3200" dirty="0"/>
              <a:t>1</a:t>
            </a:r>
            <a:r>
              <a:rPr lang="zh-CN" altLang="en-US" sz="3200" dirty="0"/>
              <a:t> 数据压缩基本方法</a:t>
            </a:r>
          </a:p>
        </p:txBody>
      </p:sp>
      <p:sp>
        <p:nvSpPr>
          <p:cNvPr id="4" name="Rectangle 3"/>
          <p:cNvSpPr txBox="1">
            <a:spLocks noChangeArrowheads="1"/>
          </p:cNvSpPr>
          <p:nvPr/>
        </p:nvSpPr>
        <p:spPr bwMode="auto">
          <a:xfrm>
            <a:off x="1419045" y="2150134"/>
            <a:ext cx="5500688" cy="1643063"/>
          </a:xfrm>
          <a:prstGeom prst="rect">
            <a:avLst/>
          </a:prstGeom>
          <a:noFill/>
          <a:ln w="9525">
            <a:noFill/>
            <a:miter lim="800000"/>
            <a:headEnd/>
            <a:tailEnd/>
          </a:ln>
        </p:spPr>
        <p:txBody>
          <a:bodyPr/>
          <a:lstStyle/>
          <a:p>
            <a:pPr marL="342900" indent="-342900">
              <a:spcBef>
                <a:spcPct val="20000"/>
              </a:spcBef>
              <a:buClr>
                <a:schemeClr val="accent1">
                  <a:lumMod val="50000"/>
                </a:schemeClr>
              </a:buClr>
              <a:buSzPct val="75000"/>
              <a:buFont typeface="Wingdings" pitchFamily="2" charset="2"/>
              <a:buChar char="l"/>
              <a:defRPr/>
            </a:pPr>
            <a:r>
              <a:rPr lang="zh-CN" altLang="en-US" sz="2800" kern="0" dirty="0">
                <a:solidFill>
                  <a:srgbClr val="FF0000"/>
                </a:solidFill>
                <a:latin typeface="黑体" panose="02010609060101010101" pitchFamily="49" charset="-122"/>
                <a:ea typeface="黑体" panose="02010609060101010101" pitchFamily="49" charset="-122"/>
              </a:rPr>
              <a:t>游程编码</a:t>
            </a:r>
            <a:endParaRPr lang="en-US" altLang="zh-CN" sz="2800" kern="0" dirty="0">
              <a:solidFill>
                <a:srgbClr val="FF0000"/>
              </a:solidFill>
              <a:latin typeface="黑体" panose="02010609060101010101" pitchFamily="49" charset="-122"/>
              <a:ea typeface="黑体" panose="02010609060101010101" pitchFamily="49" charset="-122"/>
            </a:endParaRPr>
          </a:p>
          <a:p>
            <a:pPr marL="342900" indent="-342900">
              <a:spcBef>
                <a:spcPct val="20000"/>
              </a:spcBef>
              <a:buClr>
                <a:schemeClr val="accent1">
                  <a:lumMod val="50000"/>
                </a:schemeClr>
              </a:buClr>
              <a:buSzPct val="75000"/>
              <a:buFont typeface="Wingdings" pitchFamily="2" charset="2"/>
              <a:buChar char="l"/>
              <a:defRPr/>
            </a:pPr>
            <a:r>
              <a:rPr lang="zh-CN" altLang="en-US" sz="2800" kern="0" dirty="0">
                <a:solidFill>
                  <a:schemeClr val="accent1">
                    <a:lumMod val="50000"/>
                  </a:schemeClr>
                </a:solidFill>
                <a:latin typeface="黑体" panose="02010609060101010101" pitchFamily="49" charset="-122"/>
                <a:ea typeface="黑体" panose="02010609060101010101" pitchFamily="49" charset="-122"/>
              </a:rPr>
              <a:t>统计编码</a:t>
            </a:r>
          </a:p>
          <a:p>
            <a:pPr marL="342900" indent="-342900" eaLnBrk="0" hangingPunct="0">
              <a:spcBef>
                <a:spcPct val="20000"/>
              </a:spcBef>
              <a:buClr>
                <a:schemeClr val="accent1">
                  <a:lumMod val="50000"/>
                </a:schemeClr>
              </a:buClr>
              <a:buSzPct val="75000"/>
              <a:buFont typeface="Wingdings" pitchFamily="2" charset="2"/>
              <a:buChar char="l"/>
              <a:defRPr/>
            </a:pPr>
            <a:r>
              <a:rPr lang="zh-CN" altLang="en-US" sz="2800" kern="0" dirty="0">
                <a:solidFill>
                  <a:schemeClr val="accent1">
                    <a:lumMod val="50000"/>
                  </a:schemeClr>
                </a:solidFill>
                <a:latin typeface="黑体" panose="02010609060101010101" pitchFamily="49" charset="-122"/>
                <a:ea typeface="黑体" panose="02010609060101010101" pitchFamily="49" charset="-122"/>
              </a:rPr>
              <a:t>字典编码</a:t>
            </a:r>
          </a:p>
        </p:txBody>
      </p:sp>
    </p:spTree>
    <p:extLst>
      <p:ext uri="{BB962C8B-B14F-4D97-AF65-F5344CB8AC3E}">
        <p14:creationId xmlns:p14="http://schemas.microsoft.com/office/powerpoint/2010/main" val="380939468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6282</TotalTime>
  <Words>3457</Words>
  <Application>Microsoft Office PowerPoint</Application>
  <PresentationFormat>全屏显示(4:3)</PresentationFormat>
  <Paragraphs>430</Paragraphs>
  <Slides>68</Slides>
  <Notes>6</Notes>
  <HiddenSlides>0</HiddenSlides>
  <MMClips>0</MMClips>
  <ScaleCrop>false</ScaleCrop>
  <HeadingPairs>
    <vt:vector size="6" baseType="variant">
      <vt:variant>
        <vt:lpstr>主题</vt:lpstr>
      </vt:variant>
      <vt:variant>
        <vt:i4>1</vt:i4>
      </vt:variant>
      <vt:variant>
        <vt:lpstr>嵌入 OLE 服务器</vt:lpstr>
      </vt:variant>
      <vt:variant>
        <vt:i4>5</vt:i4>
      </vt:variant>
      <vt:variant>
        <vt:lpstr>幻灯片标题</vt:lpstr>
      </vt:variant>
      <vt:variant>
        <vt:i4>68</vt:i4>
      </vt:variant>
    </vt:vector>
  </HeadingPairs>
  <TitlesOfParts>
    <vt:vector size="74" baseType="lpstr">
      <vt:lpstr>Office 主题​​</vt:lpstr>
      <vt:lpstr>Visio</vt:lpstr>
      <vt:lpstr>位图图像</vt:lpstr>
      <vt:lpstr>公式</vt:lpstr>
      <vt:lpstr>Microsoft 公式 3.0</vt:lpstr>
      <vt:lpstr>Equation</vt:lpstr>
      <vt:lpstr>视频图像压缩编码</vt:lpstr>
      <vt:lpstr>PowerPoint 演示文稿</vt:lpstr>
      <vt:lpstr>数据压缩-定义</vt:lpstr>
      <vt:lpstr>数据压缩-作用</vt:lpstr>
      <vt:lpstr>数据压缩-评价指标</vt:lpstr>
      <vt:lpstr>数据压缩-评价指标</vt:lpstr>
      <vt:lpstr>数据压缩-评价指标</vt:lpstr>
      <vt:lpstr>PowerPoint 演示文稿</vt:lpstr>
      <vt:lpstr>1 数据压缩基本方法</vt:lpstr>
      <vt:lpstr>游程编码（RLE）</vt:lpstr>
      <vt:lpstr>RLE文本压缩</vt:lpstr>
      <vt:lpstr>  </vt:lpstr>
      <vt:lpstr>  </vt:lpstr>
      <vt:lpstr>         </vt:lpstr>
      <vt:lpstr>   </vt:lpstr>
      <vt:lpstr>  </vt:lpstr>
      <vt:lpstr>       </vt:lpstr>
      <vt:lpstr>RLE图像压缩</vt:lpstr>
      <vt:lpstr>二值图像</vt:lpstr>
      <vt:lpstr>灰度图像</vt:lpstr>
      <vt:lpstr>区分灰度值和游程的方法</vt:lpstr>
      <vt:lpstr>彩色图像</vt:lpstr>
      <vt:lpstr>各行单独编码的原因</vt:lpstr>
      <vt:lpstr>1 数据压缩基本方法</vt:lpstr>
      <vt:lpstr>统计编码</vt:lpstr>
      <vt:lpstr>香农-费诺编码</vt:lpstr>
      <vt:lpstr>信息的度量</vt:lpstr>
      <vt:lpstr>信息的度量</vt:lpstr>
      <vt:lpstr>PowerPoint 演示文稿</vt:lpstr>
      <vt:lpstr>    在数据中出现的概率是    ，那么它在单位时间内平均出现了    次，因此它对H的贡献是 那么n个符号对H的贡献之和是：</vt:lpstr>
      <vt:lpstr>PowerPoint 演示文稿</vt:lpstr>
      <vt:lpstr>PowerPoint 演示文稿</vt:lpstr>
      <vt:lpstr>香农－费诺编码</vt:lpstr>
      <vt:lpstr>香农-费诺编码</vt:lpstr>
      <vt:lpstr>练习</vt:lpstr>
      <vt:lpstr>统计编码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统计编码</vt:lpstr>
      <vt:lpstr>算术编码</vt:lpstr>
      <vt:lpstr>算术编码</vt:lpstr>
      <vt:lpstr>      </vt:lpstr>
      <vt:lpstr>  </vt:lpstr>
      <vt:lpstr>                           </vt:lpstr>
      <vt:lpstr>算术解码</vt:lpstr>
      <vt:lpstr>  </vt:lpstr>
      <vt:lpstr>存在问题</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Xiaochen Wang</dc:creator>
  <cp:lastModifiedBy>ThinkPad</cp:lastModifiedBy>
  <cp:revision>415</cp:revision>
  <dcterms:created xsi:type="dcterms:W3CDTF">2017-04-12T03:41:25Z</dcterms:created>
  <dcterms:modified xsi:type="dcterms:W3CDTF">2019-10-21T08:01:21Z</dcterms:modified>
</cp:coreProperties>
</file>