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59" r:id="rId4"/>
    <p:sldId id="257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60" autoAdjust="0"/>
  </p:normalViewPr>
  <p:slideViewPr>
    <p:cSldViewPr snapToGrid="0">
      <p:cViewPr varScale="1">
        <p:scale>
          <a:sx n="73" d="100"/>
          <a:sy n="73" d="100"/>
        </p:scale>
        <p:origin x="11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C75BF-57B7-47BB-B3CD-D097358C2799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E79A-CB0B-4C65-AF9E-4832C178D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二维表称为关系，二维表由行和列组成，每行称为一个元祖，每列为一个属性。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笛卡儿积的有限子集称为对应域尚的关系。 所以说，关系是元祖的集合。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元祖、属性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候选键（键）、主键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）主键应当是对用户没有意义的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）主键应该是单列的，以提高连接和筛选操作的效率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复合键的使用通常出于两点考虑：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）主键应当具有意义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这为认为的破坏数据库提供了方便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）在描述多对多关系的连接表中可以使用两个外部键作为主键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该表可能成为其他从表的主表，并成为从表的主键的一部分，使得之后的从表包含更多的列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）永远不要更新主键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）主键不应该包含动态变化的数据（时间戳等）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）主键应当由计算机自动生成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E79A-CB0B-4C65-AF9E-4832C178D4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不是这个关系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的候选键，而是另外一个关系的候选键，称为 这个属性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的外键。</a:t>
            </a:r>
            <a:endParaRPr lang="en-US" altLang="zh-CN" dirty="0" smtClean="0"/>
          </a:p>
          <a:p>
            <a:r>
              <a:rPr lang="zh-CN" altLang="en-US" dirty="0" smtClean="0"/>
              <a:t>因为关系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的值需要参照另一个关系的属性来取值，即关系之间存在属性的引用。</a:t>
            </a:r>
            <a:endParaRPr lang="en-US" altLang="zh-CN" dirty="0" smtClean="0"/>
          </a:p>
          <a:p>
            <a:r>
              <a:rPr lang="zh-CN" altLang="en-US" dirty="0" smtClean="0"/>
              <a:t>称为 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中的属性</a:t>
            </a:r>
            <a:r>
              <a:rPr lang="en-US" altLang="zh-CN" dirty="0" smtClean="0"/>
              <a:t>A </a:t>
            </a:r>
            <a:r>
              <a:rPr lang="zh-CN" altLang="en-US" dirty="0" smtClean="0"/>
              <a:t>引用了 </a:t>
            </a:r>
            <a:r>
              <a:rPr lang="en-US" altLang="zh-CN" dirty="0" smtClean="0"/>
              <a:t>S</a:t>
            </a:r>
            <a:r>
              <a:rPr lang="zh-CN" altLang="en-US" dirty="0" smtClean="0"/>
              <a:t>关系中的属性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称为参照关系、依赖表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称为被参照关系、依赖表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外键主要是用来控制数据库中的数据完整性的，当对一个表的数据进行操作时，和他有关联的一个表或多个表的数据能够同时发生改变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E79A-CB0B-4C65-AF9E-4832C178D4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6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多对多，在数据库中也比较常见，可以理解为是一对多和多对一的组合。要实现多对多，一般都需要有一张中间表（也叫关联表），将两张表进行关联，形成多对多的形式。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E79A-CB0B-4C65-AF9E-4832C178D4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9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E79A-CB0B-4C65-AF9E-4832C178D4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0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E79A-CB0B-4C65-AF9E-4832C178D4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1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一对一是将数据表“垂直切分”，其实是不常见，或不常用的。也就是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表的一条记录对应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表的一条记录，为什么要这样的设计呢，不是增加了程度的复杂性吗，然而并不一定，举例说明：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一个系统必然有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（员工表）（包含字段：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、姓名、性别、年龄、电话、地址等），每个员工都为一个用户，所以还有张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表（包含字段：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（关联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）、用户名、密码、角色等），这样你会发现，整合为一张表是否不太妥当？因为，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的记录只会在登录时用到，感觉有点违背三大范式中的“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确保每列都和主键列直接关联，而不是间接关联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还有种情况，这就要根据具体的业务来决定了。如果，当一张表的字段过于太多，而很多字段可能只有在某些情况下，才会使用到，这时也可以考虑使用一对一设计。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E79A-CB0B-4C65-AF9E-4832C178D4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0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3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6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7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1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6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08B2-ED1C-4F07-A6BF-808F5B1ABB5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D2E6-073B-4F54-B512-B0E157D1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39" y="1251761"/>
            <a:ext cx="9036155" cy="49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28" y="228913"/>
            <a:ext cx="5852514" cy="429954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02067"/>
              </p:ext>
            </p:extLst>
          </p:nvPr>
        </p:nvGraphicFramePr>
        <p:xfrm>
          <a:off x="6310086" y="228913"/>
          <a:ext cx="55009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学生表 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38320"/>
              </p:ext>
            </p:extLst>
          </p:nvPr>
        </p:nvGraphicFramePr>
        <p:xfrm>
          <a:off x="199572" y="3891280"/>
          <a:ext cx="55009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学生表 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30332"/>
              </p:ext>
            </p:extLst>
          </p:nvPr>
        </p:nvGraphicFramePr>
        <p:xfrm>
          <a:off x="6691086" y="4528457"/>
          <a:ext cx="5500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体检表 </a:t>
                      </a:r>
                      <a:r>
                        <a:rPr lang="en-US" altLang="zh-CN" dirty="0" smtClean="0"/>
                        <a:t>(Test)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rot="10800000">
            <a:off x="5762171" y="4528457"/>
            <a:ext cx="870858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06242"/>
              </p:ext>
            </p:extLst>
          </p:nvPr>
        </p:nvGraphicFramePr>
        <p:xfrm>
          <a:off x="6310086" y="228913"/>
          <a:ext cx="55009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学生表 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血压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48048"/>
              </p:ext>
            </p:extLst>
          </p:nvPr>
        </p:nvGraphicFramePr>
        <p:xfrm>
          <a:off x="199572" y="3891280"/>
          <a:ext cx="5500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学生表 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3148"/>
              </p:ext>
            </p:extLst>
          </p:nvPr>
        </p:nvGraphicFramePr>
        <p:xfrm>
          <a:off x="6691086" y="4528457"/>
          <a:ext cx="5500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体检表 </a:t>
                      </a:r>
                      <a:r>
                        <a:rPr lang="en-US" altLang="zh-CN" dirty="0" smtClean="0"/>
                        <a:t>(Test)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血压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rot="10800000">
            <a:off x="5762171" y="4528457"/>
            <a:ext cx="870858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2" y="0"/>
            <a:ext cx="5352381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10086" y="228913"/>
          <a:ext cx="55009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学生表 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血压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10817"/>
              </p:ext>
            </p:extLst>
          </p:nvPr>
        </p:nvGraphicFramePr>
        <p:xfrm>
          <a:off x="199572" y="3891280"/>
          <a:ext cx="5500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学生表 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体检信息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Test</a:t>
                      </a:r>
                      <a:r>
                        <a:rPr lang="en-US" altLang="zh-CN" u="sng" baseline="0" dirty="0" err="1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99289"/>
              </p:ext>
            </p:extLst>
          </p:nvPr>
        </p:nvGraphicFramePr>
        <p:xfrm>
          <a:off x="6691086" y="4528457"/>
          <a:ext cx="5500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体检表 </a:t>
                      </a:r>
                      <a:r>
                        <a:rPr lang="en-US" altLang="zh-CN" dirty="0" smtClean="0"/>
                        <a:t>(Test)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体检编号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Test</a:t>
                      </a:r>
                      <a:r>
                        <a:rPr lang="en-US" altLang="zh-CN" u="sng" baseline="0" dirty="0" err="1" smtClean="0"/>
                        <a:t>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身高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血压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" y="0"/>
            <a:ext cx="5352381" cy="3333333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4857932" y="5065486"/>
            <a:ext cx="1731554" cy="1220652"/>
          </a:xfrm>
          <a:prstGeom prst="bentConnector3">
            <a:avLst>
              <a:gd name="adj1" fmla="val 64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41217"/>
              </p:ext>
            </p:extLst>
          </p:nvPr>
        </p:nvGraphicFramePr>
        <p:xfrm>
          <a:off x="3566886" y="589038"/>
          <a:ext cx="55009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学生表 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55337"/>
              </p:ext>
            </p:extLst>
          </p:nvPr>
        </p:nvGraphicFramePr>
        <p:xfrm>
          <a:off x="464457" y="494332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teacher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1990-02-03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何婷婷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79" y="1538410"/>
            <a:ext cx="9314915" cy="3048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2" y="1886753"/>
            <a:ext cx="4563291" cy="141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2548" y="3304903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52146" y="340940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73" y="3364356"/>
            <a:ext cx="1120181" cy="7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24109"/>
              </p:ext>
            </p:extLst>
          </p:nvPr>
        </p:nvGraphicFramePr>
        <p:xfrm>
          <a:off x="157481" y="144901"/>
          <a:ext cx="5500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学生表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18468"/>
              </p:ext>
            </p:extLst>
          </p:nvPr>
        </p:nvGraphicFramePr>
        <p:xfrm>
          <a:off x="111760" y="25658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1990-02-03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33432"/>
              </p:ext>
            </p:extLst>
          </p:nvPr>
        </p:nvGraphicFramePr>
        <p:xfrm>
          <a:off x="6318795" y="114421"/>
          <a:ext cx="55009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导师</a:t>
                      </a:r>
                      <a:r>
                        <a:rPr lang="en-US" altLang="zh-CN" dirty="0" smtClean="0"/>
                        <a:t>(teacher)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tno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13834"/>
              </p:ext>
            </p:extLst>
          </p:nvPr>
        </p:nvGraphicFramePr>
        <p:xfrm>
          <a:off x="120468" y="3487779"/>
          <a:ext cx="6502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15675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何婷婷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数据挖掘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4611189" y="653144"/>
            <a:ext cx="1711234" cy="1554479"/>
          </a:xfrm>
          <a:prstGeom prst="bentConnector3">
            <a:avLst>
              <a:gd name="adj1" fmla="val 74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36146"/>
              </p:ext>
            </p:extLst>
          </p:nvPr>
        </p:nvGraphicFramePr>
        <p:xfrm>
          <a:off x="119743" y="432062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何婷婷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数据挖掘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8259311" y="2207623"/>
            <a:ext cx="477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sno,sname,sex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tname,research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student, teacher 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student.tid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err="1" smtClean="0"/>
              <a:t>teacher.tno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227742" y="3319117"/>
            <a:ext cx="3964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sno,sname,sex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tname,research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from student left join </a:t>
            </a:r>
            <a:r>
              <a:rPr lang="en-US" altLang="zh-CN" dirty="0"/>
              <a:t>teacher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 err="1"/>
              <a:t>student.tid</a:t>
            </a:r>
            <a:r>
              <a:rPr lang="en-US" altLang="zh-CN" dirty="0"/>
              <a:t>= </a:t>
            </a:r>
            <a:r>
              <a:rPr lang="en-US" altLang="zh-CN" dirty="0" err="1"/>
              <a:t>teacher.tno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259311" y="4430611"/>
            <a:ext cx="393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sno,sname,sex</a:t>
            </a:r>
            <a:r>
              <a:rPr lang="en-US" altLang="zh-CN" dirty="0"/>
              <a:t>, </a:t>
            </a:r>
            <a:r>
              <a:rPr lang="en-US" altLang="zh-CN" dirty="0" err="1"/>
              <a:t>tname,research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from student </a:t>
            </a:r>
            <a:r>
              <a:rPr lang="en-US" altLang="zh-CN" dirty="0" smtClean="0"/>
              <a:t>right join </a:t>
            </a:r>
            <a:r>
              <a:rPr lang="en-US" altLang="zh-CN" dirty="0"/>
              <a:t>teacher </a:t>
            </a:r>
          </a:p>
          <a:p>
            <a:r>
              <a:rPr lang="en-US" altLang="zh-CN" dirty="0"/>
              <a:t>On </a:t>
            </a:r>
            <a:r>
              <a:rPr lang="en-US" altLang="zh-CN" dirty="0" err="1"/>
              <a:t>student.tid</a:t>
            </a:r>
            <a:r>
              <a:rPr lang="en-US" altLang="zh-CN" dirty="0"/>
              <a:t>= </a:t>
            </a:r>
            <a:r>
              <a:rPr lang="en-US" altLang="zh-CN" dirty="0" err="1"/>
              <a:t>teacher.tno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7496"/>
              </p:ext>
            </p:extLst>
          </p:nvPr>
        </p:nvGraphicFramePr>
        <p:xfrm>
          <a:off x="99743" y="520602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45426"/>
              </p:ext>
            </p:extLst>
          </p:nvPr>
        </p:nvGraphicFramePr>
        <p:xfrm>
          <a:off x="99743" y="603288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何婷婷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数据挖掘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79" y="1538410"/>
            <a:ext cx="9314915" cy="30481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2548" y="3304903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52146" y="340940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5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62150"/>
              </p:ext>
            </p:extLst>
          </p:nvPr>
        </p:nvGraphicFramePr>
        <p:xfrm>
          <a:off x="157481" y="144901"/>
          <a:ext cx="3016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397"/>
                <a:gridCol w="1508397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学生表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26610"/>
              </p:ext>
            </p:extLst>
          </p:nvPr>
        </p:nvGraphicFramePr>
        <p:xfrm>
          <a:off x="131311" y="2207623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1990-02-03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1991-01-01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6290"/>
              </p:ext>
            </p:extLst>
          </p:nvPr>
        </p:nvGraphicFramePr>
        <p:xfrm>
          <a:off x="8686799" y="114421"/>
          <a:ext cx="31329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55"/>
                <a:gridCol w="1566455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导师</a:t>
                      </a:r>
                      <a:r>
                        <a:rPr lang="en-US" altLang="zh-CN" dirty="0" smtClean="0"/>
                        <a:t>(teacher)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tno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5084"/>
              </p:ext>
            </p:extLst>
          </p:nvPr>
        </p:nvGraphicFramePr>
        <p:xfrm>
          <a:off x="120468" y="3487779"/>
          <a:ext cx="6502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15675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何婷婷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数据挖掘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胡瑞敏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95329"/>
              </p:ext>
            </p:extLst>
          </p:nvPr>
        </p:nvGraphicFramePr>
        <p:xfrm>
          <a:off x="131311" y="4658360"/>
          <a:ext cx="32512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</a:tr>
              <a:tr h="298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298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</a:tr>
              <a:tr h="298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92680"/>
              </p:ext>
            </p:extLst>
          </p:nvPr>
        </p:nvGraphicFramePr>
        <p:xfrm>
          <a:off x="4163424" y="179735"/>
          <a:ext cx="3016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397"/>
                <a:gridCol w="1508397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导师选择表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肘形连接符 14"/>
          <p:cNvCxnSpPr>
            <a:stCxn id="14" idx="1"/>
          </p:cNvCxnSpPr>
          <p:nvPr/>
        </p:nvCxnSpPr>
        <p:spPr>
          <a:xfrm rot="10800000">
            <a:off x="3043646" y="705395"/>
            <a:ext cx="1119778" cy="30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7132319" y="705394"/>
            <a:ext cx="1554481" cy="431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32320" y="2377440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列出所有的学生的信息，包括其导师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32319" y="3130732"/>
            <a:ext cx="455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）没有导师的学生是否显示，是否显示分别用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如何实现？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7132319" y="4068018"/>
            <a:ext cx="4441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）如果一个学生有多</a:t>
            </a:r>
            <a:r>
              <a:rPr lang="zh-CN" altLang="en-US" dirty="0" smtClean="0"/>
              <a:t>个导师，</a:t>
            </a:r>
            <a:r>
              <a:rPr lang="zh-CN" altLang="en-US" dirty="0"/>
              <a:t>是显示一条还是显示多条？ 分别用</a:t>
            </a:r>
            <a:r>
              <a:rPr lang="en-US" altLang="zh-CN" dirty="0"/>
              <a:t>SQL</a:t>
            </a:r>
            <a:r>
              <a:rPr lang="zh-CN" altLang="en-US" dirty="0"/>
              <a:t>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91817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16796" y="391103"/>
            <a:ext cx="6631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 smtClean="0"/>
              <a:t>student.sno,sname,sex</a:t>
            </a:r>
            <a:r>
              <a:rPr lang="en-US" altLang="zh-CN" dirty="0"/>
              <a:t>, </a:t>
            </a:r>
            <a:r>
              <a:rPr lang="en-US" altLang="zh-CN" dirty="0" err="1"/>
              <a:t>tname,research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from student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, </a:t>
            </a:r>
            <a:r>
              <a:rPr lang="en-US" altLang="zh-CN" dirty="0"/>
              <a:t>teacher </a:t>
            </a:r>
          </a:p>
          <a:p>
            <a:r>
              <a:rPr lang="en-US" altLang="zh-CN" dirty="0"/>
              <a:t>where </a:t>
            </a:r>
            <a:r>
              <a:rPr lang="en-US" altLang="zh-CN" dirty="0" err="1" smtClean="0"/>
              <a:t>student.sno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ts.sno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ts.tid</a:t>
            </a:r>
            <a:r>
              <a:rPr lang="en-US" altLang="zh-CN" dirty="0" smtClean="0"/>
              <a:t>= </a:t>
            </a:r>
            <a:r>
              <a:rPr lang="en-US" altLang="zh-CN" dirty="0" err="1"/>
              <a:t>teacher.tno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6796" y="1794187"/>
            <a:ext cx="5769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 smtClean="0"/>
              <a:t>student.sno,sname,sex</a:t>
            </a:r>
            <a:r>
              <a:rPr lang="en-US" altLang="zh-CN" dirty="0" smtClean="0"/>
              <a:t>, </a:t>
            </a:r>
            <a:r>
              <a:rPr lang="en-US" altLang="zh-CN" dirty="0" err="1"/>
              <a:t>tname,research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from student left join </a:t>
            </a:r>
            <a:r>
              <a:rPr lang="en-US" altLang="zh-CN" dirty="0" err="1"/>
              <a:t>ts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student.sno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ts</a:t>
            </a:r>
            <a:r>
              <a:rPr lang="en-US" altLang="zh-CN" dirty="0" err="1" smtClean="0"/>
              <a:t>.sno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Left join </a:t>
            </a:r>
            <a:r>
              <a:rPr lang="en-US" altLang="zh-CN" dirty="0"/>
              <a:t>teacher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teacher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tno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ts.tid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7566" y="195942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列出所有的学生的信息，包括其所属学院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565" y="949234"/>
            <a:ext cx="455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）没有学院的学生是否显示，是否显示分别用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如何实现？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17565" y="1886520"/>
            <a:ext cx="4441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）如果一个学生有多个学院，是显示一条还是显示多条？ 分别用</a:t>
            </a:r>
            <a:r>
              <a:rPr lang="en-US" altLang="zh-CN" dirty="0"/>
              <a:t>SQL</a:t>
            </a:r>
            <a:r>
              <a:rPr lang="zh-CN" altLang="en-US" dirty="0"/>
              <a:t>如何实现？</a:t>
            </a:r>
          </a:p>
        </p:txBody>
      </p:sp>
      <p:sp>
        <p:nvSpPr>
          <p:cNvPr id="9" name="矩形 8"/>
          <p:cNvSpPr/>
          <p:nvPr/>
        </p:nvSpPr>
        <p:spPr>
          <a:xfrm>
            <a:off x="117565" y="4076820"/>
            <a:ext cx="38012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 smtClean="0"/>
              <a:t>sno,sname,sex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student</a:t>
            </a:r>
          </a:p>
          <a:p>
            <a:endParaRPr lang="en-US" altLang="zh-CN" dirty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tname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, teacher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teacher.tno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ts.tid</a:t>
            </a:r>
            <a:endParaRPr lang="en-US" altLang="zh-CN" dirty="0" smtClean="0"/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ts.sno</a:t>
            </a:r>
            <a:r>
              <a:rPr lang="en-US" altLang="zh-CN" dirty="0" smtClean="0"/>
              <a:t>={#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00037" y="4076820"/>
            <a:ext cx="38012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 smtClean="0"/>
              <a:t>sno,sname,sex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function(Select </a:t>
            </a:r>
            <a:r>
              <a:rPr lang="en-US" altLang="zh-CN" dirty="0" err="1"/>
              <a:t>tname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ts</a:t>
            </a:r>
            <a:r>
              <a:rPr lang="en-US" altLang="zh-CN" dirty="0"/>
              <a:t>, teacher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teacher.tno</a:t>
            </a:r>
            <a:r>
              <a:rPr lang="en-US" altLang="zh-CN" dirty="0"/>
              <a:t>= </a:t>
            </a:r>
            <a:r>
              <a:rPr lang="en-US" altLang="zh-CN" dirty="0" err="1"/>
              <a:t>ts.tid</a:t>
            </a:r>
            <a:endParaRPr lang="en-US" altLang="zh-CN" dirty="0"/>
          </a:p>
          <a:p>
            <a:r>
              <a:rPr lang="en-US" altLang="zh-CN" dirty="0"/>
              <a:t>and </a:t>
            </a:r>
            <a:r>
              <a:rPr lang="en-US" altLang="zh-CN" dirty="0" err="1"/>
              <a:t>ts.sno</a:t>
            </a:r>
            <a:r>
              <a:rPr lang="en-US" altLang="zh-CN" dirty="0"/>
              <a:t> 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student.sno</a:t>
            </a:r>
            <a:endParaRPr lang="en-US" altLang="zh-CN" dirty="0"/>
          </a:p>
          <a:p>
            <a:r>
              <a:rPr lang="en-US" altLang="zh-CN" dirty="0" smtClean="0"/>
              <a:t>) as </a:t>
            </a:r>
            <a:r>
              <a:rPr lang="en-US" altLang="zh-CN" dirty="0" err="1" smtClean="0"/>
              <a:t>teacherlist</a:t>
            </a:r>
            <a:endParaRPr lang="en-US" altLang="zh-CN" dirty="0"/>
          </a:p>
          <a:p>
            <a:r>
              <a:rPr lang="en-US" altLang="zh-CN" dirty="0"/>
              <a:t>from student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90708" y="4076820"/>
            <a:ext cx="38012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 smtClean="0"/>
              <a:t>sno,sname,sex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teacherlist</a:t>
            </a:r>
            <a:endParaRPr lang="en-US" altLang="zh-CN" dirty="0" smtClean="0"/>
          </a:p>
          <a:p>
            <a:r>
              <a:rPr lang="en-US" altLang="zh-CN" dirty="0" smtClean="0"/>
              <a:t>from student</a:t>
            </a:r>
          </a:p>
          <a:p>
            <a:r>
              <a:rPr lang="en-US" altLang="zh-CN" dirty="0" smtClean="0"/>
              <a:t>Left join </a:t>
            </a:r>
            <a:endParaRPr lang="en-US" altLang="zh-CN" dirty="0"/>
          </a:p>
          <a:p>
            <a:r>
              <a:rPr lang="en-US" altLang="zh-CN" dirty="0" smtClean="0"/>
              <a:t>(Select </a:t>
            </a:r>
            <a:r>
              <a:rPr lang="en-US" altLang="zh-CN" dirty="0" err="1" smtClean="0"/>
              <a:t>ts.sno</a:t>
            </a:r>
            <a:r>
              <a:rPr lang="en-US" altLang="zh-CN" dirty="0" smtClean="0"/>
              <a:t>, function(</a:t>
            </a:r>
            <a:r>
              <a:rPr lang="en-US" altLang="zh-CN" dirty="0" err="1"/>
              <a:t>teacher.tname</a:t>
            </a:r>
            <a:endParaRPr lang="en-US" altLang="zh-CN" dirty="0"/>
          </a:p>
          <a:p>
            <a:r>
              <a:rPr lang="en-US" altLang="zh-CN" dirty="0" smtClean="0"/>
              <a:t>) as </a:t>
            </a:r>
            <a:r>
              <a:rPr lang="en-US" altLang="zh-CN" dirty="0" err="1"/>
              <a:t>teacherlist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/>
              <a:t>ts</a:t>
            </a:r>
            <a:r>
              <a:rPr lang="en-US" altLang="zh-CN" dirty="0"/>
              <a:t>, teacher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teacher.tno</a:t>
            </a:r>
            <a:r>
              <a:rPr lang="en-US" altLang="zh-CN" dirty="0"/>
              <a:t>= </a:t>
            </a:r>
            <a:r>
              <a:rPr lang="en-US" altLang="zh-CN" dirty="0" err="1"/>
              <a:t>ts.tid</a:t>
            </a:r>
            <a:endParaRPr lang="en-US" altLang="zh-CN" dirty="0"/>
          </a:p>
          <a:p>
            <a:r>
              <a:rPr lang="en-US" altLang="zh-CN" dirty="0" smtClean="0"/>
              <a:t>Group by </a:t>
            </a:r>
            <a:r>
              <a:rPr lang="en-US" altLang="zh-CN" dirty="0" err="1" smtClean="0"/>
              <a:t>schoolselect.xno</a:t>
            </a:r>
            <a:r>
              <a:rPr lang="en-US" altLang="zh-CN" dirty="0" smtClean="0"/>
              <a:t> ) </a:t>
            </a:r>
            <a:r>
              <a:rPr lang="en-US" altLang="zh-CN" dirty="0" err="1" smtClean="0"/>
              <a:t>tsselect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 err="1" smtClean="0"/>
              <a:t>student.sno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tsselect</a:t>
            </a:r>
            <a:r>
              <a:rPr lang="en-US" altLang="zh-CN" dirty="0" err="1" smtClean="0"/>
              <a:t>.sno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0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247" y="1932987"/>
            <a:ext cx="9163842" cy="32486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2548" y="3304903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52146" y="340940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2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481" y="144901"/>
          <a:ext cx="3016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397"/>
                <a:gridCol w="1508397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学生表</a:t>
                      </a:r>
                      <a:r>
                        <a:rPr lang="en-US" altLang="zh-CN" dirty="0" smtClean="0"/>
                        <a:t>(student)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Sno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出生年月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1311" y="2207623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1990-02-03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1991-01-01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686799" y="114421"/>
          <a:ext cx="31329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55"/>
                <a:gridCol w="1566455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导师</a:t>
                      </a:r>
                      <a:r>
                        <a:rPr lang="en-US" altLang="zh-CN" dirty="0" smtClean="0"/>
                        <a:t>(teacher)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tno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0468" y="3487779"/>
          <a:ext cx="6502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15675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何婷婷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数据挖掘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胡瑞敏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87762"/>
              </p:ext>
            </p:extLst>
          </p:nvPr>
        </p:nvGraphicFramePr>
        <p:xfrm>
          <a:off x="131311" y="4658360"/>
          <a:ext cx="6256428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7"/>
                <a:gridCol w="1564107"/>
                <a:gridCol w="1564107"/>
                <a:gridCol w="1564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tsdate</a:t>
                      </a:r>
                      <a:endParaRPr lang="zh-CN" altLang="en-US" dirty="0"/>
                    </a:p>
                  </a:txBody>
                  <a:tcPr/>
                </a:tc>
              </a:tr>
              <a:tr h="298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2019-01-01</a:t>
                      </a:r>
                      <a:endParaRPr lang="zh-CN" altLang="en-US" dirty="0"/>
                    </a:p>
                  </a:txBody>
                  <a:tcPr/>
                </a:tc>
              </a:tr>
              <a:tr h="298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2019-01-01</a:t>
                      </a:r>
                      <a:endParaRPr lang="zh-CN" altLang="en-US" dirty="0"/>
                    </a:p>
                  </a:txBody>
                  <a:tcPr/>
                </a:tc>
              </a:tr>
              <a:tr h="2985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2018101002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2019-01-01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74047"/>
              </p:ext>
            </p:extLst>
          </p:nvPr>
        </p:nvGraphicFramePr>
        <p:xfrm>
          <a:off x="4163424" y="179735"/>
          <a:ext cx="3016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397"/>
                <a:gridCol w="1508397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导师选择表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tsid</a:t>
                      </a:r>
                      <a:endParaRPr lang="zh-CN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err="1" smtClean="0"/>
                        <a:t>Sno</a:t>
                      </a:r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入学时间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tsdate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肘形连接符 14"/>
          <p:cNvCxnSpPr>
            <a:stCxn id="14" idx="1"/>
          </p:cNvCxnSpPr>
          <p:nvPr/>
        </p:nvCxnSpPr>
        <p:spPr>
          <a:xfrm rot="10800000">
            <a:off x="3082836" y="705395"/>
            <a:ext cx="1080589" cy="401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7158446" y="705396"/>
            <a:ext cx="1515292" cy="796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1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984</Words>
  <Application>Microsoft Office PowerPoint</Application>
  <PresentationFormat>宽屏</PresentationFormat>
  <Paragraphs>409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yuwei</dc:creator>
  <cp:lastModifiedBy>yuwei</cp:lastModifiedBy>
  <cp:revision>42</cp:revision>
  <dcterms:created xsi:type="dcterms:W3CDTF">2019-03-01T06:05:34Z</dcterms:created>
  <dcterms:modified xsi:type="dcterms:W3CDTF">2019-03-19T01:36:13Z</dcterms:modified>
</cp:coreProperties>
</file>