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2" r:id="rId3"/>
    <p:sldId id="328" r:id="rId4"/>
    <p:sldId id="315" r:id="rId5"/>
    <p:sldId id="330" r:id="rId6"/>
    <p:sldId id="332" r:id="rId7"/>
    <p:sldId id="331" r:id="rId8"/>
    <p:sldId id="333" r:id="rId9"/>
    <p:sldId id="334" r:id="rId10"/>
    <p:sldId id="335" r:id="rId11"/>
    <p:sldId id="336" r:id="rId12"/>
    <p:sldId id="341" r:id="rId13"/>
    <p:sldId id="340" r:id="rId14"/>
    <p:sldId id="337" r:id="rId15"/>
    <p:sldId id="338" r:id="rId16"/>
    <p:sldId id="339" r:id="rId17"/>
    <p:sldId id="316" r:id="rId1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8F6D9"/>
    <a:srgbClr val="EDEBCF"/>
    <a:srgbClr val="D3F2D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90" autoAdjust="0"/>
  </p:normalViewPr>
  <p:slideViewPr>
    <p:cSldViewPr>
      <p:cViewPr>
        <p:scale>
          <a:sx n="75" d="100"/>
          <a:sy n="75" d="100"/>
        </p:scale>
        <p:origin x="1666" y="53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FFC39-3AF6-8048-8D2D-0B9CBEDA9E0F}" type="datetimeFigureOut">
              <a:rPr lang="en-US" smtClean="0"/>
              <a:pPr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1F6DB-D364-0A40-9E0D-3DD3F1C3C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86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518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909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955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软件定义一切</a:t>
            </a:r>
            <a:endParaRPr lang="en-US" altLang="zh-CN" dirty="0" smtClean="0"/>
          </a:p>
          <a:p>
            <a:r>
              <a:rPr lang="zh-CN" altLang="en-US" dirty="0" smtClean="0"/>
              <a:t>从硬件到软件，表示细节逐步抽象，进而支持对复杂问题的处理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72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AE0C-E018-4568-8E55-E05B164AB760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30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6713-8ADB-458B-A1C8-A291504C25B7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07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4C38-A3E1-4E82-B1E5-79429B77CA25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170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60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764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41B8-56DE-4CE3-BE53-8D282B6390EC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71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E254-8A2D-47A2-B027-A7CDF8E80E7B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5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3186-ABF4-45BD-B487-7872F6823484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18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978C-754A-48EE-B0B7-C85B3BFCA377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01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87D7-6A89-46F9-87BF-61FCE4E6103A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96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3742-6FC8-4045-9D15-71F623B772CB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44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0859-9244-4460-99EF-185E9E057BE4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39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0FF99-7EFD-468C-A902-4987AE8AF03B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1" y="0"/>
            <a:ext cx="698500" cy="69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3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84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685800" y="2012950"/>
            <a:ext cx="7772400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Hello world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lang="zh-CN" altLang="en-US" sz="2000" kern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系</a:t>
            </a:r>
            <a:r>
              <a:rPr lang="zh-CN" altLang="en-US" sz="20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统级程序设计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	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2019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年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秋季学期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任课老师；李清安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56C9-8029-477A-8CDA-825C53A9530A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</a:t>
            </a:r>
            <a:r>
              <a:rPr lang="zh-CN" altLang="en-US" dirty="0" smtClean="0"/>
              <a:t>译源程序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汇编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B050"/>
                </a:solidFill>
              </a:rPr>
              <a:t>why?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hello.c</a:t>
            </a:r>
            <a:r>
              <a:rPr lang="en-US" altLang="zh-CN" dirty="0" smtClean="0"/>
              <a:t> -&gt; </a:t>
            </a:r>
            <a:r>
              <a:rPr lang="en-US" altLang="zh-CN" dirty="0" err="1" smtClean="0"/>
              <a:t>hello.o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linux</a:t>
            </a:r>
            <a:r>
              <a:rPr lang="en-US" altLang="zh-CN" dirty="0" smtClean="0"/>
              <a:t>&gt;clang –c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hello.o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objdump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readelf</a:t>
            </a:r>
            <a:endParaRPr lang="en-US" altLang="zh-CN" dirty="0"/>
          </a:p>
          <a:p>
            <a:pPr lvl="1"/>
            <a:r>
              <a:rPr lang="zh-CN" altLang="en-US" dirty="0" smtClean="0"/>
              <a:t>链接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hello.c</a:t>
            </a:r>
            <a:r>
              <a:rPr lang="en-US" altLang="zh-CN" dirty="0" smtClean="0"/>
              <a:t> -&gt; hello.exe</a:t>
            </a:r>
          </a:p>
          <a:p>
            <a:pPr lvl="2"/>
            <a:r>
              <a:rPr lang="en-US" altLang="zh-CN" dirty="0" err="1" smtClean="0"/>
              <a:t>linux</a:t>
            </a:r>
            <a:r>
              <a:rPr lang="en-US" altLang="zh-CN" dirty="0" smtClean="0"/>
              <a:t>&gt;clang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–o hello.exe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Why do we need </a:t>
            </a:r>
            <a:r>
              <a:rPr lang="en-US" altLang="zh-CN" dirty="0" smtClean="0">
                <a:solidFill>
                  <a:srgbClr val="00B050"/>
                </a:solidFill>
              </a:rPr>
              <a:t>to know more </a:t>
            </a:r>
            <a:r>
              <a:rPr lang="en-US" altLang="zh-CN" dirty="0" smtClean="0">
                <a:solidFill>
                  <a:srgbClr val="00B050"/>
                </a:solidFill>
              </a:rPr>
              <a:t>about compilation?</a:t>
            </a:r>
          </a:p>
          <a:p>
            <a:pPr lvl="2"/>
            <a:r>
              <a:rPr lang="en-US" altLang="zh-CN" dirty="0" smtClean="0">
                <a:solidFill>
                  <a:srgbClr val="00B050"/>
                </a:solidFill>
              </a:rPr>
              <a:t>Always believe a </a:t>
            </a:r>
            <a:r>
              <a:rPr lang="en-US" altLang="zh-CN" dirty="0" err="1" smtClean="0">
                <a:solidFill>
                  <a:srgbClr val="00B050"/>
                </a:solidFill>
              </a:rPr>
              <a:t>blackbox</a:t>
            </a:r>
            <a:r>
              <a:rPr lang="en-US" altLang="zh-CN" dirty="0" smtClean="0">
                <a:solidFill>
                  <a:srgbClr val="00B050"/>
                </a:solidFill>
              </a:rPr>
              <a:t> tool?</a:t>
            </a:r>
            <a:endParaRPr lang="en-US" altLang="zh-CN" dirty="0">
              <a:solidFill>
                <a:srgbClr val="00B050"/>
              </a:solidFill>
            </a:endParaRPr>
          </a:p>
          <a:p>
            <a:pPr lvl="1"/>
            <a:endParaRPr lang="en-US" altLang="zh-CN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4DDC-DD94-4550-8D89-57C93C597E52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5" b="70000"/>
          <a:stretch/>
        </p:blipFill>
        <p:spPr>
          <a:xfrm>
            <a:off x="1143000" y="1447800"/>
            <a:ext cx="6705600" cy="12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</a:t>
            </a:r>
            <a:r>
              <a:rPr lang="zh-CN" altLang="en-US" dirty="0" smtClean="0"/>
              <a:t>行程序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Shell </a:t>
            </a:r>
            <a:r>
              <a:rPr lang="zh-CN" altLang="en-US" dirty="0" smtClean="0"/>
              <a:t>提供了一个类似</a:t>
            </a:r>
            <a:r>
              <a:rPr lang="en-US" altLang="zh-CN" dirty="0" smtClean="0"/>
              <a:t>Dos</a:t>
            </a:r>
            <a:r>
              <a:rPr lang="zh-CN" altLang="en-US" dirty="0" smtClean="0"/>
              <a:t>的操作界面，可以视为一个类操作系统的抽象接口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94" y="2895600"/>
            <a:ext cx="745455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4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9275"/>
          </a:xfrm>
        </p:spPr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5149850" y="1774825"/>
            <a:ext cx="2832100" cy="725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3" name="Text Box 12"/>
          <p:cNvSpPr txBox="1">
            <a:spLocks noChangeArrowheads="1"/>
          </p:cNvSpPr>
          <p:nvPr/>
        </p:nvSpPr>
        <p:spPr bwMode="auto">
          <a:xfrm>
            <a:off x="3352800" y="1462088"/>
            <a:ext cx="322263" cy="396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>
              <a:lnSpc>
                <a:spcPct val="98000"/>
              </a:lnSpc>
            </a:pPr>
            <a:r>
              <a:rPr lang="en-GB" altLang="zh-CN" sz="2000" dirty="0">
                <a:latin typeface="微软雅黑" pitchFamily="34" charset="-122"/>
                <a:ea typeface="微软雅黑" pitchFamily="34" charset="-122"/>
                <a:cs typeface="msgothic"/>
              </a:rPr>
              <a:t>0</a:t>
            </a:r>
          </a:p>
        </p:txBody>
      </p: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8005762" y="1620838"/>
            <a:ext cx="1138238" cy="620712"/>
            <a:chOff x="4950" y="1093"/>
            <a:chExt cx="717" cy="391"/>
          </a:xfrm>
        </p:grpSpPr>
        <p:sp>
          <p:nvSpPr>
            <p:cNvPr id="95" name="Text Box 25"/>
            <p:cNvSpPr txBox="1">
              <a:spLocks noChangeArrowheads="1"/>
            </p:cNvSpPr>
            <p:nvPr/>
          </p:nvSpPr>
          <p:spPr bwMode="auto">
            <a:xfrm>
              <a:off x="5206" y="1093"/>
              <a:ext cx="461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46800" rIns="0" bIns="4680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msgothic"/>
                </a:rPr>
                <a:t>ESP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msgothic"/>
                </a:rPr>
                <a:t>(</a:t>
              </a:r>
              <a:r>
                <a:rPr kumimoji="0" lang="zh-CN" altLang="en-GB" sz="18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msgothic"/>
                </a:rPr>
                <a:t>栈顶</a:t>
              </a:r>
              <a:r>
                <a:rPr kumimoji="0" lang="en-GB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msgothic"/>
                </a:rPr>
                <a:t>)</a:t>
              </a:r>
            </a:p>
          </p:txBody>
        </p:sp>
        <p:sp>
          <p:nvSpPr>
            <p:cNvPr id="96" name="Line 26"/>
            <p:cNvSpPr>
              <a:spLocks noChangeShapeType="1"/>
            </p:cNvSpPr>
            <p:nvPr/>
          </p:nvSpPr>
          <p:spPr bwMode="auto">
            <a:xfrm flipH="1">
              <a:off x="4950" y="1196"/>
              <a:ext cx="242" cy="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55" name="Line 28"/>
          <p:cNvSpPr>
            <a:spLocks noChangeShapeType="1"/>
          </p:cNvSpPr>
          <p:nvPr/>
        </p:nvSpPr>
        <p:spPr bwMode="auto">
          <a:xfrm flipV="1">
            <a:off x="8121650" y="715963"/>
            <a:ext cx="1587" cy="460375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6" name="Text Box 29"/>
          <p:cNvSpPr txBox="1">
            <a:spLocks noChangeArrowheads="1"/>
          </p:cNvSpPr>
          <p:nvPr/>
        </p:nvSpPr>
        <p:spPr bwMode="auto">
          <a:xfrm>
            <a:off x="8435975" y="3844925"/>
            <a:ext cx="587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zh-CN" sz="1900">
                <a:latin typeface="微软雅黑" pitchFamily="34" charset="-122"/>
                <a:ea typeface="微软雅黑" pitchFamily="34" charset="-122"/>
                <a:cs typeface="msgothic"/>
              </a:rPr>
              <a:t>brk</a:t>
            </a:r>
          </a:p>
        </p:txBody>
      </p:sp>
      <p:sp>
        <p:nvSpPr>
          <p:cNvPr id="57" name="Line 30"/>
          <p:cNvSpPr>
            <a:spLocks noChangeShapeType="1"/>
          </p:cNvSpPr>
          <p:nvPr/>
        </p:nvSpPr>
        <p:spPr bwMode="auto">
          <a:xfrm flipH="1">
            <a:off x="8051800" y="4011613"/>
            <a:ext cx="384175" cy="1587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3678237" y="962025"/>
            <a:ext cx="15652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zh-CN" sz="1600">
                <a:latin typeface="微软雅黑" pitchFamily="34" charset="-122"/>
                <a:ea typeface="微软雅黑" pitchFamily="34" charset="-122"/>
                <a:cs typeface="msgothic"/>
              </a:rPr>
              <a:t>0xC00000000</a:t>
            </a:r>
          </a:p>
        </p:txBody>
      </p:sp>
      <p:sp>
        <p:nvSpPr>
          <p:cNvPr id="59" name="Text Box 32"/>
          <p:cNvSpPr txBox="1">
            <a:spLocks noChangeArrowheads="1"/>
          </p:cNvSpPr>
          <p:nvPr/>
        </p:nvSpPr>
        <p:spPr bwMode="auto">
          <a:xfrm>
            <a:off x="3797300" y="5802313"/>
            <a:ext cx="14287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zh-CN" sz="1600">
                <a:latin typeface="微软雅黑" pitchFamily="34" charset="-122"/>
                <a:ea typeface="微软雅黑" pitchFamily="34" charset="-122"/>
                <a:cs typeface="msgothic"/>
              </a:rPr>
              <a:t>0x08048000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5151437" y="700088"/>
            <a:ext cx="2830513" cy="517525"/>
          </a:xfrm>
          <a:prstGeom prst="rect">
            <a:avLst/>
          </a:prstGeom>
          <a:solidFill>
            <a:srgbClr val="F1C7C7"/>
          </a:solidFill>
          <a:ln w="324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内核虚存区</a:t>
            </a: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5151437" y="2508250"/>
            <a:ext cx="2830513" cy="7112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共享库区域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5151437" y="3214688"/>
            <a:ext cx="2830513" cy="768350"/>
          </a:xfrm>
          <a:prstGeom prst="rect">
            <a:avLst/>
          </a:prstGeom>
          <a:solidFill>
            <a:srgbClr val="FFFFFF"/>
          </a:solidFill>
          <a:ln w="3302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宋体"/>
              <a:cs typeface="+mn-cs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151437" y="3981450"/>
            <a:ext cx="2830513" cy="7112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堆（</a:t>
            </a:r>
            <a:r>
              <a:rPr kumimoji="0" lang="en-GB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heap</a:t>
            </a:r>
            <a:r>
              <a:rPr kumimoji="0" lang="zh-CN" alt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）</a:t>
            </a:r>
          </a:p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(</a:t>
            </a:r>
            <a:r>
              <a:rPr kumimoji="0" lang="zh-CN" alt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由</a:t>
            </a:r>
            <a:r>
              <a:rPr kumimoji="0" lang="en-GB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malloc</a:t>
            </a:r>
            <a:r>
              <a:rPr kumimoji="0" lang="zh-CN" alt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动态生成</a:t>
            </a:r>
            <a:r>
              <a:rPr kumimoji="0" lang="en-GB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msgothic"/>
              </a:rPr>
              <a:t>)</a:t>
            </a:r>
          </a:p>
        </p:txBody>
      </p:sp>
      <p:sp>
        <p:nvSpPr>
          <p:cNvPr id="64" name="Line 19"/>
          <p:cNvSpPr>
            <a:spLocks noChangeShapeType="1"/>
          </p:cNvSpPr>
          <p:nvPr/>
        </p:nvSpPr>
        <p:spPr bwMode="auto">
          <a:xfrm flipV="1">
            <a:off x="6562725" y="3563938"/>
            <a:ext cx="1587" cy="407987"/>
          </a:xfrm>
          <a:prstGeom prst="line">
            <a:avLst/>
          </a:prstGeom>
          <a:noFill/>
          <a:ln w="32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5151437" y="1185863"/>
            <a:ext cx="2830513" cy="598487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用户栈（</a:t>
            </a:r>
            <a:r>
              <a:rPr kumimoji="0" lang="en-GB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User stack</a:t>
            </a:r>
            <a:r>
              <a: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）</a:t>
            </a:r>
          </a:p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20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msgothic"/>
              </a:rPr>
              <a:t>动态生成</a:t>
            </a:r>
          </a:p>
        </p:txBody>
      </p:sp>
      <p:sp>
        <p:nvSpPr>
          <p:cNvPr id="66" name="Line 21"/>
          <p:cNvSpPr>
            <a:spLocks noChangeShapeType="1"/>
          </p:cNvSpPr>
          <p:nvPr/>
        </p:nvSpPr>
        <p:spPr bwMode="auto">
          <a:xfrm flipV="1">
            <a:off x="6562725" y="2268538"/>
            <a:ext cx="1587" cy="246062"/>
          </a:xfrm>
          <a:prstGeom prst="line">
            <a:avLst/>
          </a:prstGeom>
          <a:noFill/>
          <a:ln w="32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>
            <a:off x="6562725" y="1784350"/>
            <a:ext cx="1587" cy="242888"/>
          </a:xfrm>
          <a:prstGeom prst="line">
            <a:avLst/>
          </a:prstGeom>
          <a:noFill/>
          <a:ln w="32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151437" y="6065838"/>
            <a:ext cx="2830513" cy="422275"/>
          </a:xfrm>
          <a:prstGeom prst="rect">
            <a:avLst/>
          </a:prstGeom>
          <a:solidFill>
            <a:srgbClr val="FFFFFF">
              <a:lumMod val="75000"/>
            </a:srgbClr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未使用</a:t>
            </a:r>
          </a:p>
        </p:txBody>
      </p:sp>
      <p:sp>
        <p:nvSpPr>
          <p:cNvPr id="69" name="Text Box 24"/>
          <p:cNvSpPr txBox="1">
            <a:spLocks noChangeArrowheads="1"/>
          </p:cNvSpPr>
          <p:nvPr/>
        </p:nvSpPr>
        <p:spPr bwMode="auto">
          <a:xfrm>
            <a:off x="4883150" y="6297613"/>
            <a:ext cx="315912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>
              <a:lnSpc>
                <a:spcPct val="98000"/>
              </a:lnSpc>
            </a:pPr>
            <a:r>
              <a:rPr lang="en-GB" altLang="zh-CN" sz="1600">
                <a:latin typeface="Arial Black" pitchFamily="34" charset="0"/>
                <a:ea typeface="msgothic"/>
                <a:cs typeface="msgothic"/>
              </a:rPr>
              <a:t>0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5151437" y="4689475"/>
            <a:ext cx="2830513" cy="712788"/>
          </a:xfrm>
          <a:prstGeom prst="rect">
            <a:avLst/>
          </a:prstGeom>
          <a:solidFill>
            <a:srgbClr val="333399">
              <a:lumMod val="20000"/>
              <a:lumOff val="80000"/>
            </a:srgbClr>
          </a:solidFill>
          <a:ln w="3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读写数据段</a:t>
            </a:r>
          </a:p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(.data, .bss)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5151437" y="5354638"/>
            <a:ext cx="2830513" cy="71120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只读代码段</a:t>
            </a:r>
          </a:p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(.init, .text</a:t>
            </a:r>
            <a:r>
              <a:rPr kumimoji="0" lang="en-GB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msgothic"/>
              </a:rPr>
              <a:t>, </a:t>
            </a:r>
            <a:r>
              <a:rPr kumimoji="0" lang="en-GB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.rodata</a:t>
            </a:r>
            <a:r>
              <a:rPr kumimoji="0" lang="en-GB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msgothic"/>
              </a:rPr>
              <a:t>)</a:t>
            </a: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8015287" y="4765675"/>
            <a:ext cx="1071563" cy="1327150"/>
            <a:chOff x="4956" y="3074"/>
            <a:chExt cx="675" cy="836"/>
          </a:xfrm>
        </p:grpSpPr>
        <p:sp>
          <p:nvSpPr>
            <p:cNvPr id="93" name="AutoShape 36"/>
            <p:cNvSpPr>
              <a:spLocks/>
            </p:cNvSpPr>
            <p:nvPr/>
          </p:nvSpPr>
          <p:spPr bwMode="auto">
            <a:xfrm>
              <a:off x="4956" y="3094"/>
              <a:ext cx="140" cy="816"/>
            </a:xfrm>
            <a:prstGeom prst="rightBrace">
              <a:avLst>
                <a:gd name="adj1" fmla="val 48571"/>
                <a:gd name="adj2" fmla="val 50000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9pPr>
            </a:lstStyle>
            <a:p>
              <a:endParaRPr lang="en-US" altLang="zh-CN" sz="2400">
                <a:latin typeface="Arial Narrow" pitchFamily="34" charset="0"/>
              </a:endParaRPr>
            </a:p>
          </p:txBody>
        </p:sp>
        <p:sp>
          <p:nvSpPr>
            <p:cNvPr id="94" name="Text Box 37"/>
            <p:cNvSpPr txBox="1">
              <a:spLocks noChangeArrowheads="1"/>
            </p:cNvSpPr>
            <p:nvPr/>
          </p:nvSpPr>
          <p:spPr bwMode="auto">
            <a:xfrm>
              <a:off x="5161" y="3074"/>
              <a:ext cx="470" cy="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9pPr>
            </a:lstStyle>
            <a:p>
              <a:pPr>
                <a:lnSpc>
                  <a:spcPct val="98000"/>
                </a:lnSpc>
              </a:pPr>
              <a:r>
                <a:rPr lang="zh-CN" altLang="en-GB" sz="1900">
                  <a:solidFill>
                    <a:srgbClr val="FF0000"/>
                  </a:solidFill>
                  <a:latin typeface="Calibri" pitchFamily="34" charset="0"/>
                  <a:ea typeface="微软雅黑" pitchFamily="34" charset="-122"/>
                  <a:cs typeface="msgothic"/>
                </a:rPr>
                <a:t>从可执行文件装入</a:t>
              </a:r>
            </a:p>
          </p:txBody>
        </p:sp>
      </p:grpSp>
      <p:sp>
        <p:nvSpPr>
          <p:cNvPr id="73" name="Text Box 28"/>
          <p:cNvSpPr txBox="1">
            <a:spLocks noChangeArrowheads="1"/>
          </p:cNvSpPr>
          <p:nvPr/>
        </p:nvSpPr>
        <p:spPr bwMode="auto">
          <a:xfrm>
            <a:off x="439737" y="712788"/>
            <a:ext cx="326866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程序</a:t>
            </a:r>
            <a:r>
              <a:rPr kumimoji="0" lang="en-US" altLang="zh-CN" sz="19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kumimoji="0" lang="zh-CN" altLang="en-US" sz="19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段</a:t>
            </a:r>
            <a:r>
              <a:rPr kumimoji="0" lang="en-US" altLang="zh-CN" sz="19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r>
              <a:rPr kumimoji="0" lang="zh-CN" altLang="en-US" sz="19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头表描述如何映射</a:t>
            </a: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395287" y="1439863"/>
            <a:ext cx="2971800" cy="434975"/>
          </a:xfrm>
          <a:prstGeom prst="rect">
            <a:avLst/>
          </a:prstGeom>
          <a:solidFill>
            <a:srgbClr val="FFFFFF">
              <a:lumMod val="95000"/>
            </a:srgbClr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ELF </a:t>
            </a:r>
            <a:r>
              <a: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头</a:t>
            </a: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395287" y="1874838"/>
            <a:ext cx="2971800" cy="695325"/>
          </a:xfrm>
          <a:prstGeom prst="rect">
            <a:avLst/>
          </a:prstGeom>
          <a:solidFill>
            <a:srgbClr val="993366">
              <a:alpha val="9000"/>
            </a:srgbClr>
          </a:solidFill>
          <a:ln w="25527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20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程序（段）头表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395287" y="3005138"/>
            <a:ext cx="2971800" cy="434975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.text </a:t>
            </a:r>
            <a:r>
              <a: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395287" y="3875088"/>
            <a:ext cx="2971800" cy="434975"/>
          </a:xfrm>
          <a:prstGeom prst="rect">
            <a:avLst/>
          </a:prstGeom>
          <a:solidFill>
            <a:srgbClr val="333399">
              <a:lumMod val="20000"/>
              <a:lumOff val="80000"/>
            </a:srgbClr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.data </a:t>
            </a:r>
            <a:r>
              <a: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395287" y="4310063"/>
            <a:ext cx="2971800" cy="433387"/>
          </a:xfrm>
          <a:prstGeom prst="rect">
            <a:avLst/>
          </a:prstGeom>
          <a:solidFill>
            <a:srgbClr val="333399">
              <a:lumMod val="20000"/>
              <a:lumOff val="80000"/>
            </a:srgbClr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.bss </a:t>
            </a:r>
            <a:r>
              <a: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395287" y="4743450"/>
            <a:ext cx="2971800" cy="434975"/>
          </a:xfrm>
          <a:prstGeom prst="rect">
            <a:avLst/>
          </a:prstGeom>
          <a:solidFill>
            <a:srgbClr val="FFFFFF">
              <a:lumMod val="95000"/>
            </a:srgbClr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.symtab </a:t>
            </a:r>
            <a:r>
              <a: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395287" y="5178425"/>
            <a:ext cx="2971800" cy="434975"/>
          </a:xfrm>
          <a:prstGeom prst="rect">
            <a:avLst/>
          </a:prstGeom>
          <a:solidFill>
            <a:srgbClr val="FFFFFF">
              <a:lumMod val="95000"/>
            </a:srgbClr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.debug </a:t>
            </a:r>
            <a:r>
              <a: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95287" y="3440113"/>
            <a:ext cx="2971800" cy="434975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.rodata </a:t>
            </a:r>
            <a:r>
              <a: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395287" y="5613400"/>
            <a:ext cx="2971800" cy="434975"/>
          </a:xfrm>
          <a:prstGeom prst="rect">
            <a:avLst/>
          </a:prstGeom>
          <a:solidFill>
            <a:srgbClr val="FFFFFF">
              <a:lumMod val="95000"/>
            </a:srgbClr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.line </a:t>
            </a:r>
            <a:r>
              <a: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395287" y="2570163"/>
            <a:ext cx="2971800" cy="434975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.init </a:t>
            </a:r>
            <a:r>
              <a: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395287" y="6048375"/>
            <a:ext cx="2971800" cy="434975"/>
          </a:xfrm>
          <a:prstGeom prst="rect">
            <a:avLst/>
          </a:prstGeom>
          <a:solidFill>
            <a:srgbClr val="FFFFFF">
              <a:lumMod val="95000"/>
            </a:srgbClr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.strtab </a:t>
            </a:r>
            <a:r>
              <a:rPr kumimoji="0" lang="zh-CN" alt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470275" y="3876672"/>
            <a:ext cx="1652587" cy="1214437"/>
            <a:chOff x="2039" y="2533"/>
            <a:chExt cx="1114" cy="746"/>
          </a:xfrm>
        </p:grpSpPr>
        <p:sp>
          <p:nvSpPr>
            <p:cNvPr id="91" name="Line 41"/>
            <p:cNvSpPr>
              <a:spLocks noChangeShapeType="1"/>
            </p:cNvSpPr>
            <p:nvPr/>
          </p:nvSpPr>
          <p:spPr bwMode="auto">
            <a:xfrm>
              <a:off x="2257" y="2823"/>
              <a:ext cx="896" cy="456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2" name="AutoShape 42"/>
            <p:cNvSpPr>
              <a:spLocks/>
            </p:cNvSpPr>
            <p:nvPr/>
          </p:nvSpPr>
          <p:spPr bwMode="auto">
            <a:xfrm>
              <a:off x="2039" y="2533"/>
              <a:ext cx="192" cy="539"/>
            </a:xfrm>
            <a:prstGeom prst="rightBrace">
              <a:avLst>
                <a:gd name="adj1" fmla="val 23394"/>
                <a:gd name="adj2" fmla="val 50000"/>
              </a:avLst>
            </a:prstGeom>
            <a:noFill/>
            <a:ln w="38100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86" name="Group 85"/>
          <p:cNvGrpSpPr>
            <a:grpSpLocks/>
          </p:cNvGrpSpPr>
          <p:nvPr/>
        </p:nvGrpSpPr>
        <p:grpSpPr bwMode="auto">
          <a:xfrm>
            <a:off x="3549650" y="1604963"/>
            <a:ext cx="1581150" cy="4122737"/>
            <a:chOff x="2157" y="1070"/>
            <a:chExt cx="996" cy="2597"/>
          </a:xfrm>
        </p:grpSpPr>
        <p:sp>
          <p:nvSpPr>
            <p:cNvPr id="89" name="Line 44"/>
            <p:cNvSpPr>
              <a:spLocks noChangeShapeType="1"/>
            </p:cNvSpPr>
            <p:nvPr/>
          </p:nvSpPr>
          <p:spPr bwMode="auto">
            <a:xfrm>
              <a:off x="2351" y="1877"/>
              <a:ext cx="802" cy="179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0" name="AutoShape 45"/>
            <p:cNvSpPr>
              <a:spLocks/>
            </p:cNvSpPr>
            <p:nvPr/>
          </p:nvSpPr>
          <p:spPr bwMode="auto">
            <a:xfrm>
              <a:off x="2157" y="1070"/>
              <a:ext cx="129" cy="1417"/>
            </a:xfrm>
            <a:prstGeom prst="rightBrace">
              <a:avLst>
                <a:gd name="adj1" fmla="val 91537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87" name="Text Box 46"/>
          <p:cNvSpPr txBox="1">
            <a:spLocks noChangeArrowheads="1"/>
          </p:cNvSpPr>
          <p:nvPr/>
        </p:nvSpPr>
        <p:spPr bwMode="auto">
          <a:xfrm>
            <a:off x="8174037" y="784225"/>
            <a:ext cx="841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1GB</a:t>
            </a:r>
          </a:p>
        </p:txBody>
      </p:sp>
      <p:sp>
        <p:nvSpPr>
          <p:cNvPr id="88" name="Text Box 47"/>
          <p:cNvSpPr txBox="1">
            <a:spLocks noChangeArrowheads="1"/>
          </p:cNvSpPr>
          <p:nvPr/>
        </p:nvSpPr>
        <p:spPr bwMode="auto">
          <a:xfrm>
            <a:off x="4208463" y="1676400"/>
            <a:ext cx="97313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2000" dirty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高地址向低地址增长！</a:t>
            </a:r>
          </a:p>
        </p:txBody>
      </p:sp>
    </p:spTree>
    <p:extLst>
      <p:ext uri="{BB962C8B-B14F-4D97-AF65-F5344CB8AC3E}">
        <p14:creationId xmlns:p14="http://schemas.microsoft.com/office/powerpoint/2010/main" val="41565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关于抽象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41475"/>
            <a:ext cx="5257800" cy="42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133600" y="2362200"/>
            <a:ext cx="3327316" cy="837605"/>
          </a:xfrm>
          <a:prstGeom prst="rect">
            <a:avLst/>
          </a:prstGeom>
          <a:solidFill>
            <a:srgbClr val="339966">
              <a:alpha val="2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09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关于抽象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A really important &amp; interesting topic.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克服复杂性的良方 </a:t>
            </a:r>
            <a:endParaRPr lang="en-US" altLang="zh-CN" dirty="0"/>
          </a:p>
          <a:p>
            <a:pPr lvl="1"/>
            <a:r>
              <a:rPr lang="zh-CN" altLang="en-US" dirty="0" smtClean="0"/>
              <a:t>分而治之：类抽象、过程抽象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流水线开发</a:t>
            </a:r>
            <a:endParaRPr lang="en-US" altLang="zh-CN" dirty="0" smtClean="0"/>
          </a:p>
          <a:p>
            <a:pPr lvl="1"/>
            <a:r>
              <a:rPr lang="zh-CN" altLang="en-US" dirty="0"/>
              <a:t>隔</a:t>
            </a:r>
            <a:r>
              <a:rPr lang="zh-CN" altLang="en-US" dirty="0" smtClean="0"/>
              <a:t>离 </a:t>
            </a:r>
            <a:r>
              <a:rPr lang="en-US" altLang="zh-CN" dirty="0" smtClean="0"/>
              <a:t>+ </a:t>
            </a:r>
            <a:r>
              <a:rPr lang="zh-CN" altLang="en-US" dirty="0" smtClean="0"/>
              <a:t>明确接口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后向兼容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57400"/>
            <a:ext cx="5435545" cy="2465172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6705600" y="1524000"/>
            <a:ext cx="1628776" cy="823912"/>
          </a:xfrm>
          <a:prstGeom prst="wedgeRoundRectCallout">
            <a:avLst>
              <a:gd name="adj1" fmla="val -48832"/>
              <a:gd name="adj2" fmla="val 896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如果没有抽象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775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关于抽象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“Any </a:t>
            </a:r>
            <a:r>
              <a:rPr lang="en-US" altLang="zh-CN" dirty="0"/>
              <a:t>problem in computer science can be solved with another level of </a:t>
            </a:r>
            <a:r>
              <a:rPr lang="en-US" altLang="zh-CN" dirty="0" smtClean="0"/>
              <a:t>indirection”.  </a:t>
            </a:r>
          </a:p>
          <a:p>
            <a:pPr marL="2743200" lvl="6" indent="0" algn="r">
              <a:buNone/>
            </a:pPr>
            <a:r>
              <a:rPr lang="en-US" altLang="zh-CN" dirty="0" smtClean="0"/>
              <a:t>by </a:t>
            </a:r>
            <a:r>
              <a:rPr lang="en-US" altLang="zh-CN" dirty="0"/>
              <a:t>David </a:t>
            </a:r>
            <a:r>
              <a:rPr lang="en-US" altLang="zh-CN" dirty="0" smtClean="0"/>
              <a:t>Wheeler (</a:t>
            </a:r>
            <a:r>
              <a:rPr lang="zh-CN" altLang="en-US" dirty="0" smtClean="0"/>
              <a:t>剑桥大学计算机科学家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1026" name="Picture 2" descr="https://gss0.baidu.com/9fo3dSag_xI4khGko9WTAnF6hhy/zhidao/wh%3D600%2C800/sign=781c96ca67d0f703e6e79dda38ca7d05/d833c895d143ad4b231c861d87025aafa40f06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276600"/>
            <a:ext cx="3401568" cy="272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10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关于抽象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“Any </a:t>
            </a:r>
            <a:r>
              <a:rPr lang="en-US" altLang="zh-CN" dirty="0"/>
              <a:t>problem in computer science can be solved with another level of </a:t>
            </a:r>
            <a:r>
              <a:rPr lang="en-US" altLang="zh-CN" dirty="0" smtClean="0"/>
              <a:t>indirection, </a:t>
            </a:r>
            <a:r>
              <a:rPr lang="en-US" altLang="zh-CN" dirty="0"/>
              <a:t>except for the problem of too many levels of indirection</a:t>
            </a:r>
            <a:r>
              <a:rPr lang="en-US" altLang="zh-CN" dirty="0" smtClean="0"/>
              <a:t>”.  </a:t>
            </a:r>
          </a:p>
          <a:p>
            <a:pPr marL="2743200" lvl="6" indent="0" algn="r">
              <a:buNone/>
            </a:pPr>
            <a:r>
              <a:rPr lang="en-US" altLang="zh-CN" dirty="0" smtClean="0"/>
              <a:t>by </a:t>
            </a:r>
            <a:r>
              <a:rPr lang="en-US" altLang="zh-CN" dirty="0" err="1" smtClean="0"/>
              <a:t>WhoKnows</a:t>
            </a:r>
            <a:endParaRPr lang="en-US" altLang="zh-CN" dirty="0" smtClean="0"/>
          </a:p>
          <a:p>
            <a:r>
              <a:rPr lang="zh-CN" altLang="en-US" dirty="0"/>
              <a:t>也</a:t>
            </a:r>
            <a:r>
              <a:rPr lang="zh-CN" altLang="en-US" dirty="0" smtClean="0"/>
              <a:t>是很多问题的根源</a:t>
            </a:r>
            <a:endParaRPr lang="en-US" altLang="zh-CN" dirty="0" smtClean="0"/>
          </a:p>
          <a:p>
            <a:pPr lvl="1"/>
            <a:r>
              <a:rPr lang="zh-CN" altLang="en-US" dirty="0"/>
              <a:t>黑</a:t>
            </a:r>
            <a:r>
              <a:rPr lang="zh-CN" altLang="en-US" dirty="0" smtClean="0"/>
              <a:t>盒抽象</a:t>
            </a:r>
            <a:r>
              <a:rPr lang="en-US" altLang="zh-CN" dirty="0" smtClean="0"/>
              <a:t>(</a:t>
            </a:r>
            <a:r>
              <a:rPr lang="zh-CN" altLang="en-US" dirty="0" smtClean="0"/>
              <a:t>他人的工具</a:t>
            </a:r>
            <a:r>
              <a:rPr lang="en-US" altLang="zh-CN" dirty="0" smtClean="0"/>
              <a:t>)</a:t>
            </a:r>
            <a:r>
              <a:rPr lang="zh-CN" altLang="en-US" dirty="0" smtClean="0"/>
              <a:t>总是值得相信吗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旦黑盒出了问题，谁知道怎么解决？（</a:t>
            </a:r>
            <a:r>
              <a:rPr lang="en-US" altLang="zh-CN" dirty="0" smtClean="0"/>
              <a:t>why bother </a:t>
            </a:r>
            <a:r>
              <a:rPr lang="en-US" altLang="zh-CN" dirty="0" err="1" smtClean="0"/>
              <a:t>csapp</a:t>
            </a:r>
            <a:r>
              <a:rPr lang="zh-CN" altLang="en-US" dirty="0" smtClean="0"/>
              <a:t>？）</a:t>
            </a:r>
            <a:endParaRPr lang="en-US" altLang="zh-CN" dirty="0" smtClean="0"/>
          </a:p>
          <a:p>
            <a:pPr lvl="1"/>
            <a:r>
              <a:rPr lang="zh-CN" altLang="en-US" dirty="0"/>
              <a:t>层</a:t>
            </a:r>
            <a:r>
              <a:rPr lang="zh-CN" altLang="en-US" dirty="0" smtClean="0"/>
              <a:t>层抽象，限制了垂直整合、全栈优化（坐等补丁？）</a:t>
            </a:r>
            <a:endParaRPr lang="en-US" altLang="zh-CN" dirty="0" smtClean="0"/>
          </a:p>
          <a:p>
            <a:pPr lvl="1"/>
            <a:r>
              <a:rPr lang="zh-CN" altLang="en-US" dirty="0"/>
              <a:t>很</a:t>
            </a:r>
            <a:r>
              <a:rPr lang="zh-CN" altLang="en-US" dirty="0" smtClean="0"/>
              <a:t>多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来自对黑盒的过于乐观的假设（千年虫问题？）</a:t>
            </a:r>
            <a:endParaRPr lang="en-US" altLang="zh-CN" dirty="0" smtClean="0"/>
          </a:p>
          <a:p>
            <a:r>
              <a:rPr lang="zh-CN" altLang="en-US" dirty="0"/>
              <a:t>抽</a:t>
            </a:r>
            <a:r>
              <a:rPr lang="zh-CN" altLang="en-US" dirty="0" smtClean="0"/>
              <a:t>象的两面，方法论问题（前人经验 </a:t>
            </a:r>
            <a:r>
              <a:rPr lang="en-US" altLang="zh-CN" dirty="0" smtClean="0"/>
              <a:t>+ </a:t>
            </a:r>
            <a:r>
              <a:rPr lang="zh-CN" altLang="en-US" dirty="0" smtClean="0"/>
              <a:t>他人成果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抽象？）</a:t>
            </a:r>
            <a:endParaRPr lang="en-US" altLang="zh-CN" dirty="0" smtClean="0"/>
          </a:p>
          <a:p>
            <a:pPr marL="2743200" lvl="6" indent="0" algn="r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Welcome and Enjoy!</a:t>
            </a:r>
            <a:endParaRPr lang="zh-CN" alt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43DC-0A98-4876-ACC1-E3CBA6650A4D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5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机系统</a:t>
            </a:r>
            <a:endParaRPr lang="en-US" altLang="zh-CN" dirty="0" smtClean="0"/>
          </a:p>
          <a:p>
            <a:r>
              <a:rPr lang="zh-CN" altLang="en-US" dirty="0"/>
              <a:t>信</a:t>
            </a:r>
            <a:r>
              <a:rPr lang="zh-CN" altLang="en-US" dirty="0" smtClean="0"/>
              <a:t>息的表示</a:t>
            </a:r>
            <a:endParaRPr lang="en-US" altLang="zh-CN" dirty="0" smtClean="0"/>
          </a:p>
          <a:p>
            <a:r>
              <a:rPr lang="en-US" altLang="zh-CN" dirty="0" smtClean="0"/>
              <a:t>Hello world</a:t>
            </a:r>
          </a:p>
          <a:p>
            <a:r>
              <a:rPr lang="zh-CN" altLang="en-US"/>
              <a:t>抽象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C84B-4100-49E3-8E41-1305A9D1AA5A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6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计算机系统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</a:t>
            </a:r>
            <a:r>
              <a:rPr lang="zh-CN" altLang="en-US" dirty="0"/>
              <a:t>算</a:t>
            </a:r>
            <a:r>
              <a:rPr lang="zh-CN" altLang="en-US" dirty="0" smtClean="0"/>
              <a:t>机系统由软硬件组成，二者一起工作，来运行一个应用程序</a:t>
            </a:r>
            <a:endParaRPr lang="en-US" altLang="zh-CN" dirty="0" smtClean="0"/>
          </a:p>
          <a:p>
            <a:pPr lvl="1"/>
            <a:r>
              <a:rPr lang="zh-CN" altLang="en-US" dirty="0"/>
              <a:t>系</a:t>
            </a:r>
            <a:r>
              <a:rPr lang="zh-CN" altLang="en-US" dirty="0" smtClean="0"/>
              <a:t>统的实现总是随着时代的进步在演化，但是背后的基本概念却基本不变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workstation vs PC vs laptop vs mobile phone?</a:t>
            </a:r>
          </a:p>
          <a:p>
            <a:pPr lvl="2"/>
            <a:r>
              <a:rPr lang="en-US" altLang="zh-CN" dirty="0" smtClean="0"/>
              <a:t>CPU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cache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networking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ISA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data representation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VM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所有的计算机系统具有相似的软硬件组件，实现相似的功能，这些组件如何一起影响程序的正确性和性能？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C84B-4100-49E3-8E41-1305A9D1AA5A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25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信息的表示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计算机系统基于二进制，利用</a:t>
            </a:r>
            <a:r>
              <a:rPr lang="zh-CN" altLang="en-US" dirty="0"/>
              <a:t>半导</a:t>
            </a:r>
            <a:r>
              <a:rPr lang="zh-CN" altLang="en-US" dirty="0" smtClean="0"/>
              <a:t>体的闭合、电压的高低表示</a:t>
            </a:r>
            <a:r>
              <a:rPr lang="en-US" altLang="zh-CN" dirty="0" smtClean="0"/>
              <a:t>0/1</a:t>
            </a:r>
          </a:p>
          <a:p>
            <a:r>
              <a:rPr lang="zh-CN" altLang="en-US" dirty="0"/>
              <a:t>计算</a:t>
            </a:r>
            <a:r>
              <a:rPr lang="zh-CN" altLang="en-US" dirty="0" smtClean="0"/>
              <a:t>机处理和存储的所有信息都用</a:t>
            </a:r>
            <a:r>
              <a:rPr lang="en-US" altLang="zh-CN" dirty="0" smtClean="0"/>
              <a:t>0/1</a:t>
            </a:r>
            <a:r>
              <a:rPr lang="zh-CN" altLang="en-US" dirty="0" smtClean="0"/>
              <a:t>序列表示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？如何用</a:t>
            </a:r>
            <a:r>
              <a:rPr lang="en-US" altLang="zh-CN" dirty="0" smtClean="0"/>
              <a:t>0/1</a:t>
            </a:r>
            <a:r>
              <a:rPr lang="zh-CN" altLang="en-US" dirty="0" smtClean="0"/>
              <a:t>编码不同信息？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指令、数据、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类型、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函数、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、机器学习算法、学生花名册、歌曲、电影？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text</a:t>
            </a:r>
            <a:r>
              <a:rPr lang="zh-CN" altLang="en-US" dirty="0" smtClean="0"/>
              <a:t>文件</a:t>
            </a:r>
            <a:r>
              <a:rPr lang="en-US" altLang="zh-CN" dirty="0"/>
              <a:t>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二进制文件？</a:t>
            </a:r>
            <a:r>
              <a:rPr lang="en-US" altLang="zh-CN" dirty="0" smtClean="0"/>
              <a:t>pdf</a:t>
            </a:r>
            <a:r>
              <a:rPr lang="zh-CN" altLang="en-US" dirty="0" smtClean="0"/>
              <a:t>文件 </a:t>
            </a:r>
            <a:r>
              <a:rPr lang="en-US" altLang="zh-CN" dirty="0" smtClean="0"/>
              <a:t>vs word</a:t>
            </a:r>
            <a:r>
              <a:rPr lang="zh-CN" altLang="en-US" dirty="0" smtClean="0"/>
              <a:t>文件？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4DDC-DD94-4550-8D89-57C93C597E52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1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信息的表示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ASCII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0b00000000 -&gt; 0b01111111: 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个常用字符</a:t>
            </a:r>
            <a:endParaRPr lang="en-US" altLang="zh-CN" dirty="0" smtClean="0"/>
          </a:p>
          <a:p>
            <a:pPr lvl="2"/>
            <a:r>
              <a:rPr lang="zh-CN" altLang="en-US" dirty="0"/>
              <a:t>可显</a:t>
            </a:r>
            <a:r>
              <a:rPr lang="zh-CN" altLang="en-US" dirty="0" smtClean="0"/>
              <a:t>示字符：</a:t>
            </a:r>
            <a:r>
              <a:rPr lang="en-US" altLang="zh-CN" dirty="0" smtClean="0"/>
              <a:t>a-z, A-Z, 0-9, +-*/(){}&lt;=&gt;, …</a:t>
            </a:r>
          </a:p>
          <a:p>
            <a:pPr lvl="2"/>
            <a:r>
              <a:rPr lang="zh-CN" altLang="en-US" dirty="0"/>
              <a:t>控制字</a:t>
            </a:r>
            <a:r>
              <a:rPr lang="zh-CN" altLang="en-US" dirty="0" smtClean="0"/>
              <a:t>符：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tab</a:t>
            </a:r>
            <a:r>
              <a:rPr lang="zh-CN" altLang="en-US" dirty="0" smtClean="0"/>
              <a:t>、回车、换行</a:t>
            </a:r>
            <a:r>
              <a:rPr lang="en-US" altLang="zh-CN" dirty="0" smtClean="0"/>
              <a:t>, …</a:t>
            </a:r>
          </a:p>
          <a:p>
            <a:pPr lvl="2"/>
            <a:r>
              <a:rPr lang="en-US" altLang="zh-CN" dirty="0" smtClean="0">
                <a:solidFill>
                  <a:srgbClr val="00B050"/>
                </a:solidFill>
              </a:rPr>
              <a:t>?</a:t>
            </a:r>
            <a:r>
              <a:rPr lang="zh-CN" altLang="en-US" dirty="0" smtClean="0">
                <a:solidFill>
                  <a:srgbClr val="00B050"/>
                </a:solidFill>
              </a:rPr>
              <a:t>为什么不用最高位？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2"/>
            <a:r>
              <a:rPr lang="zh-CN" altLang="en-US" dirty="0"/>
              <a:t>文</a:t>
            </a:r>
            <a:r>
              <a:rPr lang="zh-CN" altLang="en-US" dirty="0" smtClean="0"/>
              <a:t>本文件（</a:t>
            </a:r>
            <a:r>
              <a:rPr lang="en-US" altLang="zh-CN" dirty="0" err="1" smtClean="0"/>
              <a:t>ascii</a:t>
            </a:r>
            <a:r>
              <a:rPr lang="zh-CN" altLang="en-US" dirty="0" smtClean="0"/>
              <a:t>编码）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二进制文件（所有其他编码</a:t>
            </a:r>
            <a:r>
              <a:rPr lang="en-US" altLang="zh-CN" dirty="0" smtClean="0"/>
              <a:t>/</a:t>
            </a:r>
            <a:r>
              <a:rPr lang="zh-CN" altLang="en-US" dirty="0" smtClean="0"/>
              <a:t>协议）</a:t>
            </a:r>
            <a:endParaRPr lang="en-US" altLang="zh-CN" dirty="0" smtClean="0"/>
          </a:p>
          <a:p>
            <a:pPr lvl="2"/>
            <a:r>
              <a:rPr lang="zh-CN" altLang="en-US" dirty="0"/>
              <a:t>如</a:t>
            </a:r>
            <a:r>
              <a:rPr lang="zh-CN" altLang="en-US" dirty="0" smtClean="0"/>
              <a:t>何正确解码二进制文件？</a:t>
            </a:r>
            <a:r>
              <a:rPr lang="en-US" altLang="zh-CN" dirty="0" smtClean="0"/>
              <a:t>pdf? exe? </a:t>
            </a:r>
            <a:r>
              <a:rPr lang="en-US" altLang="zh-CN" dirty="0" err="1" smtClean="0"/>
              <a:t>rmvb</a:t>
            </a:r>
            <a:r>
              <a:rPr lang="en-US" altLang="zh-CN" dirty="0" smtClean="0"/>
              <a:t>? mp3?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4DDC-DD94-4550-8D89-57C93C597E52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70075"/>
            <a:ext cx="4114800" cy="216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编写源程序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编译源程序</a:t>
            </a:r>
            <a:endParaRPr lang="en-US" altLang="zh-CN" dirty="0" smtClean="0"/>
          </a:p>
          <a:p>
            <a:pPr lvl="1"/>
            <a:r>
              <a:rPr lang="en-US" altLang="zh-CN" dirty="0" err="1"/>
              <a:t>hello.c</a:t>
            </a:r>
            <a:r>
              <a:rPr lang="en-US" altLang="zh-CN" dirty="0"/>
              <a:t> -&gt; </a:t>
            </a:r>
            <a:r>
              <a:rPr lang="en-US" altLang="zh-CN" dirty="0" smtClean="0"/>
              <a:t>hello.exe</a:t>
            </a:r>
          </a:p>
          <a:p>
            <a:r>
              <a:rPr lang="zh-CN" altLang="en-US" dirty="0"/>
              <a:t>运</a:t>
            </a:r>
            <a:r>
              <a:rPr lang="zh-CN" altLang="en-US" dirty="0" smtClean="0"/>
              <a:t>行源程序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linux</a:t>
            </a:r>
            <a:r>
              <a:rPr lang="en-US" altLang="zh-CN" dirty="0" smtClean="0"/>
              <a:t>&gt;./hello.exe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4DDC-DD94-4550-8D89-57C93C597E52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303383"/>
            <a:ext cx="3638550" cy="15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</a:t>
            </a:r>
            <a:r>
              <a:rPr lang="zh-CN" altLang="en-US" dirty="0" smtClean="0"/>
              <a:t>译源程序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97062"/>
            <a:ext cx="78867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预处理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linux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/clang –E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hello.i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宏展开、条件编译、去掉注释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4DDC-DD94-4550-8D89-57C93C597E52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5" b="70000"/>
          <a:stretch/>
        </p:blipFill>
        <p:spPr>
          <a:xfrm>
            <a:off x="812062" y="1371600"/>
            <a:ext cx="7703288" cy="14122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114800"/>
            <a:ext cx="3433055" cy="23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2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</a:t>
            </a:r>
            <a:r>
              <a:rPr lang="zh-CN" altLang="en-US" dirty="0" smtClean="0"/>
              <a:t>译源程序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预处理</a:t>
            </a:r>
            <a:endParaRPr lang="en-US" altLang="zh-CN" dirty="0" smtClean="0"/>
          </a:p>
          <a:p>
            <a:pPr lvl="2"/>
            <a:r>
              <a:rPr lang="zh-CN" altLang="en-US" dirty="0"/>
              <a:t>宏展开、条件编译、去掉注</a:t>
            </a:r>
            <a:r>
              <a:rPr lang="zh-CN" altLang="en-US" dirty="0" smtClean="0"/>
              <a:t>释 </a:t>
            </a:r>
            <a:r>
              <a:rPr lang="zh-CN" altLang="en-US" dirty="0" smtClean="0">
                <a:solidFill>
                  <a:srgbClr val="00B050"/>
                </a:solidFill>
              </a:rPr>
              <a:t>（</a:t>
            </a:r>
            <a:r>
              <a:rPr lang="en-US" altLang="zh-CN" dirty="0" smtClean="0">
                <a:solidFill>
                  <a:srgbClr val="00B050"/>
                </a:solidFill>
              </a:rPr>
              <a:t>Why</a:t>
            </a:r>
            <a:r>
              <a:rPr lang="zh-CN" altLang="en-US" dirty="0" smtClean="0">
                <a:solidFill>
                  <a:srgbClr val="00B050"/>
                </a:solidFill>
              </a:rPr>
              <a:t>？）</a:t>
            </a:r>
            <a:endParaRPr lang="en-US" altLang="zh-CN" dirty="0">
              <a:solidFill>
                <a:srgbClr val="00B050"/>
              </a:solidFill>
            </a:endParaRPr>
          </a:p>
          <a:p>
            <a:pPr lvl="2"/>
            <a:r>
              <a:rPr lang="en-US" altLang="zh-CN" dirty="0" err="1" smtClean="0"/>
              <a:t>linux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/clang –E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hello.i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词法分析（字词识别）</a:t>
            </a:r>
            <a:endParaRPr lang="en-US" altLang="zh-CN" dirty="0" smtClean="0"/>
          </a:p>
          <a:p>
            <a:pPr lvl="2"/>
            <a:r>
              <a:rPr lang="zh-CN" altLang="en-US" dirty="0"/>
              <a:t>识</a:t>
            </a:r>
            <a:r>
              <a:rPr lang="zh-CN" altLang="en-US" dirty="0" smtClean="0"/>
              <a:t>别源代码中的关键词、标识符、常量、分隔符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linux</a:t>
            </a:r>
            <a:r>
              <a:rPr lang="en-US" altLang="zh-CN" dirty="0" smtClean="0"/>
              <a:t>&lt;clang –cc1 –dump-tokens</a:t>
            </a:r>
          </a:p>
          <a:p>
            <a:pPr lvl="1"/>
            <a:r>
              <a:rPr lang="zh-CN" altLang="en-US" dirty="0"/>
              <a:t>语</a:t>
            </a:r>
            <a:r>
              <a:rPr lang="zh-CN" altLang="en-US" dirty="0" smtClean="0"/>
              <a:t>法分析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识别分词构成的语句结构（篇章结构分析）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linux</a:t>
            </a:r>
            <a:r>
              <a:rPr lang="en-US" altLang="zh-CN" dirty="0" smtClean="0"/>
              <a:t>&lt;clang –cc1 –dump-</a:t>
            </a:r>
            <a:r>
              <a:rPr lang="en-US" altLang="zh-CN" dirty="0" err="1" smtClean="0"/>
              <a:t>ast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linux</a:t>
            </a:r>
            <a:r>
              <a:rPr lang="en-US" altLang="zh-CN" dirty="0" smtClean="0"/>
              <a:t>&lt;clang –</a:t>
            </a:r>
            <a:r>
              <a:rPr lang="en-US" altLang="zh-CN" dirty="0" err="1" smtClean="0"/>
              <a:t>Xclang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ast</a:t>
            </a:r>
            <a:r>
              <a:rPr lang="en-US" altLang="zh-CN" dirty="0" smtClean="0"/>
              <a:t>-dump </a:t>
            </a:r>
            <a:r>
              <a:rPr lang="en-US" altLang="zh-CN" dirty="0" err="1" smtClean="0"/>
              <a:t>hello.c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4DDC-DD94-4550-8D89-57C93C597E52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5" b="70000"/>
          <a:stretch/>
        </p:blipFill>
        <p:spPr>
          <a:xfrm>
            <a:off x="1143000" y="1447800"/>
            <a:ext cx="6705600" cy="12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</a:t>
            </a:r>
            <a:r>
              <a:rPr lang="zh-CN" altLang="en-US" dirty="0" smtClean="0"/>
              <a:t>译源程序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中</a:t>
            </a:r>
            <a:r>
              <a:rPr lang="zh-CN" altLang="en-US" dirty="0" smtClean="0"/>
              <a:t>间表示：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-&gt; hello.ir</a:t>
            </a:r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 smtClean="0"/>
              <a:t>AST</a:t>
            </a:r>
            <a:r>
              <a:rPr lang="zh-CN" altLang="en-US" dirty="0"/>
              <a:t>表示</a:t>
            </a:r>
            <a:r>
              <a:rPr lang="zh-CN" altLang="en-US" dirty="0" smtClean="0"/>
              <a:t>转换成线性表示</a:t>
            </a:r>
            <a:endParaRPr lang="en-US" altLang="zh-CN" dirty="0"/>
          </a:p>
          <a:p>
            <a:pPr lvl="2"/>
            <a:r>
              <a:rPr lang="en-US" altLang="zh-CN" dirty="0" err="1" smtClean="0"/>
              <a:t>linux</a:t>
            </a:r>
            <a:r>
              <a:rPr lang="en-US" altLang="zh-CN" dirty="0" smtClean="0"/>
              <a:t>&gt;clang –S –emit-</a:t>
            </a:r>
            <a:r>
              <a:rPr lang="en-US" altLang="zh-CN" dirty="0" err="1" smtClean="0"/>
              <a:t>llvm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hello.c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llvm</a:t>
            </a:r>
            <a:r>
              <a:rPr lang="en-US" altLang="zh-CN" dirty="0" smtClean="0"/>
              <a:t>-as, </a:t>
            </a:r>
            <a:r>
              <a:rPr lang="en-US" altLang="zh-CN" dirty="0" err="1" smtClean="0"/>
              <a:t>llvm</a:t>
            </a:r>
            <a:r>
              <a:rPr lang="en-US" altLang="zh-CN" dirty="0" smtClean="0"/>
              <a:t>-dis, </a:t>
            </a:r>
            <a:r>
              <a:rPr lang="en-US" altLang="zh-CN" dirty="0" err="1" smtClean="0"/>
              <a:t>lli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llc</a:t>
            </a:r>
            <a:endParaRPr lang="en-US" altLang="zh-CN" dirty="0" smtClean="0"/>
          </a:p>
          <a:p>
            <a:pPr lvl="1"/>
            <a:r>
              <a:rPr lang="zh-CN" altLang="en-US" dirty="0"/>
              <a:t>中</a:t>
            </a:r>
            <a:r>
              <a:rPr lang="zh-CN" altLang="en-US" dirty="0" smtClean="0"/>
              <a:t>间表示优化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opt –O2 –view-</a:t>
            </a:r>
            <a:r>
              <a:rPr lang="en-US" altLang="zh-CN" dirty="0" err="1" smtClean="0"/>
              <a:t>cfg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</a:t>
            </a:r>
            <a:r>
              <a:rPr lang="en-US" altLang="zh-CN" dirty="0" err="1" smtClean="0"/>
              <a:t>constprop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dce</a:t>
            </a:r>
            <a:r>
              <a:rPr lang="en-US" altLang="zh-CN" dirty="0" smtClean="0"/>
              <a:t> –print-after-passes</a:t>
            </a:r>
          </a:p>
          <a:p>
            <a:pPr lvl="1"/>
            <a:r>
              <a:rPr lang="zh-CN" altLang="en-US" dirty="0"/>
              <a:t>汇</a:t>
            </a:r>
            <a:r>
              <a:rPr lang="zh-CN" altLang="en-US" dirty="0" smtClean="0"/>
              <a:t>编表示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B050"/>
                </a:solidFill>
              </a:rPr>
              <a:t>why? 1, 2, …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2"/>
            <a:r>
              <a:rPr lang="en-US" altLang="zh-CN" dirty="0" smtClean="0"/>
              <a:t>clang –S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hello.s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4DDC-DD94-4550-8D89-57C93C597E52}" type="datetime1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5" b="70000"/>
          <a:stretch/>
        </p:blipFill>
        <p:spPr>
          <a:xfrm>
            <a:off x="1143000" y="1447800"/>
            <a:ext cx="6705600" cy="12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6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4486</TotalTime>
  <Pages>0</Pages>
  <Words>847</Words>
  <Characters>0</Characters>
  <Application>Microsoft Office PowerPoint</Application>
  <PresentationFormat>全屏显示(4:3)</PresentationFormat>
  <Lines>0</Lines>
  <Paragraphs>212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Gill Sans</vt:lpstr>
      <vt:lpstr>ＭＳ Ｐゴシック</vt:lpstr>
      <vt:lpstr>msgothic</vt:lpstr>
      <vt:lpstr>ヒラギノ角ゴ ProN W3</vt:lpstr>
      <vt:lpstr>宋体</vt:lpstr>
      <vt:lpstr>微软雅黑</vt:lpstr>
      <vt:lpstr>Arial</vt:lpstr>
      <vt:lpstr>Arial Black</vt:lpstr>
      <vt:lpstr>Arial Narrow</vt:lpstr>
      <vt:lpstr>Calibri</vt:lpstr>
      <vt:lpstr>Calibri Light</vt:lpstr>
      <vt:lpstr>Custom Design</vt:lpstr>
      <vt:lpstr>PowerPoint 演示文稿</vt:lpstr>
      <vt:lpstr>提纲</vt:lpstr>
      <vt:lpstr>计算机系统</vt:lpstr>
      <vt:lpstr>信息的表示</vt:lpstr>
      <vt:lpstr>信息的表示</vt:lpstr>
      <vt:lpstr>Hello world</vt:lpstr>
      <vt:lpstr>编译源程序</vt:lpstr>
      <vt:lpstr>编译源程序</vt:lpstr>
      <vt:lpstr>编译源程序</vt:lpstr>
      <vt:lpstr>编译源程序</vt:lpstr>
      <vt:lpstr>运行程序</vt:lpstr>
      <vt:lpstr>PowerPoint 演示文稿</vt:lpstr>
      <vt:lpstr>关于抽象</vt:lpstr>
      <vt:lpstr>关于抽象</vt:lpstr>
      <vt:lpstr>关于抽象</vt:lpstr>
      <vt:lpstr>关于抽象</vt:lpstr>
      <vt:lpstr>Welcome and Enjoy!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Li Qingan</cp:lastModifiedBy>
  <cp:revision>194</cp:revision>
  <cp:lastPrinted>2011-08-30T03:47:10Z</cp:lastPrinted>
  <dcterms:created xsi:type="dcterms:W3CDTF">2012-08-28T17:04:18Z</dcterms:created>
  <dcterms:modified xsi:type="dcterms:W3CDTF">2019-09-05T18:56:50Z</dcterms:modified>
</cp:coreProperties>
</file>