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2"/>
  </p:notesMasterIdLst>
  <p:handoutMasterIdLst>
    <p:handoutMasterId r:id="rId43"/>
  </p:handoutMasterIdLst>
  <p:sldIdLst>
    <p:sldId id="256" r:id="rId4"/>
    <p:sldId id="257" r:id="rId5"/>
    <p:sldId id="258" r:id="rId6"/>
    <p:sldId id="259" r:id="rId7"/>
    <p:sldId id="263" r:id="rId8"/>
    <p:sldId id="264" r:id="rId9"/>
    <p:sldId id="267" r:id="rId10"/>
    <p:sldId id="307" r:id="rId11"/>
    <p:sldId id="308" r:id="rId12"/>
    <p:sldId id="270" r:id="rId13"/>
    <p:sldId id="273" r:id="rId14"/>
    <p:sldId id="309" r:id="rId15"/>
    <p:sldId id="310" r:id="rId16"/>
    <p:sldId id="276" r:id="rId17"/>
    <p:sldId id="278" r:id="rId18"/>
    <p:sldId id="311" r:id="rId19"/>
    <p:sldId id="277" r:id="rId20"/>
    <p:sldId id="304" r:id="rId21"/>
    <p:sldId id="306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2" r:id="rId39"/>
    <p:sldId id="303" r:id="rId40"/>
    <p:sldId id="300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31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</c:ser>
        <c:bandFmts/>
        <c:axId val="976195008"/>
        <c:axId val="976202080"/>
        <c:axId val="847184128"/>
      </c:surface3DChart>
      <c:catAx>
        <c:axId val="976195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976202080"/>
        <c:crosses val="autoZero"/>
        <c:auto val="1"/>
        <c:lblAlgn val="ctr"/>
        <c:lblOffset val="100"/>
        <c:noMultiLvlLbl val="0"/>
      </c:catAx>
      <c:valAx>
        <c:axId val="976202080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976195008"/>
        <c:crosses val="autoZero"/>
        <c:crossBetween val="midCat"/>
        <c:majorUnit val="2000"/>
        <c:minorUnit val="500"/>
      </c:valAx>
      <c:serAx>
        <c:axId val="84718412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976202080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15-213-staff@cs.cmu.edu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cathyf@cs.cmu.edu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990600" y="5338763"/>
            <a:ext cx="6858000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The course that gives CMU its “Zip”!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Course Overview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15-213: Introduction to Computer Systems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Lecture, Sep. 1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, 2015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85800" y="388620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Errors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/>
              <a:t>C and C++ do not provide any memory protection</a:t>
            </a:r>
          </a:p>
          <a:p>
            <a:pPr marL="552450" lvl="1"/>
            <a:r>
              <a:rPr lang="en-US" dirty="0"/>
              <a:t>Out of bounds array references</a:t>
            </a:r>
          </a:p>
          <a:p>
            <a:pPr marL="552450" lvl="1"/>
            <a:r>
              <a:rPr lang="en-US" dirty="0"/>
              <a:t>Invalid pointer values</a:t>
            </a:r>
          </a:p>
          <a:p>
            <a:pPr marL="552450" lvl="1"/>
            <a:r>
              <a:rPr lang="en-US" dirty="0"/>
              <a:t>Abuses of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en-US" b="1" dirty="0"/>
              <a:t>Can lead to nasty bugs</a:t>
            </a:r>
          </a:p>
          <a:p>
            <a:pPr marL="552450" lvl="1"/>
            <a:r>
              <a:rPr lang="en-US" dirty="0"/>
              <a:t>Whether or not bug has any effect depends on system and compiler</a:t>
            </a:r>
          </a:p>
          <a:p>
            <a:pPr marL="552450" lvl="1"/>
            <a:r>
              <a:rPr lang="en-US" dirty="0"/>
              <a:t>Action at a distance</a:t>
            </a:r>
          </a:p>
          <a:p>
            <a:pPr marL="838200" lvl="2"/>
            <a:r>
              <a:rPr lang="en-US" dirty="0"/>
              <a:t>Corrupted object logically unrelated to one being accessed</a:t>
            </a:r>
          </a:p>
          <a:p>
            <a:pPr marL="838200" lvl="2"/>
            <a:r>
              <a:rPr lang="en-US" dirty="0"/>
              <a:t>Effect of bug may be first observed long after it is generated</a:t>
            </a:r>
          </a:p>
          <a:p>
            <a:r>
              <a:rPr lang="en-US" b="1" dirty="0"/>
              <a:t>How can I deal with this?</a:t>
            </a:r>
          </a:p>
          <a:p>
            <a:pPr marL="552450" lvl="1"/>
            <a:r>
              <a:rPr lang="en-US" dirty="0"/>
              <a:t>Program in Java, </a:t>
            </a:r>
            <a:r>
              <a:rPr lang="en-US" dirty="0" smtClean="0"/>
              <a:t>Ruby, Python, ML, …</a:t>
            </a:r>
            <a:endParaRPr lang="en-US" dirty="0"/>
          </a:p>
          <a:p>
            <a:pPr marL="552450" lvl="1"/>
            <a:r>
              <a:rPr lang="en-US" dirty="0"/>
              <a:t>Understand what possible interactions may occur</a:t>
            </a:r>
          </a:p>
          <a:p>
            <a:pPr marL="552450" lvl="1"/>
            <a:r>
              <a:rPr lang="en-US" dirty="0"/>
              <a:t>Use or develop tools to detect referencing </a:t>
            </a:r>
            <a:r>
              <a:rPr lang="en-US" dirty="0" smtClean="0"/>
              <a:t>errors (e.g. </a:t>
            </a:r>
            <a:r>
              <a:rPr lang="en-US" dirty="0" err="1" smtClean="0"/>
              <a:t>Valgrind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b="1" dirty="0"/>
              <a:t>Great Reality #4: There’s more to performance than asymptotic </a:t>
            </a:r>
            <a:r>
              <a:rPr lang="en-US" sz="4000" b="1" dirty="0" smtClean="0"/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/>
          <a:lstStyle/>
          <a:p>
            <a:r>
              <a:rPr lang="en-US" b="1" dirty="0"/>
              <a:t>Constant factors matter too!</a:t>
            </a:r>
          </a:p>
          <a:p>
            <a:r>
              <a:rPr lang="en-US" b="1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b="1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</a:t>
            </a:r>
            <a:r>
              <a:rPr lang="en-US" dirty="0" smtClean="0"/>
              <a:t>how to step </a:t>
            </a:r>
            <a:r>
              <a:rPr lang="en-US" dirty="0"/>
              <a:t>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  <a:endParaRPr lang="en-US" sz="2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4.3ms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70694" y="41148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039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Performance Differs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0756887"/>
              </p:ext>
            </p:extLst>
          </p:nvPr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3520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Great Reality #5:</a:t>
            </a:r>
            <a:br>
              <a:rPr lang="en-US" b="1" dirty="0"/>
            </a:br>
            <a:r>
              <a:rPr lang="en-US" b="1" dirty="0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en-US" b="1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b="1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Perspective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Systems Courses are Builder-Centric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2"/>
            <a:r>
              <a:rPr lang="en-US" dirty="0" smtClean="0"/>
              <a:t>Design pipelined processor in Verilog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2"/>
            <a:r>
              <a:rPr lang="en-US" dirty="0" smtClean="0"/>
              <a:t>Implement sample portions of operating system</a:t>
            </a:r>
          </a:p>
          <a:p>
            <a:pPr lvl="1"/>
            <a:r>
              <a:rPr lang="en-US" dirty="0" smtClean="0"/>
              <a:t>Compilers</a:t>
            </a:r>
          </a:p>
          <a:p>
            <a:pPr lvl="2"/>
            <a:r>
              <a:rPr lang="en-US" dirty="0" smtClean="0"/>
              <a:t>Write compiler for simple language</a:t>
            </a:r>
          </a:p>
          <a:p>
            <a:pPr lvl="1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Implement and simulate network protocols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Perspective (Cont.)</a:t>
            </a:r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Course is Programmer-Centric</a:t>
            </a:r>
          </a:p>
          <a:p>
            <a:pPr lvl="1"/>
            <a:r>
              <a:rPr lang="en-US" dirty="0" smtClean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 smtClean="0"/>
              <a:t>Enable you to</a:t>
            </a:r>
          </a:p>
          <a:p>
            <a:pPr lvl="2"/>
            <a:r>
              <a:rPr lang="en-US" dirty="0" smtClean="0"/>
              <a:t>Write programs that are more reliable and efficient</a:t>
            </a:r>
          </a:p>
          <a:p>
            <a:pPr lvl="2"/>
            <a:r>
              <a:rPr lang="en-US" dirty="0" smtClean="0"/>
              <a:t>Incorporate features that require hooks into OS</a:t>
            </a:r>
          </a:p>
          <a:p>
            <a:pPr lvl="3"/>
            <a:r>
              <a:rPr lang="en-US" dirty="0" smtClean="0"/>
              <a:t>E.g., concurrency, signal handlers</a:t>
            </a:r>
          </a:p>
          <a:p>
            <a:pPr lvl="1"/>
            <a:r>
              <a:rPr lang="en-US" dirty="0" smtClean="0"/>
              <a:t>Cover material in this course that you won’t see elsewhere</a:t>
            </a:r>
          </a:p>
          <a:p>
            <a:pPr lvl="1"/>
            <a:r>
              <a:rPr lang="en-US" dirty="0" smtClean="0"/>
              <a:t>Not just a course for dedicated hackers</a:t>
            </a:r>
          </a:p>
          <a:p>
            <a:pPr lvl="2"/>
            <a:r>
              <a:rPr lang="en-US" b="1" dirty="0" smtClean="0"/>
              <a:t>We bring out the hidden hacker in everyone!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7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Role within CS/ECE Curriculum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2332038" y="2054225"/>
            <a:ext cx="79375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410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Operating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475038" y="2060575"/>
            <a:ext cx="79851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411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Compilers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828800" y="2733675"/>
            <a:ext cx="2071688" cy="13493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973388" y="2736850"/>
            <a:ext cx="927100" cy="11493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925763" y="2895600"/>
            <a:ext cx="1009650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Processes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Mem. Mgmt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114800" y="2733675"/>
            <a:ext cx="76200" cy="11588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1189038" y="2060575"/>
            <a:ext cx="76676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441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Networks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1981200" y="2895600"/>
            <a:ext cx="777875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Network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Protocols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5761038" y="2060575"/>
            <a:ext cx="96996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447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Architecture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6904038" y="2057400"/>
            <a:ext cx="85566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349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Embedded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2205038" y="1254125"/>
            <a:ext cx="103505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412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OS Practicum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3906838" y="5715000"/>
            <a:ext cx="1382712" cy="8382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</a:t>
            </a:r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122</a:t>
            </a:r>
            <a:endParaRPr lang="en-US" sz="2400" dirty="0" smtClean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Imperative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Programming</a:t>
            </a:r>
            <a:endParaRPr lang="en-US" sz="16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46038" y="2060575"/>
            <a:ext cx="81756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Databases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62000" y="2743200"/>
            <a:ext cx="3138488" cy="1524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09600" y="2984500"/>
            <a:ext cx="1241425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Data Reps.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 Model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4618038" y="2060575"/>
            <a:ext cx="102076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340</a:t>
            </a: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Digital</a:t>
            </a: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Computation</a:t>
            </a: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4541838" y="2736850"/>
            <a:ext cx="714375" cy="11557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3962400" y="2895600"/>
            <a:ext cx="730250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Machine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3122613"/>
            <a:ext cx="871538" cy="2921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Arithmetic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8047038" y="2057400"/>
            <a:ext cx="93821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348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Embedded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 Eng.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5334000" y="4343400"/>
            <a:ext cx="3898900" cy="990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Foundation of Computer Systems</a:t>
            </a:r>
            <a:b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Underlying principles for hardware, </a:t>
            </a:r>
            <a:b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software, and networking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051425" y="2730500"/>
            <a:ext cx="1273175" cy="1168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335588" y="2730500"/>
            <a:ext cx="2132012" cy="13525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5341938" y="2743200"/>
            <a:ext cx="3190875" cy="1524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5843588" y="3048000"/>
            <a:ext cx="1328737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Execution Model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 System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624388" y="4786313"/>
            <a:ext cx="0" cy="92868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3833813" y="3775075"/>
            <a:ext cx="1485900" cy="10033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</a:t>
            </a:r>
            <a:endParaRPr lang="en-US" sz="2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6807200" y="1244600"/>
            <a:ext cx="10414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545/549</a:t>
            </a: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Capstone</a:t>
            </a:r>
          </a:p>
        </p:txBody>
      </p:sp>
      <p:sp>
        <p:nvSpPr>
          <p:cNvPr id="33" name="Rectangle 10"/>
          <p:cNvSpPr>
            <a:spLocks/>
          </p:cNvSpPr>
          <p:nvPr/>
        </p:nvSpPr>
        <p:spPr bwMode="auto">
          <a:xfrm>
            <a:off x="152400" y="3581400"/>
            <a:ext cx="76676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</a:t>
            </a: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440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Distributed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914400" y="3886201"/>
            <a:ext cx="2895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1"/>
          <p:cNvSpPr>
            <a:spLocks/>
          </p:cNvSpPr>
          <p:nvPr/>
        </p:nvSpPr>
        <p:spPr bwMode="auto">
          <a:xfrm>
            <a:off x="1447800" y="3759369"/>
            <a:ext cx="1084644" cy="50783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Network </a:t>
            </a:r>
            <a:r>
              <a:rPr lang="en-US" sz="1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</a:t>
            </a:r>
            <a:r>
              <a:rPr lang="en-US" sz="1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rog</a:t>
            </a:r>
            <a:endParaRPr lang="en-US" sz="1400" dirty="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oncurrency</a:t>
            </a:r>
            <a:endParaRPr lang="en-US" sz="1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Cheating: Description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Please pay close attention, especially if this is your first semester at CMU</a:t>
            </a:r>
          </a:p>
          <a:p>
            <a:endParaRPr lang="en-US" dirty="0"/>
          </a:p>
          <a:p>
            <a:r>
              <a:rPr lang="en-US" dirty="0" smtClean="0"/>
              <a:t>What is cheating?</a:t>
            </a:r>
          </a:p>
          <a:p>
            <a:pPr lvl="1"/>
            <a:r>
              <a:rPr lang="en-US" dirty="0" smtClean="0"/>
              <a:t>Sharing code: by copying, retyping, </a:t>
            </a:r>
            <a:r>
              <a:rPr lang="en-US" b="1" dirty="0" smtClean="0"/>
              <a:t>looking at</a:t>
            </a:r>
            <a:r>
              <a:rPr lang="en-US" dirty="0" smtClean="0"/>
              <a:t>, or supplying a file</a:t>
            </a:r>
          </a:p>
          <a:p>
            <a:pPr lvl="1"/>
            <a:r>
              <a:rPr lang="en-US" dirty="0" smtClean="0"/>
              <a:t>Describing: verbal description of code from one person to another.</a:t>
            </a:r>
          </a:p>
          <a:p>
            <a:pPr lvl="1"/>
            <a:r>
              <a:rPr lang="en-US" dirty="0" smtClean="0"/>
              <a:t>Coaching: helping your friend to write a lab, line by line</a:t>
            </a:r>
          </a:p>
          <a:p>
            <a:pPr lvl="1"/>
            <a:r>
              <a:rPr lang="en-US" dirty="0" smtClean="0"/>
              <a:t>Searching the Web for solutions</a:t>
            </a:r>
          </a:p>
          <a:p>
            <a:pPr lvl="1"/>
            <a:r>
              <a:rPr lang="en-US" dirty="0" smtClean="0"/>
              <a:t>Copying code from a previous course or online solution</a:t>
            </a:r>
          </a:p>
          <a:p>
            <a:pPr lvl="2"/>
            <a:r>
              <a:rPr lang="en-US" dirty="0" smtClean="0"/>
              <a:t>You are only allowed to use code we supply, or from the CS:APP website</a:t>
            </a:r>
          </a:p>
          <a:p>
            <a:r>
              <a:rPr lang="en-US" dirty="0" smtClean="0"/>
              <a:t>What is NOT cheating?</a:t>
            </a:r>
          </a:p>
          <a:p>
            <a:pPr lvl="1"/>
            <a:r>
              <a:rPr lang="en-US" dirty="0" smtClean="0"/>
              <a:t>Explaining how to use systems or tools</a:t>
            </a:r>
          </a:p>
          <a:p>
            <a:pPr lvl="1"/>
            <a:r>
              <a:rPr lang="en-US" dirty="0" smtClean="0"/>
              <a:t>Helping others with high-level design issues</a:t>
            </a:r>
          </a:p>
          <a:p>
            <a:endParaRPr lang="en-US" dirty="0" smtClean="0"/>
          </a:p>
          <a:p>
            <a:r>
              <a:rPr lang="en-US" dirty="0" smtClean="0"/>
              <a:t>See the course syllabus for details.</a:t>
            </a:r>
          </a:p>
          <a:p>
            <a:pPr lvl="1"/>
            <a:r>
              <a:rPr lang="en-US" dirty="0" smtClean="0"/>
              <a:t>Ignorance is not an excuse</a:t>
            </a:r>
          </a:p>
        </p:txBody>
      </p:sp>
    </p:spTree>
    <p:extLst>
      <p:ext uri="{BB962C8B-B14F-4D97-AF65-F5344CB8AC3E}">
        <p14:creationId xmlns:p14="http://schemas.microsoft.com/office/powerpoint/2010/main" val="39678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Cheating: Consequences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>
            <a:normAutofit/>
          </a:bodyPr>
          <a:lstStyle/>
          <a:p>
            <a:r>
              <a:rPr lang="en-US" dirty="0"/>
              <a:t>Penalty for cheating:</a:t>
            </a:r>
          </a:p>
          <a:p>
            <a:pPr lvl="1"/>
            <a:r>
              <a:rPr lang="en-US" dirty="0"/>
              <a:t>Removal from course with failing grade (no exceptions!)</a:t>
            </a:r>
          </a:p>
          <a:p>
            <a:pPr lvl="1"/>
            <a:r>
              <a:rPr lang="en-US" dirty="0"/>
              <a:t>Permanent mark on your record</a:t>
            </a:r>
          </a:p>
          <a:p>
            <a:pPr lvl="1"/>
            <a:r>
              <a:rPr lang="en-US" dirty="0"/>
              <a:t>Your instructors’ </a:t>
            </a:r>
            <a:r>
              <a:rPr lang="en-US" dirty="0" smtClean="0"/>
              <a:t>personal contempt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Detection of cheating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have sophisticated tools for detecting code plagiarism</a:t>
            </a:r>
            <a:endParaRPr lang="en-US" dirty="0"/>
          </a:p>
          <a:p>
            <a:pPr lvl="1"/>
            <a:r>
              <a:rPr lang="en-US" dirty="0"/>
              <a:t>Last Fall, </a:t>
            </a:r>
            <a:r>
              <a:rPr lang="en-US" dirty="0" smtClean="0"/>
              <a:t>20 </a:t>
            </a:r>
            <a:r>
              <a:rPr lang="en-US" dirty="0"/>
              <a:t>students were caught cheating and failed the course. </a:t>
            </a:r>
            <a:endParaRPr lang="en-US" dirty="0" smtClean="0"/>
          </a:p>
          <a:p>
            <a:pPr lvl="1"/>
            <a:r>
              <a:rPr lang="en-US" dirty="0" smtClean="0"/>
              <a:t>Some were expelled from the University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do it!</a:t>
            </a:r>
          </a:p>
          <a:p>
            <a:pPr lvl="1"/>
            <a:r>
              <a:rPr lang="en-US" dirty="0"/>
              <a:t>Start early</a:t>
            </a:r>
          </a:p>
          <a:p>
            <a:pPr lvl="1"/>
            <a:r>
              <a:rPr lang="en-US" dirty="0"/>
              <a:t>Ask the staff for help when you get stuck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theme</a:t>
            </a:r>
          </a:p>
          <a:p>
            <a:r>
              <a:rPr lang="en-US" dirty="0" smtClean="0"/>
              <a:t>Five realities</a:t>
            </a:r>
          </a:p>
          <a:p>
            <a:r>
              <a:rPr lang="en-US" dirty="0" smtClean="0"/>
              <a:t>How the course fits into the CS/ECE curriculum</a:t>
            </a:r>
          </a:p>
          <a:p>
            <a:r>
              <a:rPr lang="en-US" dirty="0" smtClean="0"/>
              <a:t>Academic integrity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r>
              <a:rPr lang="en-US" dirty="0" smtClean="0"/>
              <a:t>, </a:t>
            </a:r>
          </a:p>
          <a:p>
            <a:pPr lvl="1"/>
            <a:r>
              <a:rPr lang="en-US" i="1" dirty="0" smtClean="0"/>
              <a:t>Computer Systems: A Programmer’s Perspective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Third Edition </a:t>
            </a:r>
            <a:r>
              <a:rPr lang="en-US" dirty="0" smtClean="0"/>
              <a:t>(CS:APP3e), Pearson, 2016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csapp.cs.cmu.edu</a:t>
            </a:r>
            <a:endParaRPr lang="en-US" dirty="0" smtClean="0"/>
          </a:p>
          <a:p>
            <a:pPr lvl="1"/>
            <a:r>
              <a:rPr lang="en-US" dirty="0" smtClean="0"/>
              <a:t>This book really matters for the course!</a:t>
            </a:r>
          </a:p>
          <a:p>
            <a:pPr lvl="2"/>
            <a:r>
              <a:rPr lang="en-US" dirty="0" smtClean="0"/>
              <a:t>How to solve labs</a:t>
            </a:r>
          </a:p>
          <a:p>
            <a:pPr lvl="2"/>
            <a:r>
              <a:rPr lang="en-US" dirty="0" smtClean="0"/>
              <a:t>Practice problems typical of exam problems</a:t>
            </a:r>
          </a:p>
          <a:p>
            <a:endParaRPr lang="en-US" dirty="0" smtClean="0"/>
          </a:p>
          <a:p>
            <a:r>
              <a:rPr lang="en-US" dirty="0" smtClean="0"/>
              <a:t>Brian Kernighan and Dennis Ritchie, </a:t>
            </a:r>
          </a:p>
          <a:p>
            <a:pPr lvl="1"/>
            <a:r>
              <a:rPr lang="en-US" i="1" dirty="0" smtClean="0"/>
              <a:t>The C Programming Language</a:t>
            </a:r>
            <a:r>
              <a:rPr lang="en-US" dirty="0" smtClean="0"/>
              <a:t>, Second Edition, Prentice Hall, 1988</a:t>
            </a:r>
          </a:p>
          <a:p>
            <a:pPr lvl="1"/>
            <a:r>
              <a:rPr lang="en-US" dirty="0" smtClean="0"/>
              <a:t>Still the best book about C, from the originators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Course Components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Lectures</a:t>
            </a:r>
          </a:p>
          <a:p>
            <a:pPr marL="552450" lvl="1"/>
            <a:r>
              <a:rPr lang="en-US" dirty="0"/>
              <a:t>Higher level concepts</a:t>
            </a:r>
          </a:p>
          <a:p>
            <a:r>
              <a:rPr lang="en-US" dirty="0"/>
              <a:t>Recitations</a:t>
            </a:r>
          </a:p>
          <a:p>
            <a:pPr marL="552450" lvl="1"/>
            <a:r>
              <a:rPr lang="en-US" dirty="0"/>
              <a:t>Applied concepts, important tools and skills for labs, clarification of lectures, exam coverage</a:t>
            </a:r>
          </a:p>
          <a:p>
            <a:r>
              <a:rPr lang="en-US" dirty="0"/>
              <a:t>Labs </a:t>
            </a:r>
            <a:r>
              <a:rPr lang="en-US" dirty="0" smtClean="0"/>
              <a:t>(7)</a:t>
            </a:r>
            <a:endParaRPr lang="en-US" dirty="0"/>
          </a:p>
          <a:p>
            <a:pPr marL="552450" lvl="1"/>
            <a:r>
              <a:rPr lang="en-US" b="1" dirty="0"/>
              <a:t>The heart of the </a:t>
            </a:r>
            <a:r>
              <a:rPr lang="en-US" b="1" dirty="0" smtClean="0"/>
              <a:t>course</a:t>
            </a:r>
          </a:p>
          <a:p>
            <a:pPr marL="552450" lvl="1"/>
            <a:r>
              <a:rPr lang="en-US" b="1" dirty="0" smtClean="0"/>
              <a:t>1-2 weeks </a:t>
            </a:r>
            <a:r>
              <a:rPr lang="en-US" b="1" dirty="0"/>
              <a:t>each</a:t>
            </a:r>
          </a:p>
          <a:p>
            <a:pPr marL="552450" lvl="1"/>
            <a:r>
              <a:rPr lang="en-US" dirty="0"/>
              <a:t>Provide in-depth understanding of an aspect of systems</a:t>
            </a:r>
          </a:p>
          <a:p>
            <a:pPr marL="552450" lvl="1"/>
            <a:r>
              <a:rPr lang="en-US" dirty="0"/>
              <a:t>Programming and measurement</a:t>
            </a:r>
          </a:p>
          <a:p>
            <a:r>
              <a:rPr lang="en-US" dirty="0"/>
              <a:t>Exams </a:t>
            </a:r>
            <a:r>
              <a:rPr lang="en-US" dirty="0" smtClean="0"/>
              <a:t>(midterm + final)</a:t>
            </a:r>
            <a:endParaRPr lang="en-US" dirty="0"/>
          </a:p>
          <a:p>
            <a:pPr marL="552450" lvl="1"/>
            <a:r>
              <a:rPr lang="en-US" dirty="0"/>
              <a:t>Test your understanding of concepts &amp; mathematical principles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Getting Help	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Class Web</a:t>
            </a:r>
            <a:r>
              <a:rPr lang="en-US" dirty="0" smtClean="0"/>
              <a:t> page: </a:t>
            </a:r>
            <a:r>
              <a:rPr lang="en-US" b="1" dirty="0" smtClean="0">
                <a:solidFill>
                  <a:srgbClr val="FF0000"/>
                </a:solidFill>
              </a:rPr>
              <a:t>http://www.cs.cmu.edu/~213</a:t>
            </a:r>
          </a:p>
          <a:p>
            <a:pPr marL="552450" lvl="1"/>
            <a:r>
              <a:rPr lang="en-US" dirty="0" smtClean="0"/>
              <a:t>Complete schedule of lectures, exams, and assignments</a:t>
            </a:r>
          </a:p>
          <a:p>
            <a:pPr marL="552450" lvl="1"/>
            <a:r>
              <a:rPr lang="en-US" dirty="0"/>
              <a:t>Copies of lectures, assignments, exams, solutions</a:t>
            </a:r>
          </a:p>
          <a:p>
            <a:pPr marL="552450" lvl="1"/>
            <a:r>
              <a:rPr lang="en-US" dirty="0"/>
              <a:t>Clarifications to assignments</a:t>
            </a:r>
          </a:p>
          <a:p>
            <a:endParaRPr lang="en-US" dirty="0" smtClean="0"/>
          </a:p>
          <a:p>
            <a:r>
              <a:rPr lang="en-US" dirty="0" smtClean="0"/>
              <a:t>Blackboard and Piazza</a:t>
            </a:r>
          </a:p>
          <a:p>
            <a:pPr lvl="1"/>
            <a:r>
              <a:rPr lang="en-US" dirty="0" smtClean="0"/>
              <a:t>We won’t be using Blackboard </a:t>
            </a:r>
            <a:r>
              <a:rPr lang="en-US" smtClean="0"/>
              <a:t>or Piazza for </a:t>
            </a:r>
            <a:r>
              <a:rPr lang="en-US" dirty="0" smtClean="0"/>
              <a:t>the course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Getting Help	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Staff mailing list: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15-213-staff@cs.cmu.edu</a:t>
            </a:r>
          </a:p>
          <a:p>
            <a:pPr marL="552450" lvl="1"/>
            <a:r>
              <a:rPr lang="en-US" dirty="0" smtClean="0"/>
              <a:t>Use this for all communication with the teaching staff</a:t>
            </a:r>
          </a:p>
          <a:p>
            <a:pPr marL="552450" lvl="1"/>
            <a:r>
              <a:rPr lang="en-US" dirty="0" smtClean="0"/>
              <a:t>Always CC staff mailing list during email exchanges</a:t>
            </a:r>
          </a:p>
          <a:p>
            <a:pPr marL="552450" lvl="1"/>
            <a:r>
              <a:rPr lang="en-US" dirty="0" smtClean="0"/>
              <a:t>Send email to individual instructors only to schedule appointments</a:t>
            </a:r>
          </a:p>
          <a:p>
            <a:pPr marL="552450" lvl="1"/>
            <a:endParaRPr lang="en-US" dirty="0" smtClean="0"/>
          </a:p>
          <a:p>
            <a:pPr marL="292100"/>
            <a:r>
              <a:rPr lang="en-US" dirty="0" smtClean="0"/>
              <a:t>Office hours (starting Tue Sept 3):</a:t>
            </a:r>
          </a:p>
          <a:p>
            <a:pPr marL="552450" lvl="1"/>
            <a:r>
              <a:rPr lang="en-US" dirty="0" smtClean="0"/>
              <a:t>SMTWR, 5:30-7:30pm, </a:t>
            </a:r>
            <a:r>
              <a:rPr lang="en-US" dirty="0" err="1" smtClean="0"/>
              <a:t>WeH</a:t>
            </a:r>
            <a:r>
              <a:rPr lang="en-US" dirty="0" smtClean="0"/>
              <a:t> 5207</a:t>
            </a:r>
          </a:p>
          <a:p>
            <a:pPr marL="292100">
              <a:buNone/>
            </a:pPr>
            <a:endParaRPr lang="en-US" dirty="0" smtClean="0"/>
          </a:p>
          <a:p>
            <a:pPr marL="292100"/>
            <a:r>
              <a:rPr lang="en-US" dirty="0" smtClean="0"/>
              <a:t>1:1 Appointments</a:t>
            </a:r>
          </a:p>
          <a:p>
            <a:pPr marL="552450" lvl="1"/>
            <a:r>
              <a:rPr lang="en-US" dirty="0" smtClean="0"/>
              <a:t>You can schedule 1:1 appointments with any of the teaching staff</a:t>
            </a:r>
          </a:p>
          <a:p>
            <a:pPr marL="552450" lvl="1">
              <a:buNone/>
            </a:pPr>
            <a:endParaRPr lang="en-US" dirty="0" smtClean="0"/>
          </a:p>
          <a:p>
            <a:pPr marL="2921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 dirty="0"/>
              <a:t>Policies: </a:t>
            </a:r>
            <a:r>
              <a:rPr lang="en-US" dirty="0" smtClean="0"/>
              <a:t>Labs And </a:t>
            </a:r>
            <a:r>
              <a:rPr lang="en-US" dirty="0"/>
              <a:t>Exams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Work groups</a:t>
            </a:r>
          </a:p>
          <a:p>
            <a:pPr marL="552450" lvl="1"/>
            <a:r>
              <a:rPr lang="en-US" b="1" dirty="0"/>
              <a:t>You must work alone</a:t>
            </a:r>
            <a:r>
              <a:rPr lang="en-US" b="1" dirty="0" smtClean="0"/>
              <a:t> on all lab assignments</a:t>
            </a:r>
          </a:p>
          <a:p>
            <a:r>
              <a:rPr lang="en-US" dirty="0" err="1"/>
              <a:t>Handins</a:t>
            </a:r>
            <a:endParaRPr lang="en-US" dirty="0"/>
          </a:p>
          <a:p>
            <a:pPr marL="552450" lvl="1"/>
            <a:r>
              <a:rPr lang="en-US" dirty="0" smtClean="0"/>
              <a:t>Labs </a:t>
            </a:r>
            <a:r>
              <a:rPr lang="en-US" dirty="0"/>
              <a:t>due at 11:59pm on Tues or </a:t>
            </a:r>
            <a:r>
              <a:rPr lang="en-US" dirty="0" smtClean="0"/>
              <a:t>Thurs</a:t>
            </a:r>
          </a:p>
          <a:p>
            <a:pPr marL="552450" lvl="1"/>
            <a:r>
              <a:rPr lang="en-US" dirty="0" smtClean="0"/>
              <a:t>Electronic </a:t>
            </a:r>
            <a:r>
              <a:rPr lang="en-US" dirty="0"/>
              <a:t>handins using </a:t>
            </a:r>
            <a:r>
              <a:rPr lang="en-US" b="1" dirty="0" err="1">
                <a:solidFill>
                  <a:srgbClr val="FF0000"/>
                </a:solidFill>
              </a:rPr>
              <a:t>Autolab</a:t>
            </a:r>
            <a:r>
              <a:rPr lang="en-US" dirty="0"/>
              <a:t> (no exceptions!)</a:t>
            </a:r>
          </a:p>
          <a:p>
            <a:r>
              <a:rPr lang="en-US" dirty="0" smtClean="0"/>
              <a:t>Exams</a:t>
            </a:r>
            <a:endParaRPr lang="en-US" dirty="0"/>
          </a:p>
          <a:p>
            <a:pPr marL="552450" lvl="1"/>
            <a:r>
              <a:rPr lang="en-US" dirty="0" smtClean="0"/>
              <a:t>Exams will be online in network-isolated clusters</a:t>
            </a:r>
          </a:p>
          <a:p>
            <a:pPr marL="552450" lvl="1"/>
            <a:r>
              <a:rPr lang="en-US" dirty="0" smtClean="0"/>
              <a:t>Held over multiple days. Self-scheduled; just sign up!</a:t>
            </a:r>
          </a:p>
          <a:p>
            <a:pPr marL="292100"/>
            <a:r>
              <a:rPr lang="en-US" dirty="0" smtClean="0"/>
              <a:t>Appealing </a:t>
            </a:r>
            <a:r>
              <a:rPr lang="en-US" dirty="0"/>
              <a:t>grades</a:t>
            </a:r>
            <a:endParaRPr lang="en-US" dirty="0" smtClean="0"/>
          </a:p>
          <a:p>
            <a:pPr marL="552450" lvl="1"/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writing</a:t>
            </a:r>
            <a:r>
              <a:rPr lang="en-US" dirty="0" smtClean="0"/>
              <a:t> to Prof </a:t>
            </a:r>
            <a:r>
              <a:rPr lang="en-US" dirty="0" err="1" smtClean="0"/>
              <a:t>O’Hallaron</a:t>
            </a:r>
            <a:r>
              <a:rPr lang="en-US" dirty="0" smtClean="0"/>
              <a:t> within </a:t>
            </a:r>
            <a:r>
              <a:rPr lang="en-US" dirty="0"/>
              <a:t>7 days of completion of grading</a:t>
            </a:r>
          </a:p>
          <a:p>
            <a:pPr marL="552450" lvl="1"/>
            <a:r>
              <a:rPr lang="en-US" dirty="0" smtClean="0"/>
              <a:t>Follow formal procedure </a:t>
            </a:r>
            <a:r>
              <a:rPr lang="en-US" dirty="0"/>
              <a:t>described in </a:t>
            </a:r>
            <a:r>
              <a:rPr lang="en-US" dirty="0" smtClean="0"/>
              <a:t>syllabus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Facilities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7924800" cy="5435600"/>
          </a:xfrm>
          <a:ln/>
        </p:spPr>
        <p:txBody>
          <a:bodyPr/>
          <a:lstStyle/>
          <a:p>
            <a:r>
              <a:rPr lang="en-US" dirty="0"/>
              <a:t>Labs will use the Intel Computer Systems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The “shark </a:t>
            </a:r>
            <a:r>
              <a:rPr lang="en-US" dirty="0"/>
              <a:t>machines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linux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shark.ics.cs.cmu.edu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552450" lvl="1"/>
            <a:r>
              <a:rPr lang="en-US" dirty="0" smtClean="0"/>
              <a:t>21 servers </a:t>
            </a:r>
            <a:r>
              <a:rPr lang="en-US" dirty="0"/>
              <a:t>donated by Intel for</a:t>
            </a:r>
            <a:r>
              <a:rPr lang="en-US" dirty="0" smtClean="0"/>
              <a:t> 213</a:t>
            </a:r>
          </a:p>
          <a:p>
            <a:pPr marL="838200" lvl="2"/>
            <a:r>
              <a:rPr lang="en-US" dirty="0" smtClean="0"/>
              <a:t>10 student machines (for student logins)</a:t>
            </a:r>
          </a:p>
          <a:p>
            <a:pPr marL="838200" lvl="2"/>
            <a:r>
              <a:rPr lang="en-US" dirty="0" smtClean="0"/>
              <a:t>1 head node (for </a:t>
            </a:r>
            <a:r>
              <a:rPr lang="en-US" dirty="0" err="1" smtClean="0"/>
              <a:t>Autolab</a:t>
            </a:r>
            <a:r>
              <a:rPr lang="en-US" dirty="0" smtClean="0"/>
              <a:t> server and instructor logins)</a:t>
            </a:r>
          </a:p>
          <a:p>
            <a:pPr marL="838200" lvl="2"/>
            <a:r>
              <a:rPr lang="en-US" dirty="0" smtClean="0"/>
              <a:t>10 grading machines (for </a:t>
            </a:r>
            <a:r>
              <a:rPr lang="en-US" dirty="0" err="1" smtClean="0"/>
              <a:t>autograding</a:t>
            </a:r>
            <a:r>
              <a:rPr lang="en-US" dirty="0" smtClean="0"/>
              <a:t>)</a:t>
            </a:r>
          </a:p>
          <a:p>
            <a:pPr marL="552450" lvl="1"/>
            <a:r>
              <a:rPr lang="en-US" dirty="0" smtClean="0"/>
              <a:t>Each server: </a:t>
            </a:r>
            <a:r>
              <a:rPr lang="en-US" dirty="0" err="1" smtClean="0"/>
              <a:t>iCore</a:t>
            </a:r>
            <a:r>
              <a:rPr lang="en-US" dirty="0" smtClean="0"/>
              <a:t> 7: 8 Nehalem cores, 32 GB DRAM, RHEL 6.1</a:t>
            </a:r>
          </a:p>
          <a:p>
            <a:pPr marL="552450" lvl="1"/>
            <a:r>
              <a:rPr lang="en-US" dirty="0" smtClean="0"/>
              <a:t>Rack-mounted in Gates machine room</a:t>
            </a:r>
          </a:p>
          <a:p>
            <a:pPr marL="552450" lvl="1"/>
            <a:r>
              <a:rPr lang="en-US" dirty="0" smtClean="0"/>
              <a:t>Login using your Andrew ID and password</a:t>
            </a:r>
          </a:p>
          <a:p>
            <a:r>
              <a:rPr lang="en-US" dirty="0"/>
              <a:t>Getting help with the cluster machines:</a:t>
            </a:r>
            <a:endParaRPr lang="en-US" dirty="0" smtClean="0"/>
          </a:p>
          <a:p>
            <a:pPr marL="552450" lvl="1"/>
            <a:r>
              <a:rPr lang="en-US" dirty="0" smtClean="0"/>
              <a:t>Please </a:t>
            </a:r>
            <a:r>
              <a:rPr lang="en-US" dirty="0"/>
              <a:t>direct</a:t>
            </a:r>
            <a:r>
              <a:rPr lang="en-US" dirty="0" smtClean="0"/>
              <a:t> questions to staff mailing list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Timeliness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Grace days</a:t>
            </a:r>
            <a:endParaRPr lang="en-US" dirty="0" smtClean="0"/>
          </a:p>
          <a:p>
            <a:pPr marL="552450" lvl="1"/>
            <a:r>
              <a:rPr lang="en-US" b="1" dirty="0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5 grace days 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for the semester</a:t>
            </a:r>
          </a:p>
          <a:p>
            <a:pPr marL="552450" lvl="1"/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Limit of</a:t>
            </a:r>
            <a:r>
              <a:rPr lang="en-US" b="1" dirty="0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2 grace days 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per lab used </a:t>
            </a:r>
            <a:r>
              <a:rPr lang="en-US" b="1" dirty="0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automatically</a:t>
            </a:r>
            <a:endParaRPr lang="en-US" b="1" dirty="0" smtClean="0">
              <a:solidFill>
                <a:srgbClr val="FF0000"/>
              </a:solidFill>
              <a:latin typeface="Calibri Bold" charset="0"/>
              <a:ea typeface="ヒラギノ角ゴ ProN W6" charset="-128"/>
              <a:cs typeface="ヒラギノ角ゴ ProN W6" charset="-128"/>
              <a:sym typeface="Calibri Bold" charset="0"/>
            </a:endParaRPr>
          </a:p>
          <a:p>
            <a:pPr marL="552450" lvl="1"/>
            <a:r>
              <a:rPr lang="en-US" dirty="0"/>
              <a:t>Covers scheduling crunch, out-of-town trips, illnesses, minor setbacks</a:t>
            </a:r>
          </a:p>
          <a:p>
            <a:pPr marL="552450" lvl="1"/>
            <a:r>
              <a:rPr lang="en-US" dirty="0"/>
              <a:t>Save them until late in the term!</a:t>
            </a:r>
          </a:p>
          <a:p>
            <a:r>
              <a:rPr lang="en-US" dirty="0"/>
              <a:t>Lateness penalties</a:t>
            </a:r>
          </a:p>
          <a:p>
            <a:pPr marL="552450" lvl="1"/>
            <a:r>
              <a:rPr lang="en-US" dirty="0"/>
              <a:t>Once grace </a:t>
            </a:r>
            <a:r>
              <a:rPr lang="en-US" dirty="0" err="1" smtClean="0"/>
              <a:t>day(s</a:t>
            </a:r>
            <a:r>
              <a:rPr lang="en-US" dirty="0" smtClean="0"/>
              <a:t>) </a:t>
            </a:r>
            <a:r>
              <a:rPr lang="en-US" dirty="0"/>
              <a:t>used up, get penalized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15% per </a:t>
            </a:r>
            <a:r>
              <a:rPr lang="en-US" b="1" dirty="0">
                <a:solidFill>
                  <a:srgbClr val="FF0000"/>
                </a:solidFill>
              </a:rPr>
              <a:t>day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dirty="0" smtClean="0"/>
              <a:t>No </a:t>
            </a:r>
            <a:r>
              <a:rPr lang="en-US" dirty="0" err="1" smtClean="0"/>
              <a:t>handins</a:t>
            </a:r>
            <a:r>
              <a:rPr lang="en-US" dirty="0" smtClean="0"/>
              <a:t> later than </a:t>
            </a:r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en-US" b="1" dirty="0">
                <a:solidFill>
                  <a:srgbClr val="FF0000"/>
                </a:solidFill>
              </a:rPr>
              <a:t>days after due date</a:t>
            </a:r>
          </a:p>
          <a:p>
            <a:r>
              <a:rPr lang="en-US" dirty="0"/>
              <a:t>Catastrophic events</a:t>
            </a:r>
          </a:p>
          <a:p>
            <a:pPr marL="552450" lvl="1"/>
            <a:r>
              <a:rPr lang="en-US" dirty="0"/>
              <a:t>Major illness, death in family, …</a:t>
            </a:r>
          </a:p>
          <a:p>
            <a:pPr marL="552450" lvl="1"/>
            <a:r>
              <a:rPr lang="en-US" dirty="0"/>
              <a:t>Formulate a plan (with your academic advisor) to get back on track</a:t>
            </a:r>
          </a:p>
          <a:p>
            <a:r>
              <a:rPr lang="en-US" dirty="0"/>
              <a:t>Advice</a:t>
            </a:r>
          </a:p>
          <a:p>
            <a:pPr marL="552450" lvl="1"/>
            <a:r>
              <a:rPr lang="en-US" dirty="0"/>
              <a:t>Once you start running late, it’s really hard to catch 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Other Rules of the Lecture Hall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Laptops: permitted</a:t>
            </a:r>
          </a:p>
          <a:p>
            <a:endParaRPr lang="en-US" dirty="0"/>
          </a:p>
          <a:p>
            <a:r>
              <a:rPr lang="en-US" dirty="0"/>
              <a:t>Electronic communications: </a:t>
            </a:r>
            <a:r>
              <a:rPr lang="en-US" dirty="0">
                <a:solidFill>
                  <a:srgbClr val="A408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forbidden</a:t>
            </a:r>
            <a:endParaRPr lang="en-US" dirty="0"/>
          </a:p>
          <a:p>
            <a:pPr marL="552450" lvl="1"/>
            <a:r>
              <a:rPr lang="en-US" dirty="0"/>
              <a:t>No email, instant messaging, cell phone calls, etc</a:t>
            </a:r>
          </a:p>
          <a:p>
            <a:endParaRPr lang="en-US" dirty="0"/>
          </a:p>
          <a:p>
            <a:r>
              <a:rPr lang="en-US" dirty="0"/>
              <a:t>Presence in lectures, recitations: voluntary, </a:t>
            </a:r>
            <a:r>
              <a:rPr lang="en-US" dirty="0" smtClean="0"/>
              <a:t>recommended</a:t>
            </a:r>
          </a:p>
          <a:p>
            <a:endParaRPr lang="en-US" dirty="0" smtClean="0"/>
          </a:p>
          <a:p>
            <a:r>
              <a:rPr lang="en-US" dirty="0" smtClean="0"/>
              <a:t>No recordings of ANY KIND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Policies: Grading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Exams (50%): midterm (20%), final (30%)</a:t>
            </a:r>
          </a:p>
          <a:p>
            <a:endParaRPr lang="en-US" dirty="0" smtClean="0"/>
          </a:p>
          <a:p>
            <a:r>
              <a:rPr lang="en-US" dirty="0" smtClean="0"/>
              <a:t>Labs (50%): </a:t>
            </a:r>
            <a:r>
              <a:rPr lang="en-US" dirty="0"/>
              <a:t>weighted according to </a:t>
            </a:r>
            <a:r>
              <a:rPr lang="en-US" dirty="0" smtClean="0"/>
              <a:t>effort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 grades based on a straight scale.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Programs and Data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Bits operations, arithmetic, assembly language programs</a:t>
            </a:r>
          </a:p>
          <a:p>
            <a:pPr marL="552450" lvl="1"/>
            <a:r>
              <a:rPr lang="en-US" dirty="0"/>
              <a:t>Representation of C control and data structures</a:t>
            </a:r>
          </a:p>
          <a:p>
            <a:pPr marL="552450" lvl="1"/>
            <a:r>
              <a:rPr lang="en-US" dirty="0"/>
              <a:t>Includes aspects of architecture and compilers 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L1 (</a:t>
            </a:r>
            <a:r>
              <a:rPr lang="en-US" dirty="0" err="1"/>
              <a:t>datalab</a:t>
            </a:r>
            <a:r>
              <a:rPr lang="en-US" dirty="0"/>
              <a:t>): Manipulating bits</a:t>
            </a:r>
          </a:p>
          <a:p>
            <a:pPr marL="552450" lvl="1"/>
            <a:r>
              <a:rPr lang="en-US" dirty="0"/>
              <a:t>L2 (</a:t>
            </a:r>
            <a:r>
              <a:rPr lang="en-US" dirty="0" err="1"/>
              <a:t>bomblab</a:t>
            </a:r>
            <a:r>
              <a:rPr lang="en-US" dirty="0"/>
              <a:t>): Defusing a binary bomb</a:t>
            </a:r>
          </a:p>
          <a:p>
            <a:pPr marL="552450" lvl="1"/>
            <a:r>
              <a:rPr lang="en-US" dirty="0"/>
              <a:t>L3 </a:t>
            </a:r>
            <a:r>
              <a:rPr lang="en-US" dirty="0" smtClean="0"/>
              <a:t>(</a:t>
            </a:r>
            <a:r>
              <a:rPr lang="en-US" dirty="0" err="1" smtClean="0"/>
              <a:t>attacklab</a:t>
            </a:r>
            <a:r>
              <a:rPr lang="en-US" dirty="0"/>
              <a:t>): </a:t>
            </a:r>
            <a:r>
              <a:rPr lang="en-US" dirty="0" smtClean="0"/>
              <a:t>The basics of code injection attacks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 smtClean="0"/>
              <a:t>Course Theme:</a:t>
            </a:r>
            <a:br>
              <a:rPr lang="en-US" b="1" dirty="0" smtClean="0"/>
            </a:br>
            <a:r>
              <a:rPr lang="en-US" b="1" dirty="0" smtClean="0"/>
              <a:t>Abstraction Is Good But Don’t Forget Reality</a:t>
            </a:r>
            <a:endParaRPr lang="en-US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Most CS and CE courses emphasize abstraction</a:t>
            </a:r>
          </a:p>
          <a:p>
            <a:pPr lvl="1"/>
            <a:r>
              <a:rPr lang="en-US" dirty="0" smtClean="0"/>
              <a:t>Abstract data types</a:t>
            </a:r>
          </a:p>
          <a:p>
            <a:pPr lvl="1"/>
            <a:r>
              <a:rPr lang="en-US" dirty="0" smtClean="0"/>
              <a:t>Asymptotic analysis</a:t>
            </a:r>
          </a:p>
          <a:p>
            <a:r>
              <a:rPr lang="en-US" b="1" dirty="0" smtClean="0"/>
              <a:t>These abstractions have limits</a:t>
            </a:r>
          </a:p>
          <a:p>
            <a:pPr lvl="1"/>
            <a:r>
              <a:rPr lang="en-US" dirty="0" smtClean="0"/>
              <a:t>Especially in the presence of bugs</a:t>
            </a:r>
          </a:p>
          <a:p>
            <a:pPr lvl="1"/>
            <a:r>
              <a:rPr lang="en-US" dirty="0" smtClean="0"/>
              <a:t>Need to understand details of underlying implementations</a:t>
            </a:r>
          </a:p>
          <a:p>
            <a:r>
              <a:rPr lang="en-US" b="1" dirty="0" smtClean="0"/>
              <a:t>Useful outcomes from taking 213</a:t>
            </a:r>
          </a:p>
          <a:p>
            <a:pPr lvl="1"/>
            <a:r>
              <a:rPr lang="en-US" dirty="0" smtClean="0"/>
              <a:t>Become more effective programmers</a:t>
            </a:r>
          </a:p>
          <a:p>
            <a:pPr lvl="2"/>
            <a:r>
              <a:rPr lang="en-US" dirty="0" smtClean="0"/>
              <a:t>Able to find and eliminate bugs efficiently</a:t>
            </a:r>
          </a:p>
          <a:p>
            <a:pPr lvl="2"/>
            <a:r>
              <a:rPr lang="en-US" dirty="0" smtClean="0"/>
              <a:t>Able to understand and tune for program performance</a:t>
            </a:r>
          </a:p>
          <a:p>
            <a:pPr lvl="1"/>
            <a:r>
              <a:rPr lang="en-US" dirty="0" smtClean="0"/>
              <a:t>Prepare for later “systems” classes in CS &amp; ECE</a:t>
            </a:r>
          </a:p>
          <a:p>
            <a:pPr lvl="2"/>
            <a:r>
              <a:rPr lang="en-US" dirty="0" smtClean="0"/>
              <a:t>Compilers, Operating Systems, Networks, Computer Architecture, Embedded Systems, Storage Systems, etc.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Hierarchy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Memory technology, memory hierarchy, caches, disks, locality</a:t>
            </a:r>
          </a:p>
          <a:p>
            <a:pPr marL="552450" lvl="1"/>
            <a:r>
              <a:rPr lang="en-US" dirty="0"/>
              <a:t>Includes aspects of architecture and </a:t>
            </a:r>
            <a:r>
              <a:rPr lang="en-US" dirty="0" smtClean="0"/>
              <a:t>OS</a:t>
            </a:r>
          </a:p>
          <a:p>
            <a:pPr marL="552450" lvl="1"/>
            <a:endParaRPr lang="en-US" dirty="0" smtClean="0"/>
          </a:p>
          <a:p>
            <a:pPr marL="292100"/>
            <a:r>
              <a:rPr lang="en-US" dirty="0" smtClean="0"/>
              <a:t>Assignments</a:t>
            </a:r>
          </a:p>
          <a:p>
            <a:pPr marL="552450" lvl="1"/>
            <a:r>
              <a:rPr lang="en-US" dirty="0" smtClean="0"/>
              <a:t>L4 (</a:t>
            </a:r>
            <a:r>
              <a:rPr lang="en-US" dirty="0" err="1" smtClean="0"/>
              <a:t>cachelab</a:t>
            </a:r>
            <a:r>
              <a:rPr lang="en-US" dirty="0" smtClean="0"/>
              <a:t>): Building a cache simulator and optimizing for locality.</a:t>
            </a:r>
          </a:p>
          <a:p>
            <a:pPr marL="838200" lvl="2"/>
            <a:r>
              <a:rPr lang="en-US" dirty="0" smtClean="0"/>
              <a:t>Learn how to exploit locality in your programs.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Exceptional  Control Flow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7823200" cy="5435600"/>
          </a:xfrm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Hardware exceptions, processes, process control, Unix signals, nonlocal jumps</a:t>
            </a:r>
          </a:p>
          <a:p>
            <a:pPr marL="552450" lvl="1"/>
            <a:r>
              <a:rPr lang="en-US" dirty="0"/>
              <a:t>Includes aspects of compilers, OS, and architecture</a:t>
            </a:r>
          </a:p>
          <a:p>
            <a:pPr marL="552450" lvl="1"/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 smtClean="0"/>
              <a:t>L5 (</a:t>
            </a:r>
            <a:r>
              <a:rPr lang="en-US" dirty="0" err="1" smtClean="0"/>
              <a:t>tshlab</a:t>
            </a:r>
            <a:r>
              <a:rPr lang="en-US" dirty="0" smtClean="0"/>
              <a:t>)</a:t>
            </a:r>
            <a:r>
              <a:rPr lang="en-US" dirty="0"/>
              <a:t>: Writing</a:t>
            </a:r>
            <a:r>
              <a:rPr lang="en-US" dirty="0" smtClean="0"/>
              <a:t> your own Unix shell.</a:t>
            </a:r>
          </a:p>
          <a:p>
            <a:pPr marL="838200" lvl="2"/>
            <a:r>
              <a:rPr lang="en-US" dirty="0" smtClean="0"/>
              <a:t>A first introduction to concurrency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Virtual Memory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Virtual memory, address translation, dynamic storage allocation</a:t>
            </a:r>
          </a:p>
          <a:p>
            <a:pPr marL="552450" lvl="1"/>
            <a:r>
              <a:rPr lang="en-US" dirty="0"/>
              <a:t>Includes aspects of architecture and OS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 smtClean="0"/>
              <a:t>L6 (</a:t>
            </a:r>
            <a:r>
              <a:rPr lang="en-US" dirty="0" err="1"/>
              <a:t>malloclab</a:t>
            </a:r>
            <a:r>
              <a:rPr lang="en-US" dirty="0"/>
              <a:t>): Writing your own </a:t>
            </a:r>
            <a:r>
              <a:rPr lang="en-US" dirty="0" err="1"/>
              <a:t>malloc</a:t>
            </a:r>
            <a:r>
              <a:rPr lang="en-US" dirty="0"/>
              <a:t> package</a:t>
            </a:r>
          </a:p>
          <a:p>
            <a:pPr marL="838200" lvl="2"/>
            <a:r>
              <a:rPr lang="en-US" dirty="0"/>
              <a:t>Get a real feel for </a:t>
            </a:r>
            <a:r>
              <a:rPr lang="en-US" dirty="0" smtClean="0"/>
              <a:t>systems-level </a:t>
            </a:r>
            <a:r>
              <a:rPr lang="en-US" dirty="0"/>
              <a:t>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Networking, and Concurrency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High level and low-level I/O, network programming</a:t>
            </a:r>
          </a:p>
          <a:p>
            <a:pPr marL="552450" lvl="1"/>
            <a:r>
              <a:rPr lang="en-US" dirty="0"/>
              <a:t>Internet services, Web servers</a:t>
            </a:r>
          </a:p>
          <a:p>
            <a:pPr marL="552450" lvl="1"/>
            <a:r>
              <a:rPr lang="en-US" dirty="0"/>
              <a:t>concurrency, concurrent server design, threads</a:t>
            </a:r>
          </a:p>
          <a:p>
            <a:pPr marL="552450" lvl="1"/>
            <a:r>
              <a:rPr lang="en-US" dirty="0"/>
              <a:t>I/O multiplexing with select</a:t>
            </a:r>
          </a:p>
          <a:p>
            <a:pPr marL="552450" lvl="1"/>
            <a:r>
              <a:rPr lang="en-US" dirty="0"/>
              <a:t>Includes aspects of networking, OS, and architecture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 smtClean="0"/>
              <a:t>L7 </a:t>
            </a:r>
            <a:r>
              <a:rPr lang="en-US" dirty="0"/>
              <a:t>(</a:t>
            </a:r>
            <a:r>
              <a:rPr lang="en-US" dirty="0" err="1"/>
              <a:t>proxylab</a:t>
            </a:r>
            <a:r>
              <a:rPr lang="en-US" dirty="0"/>
              <a:t>): Writing your own Web </a:t>
            </a:r>
            <a:r>
              <a:rPr lang="en-US" dirty="0" smtClean="0"/>
              <a:t>proxy</a:t>
            </a:r>
          </a:p>
          <a:p>
            <a:pPr marL="838200" lvl="2"/>
            <a:r>
              <a:rPr lang="en-US" dirty="0" smtClean="0"/>
              <a:t>Learn network programming and more about concurrency and synchronization.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Lab Rationale 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Each lab has a well-defined goal such as solving a puzzle or winning a contest</a:t>
            </a:r>
          </a:p>
          <a:p>
            <a:endParaRPr lang="en-US" dirty="0"/>
          </a:p>
          <a:p>
            <a:r>
              <a:rPr lang="en-US" dirty="0"/>
              <a:t>Doing the lab should result in new skills and concepts</a:t>
            </a:r>
          </a:p>
          <a:p>
            <a:endParaRPr lang="en-US" dirty="0"/>
          </a:p>
          <a:p>
            <a:r>
              <a:rPr lang="en-US" dirty="0"/>
              <a:t>We try to use competition in a fun and healthy way</a:t>
            </a:r>
          </a:p>
          <a:p>
            <a:pPr marL="552450" lvl="1"/>
            <a:r>
              <a:rPr lang="en-US" dirty="0"/>
              <a:t>Set a reasonable threshold for full credit</a:t>
            </a:r>
          </a:p>
          <a:p>
            <a:pPr marL="552450" lvl="1"/>
            <a:r>
              <a:rPr lang="en-US" dirty="0"/>
              <a:t>Post intermediate results (</a:t>
            </a:r>
            <a:r>
              <a:rPr lang="en-US" dirty="0" err="1"/>
              <a:t>anonymized</a:t>
            </a:r>
            <a:r>
              <a:rPr lang="en-US" dirty="0"/>
              <a:t>) on </a:t>
            </a:r>
            <a:r>
              <a:rPr lang="en-US" dirty="0" err="1" smtClean="0"/>
              <a:t>Autolab</a:t>
            </a:r>
            <a:r>
              <a:rPr lang="en-US" dirty="0" smtClean="0"/>
              <a:t> scoreboard for </a:t>
            </a:r>
            <a:r>
              <a:rPr lang="en-US" dirty="0"/>
              <a:t>glory!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 </a:t>
            </a:r>
            <a:r>
              <a:rPr lang="en-US" dirty="0" err="1" smtClean="0">
                <a:cs typeface="Courier New"/>
              </a:rPr>
              <a:t>Autolab</a:t>
            </a:r>
            <a:r>
              <a:rPr lang="en-US" dirty="0" smtClean="0"/>
              <a:t>	(https://</a:t>
            </a:r>
            <a:r>
              <a:rPr lang="en-US" dirty="0" err="1" smtClean="0"/>
              <a:t>autolab.cs.cmu.edu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Labs are provided by </a:t>
            </a:r>
            <a:r>
              <a:rPr lang="en-US" dirty="0" smtClean="0"/>
              <a:t>the CMU </a:t>
            </a:r>
            <a:r>
              <a:rPr lang="en-US" dirty="0" err="1"/>
              <a:t>Autolab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Project page: http://</a:t>
            </a:r>
            <a:r>
              <a:rPr lang="en-US" dirty="0" err="1" smtClean="0"/>
              <a:t>autolab.cs.cmu.edu</a:t>
            </a:r>
            <a:endParaRPr lang="en-US" dirty="0" smtClean="0"/>
          </a:p>
          <a:p>
            <a:pPr lvl="1"/>
            <a:r>
              <a:rPr lang="en-US" dirty="0" smtClean="0"/>
              <a:t>Developed by CMU faculty and students</a:t>
            </a:r>
          </a:p>
          <a:p>
            <a:pPr marL="552450" lvl="1"/>
            <a:r>
              <a:rPr lang="en-US" dirty="0" smtClean="0"/>
              <a:t>Key ideas: Autograding and Scoreboards</a:t>
            </a:r>
          </a:p>
          <a:p>
            <a:pPr marL="838200" lvl="2"/>
            <a:r>
              <a:rPr lang="en-US" b="1" dirty="0" smtClean="0">
                <a:solidFill>
                  <a:srgbClr val="FF0000"/>
                </a:solidFill>
              </a:rPr>
              <a:t>Autograding:</a:t>
            </a:r>
            <a:r>
              <a:rPr lang="en-US" dirty="0" smtClean="0"/>
              <a:t> Providing you with instant feedback.</a:t>
            </a:r>
          </a:p>
          <a:p>
            <a:pPr marL="838200" lvl="2"/>
            <a:r>
              <a:rPr lang="en-US" b="1" dirty="0" smtClean="0">
                <a:solidFill>
                  <a:srgbClr val="FF0000"/>
                </a:solidFill>
              </a:rPr>
              <a:t>Scoreboards:</a:t>
            </a:r>
            <a:r>
              <a:rPr lang="en-US" dirty="0" smtClean="0"/>
              <a:t> Real-time, rank-ordered, and  anonymous summary.</a:t>
            </a:r>
          </a:p>
          <a:p>
            <a:pPr marL="552450" lvl="1"/>
            <a:r>
              <a:rPr lang="en-US" dirty="0" smtClean="0"/>
              <a:t>Used by over 3,000  students each semester</a:t>
            </a:r>
          </a:p>
          <a:p>
            <a:r>
              <a:rPr lang="en-US" dirty="0" smtClean="0"/>
              <a:t>With </a:t>
            </a:r>
            <a:r>
              <a:rPr lang="en-US" dirty="0" err="1"/>
              <a:t>Autolab</a:t>
            </a:r>
            <a:r>
              <a:rPr lang="en-US" dirty="0"/>
              <a:t> you can use your Web browser to:</a:t>
            </a:r>
            <a:endParaRPr lang="en-US" dirty="0" smtClean="0"/>
          </a:p>
          <a:p>
            <a:pPr marL="552450" lvl="1"/>
            <a:r>
              <a:rPr lang="en-US" dirty="0" smtClean="0"/>
              <a:t>Download </a:t>
            </a:r>
            <a:r>
              <a:rPr lang="en-US" dirty="0"/>
              <a:t>the lab materials</a:t>
            </a:r>
            <a:endParaRPr lang="en-US" dirty="0" smtClean="0"/>
          </a:p>
          <a:p>
            <a:pPr marL="552450" lvl="1"/>
            <a:r>
              <a:rPr lang="en-US" dirty="0" smtClean="0"/>
              <a:t>Handin </a:t>
            </a:r>
            <a:r>
              <a:rPr lang="en-US" dirty="0"/>
              <a:t>your code for autograding by the </a:t>
            </a:r>
            <a:r>
              <a:rPr lang="en-US" dirty="0" err="1"/>
              <a:t>Autolab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552450" lvl="1"/>
            <a:r>
              <a:rPr lang="en-US" dirty="0" smtClean="0"/>
              <a:t>View the class scoreboard</a:t>
            </a:r>
          </a:p>
          <a:p>
            <a:pPr marL="552450" lvl="1"/>
            <a:r>
              <a:rPr lang="en-US" dirty="0"/>
              <a:t>View the complete history of your code handins,</a:t>
            </a:r>
            <a:r>
              <a:rPr lang="en-US" dirty="0" smtClean="0"/>
              <a:t> </a:t>
            </a:r>
            <a:r>
              <a:rPr lang="en-US" dirty="0" err="1" smtClean="0"/>
              <a:t>autograded</a:t>
            </a:r>
            <a:r>
              <a:rPr lang="en-US" dirty="0" smtClean="0"/>
              <a:t> results, instructor’s evaluations, and </a:t>
            </a:r>
            <a:r>
              <a:rPr lang="en-US" dirty="0" err="1" smtClean="0"/>
              <a:t>gradebook</a:t>
            </a:r>
            <a:r>
              <a:rPr lang="en-US" dirty="0" smtClean="0"/>
              <a:t>.</a:t>
            </a:r>
          </a:p>
          <a:p>
            <a:pPr marL="552450" lvl="1"/>
            <a:r>
              <a:rPr lang="en-US" dirty="0" smtClean="0"/>
              <a:t>View the TA annotations of your code for Style points.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 </a:t>
            </a:r>
            <a:r>
              <a:rPr lang="en-US" dirty="0" err="1" smtClean="0">
                <a:cs typeface="Courier New"/>
              </a:rPr>
              <a:t>Autolab</a:t>
            </a:r>
            <a:r>
              <a:rPr lang="en-US" dirty="0" smtClean="0">
                <a:cs typeface="Courier New"/>
              </a:rPr>
              <a:t> accounts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92100"/>
            <a:r>
              <a:rPr lang="en-US" dirty="0" smtClean="0"/>
              <a:t>Students enrolled 10am on Mon, Aug 26 have </a:t>
            </a:r>
            <a:r>
              <a:rPr lang="en-US" dirty="0" err="1" smtClean="0"/>
              <a:t>Autolab</a:t>
            </a:r>
            <a:r>
              <a:rPr lang="en-US" dirty="0" smtClean="0"/>
              <a:t> accounts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You must be enrolled to get an account</a:t>
            </a:r>
          </a:p>
          <a:p>
            <a:pPr marL="552450" lvl="1"/>
            <a:r>
              <a:rPr lang="en-US" dirty="0" err="1"/>
              <a:t>Autolab</a:t>
            </a:r>
            <a:r>
              <a:rPr lang="en-US" dirty="0"/>
              <a:t> is not tied in to the Hub’s </a:t>
            </a:r>
            <a:r>
              <a:rPr lang="en-US" dirty="0" smtClean="0"/>
              <a:t>rosters</a:t>
            </a:r>
          </a:p>
          <a:p>
            <a:pPr marL="552450" lvl="1"/>
            <a:r>
              <a:rPr lang="en-US" dirty="0" smtClean="0"/>
              <a:t>If you add in, contact </a:t>
            </a:r>
            <a:r>
              <a:rPr lang="en-US" dirty="0" smtClean="0">
                <a:hlinkClick r:id="rId2"/>
              </a:rPr>
              <a:t>15-213-staff@cs.cmu.edu</a:t>
            </a:r>
            <a:r>
              <a:rPr lang="en-US" dirty="0" smtClean="0"/>
              <a:t> for an account</a:t>
            </a:r>
          </a:p>
          <a:p>
            <a:pPr marL="317500" lvl="1" indent="0">
              <a:buNone/>
            </a:pPr>
            <a:endParaRPr lang="en-US" dirty="0"/>
          </a:p>
          <a:p>
            <a:pPr marL="292100"/>
            <a:r>
              <a:rPr lang="en-US" dirty="0" smtClean="0"/>
              <a:t>For those who are waiting to add in, the first lab (</a:t>
            </a:r>
            <a:r>
              <a:rPr lang="en-US" dirty="0" err="1" smtClean="0"/>
              <a:t>datalab</a:t>
            </a:r>
            <a:r>
              <a:rPr lang="en-US" dirty="0" smtClean="0"/>
              <a:t>) will be available on the Schedule page of the course </a:t>
            </a:r>
            <a:r>
              <a:rPr lang="en-US" dirty="0"/>
              <a:t>W</a:t>
            </a:r>
            <a:r>
              <a:rPr lang="en-US" dirty="0" smtClean="0"/>
              <a:t>eb 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 </a:t>
            </a:r>
            <a:r>
              <a:rPr lang="en-US" dirty="0" smtClean="0">
                <a:cs typeface="Courier New"/>
              </a:rPr>
              <a:t>Waitlist questions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92100"/>
            <a:r>
              <a:rPr lang="en-US" dirty="0" smtClean="0"/>
              <a:t>15-213: Catherine </a:t>
            </a:r>
            <a:r>
              <a:rPr lang="en-US" dirty="0" err="1" smtClean="0"/>
              <a:t>Fichtner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cathyf@cs.cmu.edu</a:t>
            </a:r>
            <a:r>
              <a:rPr lang="en-US" dirty="0" smtClean="0"/>
              <a:t>)</a:t>
            </a:r>
          </a:p>
          <a:p>
            <a:pPr marL="292100"/>
            <a:r>
              <a:rPr lang="en-US" dirty="0" smtClean="0"/>
              <a:t>18-213: Zara Collier (</a:t>
            </a:r>
            <a:r>
              <a:rPr lang="en-US" dirty="0" err="1" smtClean="0"/>
              <a:t>zcollier@andrew.cmu.edu</a:t>
            </a:r>
            <a:r>
              <a:rPr lang="en-US" dirty="0" smtClean="0"/>
              <a:t>)</a:t>
            </a:r>
          </a:p>
          <a:p>
            <a:pPr marL="292100"/>
            <a:r>
              <a:rPr lang="en-US" dirty="0" smtClean="0"/>
              <a:t>15-513: Catherine </a:t>
            </a:r>
            <a:r>
              <a:rPr lang="en-US" dirty="0" err="1" smtClean="0"/>
              <a:t>Fichtner</a:t>
            </a:r>
            <a:r>
              <a:rPr lang="en-US" dirty="0" smtClean="0"/>
              <a:t> (</a:t>
            </a:r>
            <a:r>
              <a:rPr lang="en-US" dirty="0" err="1" smtClean="0"/>
              <a:t>cathyf@cs.cmu.edu</a:t>
            </a:r>
            <a:r>
              <a:rPr lang="en-US" dirty="0" smtClean="0"/>
              <a:t>)</a:t>
            </a:r>
          </a:p>
          <a:p>
            <a:pPr marL="292100"/>
            <a:endParaRPr lang="en-US" dirty="0"/>
          </a:p>
          <a:p>
            <a:pPr marL="292100"/>
            <a:r>
              <a:rPr lang="en-US" dirty="0" smtClean="0"/>
              <a:t>Please don’t contact the instructors with waitlist questions.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  <a:ln/>
        </p:spPr>
        <p:txBody>
          <a:bodyPr/>
          <a:lstStyle/>
          <a:p>
            <a:pPr marL="80963" indent="-809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Welcome and Enjoy! 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</a:t>
            </a:r>
            <a:r>
              <a:rPr lang="en-US" b="1" dirty="0" err="1"/>
              <a:t>Reals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/>
              <a:t>Example 1: Is 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➙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➙ ??</a:t>
            </a:r>
            <a:endParaRPr lang="en-US" dirty="0"/>
          </a:p>
          <a:p>
            <a:r>
              <a:rPr lang="en-US" b="1" dirty="0"/>
              <a:t>Example 2: Is (</a:t>
            </a:r>
            <a:r>
              <a:rPr lang="en-US" b="1" dirty="0" err="1"/>
              <a:t>x</a:t>
            </a:r>
            <a:r>
              <a:rPr lang="en-US" b="1" dirty="0"/>
              <a:t> + </a:t>
            </a:r>
            <a:r>
              <a:rPr lang="en-US" b="1" dirty="0" err="1"/>
              <a:t>y</a:t>
            </a:r>
            <a:r>
              <a:rPr lang="en-US" b="1" dirty="0"/>
              <a:t>) + </a:t>
            </a:r>
            <a:r>
              <a:rPr lang="en-US" b="1" dirty="0" err="1"/>
              <a:t>z</a:t>
            </a:r>
            <a:r>
              <a:rPr lang="en-US" b="1" dirty="0"/>
              <a:t>  =  </a:t>
            </a:r>
            <a:r>
              <a:rPr lang="en-US" b="1" dirty="0" err="1"/>
              <a:t>x</a:t>
            </a:r>
            <a:r>
              <a:rPr lang="en-US" b="1" dirty="0"/>
              <a:t> + (</a:t>
            </a:r>
            <a:r>
              <a:rPr lang="en-US" b="1" dirty="0" err="1"/>
              <a:t>y</a:t>
            </a:r>
            <a:r>
              <a:rPr lang="en-US" b="1" dirty="0"/>
              <a:t> + </a:t>
            </a:r>
            <a:r>
              <a:rPr lang="en-US" b="1" dirty="0" err="1"/>
              <a:t>z</a:t>
            </a:r>
            <a:r>
              <a:rPr lang="en-US" b="1" dirty="0"/>
              <a:t>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 Arithmetic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Does not generate random values</a:t>
            </a:r>
          </a:p>
          <a:p>
            <a:pPr lvl="1"/>
            <a:r>
              <a:rPr lang="en-US" dirty="0" smtClean="0"/>
              <a:t>Arithmetic operations have important mathematical properties</a:t>
            </a:r>
          </a:p>
          <a:p>
            <a:r>
              <a:rPr lang="en-US" b="1" dirty="0" smtClean="0"/>
              <a:t>Cannot assume all “usual” mathematical properties</a:t>
            </a:r>
          </a:p>
          <a:p>
            <a:pPr lvl="1"/>
            <a:r>
              <a:rPr lang="en-US" dirty="0" smtClean="0"/>
              <a:t>Due to finiteness of representations</a:t>
            </a:r>
          </a:p>
          <a:p>
            <a:pPr lvl="1"/>
            <a:r>
              <a:rPr lang="en-US" dirty="0" smtClean="0"/>
              <a:t>Integer operations satisfy “ring” properties</a:t>
            </a:r>
          </a:p>
          <a:p>
            <a:pPr lvl="2"/>
            <a:r>
              <a:rPr lang="en-US" dirty="0" err="1" smtClean="0"/>
              <a:t>Commutativity</a:t>
            </a:r>
            <a:r>
              <a:rPr lang="en-US" dirty="0" smtClean="0"/>
              <a:t>, </a:t>
            </a:r>
            <a:r>
              <a:rPr lang="en-US" dirty="0" err="1" smtClean="0"/>
              <a:t>associativity</a:t>
            </a:r>
            <a:r>
              <a:rPr lang="en-US" dirty="0" smtClean="0"/>
              <a:t>,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 lvl="1"/>
            <a:r>
              <a:rPr lang="en-US" dirty="0" smtClean="0"/>
              <a:t>Floating point operations satisfy “ordering” properties</a:t>
            </a:r>
          </a:p>
          <a:p>
            <a:pPr lvl="2"/>
            <a:r>
              <a:rPr lang="en-US" dirty="0" err="1" smtClean="0"/>
              <a:t>Monotonicity</a:t>
            </a:r>
            <a:r>
              <a:rPr lang="en-US" dirty="0" smtClean="0"/>
              <a:t>, values of signs</a:t>
            </a:r>
          </a:p>
          <a:p>
            <a:r>
              <a:rPr lang="en-US" b="1" dirty="0" smtClean="0"/>
              <a:t>Observation</a:t>
            </a:r>
          </a:p>
          <a:p>
            <a:pPr lvl="1"/>
            <a:r>
              <a:rPr lang="en-US" dirty="0" smtClean="0"/>
              <a:t>Need to understand which abstractions apply in which contexts</a:t>
            </a:r>
          </a:p>
          <a:p>
            <a:pPr lvl="1"/>
            <a:r>
              <a:rPr lang="en-US" dirty="0" smtClean="0"/>
              <a:t>Important issues for compiler writers and serious application programmers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Great Reality #2: </a:t>
            </a:r>
            <a:br>
              <a:rPr lang="en-US" b="1" dirty="0" smtClean="0"/>
            </a:br>
            <a:r>
              <a:rPr lang="en-US" b="1" dirty="0" smtClean="0"/>
              <a:t>You’ve Got to Know Assembly</a:t>
            </a:r>
            <a:endParaRPr lang="en-US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Chances are, you’ll never write programs in assembly</a:t>
            </a:r>
          </a:p>
          <a:p>
            <a:pPr lvl="1"/>
            <a:r>
              <a:rPr lang="en-US" dirty="0" smtClean="0"/>
              <a:t>Compilers are much better &amp; more patient than you are</a:t>
            </a:r>
          </a:p>
          <a:p>
            <a:r>
              <a:rPr lang="en-US" b="1" dirty="0" smtClean="0"/>
              <a:t>But: Understanding assembly is key to machine-level execution model</a:t>
            </a:r>
          </a:p>
          <a:p>
            <a:pPr lvl="1"/>
            <a:r>
              <a:rPr lang="en-US" dirty="0" smtClean="0"/>
              <a:t>Behavior of programs in presence of bugs</a:t>
            </a:r>
          </a:p>
          <a:p>
            <a:pPr lvl="2"/>
            <a:r>
              <a:rPr lang="en-US" dirty="0" smtClean="0"/>
              <a:t>High-level language models break down</a:t>
            </a:r>
          </a:p>
          <a:p>
            <a:pPr lvl="1"/>
            <a:r>
              <a:rPr lang="en-US" dirty="0" smtClean="0"/>
              <a:t>Tuning program performance</a:t>
            </a:r>
          </a:p>
          <a:p>
            <a:pPr lvl="2"/>
            <a:r>
              <a:rPr lang="en-US" dirty="0" smtClean="0"/>
              <a:t>Understand optimizations done / not done by the compiler</a:t>
            </a:r>
          </a:p>
          <a:p>
            <a:pPr lvl="2"/>
            <a:r>
              <a:rPr lang="en-US" dirty="0" smtClean="0"/>
              <a:t>Understanding sources of program inefficiency</a:t>
            </a:r>
          </a:p>
          <a:p>
            <a:pPr lvl="1"/>
            <a:r>
              <a:rPr lang="en-US" dirty="0" smtClean="0"/>
              <a:t>Implementing system software</a:t>
            </a:r>
          </a:p>
          <a:p>
            <a:pPr lvl="2"/>
            <a:r>
              <a:rPr lang="en-US" dirty="0" smtClean="0"/>
              <a:t>Compiler has machine code as target</a:t>
            </a:r>
          </a:p>
          <a:p>
            <a:pPr lvl="2"/>
            <a:r>
              <a:rPr lang="en-US" dirty="0" smtClean="0"/>
              <a:t>Operating systems must manage process state</a:t>
            </a:r>
          </a:p>
          <a:p>
            <a:pPr lvl="1"/>
            <a:r>
              <a:rPr lang="en-US" dirty="0" smtClean="0"/>
              <a:t>Creating / fighting malware</a:t>
            </a:r>
          </a:p>
          <a:p>
            <a:pPr lvl="2"/>
            <a:r>
              <a:rPr lang="en-US" dirty="0" smtClean="0"/>
              <a:t>x86 assembly is the language of choice!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 smtClean="0"/>
              <a:t>Great Reality #3: Memory Matters</a:t>
            </a:r>
            <a:br>
              <a:rPr lang="en-US" b="1" dirty="0" smtClean="0"/>
            </a:br>
            <a:r>
              <a:rPr lang="en-US" sz="2900" b="1" dirty="0" smtClean="0"/>
              <a:t>Random Access Memory Is an Unphysical Abstraction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 dirty="0" smtClean="0"/>
          </a:p>
          <a:p>
            <a:r>
              <a:rPr lang="en-US" b="1" dirty="0" smtClean="0"/>
              <a:t>Memory is not unbounded</a:t>
            </a:r>
          </a:p>
          <a:p>
            <a:pPr marL="552450" lvl="1"/>
            <a:r>
              <a:rPr lang="en-US" dirty="0" smtClean="0"/>
              <a:t>It must be allocated and managed</a:t>
            </a:r>
          </a:p>
          <a:p>
            <a:pPr marL="552450" lvl="1"/>
            <a:r>
              <a:rPr lang="en-US" dirty="0" smtClean="0"/>
              <a:t>Many applications are memory dominated</a:t>
            </a:r>
          </a:p>
          <a:p>
            <a:r>
              <a:rPr lang="en-US" b="1" dirty="0" smtClean="0"/>
              <a:t>Memory referencing bugs especially pernicious</a:t>
            </a:r>
          </a:p>
          <a:p>
            <a:pPr marL="552450" lvl="1"/>
            <a:r>
              <a:rPr lang="en-US" dirty="0" smtClean="0"/>
              <a:t>Effects are distant in both time and space</a:t>
            </a:r>
          </a:p>
          <a:p>
            <a:r>
              <a:rPr lang="en-US" b="1" dirty="0" smtClean="0"/>
              <a:t>Memory performance is not uniform</a:t>
            </a:r>
          </a:p>
          <a:p>
            <a:pPr marL="552450" lvl="1"/>
            <a:r>
              <a:rPr lang="en-US" dirty="0" smtClean="0"/>
              <a:t>Cache and virtual memory effects can greatly affect program performance</a:t>
            </a:r>
          </a:p>
          <a:p>
            <a:pPr marL="552450" lvl="1"/>
            <a:r>
              <a:rPr lang="en-US" dirty="0" smtClean="0"/>
              <a:t>Adapting program to characteristics of memory system can lead to major speed improvements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9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35673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Pages>0</Pages>
  <Words>2424</Words>
  <Characters>0</Characters>
  <Application>Microsoft Office PowerPoint</Application>
  <PresentationFormat>全屏显示(4:3)</PresentationFormat>
  <Lines>0</Lines>
  <Paragraphs>489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Italic</vt:lpstr>
      <vt:lpstr>Courier New</vt:lpstr>
      <vt:lpstr>Wingdings</vt:lpstr>
      <vt:lpstr>Wingdings 2</vt:lpstr>
      <vt:lpstr>Title Slide</vt:lpstr>
      <vt:lpstr>Title and Content</vt:lpstr>
      <vt:lpstr>Title Only</vt:lpstr>
      <vt:lpstr>PowerPoint 演示文稿</vt:lpstr>
      <vt:lpstr>Overview</vt:lpstr>
      <vt:lpstr>Course Theme: Abstraction Is Good But Don’t Forget Reality</vt:lpstr>
      <vt:lpstr>Great Reality #1:  Ints are not Integers, Floats are not Reals</vt:lpstr>
      <vt:lpstr>Computer Arithmetic</vt:lpstr>
      <vt:lpstr>Great Reality #2:  You’ve Got to Know Assembly</vt:lpstr>
      <vt:lpstr>Great Reality #3: Memory Matters Random Access Memory Is an Unphysical Abstraction</vt:lpstr>
      <vt:lpstr>Memory Referencing Bug Example</vt:lpstr>
      <vt:lpstr>Memory Referencing Bug Example</vt:lpstr>
      <vt:lpstr>Memory Referencing Errors</vt:lpstr>
      <vt:lpstr>Great Reality #4: There’s more to performance than asymptotic complexity </vt:lpstr>
      <vt:lpstr>Memory System Performance Example</vt:lpstr>
      <vt:lpstr>Why The Performance Differs</vt:lpstr>
      <vt:lpstr>Great Reality #5: Computers do more than execute programs</vt:lpstr>
      <vt:lpstr>Course Perspective</vt:lpstr>
      <vt:lpstr>Course Perspective (Cont.)</vt:lpstr>
      <vt:lpstr>Role within CS/ECE Curriculum</vt:lpstr>
      <vt:lpstr>Cheating: Description</vt:lpstr>
      <vt:lpstr>Cheating: Consequences</vt:lpstr>
      <vt:lpstr>Textbooks</vt:lpstr>
      <vt:lpstr>Course Components</vt:lpstr>
      <vt:lpstr>Getting Help </vt:lpstr>
      <vt:lpstr>Getting Help </vt:lpstr>
      <vt:lpstr>Policies: Labs And Exams</vt:lpstr>
      <vt:lpstr>Facilities</vt:lpstr>
      <vt:lpstr>Timeliness</vt:lpstr>
      <vt:lpstr>Other Rules of the Lecture Hall</vt:lpstr>
      <vt:lpstr>Policies: Grading</vt:lpstr>
      <vt:lpstr>Programs and Data</vt:lpstr>
      <vt:lpstr>The Memory Hierarchy</vt:lpstr>
      <vt:lpstr>Exceptional  Control Flow</vt:lpstr>
      <vt:lpstr> Virtual Memory</vt:lpstr>
      <vt:lpstr> Networking, and Concurrency</vt:lpstr>
      <vt:lpstr>Lab Rationale </vt:lpstr>
      <vt:lpstr> Autolab (https://autolab.cs.cmu.edu)</vt:lpstr>
      <vt:lpstr> Autolab accounts</vt:lpstr>
      <vt:lpstr> Waitlist questions</vt:lpstr>
      <vt:lpstr>Welcome and Enjoy!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Li Qingan</cp:lastModifiedBy>
  <cp:revision>98</cp:revision>
  <cp:lastPrinted>2011-08-30T03:47:10Z</cp:lastPrinted>
  <dcterms:created xsi:type="dcterms:W3CDTF">2012-08-28T17:04:18Z</dcterms:created>
  <dcterms:modified xsi:type="dcterms:W3CDTF">2019-09-05T18:58:04Z</dcterms:modified>
</cp:coreProperties>
</file>