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47"/>
  </p:notesMasterIdLst>
  <p:handoutMasterIdLst>
    <p:handoutMasterId r:id="rId48"/>
  </p:handoutMasterIdLst>
  <p:sldIdLst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304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3" r:id="rId41"/>
    <p:sldId id="300" r:id="rId42"/>
    <p:sldId id="301" r:id="rId43"/>
    <p:sldId id="302" r:id="rId44"/>
    <p:sldId id="303" r:id="rId45"/>
    <p:sldId id="277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18" autoAdjust="0"/>
  </p:normalViewPr>
  <p:slideViewPr>
    <p:cSldViewPr>
      <p:cViewPr varScale="1">
        <p:scale>
          <a:sx n="66" d="100"/>
          <a:sy n="66" d="100"/>
        </p:scale>
        <p:origin x="1930" y="6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107736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2^32</a:t>
            </a:r>
            <a:r>
              <a:rPr lang="en-US" altLang="zh-CN" baseline="0" dirty="0" smtClean="0"/>
              <a:t> – 2^(24) + 3  &lt; 2^32</a:t>
            </a:r>
          </a:p>
          <a:p>
            <a:r>
              <a:rPr lang="zh-CN" altLang="en-US" baseline="0" dirty="0" smtClean="0"/>
              <a:t>所有有效位</a:t>
            </a:r>
            <a:r>
              <a:rPr lang="en-US" altLang="zh-CN" baseline="0" dirty="0" smtClean="0"/>
              <a:t>&gt;24</a:t>
            </a:r>
            <a:r>
              <a:rPr lang="zh-CN" altLang="en-US" baseline="0" dirty="0" smtClean="0"/>
              <a:t>位的整数都不能精确表示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27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40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Denormalized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0, 1/16, 2/16, 3/16                 </a:t>
            </a:r>
            <a:r>
              <a:rPr lang="en-US" altLang="zh-CN" baseline="0" dirty="0" smtClean="0">
                <a:sym typeface="Wingdings" panose="05000000000000000000" pitchFamily="2" charset="2"/>
              </a:rPr>
              <a:t>&lt;-&gt;  4/32, 5/32, 6/32, 7/32 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Noramlized</a:t>
            </a:r>
            <a:r>
              <a:rPr lang="en-US" altLang="zh-CN" baseline="0" dirty="0" smtClean="0"/>
              <a:t>:    4/16, 5/16, 6/16, 7/16</a:t>
            </a:r>
          </a:p>
          <a:p>
            <a:r>
              <a:rPr lang="en-US" altLang="zh-CN" baseline="0" dirty="0" smtClean="0"/>
              <a:t>	4/8, 5/8, 6/8, 7/8</a:t>
            </a:r>
          </a:p>
          <a:p>
            <a:r>
              <a:rPr lang="en-US" altLang="zh-CN" baseline="0" dirty="0" smtClean="0"/>
              <a:t>	1, 5/4, 6/4, 7/4</a:t>
            </a:r>
          </a:p>
          <a:p>
            <a:r>
              <a:rPr lang="en-US" altLang="zh-CN" baseline="0" dirty="0" smtClean="0"/>
              <a:t>	2, 5/2, 6/2, 7/2</a:t>
            </a:r>
          </a:p>
          <a:p>
            <a:r>
              <a:rPr lang="en-US" altLang="zh-CN" baseline="0" dirty="0" smtClean="0"/>
              <a:t>	4, 5, 6, 7</a:t>
            </a:r>
          </a:p>
          <a:p>
            <a:r>
              <a:rPr lang="en-US" altLang="zh-CN" baseline="0" dirty="0" smtClean="0"/>
              <a:t>	8, 10, 12, 14</a:t>
            </a:r>
          </a:p>
          <a:p>
            <a:r>
              <a:rPr lang="en-US" altLang="zh-CN" baseline="0" dirty="0" smtClean="0"/>
              <a:t>Special: 2 (</a:t>
            </a:r>
            <a:r>
              <a:rPr lang="en-US" altLang="zh-CN" baseline="0" dirty="0" err="1" smtClean="0"/>
              <a:t>inf</a:t>
            </a:r>
            <a:r>
              <a:rPr lang="en-US" altLang="zh-CN" baseline="0" dirty="0" smtClean="0"/>
              <a:t> + </a:t>
            </a:r>
            <a:r>
              <a:rPr lang="en-US" altLang="zh-CN" baseline="0" dirty="0" err="1" smtClean="0"/>
              <a:t>NaN</a:t>
            </a:r>
            <a:r>
              <a:rPr lang="en-US" altLang="zh-CN" baseline="0" dirty="0" smtClean="0"/>
              <a:t>)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#: 2^k – 2^(M+1) + 3 = 2^6 – 2^3 + 3 = 59 &lt; 64</a:t>
            </a:r>
          </a:p>
          <a:p>
            <a:r>
              <a:rPr lang="en-US" altLang="zh-CN" baseline="0" dirty="0" smtClean="0"/>
              <a:t>#: 2^8 – 2^(5) + 3 = 256 – 32 + 3 = 227 &lt; 256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不可表示的整数范围</a:t>
            </a:r>
            <a:r>
              <a:rPr lang="en-US" altLang="zh-CN" baseline="0" dirty="0" smtClean="0"/>
              <a:t>: [-16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15] : (9, 11, 13, 15) =&gt; 001001, 001011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001101, 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001111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not a leading 1:</a:t>
            </a:r>
            <a:br>
              <a:rPr lang="en-US" altLang="zh-CN" baseline="0" dirty="0" smtClean="0"/>
            </a:br>
            <a:r>
              <a:rPr lang="en-US" altLang="zh-CN" baseline="0" dirty="0" smtClean="0"/>
              <a:t>0, 1/32, 2/32, 3/32</a:t>
            </a:r>
          </a:p>
          <a:p>
            <a:r>
              <a:rPr lang="en-US" altLang="zh-CN" baseline="0" dirty="0" smtClean="0"/>
              <a:t>0, 1/16, 2/16, 3/16</a:t>
            </a:r>
          </a:p>
          <a:p>
            <a:r>
              <a:rPr lang="en-US" altLang="zh-CN" baseline="0" dirty="0" smtClean="0"/>
              <a:t>0,  1/8, 2/8,/ 3/8</a:t>
            </a:r>
          </a:p>
          <a:p>
            <a:r>
              <a:rPr lang="en-US" altLang="zh-CN" baseline="0" dirty="0" smtClean="0"/>
              <a:t>0, ¼, 2/4, ¾, …</a:t>
            </a:r>
          </a:p>
          <a:p>
            <a:r>
              <a:rPr lang="en-US" altLang="zh-CN" baseline="0" dirty="0" smtClean="0"/>
              <a:t>0,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77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charset="0"/>
              </a:rPr>
              <a:t>Second level</a:t>
            </a:r>
          </a:p>
          <a:p>
            <a:pPr lvl="2"/>
            <a:r>
              <a:rPr lang="en-US" smtClean="0">
                <a:sym typeface="Calibri" charset="0"/>
              </a:rPr>
              <a:t>Third level</a:t>
            </a:r>
          </a:p>
          <a:p>
            <a:pPr lvl="3"/>
            <a:r>
              <a:rPr lang="en-US" smtClean="0">
                <a:sym typeface="Calibri" charset="0"/>
              </a:rPr>
              <a:t>Fourth level</a:t>
            </a:r>
          </a:p>
          <a:p>
            <a:pPr lvl="4"/>
            <a:r>
              <a:rPr lang="en-US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b="0" dirty="0" smtClean="0"/>
              <a:t> Lecture, Sep. 10, 2015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Precision options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77565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49278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9120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“Normalized” </a:t>
            </a:r>
            <a:r>
              <a:rPr lang="en-US" dirty="0"/>
              <a:t>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When: </a:t>
            </a:r>
            <a:r>
              <a:rPr lang="en-US" dirty="0"/>
              <a:t>exp ≠ 000…0 and exp ≠ 111…1</a:t>
            </a:r>
          </a:p>
          <a:p>
            <a:endParaRPr lang="en-US" dirty="0"/>
          </a:p>
          <a:p>
            <a:r>
              <a:rPr lang="en-US" dirty="0"/>
              <a:t>Exponent coded as</a:t>
            </a:r>
            <a:r>
              <a:rPr lang="en-US" dirty="0" smtClean="0"/>
              <a:t> a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 smtClean="0"/>
              <a:t> </a:t>
            </a:r>
            <a:r>
              <a:rPr lang="en-US" dirty="0"/>
              <a:t>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</a:t>
            </a:r>
            <a:r>
              <a:rPr lang="en-US" dirty="0" smtClean="0"/>
              <a:t>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=000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=111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 smtClean="0"/>
              <a:t> 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</a:t>
            </a:r>
            <a:r>
              <a:rPr lang="en-US" sz="1800" dirty="0">
                <a:latin typeface="Courier New"/>
                <a:cs typeface="Courier New"/>
              </a:rPr>
              <a:t>f</a:t>
            </a:r>
            <a:r>
              <a:rPr lang="en-US" sz="1800" dirty="0" smtClean="0">
                <a:latin typeface="Courier New"/>
                <a:cs typeface="Courier New"/>
              </a:rPr>
              <a:t>loat </a:t>
            </a:r>
            <a:r>
              <a:rPr lang="en-US" sz="1800" dirty="0">
                <a:latin typeface="Courier New"/>
                <a:cs typeface="Courier New"/>
              </a:rPr>
              <a:t>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Result: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2133600"/>
            <a:ext cx="31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Calibri" pitchFamily="34" charset="0"/>
              </a:rPr>
              <a:t>机</a:t>
            </a:r>
            <a:r>
              <a:rPr lang="zh-CN" altLang="en-US" sz="2400" dirty="0" smtClean="0">
                <a:solidFill>
                  <a:srgbClr val="00B050"/>
                </a:solidFill>
                <a:latin typeface="Calibri" pitchFamily="34" charset="0"/>
              </a:rPr>
              <a:t>器表示上的区别：</a:t>
            </a:r>
            <a:r>
              <a:rPr lang="en-US" altLang="zh-CN" sz="2400" dirty="0" smtClean="0">
                <a:solidFill>
                  <a:srgbClr val="00B050"/>
                </a:solidFill>
                <a:latin typeface="Calibri" pitchFamily="34" charset="0"/>
              </a:rPr>
              <a:t>15213.0 vs 15213</a:t>
            </a:r>
            <a:endParaRPr lang="en-US" altLang="zh-CN" sz="2400" dirty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en-US" altLang="zh-CN" sz="2400" dirty="0" err="1" smtClean="0">
                <a:solidFill>
                  <a:srgbClr val="00B050"/>
                </a:solidFill>
                <a:latin typeface="Calibri" pitchFamily="34" charset="0"/>
              </a:rPr>
              <a:t>gdb</a:t>
            </a:r>
            <a:r>
              <a:rPr lang="en-US" altLang="zh-CN" sz="2400" dirty="0" smtClean="0">
                <a:solidFill>
                  <a:srgbClr val="00B050"/>
                </a:solidFill>
                <a:latin typeface="Calibri" pitchFamily="34" charset="0"/>
              </a:rPr>
              <a:t>: x/4tb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</a:t>
            </a:r>
            <a:r>
              <a:rPr lang="en-US" dirty="0" smtClean="0"/>
              <a:t>1 – Bias (</a:t>
            </a:r>
            <a:r>
              <a:rPr lang="en-US" dirty="0">
                <a:solidFill>
                  <a:srgbClr val="00B050"/>
                </a:solidFill>
              </a:rPr>
              <a:t>instead of </a:t>
            </a:r>
            <a:r>
              <a:rPr lang="en-US" dirty="0">
                <a:solidFill>
                  <a:srgbClr val="00B05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 = 0 – </a:t>
            </a:r>
            <a:r>
              <a:rPr lang="en-US" dirty="0">
                <a:solidFill>
                  <a:srgbClr val="00B05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</a:t>
            </a:r>
            <a:r>
              <a:rPr lang="en-US" dirty="0" smtClean="0"/>
              <a:t> closest </a:t>
            </a:r>
            <a:r>
              <a:rPr lang="en-US" dirty="0"/>
              <a:t>to 0.0</a:t>
            </a:r>
            <a:endParaRPr lang="en-US" dirty="0" smtClean="0"/>
          </a:p>
          <a:p>
            <a:pPr marL="838200" lvl="2"/>
            <a:r>
              <a:rPr lang="en-US" dirty="0" err="1" smtClean="0">
                <a:solidFill>
                  <a:srgbClr val="00B050"/>
                </a:solidFill>
              </a:rPr>
              <a:t>Equispaced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Represents value </a:t>
            </a:r>
            <a:r>
              <a:rPr lang="en-US" sz="2400" dirty="0" smtClean="0">
                <a:sym typeface="Symbol"/>
              </a:rPr>
              <a:t></a:t>
            </a:r>
            <a:r>
              <a:rPr lang="en-US" dirty="0" smtClean="0"/>
              <a:t> </a:t>
            </a:r>
            <a:r>
              <a:rPr lang="en-US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Background: Fractional binary numbers</a:t>
            </a:r>
          </a:p>
          <a:p>
            <a:r>
              <a:rPr lang="en-US" smtClean="0"/>
              <a:t>IEEE floating point standard: Definition</a:t>
            </a:r>
          </a:p>
          <a:p>
            <a:r>
              <a:rPr lang="en-US" smtClean="0"/>
              <a:t>Example and properties</a:t>
            </a:r>
          </a:p>
          <a:p>
            <a:r>
              <a:rPr lang="en-US" smtClean="0"/>
              <a:t>Rounding, addition, multiplication</a:t>
            </a:r>
          </a:p>
          <a:p>
            <a:r>
              <a:rPr lang="en-US" smtClean="0"/>
              <a:t>Floating point in C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0" y="2514600"/>
            <a:ext cx="8928100" cy="3469213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5715000"/>
            <a:ext cx="8928100" cy="6858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 00	-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 01	-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1/4*1/4 = 1/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 10	-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2/4*1/4 = 2/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0 000 11	-2	3/4*1/4 = 3/16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0 001 00	-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*1/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0 001 01  	-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*1/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010 10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-1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6/4*1/2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6/8</a:t>
            </a: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010 11 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-1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7/4*1/2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7/8</a:t>
            </a:r>
            <a:endParaRPr lang="en-US" altLang="zh-CN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011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4/4*1  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</a:t>
            </a: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01  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5/4*1  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5/4</a:t>
            </a: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10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0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6/4*1  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6/4</a:t>
            </a:r>
            <a:endParaRPr lang="en-US" altLang="zh-CN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11 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0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7/4*1  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7/4</a:t>
            </a:r>
            <a:endParaRPr lang="en-US" altLang="zh-CN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endParaRPr lang="en-US" altLang="zh-CN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0 110 10	3	6/4*8    = 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0 110 11	3	7/4*8    = 14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0 111 00	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n/a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x 111 xx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NaN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6-bit Range </a:t>
            </a:r>
            <a:r>
              <a:rPr lang="en-US" dirty="0"/>
              <a:t>(Positive </a:t>
            </a:r>
            <a:r>
              <a:rPr lang="en-US" dirty="0" smtClean="0"/>
              <a:t>Only )</a:t>
            </a:r>
            <a:endParaRPr lang="en-US" dirty="0"/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2098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25146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40141" y="379163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30523" y="436425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4102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451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</a:t>
            </a:r>
            <a:r>
              <a:rPr lang="en-US" dirty="0" smtClean="0"/>
              <a:t> </a:t>
            </a:r>
            <a:r>
              <a:rPr lang="en-US" smtClean="0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</a:t>
            </a:r>
            <a:r>
              <a:rPr lang="en-US" dirty="0" smtClean="0"/>
              <a:t>infinity</a:t>
            </a:r>
          </a:p>
          <a:p>
            <a:pPr marL="552450" lvl="1"/>
            <a:r>
              <a:rPr lang="en-US" dirty="0" smtClean="0">
                <a:solidFill>
                  <a:srgbClr val="00B050"/>
                </a:solidFill>
              </a:rPr>
              <a:t>Benefit?</a:t>
            </a:r>
          </a:p>
          <a:p>
            <a:pPr marL="838200" lvl="2"/>
            <a:r>
              <a:rPr lang="en-US" dirty="0" smtClean="0">
                <a:solidFill>
                  <a:srgbClr val="00B050"/>
                </a:solidFill>
              </a:rPr>
              <a:t>No need of costly float operation to perform comparisons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</a:t>
            </a:r>
            <a:r>
              <a:rPr lang="en-US" dirty="0" smtClean="0"/>
              <a:t>Decimal </a:t>
            </a:r>
            <a:r>
              <a:rPr lang="en-US" dirty="0"/>
              <a:t>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(Less than half way)</a:t>
            </a:r>
          </a:p>
          <a:p>
            <a:pPr marL="838200" lvl="2"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(Greater than half way)</a:t>
            </a:r>
          </a:p>
          <a:p>
            <a:pPr marL="838200" lvl="2"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(Half way—round up)</a:t>
            </a:r>
          </a:p>
          <a:p>
            <a:pPr marL="838200" lvl="2"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(Half way—round down)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binary points lined up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those of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Closed under addition?			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may generate infinity or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Commutative? </a:t>
            </a:r>
          </a:p>
          <a:p>
            <a:pPr lvl="1"/>
            <a:r>
              <a:rPr lang="en-US" dirty="0" smtClean="0"/>
              <a:t>Associative?</a:t>
            </a:r>
          </a:p>
          <a:p>
            <a:pPr lvl="2"/>
            <a:r>
              <a:rPr lang="en-US" dirty="0" smtClean="0"/>
              <a:t>Overflow and inexactness of rounding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 smtClean="0"/>
              <a:t>0 is additive identity? </a:t>
            </a:r>
          </a:p>
          <a:p>
            <a:pPr lvl="1"/>
            <a:r>
              <a:rPr lang="en-US" dirty="0" smtClean="0"/>
              <a:t>Every element has additive inverse?</a:t>
            </a:r>
          </a:p>
          <a:p>
            <a:pPr lvl="2"/>
            <a:r>
              <a:rPr lang="en-US" dirty="0" smtClean="0"/>
              <a:t>Yes, except for infinities &amp; </a:t>
            </a:r>
            <a:r>
              <a:rPr lang="en-US" dirty="0" err="1" smtClean="0"/>
              <a:t>NaNs</a:t>
            </a:r>
            <a:endParaRPr lang="en-US" dirty="0" smtClean="0"/>
          </a:p>
          <a:p>
            <a:r>
              <a:rPr lang="en-US" dirty="0" smtClean="0"/>
              <a:t>Monotonicity</a:t>
            </a:r>
          </a:p>
          <a:p>
            <a:pPr lvl="1"/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≥ </a:t>
            </a:r>
            <a:r>
              <a:rPr lang="en-US" dirty="0" smtClean="0">
                <a:sym typeface="Calibri Italic" charset="0"/>
              </a:rPr>
              <a:t>b</a:t>
            </a:r>
            <a:r>
              <a:rPr lang="en-US" dirty="0" smtClean="0"/>
              <a:t> ⇒ </a:t>
            </a:r>
            <a:r>
              <a:rPr lang="en-US" dirty="0" err="1" smtClean="0">
                <a:sym typeface="Calibri Italic" charset="0"/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 ≥ </a:t>
            </a:r>
            <a:r>
              <a:rPr lang="en-US" dirty="0" err="1" smtClean="0">
                <a:sym typeface="Calibri Italic" charset="0"/>
              </a:rPr>
              <a:t>b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Except for infinities &amp; </a:t>
            </a:r>
            <a:r>
              <a:rPr lang="en-US" dirty="0" err="1" smtClean="0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343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724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/>
              <a:t>Ex: </a:t>
            </a:r>
            <a:r>
              <a:rPr lang="en-US" dirty="0" smtClean="0">
                <a:latin typeface="Courier New"/>
              </a:rPr>
              <a:t>(1e20*1e20)*1e-20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1e20*(1e20*1e-20)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>
                <a:latin typeface="Courier New"/>
                <a:cs typeface="Courier New"/>
              </a:rPr>
              <a:t>1e20*(1e20-1e20)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1e20*1e20 – 1e20*1e20 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 smtClean="0"/>
              <a:t>Monotonicity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 smtClean="0"/>
              <a:t> Casting </a:t>
            </a:r>
            <a:r>
              <a:rPr lang="en-US" dirty="0"/>
              <a:t>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float 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>
                <a:solidFill>
                  <a:srgbClr val="00B050"/>
                </a:solidFill>
              </a:rPr>
              <a:t>Example</a:t>
            </a:r>
            <a:r>
              <a:rPr lang="en-US" altLang="zh-CN" smtClean="0">
                <a:solidFill>
                  <a:srgbClr val="00B050"/>
                </a:solidFill>
              </a:rPr>
              <a:t>:?)</a:t>
            </a:r>
            <a:endParaRPr lang="en-US" dirty="0"/>
          </a:p>
          <a:p>
            <a:pPr marL="838200" lvl="2"/>
            <a:r>
              <a:rPr lang="en-US" dirty="0"/>
              <a:t>Will round according to rounding </a:t>
            </a:r>
            <a:r>
              <a:rPr lang="en-US" dirty="0" smtClean="0"/>
              <a:t>mode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(double)(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Additional </a:t>
            </a:r>
            <a:r>
              <a:rPr lang="en-US" dirty="0"/>
              <a:t>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00001101?</a:t>
            </a:r>
            <a:endParaRPr lang="en-US" sz="1800" b="1" dirty="0">
              <a:solidFill>
                <a:srgbClr val="00B050"/>
              </a:solidFill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 smtClean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right 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 smtClean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</a:t>
            </a:r>
            <a:r>
              <a:rPr lang="en-US" dirty="0" smtClean="0"/>
              <a:t>x/2</a:t>
            </a:r>
            <a:r>
              <a:rPr lang="en-US" baseline="32000" dirty="0" smtClean="0"/>
              <a:t>k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进</a:t>
            </a:r>
            <a:r>
              <a:rPr lang="zh-CN" altLang="en-US" dirty="0" smtClean="0">
                <a:solidFill>
                  <a:srgbClr val="00B050"/>
                </a:solidFill>
              </a:rPr>
              <a:t>制、</a:t>
            </a:r>
            <a:r>
              <a:rPr lang="en-US" altLang="zh-CN" dirty="0" smtClean="0">
                <a:solidFill>
                  <a:srgbClr val="00B050"/>
                </a:solidFill>
              </a:rPr>
              <a:t>10</a:t>
            </a:r>
            <a:r>
              <a:rPr lang="zh-CN" altLang="en-US" dirty="0" smtClean="0">
                <a:solidFill>
                  <a:srgbClr val="00B050"/>
                </a:solidFill>
              </a:rPr>
              <a:t>进制？</a:t>
            </a:r>
            <a:r>
              <a:rPr lang="en-US" dirty="0" smtClean="0"/>
              <a:t>)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  <a:endParaRPr lang="en-US" dirty="0" smtClean="0"/>
          </a:p>
          <a:p>
            <a:pPr lvl="4">
              <a:tabLst>
                <a:tab pos="1828800" algn="l"/>
              </a:tabLst>
            </a:pPr>
            <a:endParaRPr lang="en-US" sz="200" dirty="0" smtClean="0"/>
          </a:p>
          <a:p>
            <a:pPr lvl="1">
              <a:tabLst>
                <a:tab pos="1828800" algn="l"/>
              </a:tabLst>
            </a:pPr>
            <a:r>
              <a:rPr lang="en-US" dirty="0" smtClean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1/10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 smtClean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 smtClean="0"/>
          </a:p>
          <a:p>
            <a:pPr>
              <a:tabLst>
                <a:tab pos="1828800" algn="l"/>
              </a:tabLst>
            </a:pPr>
            <a:r>
              <a:rPr lang="en-US" dirty="0" smtClean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Just one setting of binary point within the </a:t>
            </a:r>
            <a:r>
              <a:rPr lang="en-US" i="1" dirty="0" smtClean="0"/>
              <a:t>w </a:t>
            </a:r>
            <a:r>
              <a:rPr lang="en-US" dirty="0" smtClean="0"/>
              <a:t>bits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Limited range of numbers (very small values?  very large?)</a:t>
            </a:r>
          </a:p>
          <a:p>
            <a:pPr marL="838200" lvl="2">
              <a:tabLst>
                <a:tab pos="1828800" algn="l"/>
              </a:tabLst>
            </a:pPr>
            <a:r>
              <a:rPr lang="en-US" altLang="zh-CN" dirty="0" smtClean="0">
                <a:solidFill>
                  <a:srgbClr val="00B050"/>
                </a:solidFill>
                <a:latin typeface="Monaco" charset="0"/>
                <a:sym typeface="Monaco" charset="0"/>
              </a:rPr>
              <a:t>How many</a:t>
            </a:r>
            <a:r>
              <a:rPr lang="zh-CN" altLang="en-US" dirty="0" smtClean="0">
                <a:solidFill>
                  <a:srgbClr val="00B050"/>
                </a:solidFill>
                <a:latin typeface="Monaco" charset="0"/>
                <a:sym typeface="Monaco" charset="0"/>
              </a:rPr>
              <a:t>？</a:t>
            </a:r>
            <a:endParaRPr lang="en-US" dirty="0" smtClean="0">
              <a:solidFill>
                <a:srgbClr val="00B050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Pages>0</Pages>
  <Words>1770</Words>
  <Characters>0</Characters>
  <Application>Microsoft Office PowerPoint</Application>
  <PresentationFormat>On-screen Show (4:3)</PresentationFormat>
  <Lines>0</Lines>
  <Paragraphs>635</Paragraphs>
  <Slides>41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72" baseType="lpstr">
      <vt:lpstr>Apple Symbols</vt:lpstr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宋体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Helvetica</vt:lpstr>
      <vt:lpstr>Symbol</vt:lpstr>
      <vt:lpstr>Times</vt:lpstr>
      <vt:lpstr>Times New Roman</vt:lpstr>
      <vt:lpstr>Wingdings</vt:lpstr>
      <vt:lpstr>Wingdings 2</vt:lpstr>
      <vt:lpstr>Title Slide</vt:lpstr>
      <vt:lpstr>Title and Content</vt:lpstr>
      <vt:lpstr>Title and Content: Build</vt:lpstr>
      <vt:lpstr>Title Only</vt:lpstr>
      <vt:lpstr>template2007</vt:lpstr>
      <vt:lpstr>Worksheet</vt:lpstr>
      <vt:lpstr>Floating Point  15-213: Introduction to Computer Systems 4th Lecture, Sep. 10, 2015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“Normalized” Values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6-bit Range (Positive Only 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Rounding</vt:lpstr>
      <vt:lpstr>Postnormalize</vt:lpstr>
      <vt:lpstr>Interesting Numbers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Admin</cp:lastModifiedBy>
  <cp:revision>83</cp:revision>
  <cp:lastPrinted>2012-09-05T04:08:39Z</cp:lastPrinted>
  <dcterms:created xsi:type="dcterms:W3CDTF">2012-09-06T15:16:51Z</dcterms:created>
  <dcterms:modified xsi:type="dcterms:W3CDTF">2018-09-18T00:36:40Z</dcterms:modified>
</cp:coreProperties>
</file>