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680" r:id="rId9"/>
    <p:sldId id="585" r:id="rId10"/>
    <p:sldId id="586" r:id="rId11"/>
    <p:sldId id="646" r:id="rId12"/>
    <p:sldId id="632" r:id="rId13"/>
    <p:sldId id="661" r:id="rId14"/>
    <p:sldId id="588" r:id="rId15"/>
    <p:sldId id="589" r:id="rId16"/>
    <p:sldId id="590" r:id="rId17"/>
    <p:sldId id="685" r:id="rId18"/>
    <p:sldId id="637" r:id="rId19"/>
    <p:sldId id="591" r:id="rId20"/>
    <p:sldId id="592" r:id="rId21"/>
    <p:sldId id="593" r:id="rId22"/>
    <p:sldId id="594" r:id="rId23"/>
    <p:sldId id="595" r:id="rId24"/>
    <p:sldId id="647" r:id="rId25"/>
    <p:sldId id="651" r:id="rId26"/>
    <p:sldId id="639" r:id="rId27"/>
    <p:sldId id="649" r:id="rId28"/>
    <p:sldId id="597" r:id="rId29"/>
    <p:sldId id="598" r:id="rId30"/>
    <p:sldId id="599" r:id="rId31"/>
    <p:sldId id="601" r:id="rId32"/>
    <p:sldId id="602" r:id="rId33"/>
    <p:sldId id="663" r:id="rId34"/>
    <p:sldId id="664" r:id="rId35"/>
    <p:sldId id="665" r:id="rId36"/>
    <p:sldId id="666" r:id="rId37"/>
    <p:sldId id="682" r:id="rId38"/>
    <p:sldId id="683" r:id="rId39"/>
    <p:sldId id="686" r:id="rId40"/>
    <p:sldId id="667" r:id="rId41"/>
    <p:sldId id="668" r:id="rId42"/>
    <p:sldId id="681" r:id="rId43"/>
    <p:sldId id="687" r:id="rId44"/>
    <p:sldId id="669" r:id="rId45"/>
    <p:sldId id="678" r:id="rId46"/>
    <p:sldId id="670" r:id="rId47"/>
    <p:sldId id="672" r:id="rId48"/>
    <p:sldId id="673" r:id="rId49"/>
    <p:sldId id="674" r:id="rId50"/>
    <p:sldId id="679" r:id="rId51"/>
    <p:sldId id="688" r:id="rId52"/>
    <p:sldId id="659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89" d="100"/>
          <a:sy n="89" d="100"/>
        </p:scale>
        <p:origin x="1282" y="-34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142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5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3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3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2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8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5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2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0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9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4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8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7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15-213/18-213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15,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/>
              <a:t>For 15/18-213: RIP, Summer 2015</a:t>
            </a:r>
          </a:p>
          <a:p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 smtClean="0"/>
              <a:t>Book covers x86-64</a:t>
            </a:r>
            <a:endParaRPr lang="en-US" dirty="0"/>
          </a:p>
          <a:p>
            <a:pPr lvl="1"/>
            <a:r>
              <a:rPr lang="en-US" dirty="0" smtClean="0"/>
              <a:t>Web aside on IA32</a:t>
            </a:r>
          </a:p>
          <a:p>
            <a:pPr lvl="1"/>
            <a:r>
              <a:rPr lang="en-US" dirty="0" smtClean="0"/>
              <a:t>We will only cover x86-64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r>
              <a:rPr lang="en-US" dirty="0" smtClean="0"/>
              <a:t>Code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Code</a:t>
            </a:r>
            <a:r>
              <a:rPr lang="en-US" dirty="0" smtClean="0"/>
              <a:t>: The byte-level programs that a processor executes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: A text representation of machine code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ISAs: </a:t>
            </a:r>
          </a:p>
          <a:p>
            <a:pPr lvl="1"/>
            <a:r>
              <a:rPr lang="en-US" dirty="0" smtClean="0"/>
              <a:t>Intel: x86, IA32, Itanium, x86-64</a:t>
            </a:r>
          </a:p>
          <a:p>
            <a:pPr lvl="1"/>
            <a:r>
              <a:rPr lang="en-US" dirty="0" smtClean="0"/>
              <a:t>ARM: Used in almost all mobile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 smtClean="0"/>
              <a:t>Assembly/Machine Code </a:t>
            </a:r>
            <a:r>
              <a:rPr lang="en-US" dirty="0"/>
              <a:t>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Called </a:t>
            </a:r>
            <a:r>
              <a:rPr lang="en-US" sz="1800" dirty="0"/>
              <a:t>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</a:t>
            </a:r>
            <a:r>
              <a:rPr lang="en-US" sz="1800" dirty="0" smtClean="0"/>
              <a:t>or logical operation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</a:rPr>
              <a:t>Og</a:t>
            </a:r>
            <a:r>
              <a:rPr lang="en-US" sz="2000" dirty="0" smtClean="0">
                <a:latin typeface="Courier New" pitchFamily="49" charset="0"/>
              </a:rPr>
              <a:t>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</a:rPr>
              <a:t>Og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 smtClean="0"/>
              <a:t>) [New to recent versions of GCC]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smtClean="0"/>
              <a:t>Code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sumstore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long x, long y, 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x86-64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pushq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call    </a:t>
            </a:r>
            <a:r>
              <a:rPr lang="en-US" sz="1800" dirty="0">
                <a:latin typeface="Courier New" pitchFamily="49" charset="0"/>
              </a:rPr>
              <a:t>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</a:t>
            </a:r>
            <a:r>
              <a:rPr lang="en-US" dirty="0" smtClean="0">
                <a:latin typeface="Calibri" pitchFamily="34" charset="0"/>
              </a:rPr>
              <a:t>(on shark machine) with </a:t>
            </a:r>
            <a:r>
              <a:rPr lang="en-US" dirty="0">
                <a:latin typeface="Calibri" pitchFamily="34" charset="0"/>
              </a:rPr>
              <a:t>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</a:t>
            </a:r>
            <a:r>
              <a:rPr lang="en-US" dirty="0" smtClean="0"/>
              <a:t>, 4, or 8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en-US" dirty="0" smtClean="0"/>
              <a:t>Code: Byte sequences encoding series of instructions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6" y="2209800"/>
            <a:ext cx="7234358" cy="21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2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14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or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5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Store value </a:t>
            </a:r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where designated by </a:t>
            </a:r>
            <a:r>
              <a:rPr lang="en-US" b="1" dirty="0" err="1" smtClean="0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Move 8-byte value to memory</a:t>
            </a:r>
            <a:endParaRPr lang="en-US" dirty="0"/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Quad words in x86-64 parlance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b="1" dirty="0" smtClean="0"/>
              <a:t>: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Memory</a:t>
            </a:r>
            <a:r>
              <a:rPr lang="en-US" dirty="0"/>
              <a:t>	</a:t>
            </a:r>
            <a:r>
              <a:rPr lang="en-US" b="1" dirty="0"/>
              <a:t>M[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Object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0x40059e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t;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rbx</a:t>
            </a:r>
            <a:r>
              <a:rPr lang="en-US" sz="1800" dirty="0" smtClean="0">
                <a:latin typeface="Courier New" pitchFamily="49" charset="0"/>
              </a:rPr>
              <a:t>)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0x40059e:  48 89 03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</a:t>
            </a:r>
            <a:r>
              <a:rPr lang="en-US" sz="1800" dirty="0" smtClean="0">
                <a:latin typeface="Courier New" pitchFamily="49" charset="0"/>
              </a:rPr>
              <a:t>53  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d3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</a:t>
            </a:r>
            <a:r>
              <a:rPr lang="en-US" sz="1800" dirty="0" smtClean="0">
                <a:latin typeface="Courier New" pitchFamily="49" charset="0"/>
              </a:rPr>
              <a:t>e8 </a:t>
            </a:r>
            <a:r>
              <a:rPr lang="en-US" sz="1800" dirty="0">
                <a:latin typeface="Courier New" pitchFamily="49" charset="0"/>
              </a:rPr>
              <a:t>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89 03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</a:t>
            </a:r>
            <a:r>
              <a:rPr lang="en-US" sz="1800" dirty="0" smtClean="0">
                <a:latin typeface="Courier New" pitchFamily="49" charset="0"/>
              </a:rPr>
              <a:t>5b               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</a:t>
            </a:r>
            <a:r>
              <a:rPr lang="en-US" sz="1800" dirty="0" smtClean="0">
                <a:latin typeface="Courier New" pitchFamily="49" charset="0"/>
              </a:rPr>
              <a:t>c3            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0x0000000000400595 </a:t>
            </a:r>
            <a:r>
              <a:rPr lang="en-US" sz="1800" dirty="0">
                <a:latin typeface="Courier New" pitchFamily="49" charset="0"/>
              </a:rPr>
              <a:t>&lt;+0&gt;</a:t>
            </a:r>
            <a:r>
              <a:rPr lang="en-US" sz="1800" dirty="0" smtClean="0">
                <a:latin typeface="Courier New" pitchFamily="49" charset="0"/>
              </a:rPr>
              <a:t>: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0x0000000000400596 </a:t>
            </a:r>
            <a:r>
              <a:rPr lang="en-US" sz="1800" dirty="0">
                <a:latin typeface="Courier New" pitchFamily="49" charset="0"/>
              </a:rPr>
              <a:t>&lt;+1&gt;: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0x0000000000400599 </a:t>
            </a:r>
            <a:r>
              <a:rPr lang="en-US" sz="1800" dirty="0">
                <a:latin typeface="Courier New" pitchFamily="49" charset="0"/>
              </a:rPr>
              <a:t>&lt;+4&gt;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0x400590 &lt;</a:t>
            </a:r>
            <a:r>
              <a:rPr lang="en-US" sz="1800" dirty="0">
                <a:latin typeface="Courier New" pitchFamily="49" charset="0"/>
              </a:rPr>
              <a:t>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0x000000000040059e </a:t>
            </a:r>
            <a:r>
              <a:rPr lang="en-US" sz="1800" dirty="0">
                <a:latin typeface="Courier New" pitchFamily="49" charset="0"/>
              </a:rPr>
              <a:t>&lt;+9&gt;: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0x00000000004005a1 </a:t>
            </a:r>
            <a:r>
              <a:rPr lang="en-US" sz="1800" dirty="0">
                <a:latin typeface="Courier New" pitchFamily="49" charset="0"/>
              </a:rPr>
              <a:t>&lt;+12&gt;</a:t>
            </a:r>
            <a:r>
              <a:rPr lang="en-US" sz="1800" dirty="0" smtClean="0">
                <a:latin typeface="Courier New" pitchFamily="49" charset="0"/>
              </a:rPr>
              <a:t>:pop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0x00000000004005a2 </a:t>
            </a:r>
            <a:r>
              <a:rPr lang="en-US" sz="1800" dirty="0">
                <a:latin typeface="Courier New" pitchFamily="49" charset="0"/>
              </a:rPr>
              <a:t>&lt;+13&gt;</a:t>
            </a:r>
            <a:r>
              <a:rPr lang="en-US" sz="1800" dirty="0" smtClean="0">
                <a:latin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dirty="0" err="1" smtClean="0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movq</a:t>
            </a:r>
            <a:r>
              <a:rPr lang="en-US" smtClean="0"/>
              <a:t> </a:t>
            </a:r>
            <a:r>
              <a:rPr lang="en-US"/>
              <a:t>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$0x4,</a:t>
            </a:r>
            <a:r>
              <a:rPr lang="en-US" sz="2000" dirty="0" smtClean="0">
                <a:latin typeface="Courier New" pitchFamily="49" charset="0"/>
              </a:rPr>
              <a:t>%rax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$-147,(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</a:t>
            </a:r>
            <a:r>
              <a:rPr lang="en-US" dirty="0" smtClean="0"/>
              <a:t>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419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What is pointer and how to dereference a </a:t>
            </a:r>
            <a:r>
              <a:rPr lang="en-US" altLang="zh-CN" sz="1800" dirty="0" err="1" smtClean="0">
                <a:solidFill>
                  <a:srgbClr val="00B050"/>
                </a:solidFill>
                <a:latin typeface="Calibri" pitchFamily="34" charset="0"/>
              </a:rPr>
              <a:t>ponter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?</a:t>
            </a:r>
          </a:p>
          <a:p>
            <a:pPr marL="342900" indent="-342900">
              <a:buAutoNum type="arabicPeriod"/>
            </a:pP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local variables -&gt; register?</a:t>
            </a:r>
            <a:endParaRPr lang="zh-CN" altLang="en-US" sz="1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456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rax  # t0 = *xp  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(%rsi),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rdx  # t1 = *yp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456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%rdx, (%rdi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*xp = t1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456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%rax, (%rsi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*yp = t0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完整的</a:t>
            </a:r>
            <a:r>
              <a:rPr lang="en-US" altLang="zh-CN" dirty="0" smtClean="0">
                <a:solidFill>
                  <a:srgbClr val="00B050"/>
                </a:solidFill>
              </a:rPr>
              <a:t>movement instructions 1/2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10718"/>
            <a:ext cx="6324600" cy="231902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3999" y="4191000"/>
            <a:ext cx="6425187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Source &amp; Destination: equal-width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err="1" smtClean="0">
                <a:latin typeface="Courier New" pitchFamily="49" charset="0"/>
              </a:rPr>
              <a:t>movq</a:t>
            </a:r>
            <a:r>
              <a:rPr lang="en-US" altLang="zh-CN" sz="1800" dirty="0" smtClean="0">
                <a:latin typeface="Courier New" pitchFamily="49" charset="0"/>
              </a:rPr>
              <a:t>: S (32bit </a:t>
            </a:r>
            <a:r>
              <a:rPr lang="en-US" altLang="zh-CN" sz="1800" dirty="0" err="1" smtClean="0">
                <a:latin typeface="Courier New" pitchFamily="49" charset="0"/>
              </a:rPr>
              <a:t>imm</a:t>
            </a:r>
            <a:r>
              <a:rPr lang="en-US" altLang="zh-CN" sz="1800" dirty="0" smtClean="0">
                <a:latin typeface="Courier New" pitchFamily="49" charset="0"/>
              </a:rPr>
              <a:t>, signed-extend)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err="1" smtClean="0">
                <a:latin typeface="Courier New" pitchFamily="49" charset="0"/>
              </a:rPr>
              <a:t>movabsq</a:t>
            </a:r>
            <a:r>
              <a:rPr lang="en-US" altLang="zh-CN" sz="1800" dirty="0" smtClean="0">
                <a:latin typeface="Courier New" pitchFamily="49" charset="0"/>
              </a:rPr>
              <a:t>: I (64bbit </a:t>
            </a:r>
            <a:r>
              <a:rPr lang="en-US" altLang="zh-CN" sz="1800" dirty="0" err="1" smtClean="0">
                <a:latin typeface="Courier New" pitchFamily="49" charset="0"/>
              </a:rPr>
              <a:t>imm</a:t>
            </a:r>
            <a:r>
              <a:rPr lang="en-US" altLang="zh-CN" sz="1800" dirty="0" smtClean="0">
                <a:latin typeface="Courier New" pitchFamily="49" charset="0"/>
              </a:rPr>
              <a:t>), R (register only)</a:t>
            </a:r>
          </a:p>
        </p:txBody>
      </p:sp>
    </p:spTree>
    <p:extLst>
      <p:ext uri="{BB962C8B-B14F-4D97-AF65-F5344CB8AC3E}">
        <p14:creationId xmlns:p14="http://schemas.microsoft.com/office/powerpoint/2010/main" val="11605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>
                <a:solidFill>
                  <a:srgbClr val="00B050"/>
                </a:solidFill>
              </a:rPr>
              <a:t>完整的</a:t>
            </a:r>
            <a:r>
              <a:rPr lang="en-US" altLang="zh-CN" b="0" dirty="0" smtClean="0">
                <a:solidFill>
                  <a:srgbClr val="00B050"/>
                </a:solidFill>
              </a:rPr>
              <a:t>movement instructions 2/2</a:t>
            </a:r>
            <a:endParaRPr lang="zh-CN" altLang="en-US" b="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8" y="1365535"/>
            <a:ext cx="7369179" cy="2027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62" y="3394069"/>
            <a:ext cx="8314140" cy="268247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6186433"/>
            <a:ext cx="844330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err="1" smtClean="0">
                <a:latin typeface="Courier New" pitchFamily="49" charset="0"/>
              </a:rPr>
              <a:t>cltq</a:t>
            </a:r>
            <a:r>
              <a:rPr lang="en-US" altLang="zh-CN" sz="1800" dirty="0">
                <a:latin typeface="Courier New" pitchFamily="49" charset="0"/>
              </a:rPr>
              <a:t> </a:t>
            </a:r>
            <a:r>
              <a:rPr lang="en-US" altLang="zh-CN" sz="1800" dirty="0" smtClean="0">
                <a:latin typeface="Courier New" pitchFamily="49" charset="0"/>
              </a:rPr>
              <a:t>vs </a:t>
            </a:r>
            <a:r>
              <a:rPr lang="en-US" altLang="zh-CN" sz="1800" dirty="0" err="1" smtClean="0">
                <a:latin typeface="Courier New" pitchFamily="49" charset="0"/>
              </a:rPr>
              <a:t>movslq</a:t>
            </a:r>
            <a:r>
              <a:rPr lang="en-US" altLang="zh-CN" sz="1800" dirty="0" smtClean="0">
                <a:latin typeface="Courier New" pitchFamily="49" charset="0"/>
              </a:rPr>
              <a:t>: more compact encoding with implicit </a:t>
            </a:r>
            <a:r>
              <a:rPr lang="en-US" altLang="zh-CN" sz="1800" dirty="0" err="1" smtClean="0">
                <a:latin typeface="Courier New" pitchFamily="49" charset="0"/>
              </a:rPr>
              <a:t>regisers</a:t>
            </a:r>
            <a:endParaRPr lang="en-US" altLang="zh-CN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Connect movement instructions to 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566" y="1362075"/>
            <a:ext cx="7896225" cy="4972050"/>
          </a:xfrm>
        </p:spPr>
        <p:txBody>
          <a:bodyPr/>
          <a:lstStyle/>
          <a:p>
            <a:r>
              <a:rPr lang="en-US" altLang="zh-CN" dirty="0" err="1" smtClean="0"/>
              <a:t>movb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1" y="1752600"/>
            <a:ext cx="7491986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char c1, c2;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short s1, s2;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err="1" smtClean="0">
                <a:latin typeface="Courier New" pitchFamily="49" charset="0"/>
              </a:rPr>
              <a:t>int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</a:rPr>
              <a:t>i</a:t>
            </a:r>
            <a:r>
              <a:rPr lang="zh-CN" altLang="en-US" sz="1800" dirty="0" smtClean="0">
                <a:latin typeface="Courier New" pitchFamily="49" charset="0"/>
              </a:rPr>
              <a:t>；</a:t>
            </a:r>
            <a:endParaRPr lang="en-US" altLang="zh-CN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long l;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altLang="zh-CN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c1 = c2;          #</a:t>
            </a:r>
            <a:r>
              <a:rPr lang="en-US" altLang="zh-CN" sz="1800" dirty="0" err="1" smtClean="0">
                <a:latin typeface="Courier New" pitchFamily="49" charset="0"/>
              </a:rPr>
              <a:t>movb</a:t>
            </a:r>
            <a:endParaRPr lang="en-US" altLang="zh-CN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s1 = s2;		#</a:t>
            </a:r>
            <a:r>
              <a:rPr lang="en-US" altLang="zh-CN" sz="1800" dirty="0" err="1" smtClean="0">
                <a:latin typeface="Courier New" pitchFamily="49" charset="0"/>
              </a:rPr>
              <a:t>movw</a:t>
            </a:r>
            <a:endParaRPr lang="en-US" altLang="zh-CN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latin typeface="Courier New" pitchFamily="49" charset="0"/>
              </a:rPr>
              <a:t>l = </a:t>
            </a:r>
            <a:r>
              <a:rPr lang="en-US" altLang="zh-CN" sz="1800" dirty="0" err="1" smtClean="0">
                <a:latin typeface="Courier New" pitchFamily="49" charset="0"/>
              </a:rPr>
              <a:t>i</a:t>
            </a:r>
            <a:r>
              <a:rPr lang="en-US" altLang="zh-CN" sz="1800" dirty="0" smtClean="0">
                <a:latin typeface="Courier New" pitchFamily="49" charset="0"/>
              </a:rPr>
              <a:t>;		#</a:t>
            </a:r>
            <a:r>
              <a:rPr lang="en-US" altLang="zh-CN" sz="1800" dirty="0" err="1" smtClean="0">
                <a:latin typeface="Courier New" pitchFamily="49" charset="0"/>
              </a:rPr>
              <a:t>movslq</a:t>
            </a:r>
            <a:endParaRPr lang="en-US" altLang="zh-CN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altLang="zh-CN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altLang="zh-CN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cores (our shark machines)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完</a:t>
            </a:r>
            <a:r>
              <a:rPr lang="zh-CN" altLang="en-US" dirty="0" smtClean="0">
                <a:solidFill>
                  <a:srgbClr val="00B050"/>
                </a:solidFill>
              </a:rPr>
              <a:t>整的操作数形式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1" y="1981200"/>
            <a:ext cx="6930766" cy="27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Connect addressing modes to 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291"/>
            <a:ext cx="7896225" cy="4972050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23993"/>
              </p:ext>
            </p:extLst>
          </p:nvPr>
        </p:nvGraphicFramePr>
        <p:xfrm>
          <a:off x="1105064" y="1524000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Addressing 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syntax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</a:t>
                      </a:r>
                      <a:r>
                        <a:rPr lang="en-US" altLang="zh-CN" dirty="0" err="1" smtClean="0"/>
                        <a:t>Imm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i</a:t>
                      </a:r>
                      <a:r>
                        <a:rPr lang="en-US" altLang="zh-CN" baseline="0" dirty="0" smtClean="0"/>
                        <a:t>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call f();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x = *p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r>
                        <a:rPr lang="en-US" altLang="zh-CN" dirty="0" smtClean="0"/>
                        <a:t>(r)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Rb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Ri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Rb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Ri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(, </a:t>
                      </a:r>
                      <a:r>
                        <a:rPr lang="en-US" altLang="zh-CN" dirty="0" err="1" smtClean="0"/>
                        <a:t>Ri</a:t>
                      </a:r>
                      <a:r>
                        <a:rPr lang="en-US" altLang="zh-CN" dirty="0" smtClean="0"/>
                        <a:t>, 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r>
                        <a:rPr lang="en-US" altLang="zh-CN" dirty="0" smtClean="0"/>
                        <a:t>(, </a:t>
                      </a:r>
                      <a:r>
                        <a:rPr lang="en-US" altLang="zh-CN" dirty="0" err="1" smtClean="0"/>
                        <a:t>Ri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Rb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Ri</a:t>
                      </a:r>
                      <a:r>
                        <a:rPr lang="en-US" altLang="zh-CN" baseline="0" dirty="0" smtClean="0"/>
                        <a:t>, 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Imm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Rb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Ri</a:t>
                      </a:r>
                      <a:r>
                        <a:rPr lang="en-US" altLang="zh-CN" baseline="0" dirty="0" smtClean="0"/>
                        <a:t>, 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2),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$2,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</a:t>
            </a:r>
            <a:r>
              <a:rPr lang="en-US" dirty="0" smtClean="0"/>
              <a:t>book </a:t>
            </a:r>
            <a:r>
              <a:rPr lang="en-US" dirty="0"/>
              <a:t>for more </a:t>
            </a:r>
            <a:r>
              <a:rPr lang="en-US" dirty="0" smtClean="0"/>
              <a:t>instructions</a:t>
            </a:r>
            <a:r>
              <a:rPr lang="en-US" dirty="0"/>
              <a:t>	</a:t>
            </a:r>
            <a:endParaRPr lang="en-US" dirty="0" smtClean="0"/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solidFill>
                  <a:srgbClr val="00B050"/>
                </a:solidFill>
              </a:rPr>
              <a:t>addb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addw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addl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addq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solidFill>
                  <a:srgbClr val="00B050"/>
                </a:solidFill>
              </a:rPr>
              <a:t>inca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incw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incl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incq</a:t>
            </a:r>
            <a:endParaRPr lang="en-US" dirty="0" smtClean="0">
              <a:solidFill>
                <a:srgbClr val="00B050"/>
              </a:solidFill>
            </a:endParaRPr>
          </a:p>
          <a:p>
            <a:pPr lvl="1"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solidFill>
                  <a:srgbClr val="00B050"/>
                </a:solidFill>
              </a:rPr>
              <a:t>salb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salw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sall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salq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dirty="0" smtClean="0"/>
              <a:t>But, only used once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Connect arithmetic operations to C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11705"/>
              </p:ext>
            </p:extLst>
          </p:nvPr>
        </p:nvGraphicFramePr>
        <p:xfrm>
          <a:off x="1105474" y="121713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Arithmetic operations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syntax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ADD/SUB/IMUL/OR/AND/XOR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+, -, *, |, &amp;, ^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++p; p++; 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en-US" altLang="zh-CN" dirty="0" smtClean="0"/>
                        <a:t>++; ++ </a:t>
                      </a:r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--p;</a:t>
                      </a:r>
                      <a:r>
                        <a:rPr lang="en-US" altLang="zh-CN" baseline="0" dirty="0" smtClean="0"/>
                        <a:t> p--; --</a:t>
                      </a:r>
                      <a:r>
                        <a:rPr lang="en-US" altLang="zh-CN" baseline="0" dirty="0" err="1" smtClean="0"/>
                        <a:t>i</a:t>
                      </a:r>
                      <a:r>
                        <a:rPr lang="en-US" altLang="zh-CN" baseline="0" dirty="0" smtClean="0"/>
                        <a:t>; </a:t>
                      </a:r>
                      <a:r>
                        <a:rPr lang="en-US" altLang="zh-CN" baseline="0" dirty="0" err="1" smtClean="0"/>
                        <a:t>i</a:t>
                      </a:r>
                      <a:r>
                        <a:rPr lang="en-US" altLang="zh-CN" baseline="0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 -x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~x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SAL/SHL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???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1097" y="4953000"/>
            <a:ext cx="642518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altLang="zh-CN" sz="1800" dirty="0" smtClean="0">
                <a:solidFill>
                  <a:srgbClr val="00B050"/>
                </a:solidFill>
                <a:latin typeface="Courier New" pitchFamily="49" charset="0"/>
              </a:rPr>
              <a:t>How to implement ||, &amp;&amp;, ! in C?</a:t>
            </a:r>
            <a:endParaRPr lang="en-US" altLang="zh-CN" sz="1800" dirty="0" smtClean="0">
              <a:solidFill>
                <a:srgbClr val="00B05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0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New forms of visible state: program counter, registers, ...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x86-64 move instructions cover wide range of data movement forms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 compiler will figure out different instruction combinations to carry out computation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2057400"/>
            <a:ext cx="5108766" cy="3870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17" y="1981200"/>
            <a:ext cx="4391005" cy="3886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524000" y="3810000"/>
            <a:ext cx="3200400" cy="1371600"/>
          </a:xfrm>
          <a:prstGeom prst="lin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981200" y="4267200"/>
            <a:ext cx="2819400" cy="1143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4648200"/>
            <a:ext cx="3200400" cy="1143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152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20512</TotalTime>
  <Words>3148</Words>
  <Application>Microsoft Office PowerPoint</Application>
  <PresentationFormat>On-screen Show (4:3)</PresentationFormat>
  <Paragraphs>863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Courier</vt:lpstr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template2007</vt:lpstr>
      <vt:lpstr>Machine-Level Programming I: Basics  15-213/18-213: Introduction to Computer Systems  5th Lecture, Sep. 15, 2015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PowerPoint Presentation</vt:lpstr>
      <vt:lpstr>Intel’s 64-Bit History</vt:lpstr>
      <vt:lpstr>Our Coverage</vt:lpstr>
      <vt:lpstr>Today: Machine Programming I: Basics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PowerPoint Presentation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完整的movement instructions 1/2</vt:lpstr>
      <vt:lpstr>完整的movement instructions 2/2</vt:lpstr>
      <vt:lpstr>Connect movement instructions to C</vt:lpstr>
      <vt:lpstr>Simple Memory Addressing Modes</vt:lpstr>
      <vt:lpstr>Complete Memory Addressing Modes</vt:lpstr>
      <vt:lpstr>完整的操作数形式</vt:lpstr>
      <vt:lpstr>Connect addressing modes to C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Connect arithmetic operations to C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Admin</cp:lastModifiedBy>
  <cp:revision>688</cp:revision>
  <cp:lastPrinted>2011-09-12T20:37:42Z</cp:lastPrinted>
  <dcterms:created xsi:type="dcterms:W3CDTF">2012-09-11T15:51:41Z</dcterms:created>
  <dcterms:modified xsi:type="dcterms:W3CDTF">2018-09-24T16:12:19Z</dcterms:modified>
  <cp:category/>
</cp:coreProperties>
</file>