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2" r:id="rId4"/>
  </p:sldMasterIdLst>
  <p:notesMasterIdLst>
    <p:notesMasterId r:id="rId56"/>
  </p:notesMasterIdLst>
  <p:sldIdLst>
    <p:sldId id="317" r:id="rId5"/>
    <p:sldId id="344" r:id="rId6"/>
    <p:sldId id="284" r:id="rId7"/>
    <p:sldId id="285" r:id="rId8"/>
    <p:sldId id="286" r:id="rId9"/>
    <p:sldId id="287" r:id="rId10"/>
    <p:sldId id="372" r:id="rId11"/>
    <p:sldId id="288" r:id="rId12"/>
    <p:sldId id="364" r:id="rId13"/>
    <p:sldId id="289" r:id="rId14"/>
    <p:sldId id="375" r:id="rId15"/>
    <p:sldId id="350" r:id="rId16"/>
    <p:sldId id="293" r:id="rId17"/>
    <p:sldId id="373" r:id="rId18"/>
    <p:sldId id="295" r:id="rId19"/>
    <p:sldId id="366" r:id="rId20"/>
    <p:sldId id="374" r:id="rId21"/>
    <p:sldId id="377" r:id="rId22"/>
    <p:sldId id="301" r:id="rId23"/>
    <p:sldId id="332" r:id="rId24"/>
    <p:sldId id="302" r:id="rId25"/>
    <p:sldId id="304" r:id="rId26"/>
    <p:sldId id="378" r:id="rId27"/>
    <p:sldId id="351" r:id="rId28"/>
    <p:sldId id="306" r:id="rId29"/>
    <p:sldId id="307" r:id="rId30"/>
    <p:sldId id="309" r:id="rId31"/>
    <p:sldId id="312" r:id="rId32"/>
    <p:sldId id="380" r:id="rId33"/>
    <p:sldId id="368" r:id="rId34"/>
    <p:sldId id="367" r:id="rId35"/>
    <p:sldId id="369" r:id="rId36"/>
    <p:sldId id="336" r:id="rId37"/>
    <p:sldId id="338" r:id="rId38"/>
    <p:sldId id="370" r:id="rId39"/>
    <p:sldId id="339" r:id="rId40"/>
    <p:sldId id="381" r:id="rId41"/>
    <p:sldId id="365" r:id="rId42"/>
    <p:sldId id="352" r:id="rId43"/>
    <p:sldId id="353" r:id="rId44"/>
    <p:sldId id="354" r:id="rId45"/>
    <p:sldId id="355" r:id="rId46"/>
    <p:sldId id="356" r:id="rId47"/>
    <p:sldId id="357" r:id="rId48"/>
    <p:sldId id="358" r:id="rId49"/>
    <p:sldId id="359" r:id="rId50"/>
    <p:sldId id="360" r:id="rId51"/>
    <p:sldId id="361" r:id="rId52"/>
    <p:sldId id="376" r:id="rId53"/>
    <p:sldId id="371" r:id="rId54"/>
    <p:sldId id="324" r:id="rId5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3300"/>
    <a:srgbClr val="008000"/>
    <a:srgbClr val="CC0000"/>
    <a:srgbClr val="CC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0" autoAdjust="0"/>
    <p:restoredTop sz="94660"/>
  </p:normalViewPr>
  <p:slideViewPr>
    <p:cSldViewPr>
      <p:cViewPr varScale="1">
        <p:scale>
          <a:sx n="89" d="100"/>
          <a:sy n="89" d="100"/>
        </p:scale>
        <p:origin x="117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2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16927-21FB-45BE-9815-9A740330FA9B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65B0C-B35D-4608-94F8-324A6C7A4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4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8538"/>
            <a:ext cx="2057400" cy="5127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8538"/>
            <a:ext cx="6019800" cy="5127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194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2590800"/>
          </a:xfrm>
        </p:spPr>
        <p:txBody>
          <a:bodyPr/>
          <a:lstStyle/>
          <a:p>
            <a:pPr lvl="0">
              <a:defRPr/>
            </a:pPr>
            <a:r>
              <a:rPr lang="en-US" b="1" dirty="0" smtClean="0">
                <a:solidFill>
                  <a:srgbClr val="000000"/>
                </a:solidFill>
              </a:rPr>
              <a:t>Machine-Level Programming II: Control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r>
              <a:rPr lang="en-US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15</a:t>
            </a:r>
            <a:r>
              <a:rPr lang="en-US" sz="20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-</a:t>
            </a:r>
            <a:r>
              <a:rPr lang="en-US" sz="200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213: 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Introduction to Computer Systems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6</a:t>
            </a:r>
            <a:r>
              <a:rPr lang="en-US" sz="2000" baseline="30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th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Lecture,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Sep. 17, 2015</a:t>
            </a:r>
            <a:endParaRPr lang="en-US" dirty="0"/>
          </a:p>
        </p:txBody>
      </p:sp>
      <p:sp>
        <p:nvSpPr>
          <p:cNvPr id="8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304800" y="5410200"/>
            <a:ext cx="6629400" cy="1117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Compare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x:y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%al          # Set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when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&gt;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al,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Zero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rest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of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8914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8915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Reading Condition Codes (Cont.)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1155700"/>
            <a:ext cx="5880100" cy="3327400"/>
          </a:xfrm>
          <a:ln/>
        </p:spPr>
        <p:txBody>
          <a:bodyPr/>
          <a:lstStyle/>
          <a:p>
            <a:r>
              <a:rPr lang="en-US" dirty="0" err="1"/>
              <a:t>SetX</a:t>
            </a:r>
            <a:r>
              <a:rPr lang="en-US" dirty="0"/>
              <a:t> Instructions: </a:t>
            </a:r>
          </a:p>
          <a:p>
            <a:pPr marL="552450" lvl="1"/>
            <a:r>
              <a:rPr lang="en-US" dirty="0"/>
              <a:t>Set single byte based on combination of condition codes</a:t>
            </a:r>
          </a:p>
          <a:p>
            <a:r>
              <a:rPr lang="en-US" dirty="0"/>
              <a:t>One of </a:t>
            </a:r>
            <a:r>
              <a:rPr lang="en-US" dirty="0" smtClean="0"/>
              <a:t>addressable </a:t>
            </a:r>
            <a:r>
              <a:rPr lang="en-US" dirty="0"/>
              <a:t>byte registers</a:t>
            </a:r>
          </a:p>
          <a:p>
            <a:pPr marL="552450" lvl="1"/>
            <a:r>
              <a:rPr lang="en-US" dirty="0"/>
              <a:t>Does not alter remaining </a:t>
            </a:r>
            <a:r>
              <a:rPr lang="en-US" dirty="0" smtClean="0"/>
              <a:t>bytes</a:t>
            </a:r>
            <a:endParaRPr lang="en-US" dirty="0"/>
          </a:p>
          <a:p>
            <a:pPr marL="552450" lvl="1"/>
            <a:r>
              <a:rPr lang="en-US" dirty="0"/>
              <a:t>Typically use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movzbl</a:t>
            </a:r>
            <a:r>
              <a:rPr lang="en-US" dirty="0" smtClean="0"/>
              <a:t> </a:t>
            </a:r>
            <a:r>
              <a:rPr lang="en-US" dirty="0"/>
              <a:t>to finish </a:t>
            </a:r>
            <a:r>
              <a:rPr lang="en-US" dirty="0" smtClean="0"/>
              <a:t>job</a:t>
            </a:r>
          </a:p>
          <a:p>
            <a:pPr marL="838200" lvl="2"/>
            <a:r>
              <a:rPr lang="en-US" dirty="0" smtClean="0"/>
              <a:t>32-bit instructions also set upper 32 bits to 0</a:t>
            </a:r>
            <a:endParaRPr lang="en-US" dirty="0"/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1143000" y="3886200"/>
            <a:ext cx="34290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x,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75258"/>
              </p:ext>
            </p:extLst>
          </p:nvPr>
        </p:nvGraphicFramePr>
        <p:xfrm>
          <a:off x="5638800" y="37338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B050"/>
                </a:solidFill>
              </a:rPr>
              <a:t>SetX</a:t>
            </a:r>
            <a:r>
              <a:rPr lang="en-US" altLang="zh-CN" dirty="0" smtClean="0">
                <a:solidFill>
                  <a:srgbClr val="00B050"/>
                </a:solidFill>
              </a:rPr>
              <a:t> instruction for C syntax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B050"/>
                </a:solidFill>
              </a:rPr>
              <a:t>sete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B050"/>
                </a:solidFill>
              </a:rPr>
              <a:t>return x == y</a:t>
            </a:r>
          </a:p>
          <a:p>
            <a:pPr lvl="1"/>
            <a:r>
              <a:rPr lang="en-US" altLang="zh-CN" dirty="0" smtClean="0">
                <a:solidFill>
                  <a:srgbClr val="00B050"/>
                </a:solidFill>
              </a:rPr>
              <a:t>z = (x == y)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sets</a:t>
            </a:r>
          </a:p>
          <a:p>
            <a:pPr lvl="1"/>
            <a:r>
              <a:rPr lang="en-US" altLang="zh-CN" dirty="0" smtClean="0">
                <a:solidFill>
                  <a:srgbClr val="00B050"/>
                </a:solidFill>
              </a:rPr>
              <a:t>return x &lt; 0</a:t>
            </a:r>
          </a:p>
          <a:p>
            <a:pPr lvl="1"/>
            <a:r>
              <a:rPr lang="en-US" altLang="zh-CN" dirty="0" smtClean="0">
                <a:solidFill>
                  <a:srgbClr val="00B050"/>
                </a:solidFill>
              </a:rPr>
              <a:t>y = x &lt; 0</a:t>
            </a:r>
          </a:p>
          <a:p>
            <a:r>
              <a:rPr lang="en-US" altLang="zh-CN" smtClean="0">
                <a:solidFill>
                  <a:srgbClr val="00B050"/>
                </a:solidFill>
              </a:rPr>
              <a:t>……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05943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43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Control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Condition codes</a:t>
            </a:r>
          </a:p>
          <a:p>
            <a:r>
              <a:rPr lang="en-US" dirty="0">
                <a:solidFill>
                  <a:srgbClr val="000000"/>
                </a:solidFill>
              </a:rPr>
              <a:t>Conditional branches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23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09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Jumping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863600"/>
          </a:xfrm>
          <a:ln/>
        </p:spPr>
        <p:txBody>
          <a:bodyPr/>
          <a:lstStyle/>
          <a:p>
            <a:r>
              <a:rPr lang="en-US"/>
              <a:t>jX Instructions</a:t>
            </a:r>
          </a:p>
          <a:p>
            <a:pPr marL="552450" lvl="1"/>
            <a:r>
              <a:rPr lang="en-US"/>
              <a:t>Jump to different part of code depending on condition codes</a:t>
            </a:r>
          </a:p>
        </p:txBody>
      </p:sp>
      <p:graphicFrame>
        <p:nvGraphicFramePr>
          <p:cNvPr id="40965" name="Group 5"/>
          <p:cNvGraphicFramePr>
            <a:graphicFrameLocks noGrp="1"/>
          </p:cNvGraphicFramePr>
          <p:nvPr/>
        </p:nvGraphicFramePr>
        <p:xfrm>
          <a:off x="1511300" y="2433638"/>
          <a:ext cx="6096000" cy="3901440"/>
        </p:xfrm>
        <a:graphic>
          <a:graphicData uri="http://schemas.openxmlformats.org/drawingml/2006/table">
            <a:tbl>
              <a:tblPr/>
              <a:tblGrid>
                <a:gridCol w="1109663"/>
                <a:gridCol w="2216150"/>
                <a:gridCol w="2770187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jX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jmp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Unconditional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jb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PC-relative encodings for jump-targets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92" y="1600200"/>
            <a:ext cx="8039797" cy="210330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962400"/>
            <a:ext cx="8305800" cy="28194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Line 2:  </a:t>
            </a:r>
            <a:r>
              <a:rPr lang="en-US" altLang="zh-CN" dirty="0" err="1" smtClean="0">
                <a:solidFill>
                  <a:srgbClr val="00B050"/>
                </a:solidFill>
              </a:rPr>
              <a:t>eb</a:t>
            </a:r>
            <a:r>
              <a:rPr lang="en-US" altLang="zh-CN" dirty="0" smtClean="0">
                <a:solidFill>
                  <a:srgbClr val="00B050"/>
                </a:solidFill>
              </a:rPr>
              <a:t> 03 </a:t>
            </a:r>
            <a:r>
              <a:rPr lang="en-US" altLang="zh-CN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en-US" altLang="zh-CN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jmp</a:t>
            </a:r>
            <a:r>
              <a:rPr lang="en-US" altLang="zh-CN" dirty="0" smtClean="0">
                <a:solidFill>
                  <a:srgbClr val="00B050"/>
                </a:solidFill>
                <a:sym typeface="Wingdings" panose="05000000000000000000" pitchFamily="2" charset="2"/>
              </a:rPr>
              <a:t> 8?</a:t>
            </a:r>
          </a:p>
          <a:p>
            <a:r>
              <a:rPr lang="en-US" altLang="zh-CN" dirty="0" smtClean="0">
                <a:solidFill>
                  <a:srgbClr val="00B050"/>
                </a:solidFill>
                <a:sym typeface="Wingdings" panose="05000000000000000000" pitchFamily="2" charset="2"/>
              </a:rPr>
              <a:t>Line 5: 7f f8  </a:t>
            </a:r>
            <a:r>
              <a:rPr lang="en-US" altLang="zh-CN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jg</a:t>
            </a:r>
            <a:r>
              <a:rPr lang="en-US" altLang="zh-CN" dirty="0" smtClean="0">
                <a:solidFill>
                  <a:srgbClr val="00B050"/>
                </a:solidFill>
                <a:sym typeface="Wingdings" panose="05000000000000000000" pitchFamily="2" charset="2"/>
              </a:rPr>
              <a:t> 5?</a:t>
            </a:r>
          </a:p>
          <a:p>
            <a:r>
              <a:rPr lang="en-US" altLang="zh-CN" dirty="0" smtClean="0">
                <a:solidFill>
                  <a:srgbClr val="00B050"/>
                </a:solidFill>
                <a:sym typeface="Wingdings" panose="05000000000000000000" pitchFamily="2" charset="2"/>
              </a:rPr>
              <a:t> PC relative encodings for jump-targets (???):</a:t>
            </a:r>
          </a:p>
          <a:p>
            <a:pPr lvl="1"/>
            <a:r>
              <a:rPr lang="en-US" altLang="zh-CN" dirty="0" smtClean="0">
                <a:solidFill>
                  <a:srgbClr val="00B050"/>
                </a:solidFill>
                <a:sym typeface="Wingdings" panose="05000000000000000000" pitchFamily="2" charset="2"/>
              </a:rPr>
              <a:t>encodings + PC = jump-target</a:t>
            </a:r>
          </a:p>
          <a:p>
            <a:pPr lvl="1"/>
            <a:r>
              <a:rPr lang="en-US" altLang="zh-CN" dirty="0" smtClean="0">
                <a:solidFill>
                  <a:srgbClr val="00B050"/>
                </a:solidFill>
                <a:sym typeface="Wingdings" panose="05000000000000000000" pitchFamily="2" charset="2"/>
              </a:rPr>
              <a:t>03 + 5 = 8</a:t>
            </a:r>
          </a:p>
          <a:p>
            <a:pPr lvl="1"/>
            <a:r>
              <a:rPr lang="en-US" altLang="zh-CN" dirty="0" smtClean="0">
                <a:solidFill>
                  <a:srgbClr val="00B050"/>
                </a:solidFill>
                <a:sym typeface="Wingdings" panose="05000000000000000000" pitchFamily="2" charset="2"/>
              </a:rPr>
              <a:t>f8(-8</a:t>
            </a:r>
            <a:r>
              <a:rPr lang="zh-CN" alt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）</a:t>
            </a:r>
            <a:r>
              <a:rPr lang="en-US" altLang="zh-CN" dirty="0" smtClean="0">
                <a:solidFill>
                  <a:srgbClr val="00B050"/>
                </a:solidFill>
                <a:sym typeface="Wingdings" panose="05000000000000000000" pitchFamily="2" charset="2"/>
              </a:rPr>
              <a:t>+ d = 5</a:t>
            </a:r>
          </a:p>
        </p:txBody>
      </p:sp>
    </p:spTree>
    <p:extLst>
      <p:ext uri="{BB962C8B-B14F-4D97-AF65-F5344CB8AC3E}">
        <p14:creationId xmlns:p14="http://schemas.microsoft.com/office/powerpoint/2010/main" val="416563824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</a:t>
            </a:r>
            <a:r>
              <a:rPr lang="en-US" dirty="0" smtClean="0"/>
              <a:t>Example (Old Style)</a:t>
            </a:r>
            <a:endParaRPr lang="en-US" dirty="0"/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08000" y="22352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4445000" y="1968500"/>
            <a:ext cx="4394200" cy="4813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.L4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.L4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       # x &lt;= 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1041400"/>
          </a:xfrm>
        </p:spPr>
        <p:txBody>
          <a:bodyPr/>
          <a:lstStyle/>
          <a:p>
            <a:r>
              <a:rPr lang="en-US" dirty="0" smtClean="0"/>
              <a:t>Generation</a:t>
            </a:r>
          </a:p>
          <a:p>
            <a:pPr marL="279400" lvl="1" indent="0">
              <a:buNone/>
            </a:pP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shark&gt; </a:t>
            </a:r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 -S –</a:t>
            </a:r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fno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-if-conversion </a:t>
            </a:r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control.c</a:t>
            </a:r>
            <a:endParaRPr lang="en-US" b="1" dirty="0">
              <a:solidFill>
                <a:srgbClr val="800000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254207"/>
              </p:ext>
            </p:extLst>
          </p:nvPr>
        </p:nvGraphicFramePr>
        <p:xfrm>
          <a:off x="4800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Expressing with </a:t>
            </a:r>
            <a:r>
              <a:rPr lang="en-US" dirty="0" err="1" smtClean="0"/>
              <a:t>Goto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08000" y="22352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1041400"/>
          </a:xfrm>
        </p:spPr>
        <p:txBody>
          <a:bodyPr/>
          <a:lstStyle/>
          <a:p>
            <a:r>
              <a:rPr lang="en-US" dirty="0" smtClean="0"/>
              <a:t>C allows </a:t>
            </a:r>
            <a:r>
              <a:rPr lang="en-US" b="1" dirty="0" err="1" smtClean="0">
                <a:latin typeface="Courier New"/>
                <a:cs typeface="Courier New"/>
              </a:rPr>
              <a:t>goto</a:t>
            </a:r>
            <a:r>
              <a:rPr lang="en-US" dirty="0"/>
              <a:t> </a:t>
            </a:r>
            <a:r>
              <a:rPr lang="en-US" dirty="0" smtClean="0"/>
              <a:t>statement</a:t>
            </a:r>
          </a:p>
          <a:p>
            <a:r>
              <a:rPr lang="en-US" dirty="0" smtClean="0"/>
              <a:t>Jump to position designated by label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495800" y="2209800"/>
            <a:ext cx="3657600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 &lt;=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145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General form for if-else in C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84" y="3124200"/>
            <a:ext cx="1752600" cy="10050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295400"/>
            <a:ext cx="2141406" cy="20423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384" y="3886200"/>
            <a:ext cx="2263336" cy="201185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 bwMode="auto">
          <a:xfrm flipV="1">
            <a:off x="2667000" y="2316568"/>
            <a:ext cx="1447800" cy="10211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2767584" y="3962400"/>
            <a:ext cx="1499616" cy="1066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915779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Exercise: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Q1: write C version for the following assembly code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667000"/>
            <a:ext cx="4892464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7258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91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9155" name="Rectangle 3"/>
          <p:cNvSpPr>
            <a:spLocks/>
          </p:cNvSpPr>
          <p:nvPr/>
        </p:nvSpPr>
        <p:spPr bwMode="auto">
          <a:xfrm>
            <a:off x="366713" y="141605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887538"/>
            <a:ext cx="5715000" cy="419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20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</a:t>
            </a:r>
            <a:r>
              <a:rPr lang="en-US" sz="20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381000" y="339725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57200" y="3816350"/>
            <a:ext cx="3746500" cy="2355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!</a:t>
            </a:r>
            <a:r>
              <a:rPr lang="en-US" sz="18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if 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Done;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Conditional Expression </a:t>
            </a:r>
            <a:r>
              <a:rPr lang="en-US" dirty="0" smtClean="0"/>
              <a:t>Translation (Using Branches)</a:t>
            </a:r>
            <a:endParaRPr lang="en-US" dirty="0"/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330700" y="3886200"/>
            <a:ext cx="4432300" cy="2946400"/>
          </a:xfrm>
          <a:ln/>
        </p:spPr>
        <p:txBody>
          <a:bodyPr/>
          <a:lstStyle/>
          <a:p>
            <a:pPr marL="552450" lvl="1"/>
            <a:r>
              <a:rPr lang="en-US" dirty="0" smtClean="0"/>
              <a:t>Create </a:t>
            </a:r>
            <a:r>
              <a:rPr lang="en-US" dirty="0"/>
              <a:t>separate code regions for then &amp; else expressions</a:t>
            </a:r>
          </a:p>
          <a:p>
            <a:pPr marL="552450" lvl="1"/>
            <a:r>
              <a:rPr lang="en-US" dirty="0"/>
              <a:t>Execute appropriate one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1193800" y="2540000"/>
            <a:ext cx="3149600" cy="355600"/>
          </a:xfrm>
          <a:prstGeom prst="rect">
            <a:avLst/>
          </a:prstGeom>
          <a:solidFill>
            <a:srgbClr val="99CC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x&gt;y ? x-y : y-x;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43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Control</a:t>
            </a:r>
            <a:r>
              <a:rPr lang="en-US" dirty="0">
                <a:solidFill>
                  <a:srgbClr val="000000"/>
                </a:solidFill>
              </a:rPr>
              <a:t>: Condition codes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Switch Statements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91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9155" name="Rectangle 3"/>
          <p:cNvSpPr>
            <a:spLocks/>
          </p:cNvSpPr>
          <p:nvPr/>
        </p:nvSpPr>
        <p:spPr bwMode="auto">
          <a:xfrm>
            <a:off x="5181600" y="236220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5181600" y="2819400"/>
            <a:ext cx="2514600" cy="1160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endParaRPr lang="en-US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? </a:t>
            </a:r>
            <a:r>
              <a:rPr lang="en-US" sz="20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: </a:t>
            </a:r>
            <a:r>
              <a:rPr lang="en-US" sz="20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5105400" y="40386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5105400" y="4495800"/>
            <a:ext cx="3746500" cy="1593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result = </a:t>
            </a:r>
            <a:r>
              <a:rPr lang="en-US" sz="1800" b="1" i="1" dirty="0" err="1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Then_Expr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Arial Narro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Else_Expr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!</a:t>
            </a:r>
            <a:r>
              <a:rPr lang="en-US" sz="1800" b="1" i="1" dirty="0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Test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if (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result =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return result;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Using Conditional Moves</a:t>
            </a:r>
            <a:endParaRPr lang="en-US" dirty="0"/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3500" y="1219200"/>
            <a:ext cx="4889500" cy="4038600"/>
          </a:xfrm>
          <a:ln/>
        </p:spPr>
        <p:txBody>
          <a:bodyPr/>
          <a:lstStyle/>
          <a:p>
            <a:pPr marL="292100"/>
            <a:r>
              <a:rPr lang="en-US" dirty="0" smtClean="0"/>
              <a:t>Conditional Move Instructions</a:t>
            </a:r>
          </a:p>
          <a:p>
            <a:pPr marL="552450" lvl="1"/>
            <a:r>
              <a:rPr lang="en-US" dirty="0" smtClean="0"/>
              <a:t>Instruction supports:</a:t>
            </a:r>
          </a:p>
          <a:p>
            <a:pPr marL="838200" lvl="2">
              <a:buNone/>
            </a:pPr>
            <a:r>
              <a:rPr lang="en-US" dirty="0" smtClean="0"/>
              <a:t>if (Test) </a:t>
            </a:r>
            <a:r>
              <a:rPr lang="en-US" dirty="0" err="1" smtClean="0"/>
              <a:t>Dest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err="1" smtClean="0">
                <a:sym typeface="Wingdings" pitchFamily="2" charset="2"/>
              </a:rPr>
              <a:t>Src</a:t>
            </a:r>
            <a:endParaRPr lang="en-US" dirty="0" smtClean="0"/>
          </a:p>
          <a:p>
            <a:pPr marL="552450" lvl="1"/>
            <a:r>
              <a:rPr lang="en-US" dirty="0" smtClean="0"/>
              <a:t>Supported in post-1995 x86 processors</a:t>
            </a:r>
          </a:p>
          <a:p>
            <a:pPr marL="552450" lvl="1"/>
            <a:r>
              <a:rPr lang="en-US" dirty="0" smtClean="0"/>
              <a:t>GCC tries to use them</a:t>
            </a:r>
          </a:p>
          <a:p>
            <a:pPr marL="838200" lvl="2"/>
            <a:r>
              <a:rPr lang="en-US" dirty="0" smtClean="0"/>
              <a:t>But, only when known to be safe</a:t>
            </a:r>
          </a:p>
          <a:p>
            <a:pPr marL="292100"/>
            <a:r>
              <a:rPr lang="en-US" dirty="0" smtClean="0"/>
              <a:t>Why?</a:t>
            </a:r>
          </a:p>
          <a:p>
            <a:pPr marL="552450" lvl="1"/>
            <a:r>
              <a:rPr lang="en-US" dirty="0" smtClean="0"/>
              <a:t>Branches are very disruptive to instruction flow through pipelines</a:t>
            </a:r>
          </a:p>
          <a:p>
            <a:pPr marL="552450" lvl="1"/>
            <a:r>
              <a:rPr lang="en-US" dirty="0" smtClean="0"/>
              <a:t>Conditional moves do not require control transfer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01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Conditional Move Example</a:t>
            </a:r>
            <a:endParaRPr lang="en-US" dirty="0"/>
          </a:p>
        </p:txBody>
      </p:sp>
      <p:sp>
        <p:nvSpPr>
          <p:cNvPr id="50186" name="Rectangle 10"/>
          <p:cNvSpPr>
            <a:spLocks/>
          </p:cNvSpPr>
          <p:nvPr/>
        </p:nvSpPr>
        <p:spPr bwMode="auto">
          <a:xfrm>
            <a:off x="6616700" y="1752600"/>
            <a:ext cx="2286000" cy="19812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2286000" y="4267200"/>
            <a:ext cx="6642100" cy="259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x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x-y</a:t>
            </a:r>
            <a:endParaRPr lang="tr-TR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eval</a:t>
            </a:r>
            <a:r>
              <a:rPr lang="tr-TR" sz="1800" b="1" dirty="0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y-x</a:t>
            </a:r>
            <a:endParaRPr lang="tr-TR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cmovle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&lt;=,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eval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57200" y="12954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82559"/>
              </p:ext>
            </p:extLst>
          </p:nvPr>
        </p:nvGraphicFramePr>
        <p:xfrm>
          <a:off x="4724400" y="19050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22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2227" name="Rectangle 3"/>
          <p:cNvSpPr>
            <a:spLocks/>
          </p:cNvSpPr>
          <p:nvPr/>
        </p:nvSpPr>
        <p:spPr bwMode="auto">
          <a:xfrm>
            <a:off x="457200" y="11430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Expensive Computations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Bad Cases for </a:t>
            </a:r>
            <a:r>
              <a:rPr lang="en-US" dirty="0"/>
              <a:t>Conditional Move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2151062"/>
            <a:ext cx="4724400" cy="609600"/>
          </a:xfrm>
          <a:ln/>
        </p:spPr>
        <p:txBody>
          <a:bodyPr/>
          <a:lstStyle/>
          <a:p>
            <a:r>
              <a:rPr lang="en-US" sz="2000" dirty="0"/>
              <a:t>Both values get </a:t>
            </a:r>
            <a:r>
              <a:rPr lang="en-US" sz="2000" dirty="0" smtClean="0"/>
              <a:t>computed</a:t>
            </a:r>
          </a:p>
          <a:p>
            <a:r>
              <a:rPr lang="en-US" sz="2000" dirty="0" smtClean="0"/>
              <a:t>Only makes sense when computations are very simple</a:t>
            </a:r>
            <a:endParaRPr lang="en-US" sz="2000" dirty="0"/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533400" y="16176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Test(x)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?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Hard1(x)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Hard2(x);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0" name="Rectangle 3"/>
          <p:cNvSpPr>
            <a:spLocks/>
          </p:cNvSpPr>
          <p:nvPr/>
        </p:nvSpPr>
        <p:spPr bwMode="auto">
          <a:xfrm>
            <a:off x="457200" y="32766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Risky Computations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 bwMode="auto">
          <a:xfrm>
            <a:off x="685800" y="4284662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rPr>
              <a:t>Both values get computed</a:t>
            </a:r>
          </a:p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lang="en-US" sz="20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rPr>
              <a:t>May have undesirable effects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 Bold" charset="0"/>
            </a:endParaRPr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533400" y="37512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?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*p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0;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3" name="Rectangle 3"/>
          <p:cNvSpPr>
            <a:spLocks/>
          </p:cNvSpPr>
          <p:nvPr/>
        </p:nvSpPr>
        <p:spPr bwMode="auto">
          <a:xfrm>
            <a:off x="457200" y="50292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Computations with side effects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4" name="Rectangle 7"/>
          <p:cNvSpPr txBox="1">
            <a:spLocks noChangeArrowheads="1"/>
          </p:cNvSpPr>
          <p:nvPr/>
        </p:nvSpPr>
        <p:spPr bwMode="auto">
          <a:xfrm>
            <a:off x="685800" y="6037262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rPr>
              <a:t>Both values get computed</a:t>
            </a:r>
          </a:p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lang="en-US" sz="20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rPr>
              <a:t>Must be side-effect free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 Bold" charset="0"/>
            </a:endParaRPr>
          </a:p>
        </p:txBody>
      </p:sp>
      <p:sp>
        <p:nvSpPr>
          <p:cNvPr id="15" name="Rectangle 8"/>
          <p:cNvSpPr>
            <a:spLocks/>
          </p:cNvSpPr>
          <p:nvPr/>
        </p:nvSpPr>
        <p:spPr bwMode="auto">
          <a:xfrm>
            <a:off x="533400" y="55038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 &gt; 0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?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x*=7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x+=3;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Exercise: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Q1: Guess what is OP?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133600"/>
            <a:ext cx="5029200" cy="426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6201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43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Control</a:t>
            </a:r>
            <a:r>
              <a:rPr lang="en-US" dirty="0">
                <a:solidFill>
                  <a:srgbClr val="7F7F7F"/>
                </a:solidFill>
              </a:rPr>
              <a:t>: Condition codes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23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42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(x);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293687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“Do-While” Loop Example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4953000"/>
            <a:ext cx="8382000" cy="1282700"/>
          </a:xfrm>
          <a:ln/>
        </p:spPr>
        <p:txBody>
          <a:bodyPr/>
          <a:lstStyle/>
          <a:p>
            <a:r>
              <a:rPr lang="en-US" dirty="0" smtClean="0"/>
              <a:t>Count number of 1’s in argument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/>
              <a:t> (“</a:t>
            </a:r>
            <a:r>
              <a:rPr lang="en-US" dirty="0" err="1" smtClean="0"/>
              <a:t>popcount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Use conditional branch to either continue looping or to exit loop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529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290513" y="1066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5305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“Do-While” Loop Compilation</a:t>
            </a:r>
          </a:p>
        </p:txBody>
      </p:sp>
      <p:sp>
        <p:nvSpPr>
          <p:cNvPr id="55307" name="Rectangle 11"/>
          <p:cNvSpPr>
            <a:spLocks/>
          </p:cNvSpPr>
          <p:nvPr/>
        </p:nvSpPr>
        <p:spPr bwMode="auto">
          <a:xfrm>
            <a:off x="2133600" y="4343400"/>
            <a:ext cx="5791200" cy="2057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$0,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0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L2:			#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%rdi,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$1,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#  t =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&amp; 0x1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shrq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		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&gt;&gt;= 1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jne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L2		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goto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9" name="Rectangle 6"/>
          <p:cNvSpPr>
            <a:spLocks/>
          </p:cNvSpPr>
          <p:nvPr/>
        </p:nvSpPr>
        <p:spPr bwMode="auto">
          <a:xfrm>
            <a:off x="381000" y="1524001"/>
            <a:ext cx="4041775" cy="25908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437412"/>
              </p:ext>
            </p:extLst>
          </p:nvPr>
        </p:nvGraphicFramePr>
        <p:xfrm>
          <a:off x="4724400" y="1905000"/>
          <a:ext cx="33528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result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63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6323" name="Rectangle 3"/>
          <p:cNvSpPr>
            <a:spLocks/>
          </p:cNvSpPr>
          <p:nvPr/>
        </p:nvSpPr>
        <p:spPr bwMode="auto">
          <a:xfrm>
            <a:off x="444500" y="1228725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533400" y="1641475"/>
            <a:ext cx="2895600" cy="1219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810000" y="12192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886200" y="1631949"/>
            <a:ext cx="2743200" cy="168592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General “Do-While” Translation</a:t>
            </a:r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3035300"/>
            <a:ext cx="8382000" cy="3797300"/>
          </a:xfrm>
          <a:ln/>
        </p:spPr>
        <p:txBody>
          <a:bodyPr/>
          <a:lstStyle/>
          <a:p>
            <a:r>
              <a:rPr lang="en-US" dirty="0"/>
              <a:t>Body:</a:t>
            </a:r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endParaRPr lang="en-US" dirty="0"/>
          </a:p>
        </p:txBody>
      </p:sp>
      <p:sp>
        <p:nvSpPr>
          <p:cNvPr id="56329" name="Rectangle 9"/>
          <p:cNvSpPr>
            <a:spLocks/>
          </p:cNvSpPr>
          <p:nvPr/>
        </p:nvSpPr>
        <p:spPr bwMode="auto">
          <a:xfrm>
            <a:off x="1625600" y="3146425"/>
            <a:ext cx="2222500" cy="2260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Statement</a:t>
            </a:r>
            <a:r>
              <a:rPr lang="en-US" sz="2000" b="1" baseline="-25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Statement</a:t>
            </a:r>
            <a:r>
              <a:rPr lang="en-US" sz="2000" b="1" baseline="-25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…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Statement</a:t>
            </a:r>
            <a:r>
              <a:rPr lang="en-US" sz="2000" b="1" baseline="-25000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5" name="Rectangle 3"/>
          <p:cNvSpPr>
            <a:spLocks/>
          </p:cNvSpPr>
          <p:nvPr/>
        </p:nvSpPr>
        <p:spPr bwMode="auto">
          <a:xfrm>
            <a:off x="304800" y="30861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81000" y="3505200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</a:t>
            </a:r>
            <a:r>
              <a:rPr lang="en-US" dirty="0" smtClean="0"/>
              <a:t>Translation #1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“Jump-to-middle” translation</a:t>
            </a:r>
          </a:p>
          <a:p>
            <a:r>
              <a:rPr lang="en-US" dirty="0" smtClean="0"/>
              <a:t>Used with </a:t>
            </a:r>
            <a:r>
              <a:rPr lang="en-US" b="1" dirty="0" smtClean="0">
                <a:latin typeface="Courier New"/>
                <a:cs typeface="Courier New"/>
              </a:rPr>
              <a:t>-</a:t>
            </a:r>
            <a:r>
              <a:rPr lang="en-US" b="1" dirty="0" err="1" smtClean="0">
                <a:latin typeface="Courier New"/>
                <a:cs typeface="Courier New"/>
              </a:rPr>
              <a:t>Og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181600" y="2095501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257800" y="2514600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test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3657600" y="30480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Exercise: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Q1: Write a while-loop version for the following code?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357817"/>
            <a:ext cx="5654530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1810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37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Processor State </a:t>
            </a:r>
            <a:r>
              <a:rPr lang="en-US" dirty="0" smtClean="0"/>
              <a:t>(x86-64, </a:t>
            </a:r>
            <a:r>
              <a:rPr lang="en-US" dirty="0"/>
              <a:t>Partial)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3340100" cy="5435600"/>
          </a:xfrm>
          <a:ln/>
        </p:spPr>
        <p:txBody>
          <a:bodyPr/>
          <a:lstStyle/>
          <a:p>
            <a:r>
              <a:rPr lang="en-US" dirty="0"/>
              <a:t>Information about currently executing program</a:t>
            </a:r>
          </a:p>
          <a:p>
            <a:pPr marL="552450" lvl="1"/>
            <a:r>
              <a:rPr lang="en-US" dirty="0"/>
              <a:t>Temporary data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r>
              <a:rPr lang="en-US" dirty="0"/>
              <a:t>, … )</a:t>
            </a:r>
          </a:p>
          <a:p>
            <a:pPr marL="552450" lvl="1"/>
            <a:r>
              <a:rPr lang="en-US" dirty="0"/>
              <a:t>Location of runtime stack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 smtClean="0"/>
              <a:t> </a:t>
            </a:r>
            <a:r>
              <a:rPr lang="en-US" dirty="0"/>
              <a:t>)</a:t>
            </a:r>
          </a:p>
          <a:p>
            <a:pPr marL="552450" lvl="1"/>
            <a:r>
              <a:rPr lang="en-US" dirty="0"/>
              <a:t>Location of current code control point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r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ip</a:t>
            </a:r>
            <a:r>
              <a:rPr lang="en-US" dirty="0"/>
              <a:t>, … )</a:t>
            </a:r>
          </a:p>
          <a:p>
            <a:pPr marL="552450" lvl="1"/>
            <a:r>
              <a:rPr lang="en-US" dirty="0"/>
              <a:t>Status of recent tests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CF, ZF, SF, OF</a:t>
            </a:r>
            <a:r>
              <a:rPr lang="en-US" dirty="0"/>
              <a:t> )</a:t>
            </a:r>
          </a:p>
        </p:txBody>
      </p:sp>
      <p:sp>
        <p:nvSpPr>
          <p:cNvPr id="33797" name="Rectangle 5"/>
          <p:cNvSpPr>
            <a:spLocks/>
          </p:cNvSpPr>
          <p:nvPr/>
        </p:nvSpPr>
        <p:spPr bwMode="auto">
          <a:xfrm>
            <a:off x="4466772" y="5410200"/>
            <a:ext cx="2057400" cy="308610"/>
          </a:xfrm>
          <a:prstGeom prst="rect">
            <a:avLst/>
          </a:prstGeom>
          <a:solidFill>
            <a:srgbClr val="D6D6F4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3798" name="Rectangle 6"/>
          <p:cNvSpPr>
            <a:spLocks/>
          </p:cNvSpPr>
          <p:nvPr/>
        </p:nvSpPr>
        <p:spPr bwMode="auto">
          <a:xfrm>
            <a:off x="4466772" y="1828800"/>
            <a:ext cx="1026974" cy="384721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3799" name="Rectangle 7"/>
          <p:cNvSpPr>
            <a:spLocks/>
          </p:cNvSpPr>
          <p:nvPr/>
        </p:nvSpPr>
        <p:spPr bwMode="auto">
          <a:xfrm>
            <a:off x="1981200" y="5638800"/>
            <a:ext cx="18986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 stack top</a:t>
            </a:r>
          </a:p>
        </p:txBody>
      </p:sp>
      <p:sp>
        <p:nvSpPr>
          <p:cNvPr id="33801" name="Rectangle 9"/>
          <p:cNvSpPr>
            <a:spLocks/>
          </p:cNvSpPr>
          <p:nvPr/>
        </p:nvSpPr>
        <p:spPr bwMode="auto">
          <a:xfrm>
            <a:off x="6676572" y="5334000"/>
            <a:ext cx="20637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Instruction pointer</a:t>
            </a:r>
          </a:p>
        </p:txBody>
      </p:sp>
      <p:sp>
        <p:nvSpPr>
          <p:cNvPr id="33802" name="Rectangle 10"/>
          <p:cNvSpPr>
            <a:spLocks/>
          </p:cNvSpPr>
          <p:nvPr/>
        </p:nvSpPr>
        <p:spPr bwMode="auto">
          <a:xfrm>
            <a:off x="44858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CF</a:t>
            </a:r>
          </a:p>
        </p:txBody>
      </p:sp>
      <p:sp>
        <p:nvSpPr>
          <p:cNvPr id="33803" name="Rectangle 11"/>
          <p:cNvSpPr>
            <a:spLocks/>
          </p:cNvSpPr>
          <p:nvPr/>
        </p:nvSpPr>
        <p:spPr bwMode="auto">
          <a:xfrm>
            <a:off x="51589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ZF</a:t>
            </a:r>
          </a:p>
        </p:txBody>
      </p:sp>
      <p:sp>
        <p:nvSpPr>
          <p:cNvPr id="33804" name="Rectangle 12"/>
          <p:cNvSpPr>
            <a:spLocks/>
          </p:cNvSpPr>
          <p:nvPr/>
        </p:nvSpPr>
        <p:spPr bwMode="auto">
          <a:xfrm>
            <a:off x="58320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SF</a:t>
            </a:r>
          </a:p>
        </p:txBody>
      </p:sp>
      <p:sp>
        <p:nvSpPr>
          <p:cNvPr id="33805" name="Rectangle 13"/>
          <p:cNvSpPr>
            <a:spLocks/>
          </p:cNvSpPr>
          <p:nvPr/>
        </p:nvSpPr>
        <p:spPr bwMode="auto">
          <a:xfrm>
            <a:off x="65051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OF</a:t>
            </a:r>
          </a:p>
        </p:txBody>
      </p:sp>
      <p:sp>
        <p:nvSpPr>
          <p:cNvPr id="33806" name="Rectangle 14"/>
          <p:cNvSpPr>
            <a:spLocks/>
          </p:cNvSpPr>
          <p:nvPr/>
        </p:nvSpPr>
        <p:spPr bwMode="auto">
          <a:xfrm>
            <a:off x="7189788" y="6019800"/>
            <a:ext cx="1801812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Condition codes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466772" y="2286000"/>
            <a:ext cx="4296228" cy="2743200"/>
            <a:chOff x="762000" y="1143000"/>
            <a:chExt cx="7518400" cy="4800600"/>
          </a:xfrm>
        </p:grpSpPr>
        <p:sp>
          <p:nvSpPr>
            <p:cNvPr id="27" name="Rectangle 1"/>
            <p:cNvSpPr>
              <a:spLocks/>
            </p:cNvSpPr>
            <p:nvPr/>
          </p:nvSpPr>
          <p:spPr bwMode="auto">
            <a:xfrm>
              <a:off x="762000" y="4800600"/>
              <a:ext cx="3556000" cy="533400"/>
            </a:xfrm>
            <a:prstGeom prst="rect">
              <a:avLst/>
            </a:prstGeom>
            <a:solidFill>
              <a:srgbClr val="EFBFB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%rsp</a:t>
              </a:r>
            </a:p>
          </p:txBody>
        </p:sp>
        <p:sp>
          <p:nvSpPr>
            <p:cNvPr id="28" name="Rectangle 22"/>
            <p:cNvSpPr>
              <a:spLocks/>
            </p:cNvSpPr>
            <p:nvPr/>
          </p:nvSpPr>
          <p:spPr bwMode="auto">
            <a:xfrm>
              <a:off x="47244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%r8</a:t>
              </a:r>
            </a:p>
          </p:txBody>
        </p:sp>
        <p:sp>
          <p:nvSpPr>
            <p:cNvPr id="29" name="Rectangle 23"/>
            <p:cNvSpPr>
              <a:spLocks/>
            </p:cNvSpPr>
            <p:nvPr/>
          </p:nvSpPr>
          <p:spPr bwMode="auto">
            <a:xfrm>
              <a:off x="47244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%r9</a:t>
              </a:r>
            </a:p>
          </p:txBody>
        </p:sp>
        <p:sp>
          <p:nvSpPr>
            <p:cNvPr id="30" name="Rectangle 24"/>
            <p:cNvSpPr>
              <a:spLocks/>
            </p:cNvSpPr>
            <p:nvPr/>
          </p:nvSpPr>
          <p:spPr bwMode="auto">
            <a:xfrm>
              <a:off x="47244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%r10</a:t>
              </a:r>
            </a:p>
          </p:txBody>
        </p:sp>
        <p:sp>
          <p:nvSpPr>
            <p:cNvPr id="31" name="Rectangle 25"/>
            <p:cNvSpPr>
              <a:spLocks/>
            </p:cNvSpPr>
            <p:nvPr/>
          </p:nvSpPr>
          <p:spPr bwMode="auto">
            <a:xfrm>
              <a:off x="47244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%r11</a:t>
              </a:r>
            </a:p>
          </p:txBody>
        </p:sp>
        <p:sp>
          <p:nvSpPr>
            <p:cNvPr id="32" name="Rectangle 26"/>
            <p:cNvSpPr>
              <a:spLocks/>
            </p:cNvSpPr>
            <p:nvPr/>
          </p:nvSpPr>
          <p:spPr bwMode="auto">
            <a:xfrm>
              <a:off x="47244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%r12</a:t>
              </a:r>
            </a:p>
          </p:txBody>
        </p:sp>
        <p:sp>
          <p:nvSpPr>
            <p:cNvPr id="33" name="Rectangle 27"/>
            <p:cNvSpPr>
              <a:spLocks/>
            </p:cNvSpPr>
            <p:nvPr/>
          </p:nvSpPr>
          <p:spPr bwMode="auto">
            <a:xfrm>
              <a:off x="47244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%r13</a:t>
              </a:r>
            </a:p>
          </p:txBody>
        </p:sp>
        <p:sp>
          <p:nvSpPr>
            <p:cNvPr id="34" name="Rectangle 28"/>
            <p:cNvSpPr>
              <a:spLocks/>
            </p:cNvSpPr>
            <p:nvPr/>
          </p:nvSpPr>
          <p:spPr bwMode="auto">
            <a:xfrm>
              <a:off x="4724400" y="4800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%r14</a:t>
              </a:r>
            </a:p>
          </p:txBody>
        </p:sp>
        <p:sp>
          <p:nvSpPr>
            <p:cNvPr id="35" name="Rectangle 29"/>
            <p:cNvSpPr>
              <a:spLocks/>
            </p:cNvSpPr>
            <p:nvPr/>
          </p:nvSpPr>
          <p:spPr bwMode="auto">
            <a:xfrm>
              <a:off x="47244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%r15</a:t>
              </a:r>
            </a:p>
          </p:txBody>
        </p:sp>
        <p:sp>
          <p:nvSpPr>
            <p:cNvPr id="36" name="Rectangle 30"/>
            <p:cNvSpPr>
              <a:spLocks/>
            </p:cNvSpPr>
            <p:nvPr/>
          </p:nvSpPr>
          <p:spPr bwMode="auto">
            <a:xfrm>
              <a:off x="7620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rax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7" name="Rectangle 31"/>
            <p:cNvSpPr>
              <a:spLocks/>
            </p:cNvSpPr>
            <p:nvPr/>
          </p:nvSpPr>
          <p:spPr bwMode="auto">
            <a:xfrm>
              <a:off x="7620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8" name="Rectangle 32"/>
            <p:cNvSpPr>
              <a:spLocks/>
            </p:cNvSpPr>
            <p:nvPr/>
          </p:nvSpPr>
          <p:spPr bwMode="auto">
            <a:xfrm>
              <a:off x="7620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%rcx</a:t>
              </a:r>
            </a:p>
          </p:txBody>
        </p:sp>
        <p:sp>
          <p:nvSpPr>
            <p:cNvPr id="39" name="Rectangle 33"/>
            <p:cNvSpPr>
              <a:spLocks/>
            </p:cNvSpPr>
            <p:nvPr/>
          </p:nvSpPr>
          <p:spPr bwMode="auto">
            <a:xfrm>
              <a:off x="7620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%rdx</a:t>
              </a:r>
            </a:p>
          </p:txBody>
        </p:sp>
        <p:sp>
          <p:nvSpPr>
            <p:cNvPr id="40" name="Rectangle 34"/>
            <p:cNvSpPr>
              <a:spLocks/>
            </p:cNvSpPr>
            <p:nvPr/>
          </p:nvSpPr>
          <p:spPr bwMode="auto">
            <a:xfrm>
              <a:off x="7620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%rsi</a:t>
              </a:r>
            </a:p>
          </p:txBody>
        </p:sp>
        <p:sp>
          <p:nvSpPr>
            <p:cNvPr id="41" name="Rectangle 35"/>
            <p:cNvSpPr>
              <a:spLocks/>
            </p:cNvSpPr>
            <p:nvPr/>
          </p:nvSpPr>
          <p:spPr bwMode="auto">
            <a:xfrm>
              <a:off x="7620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%rdi</a:t>
              </a:r>
            </a:p>
          </p:txBody>
        </p:sp>
        <p:sp>
          <p:nvSpPr>
            <p:cNvPr id="42" name="Rectangle 36"/>
            <p:cNvSpPr>
              <a:spLocks/>
            </p:cNvSpPr>
            <p:nvPr/>
          </p:nvSpPr>
          <p:spPr bwMode="auto">
            <a:xfrm>
              <a:off x="7620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%rbp</a:t>
              </a:r>
            </a:p>
          </p:txBody>
        </p:sp>
      </p:grpSp>
      <p:cxnSp>
        <p:nvCxnSpPr>
          <p:cNvPr id="3" name="Straight Arrow Connector 2"/>
          <p:cNvCxnSpPr>
            <a:endCxn id="27" idx="1"/>
          </p:cNvCxnSpPr>
          <p:nvPr/>
        </p:nvCxnSpPr>
        <p:spPr bwMode="auto">
          <a:xfrm flipV="1">
            <a:off x="3657600" y="4528457"/>
            <a:ext cx="809172" cy="118654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42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(x)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to Middle 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31654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pcount_goto_jtm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While </a:t>
            </a:r>
            <a:r>
              <a:rPr lang="en-US" dirty="0"/>
              <a:t>Loop </a:t>
            </a:r>
            <a:r>
              <a:rPr lang="en-US" dirty="0" smtClean="0"/>
              <a:t>Example #1</a:t>
            </a:r>
            <a:endParaRPr lang="en-US" dirty="0"/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5118100"/>
            <a:ext cx="8382000" cy="1282700"/>
          </a:xfrm>
          <a:ln/>
        </p:spPr>
        <p:txBody>
          <a:bodyPr/>
          <a:lstStyle/>
          <a:p>
            <a:r>
              <a:rPr lang="en-US" dirty="0" smtClean="0"/>
              <a:t>Compare to do-while version of function</a:t>
            </a:r>
          </a:p>
          <a:p>
            <a:r>
              <a:rPr lang="en-US" dirty="0" smtClean="0"/>
              <a:t>Initial </a:t>
            </a:r>
            <a:r>
              <a:rPr lang="en-US" dirty="0" err="1" smtClean="0"/>
              <a:t>goto</a:t>
            </a:r>
            <a:r>
              <a:rPr lang="en-US" dirty="0" smtClean="0"/>
              <a:t> starts loop at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10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5" name="Rectangle 3"/>
          <p:cNvSpPr>
            <a:spLocks/>
          </p:cNvSpPr>
          <p:nvPr/>
        </p:nvSpPr>
        <p:spPr bwMode="auto">
          <a:xfrm>
            <a:off x="533400" y="1524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609600" y="2006601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533400" y="3687764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457200" y="4106863"/>
            <a:ext cx="3048000" cy="22050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while(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</a:t>
            </a:r>
            <a:r>
              <a:rPr lang="en-US" dirty="0" smtClean="0"/>
              <a:t>Translation #2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7200" y="1752600"/>
            <a:ext cx="4419600" cy="3992563"/>
          </a:xfrm>
        </p:spPr>
        <p:txBody>
          <a:bodyPr/>
          <a:lstStyle/>
          <a:p>
            <a:r>
              <a:rPr lang="en-US" dirty="0" smtClean="0"/>
              <a:t>“Do-while” conversion</a:t>
            </a:r>
          </a:p>
          <a:p>
            <a:r>
              <a:rPr lang="en-US" dirty="0" smtClean="0"/>
              <a:t>Used with </a:t>
            </a:r>
            <a:r>
              <a:rPr lang="en-US" b="1" dirty="0" smtClean="0">
                <a:latin typeface="Courier New"/>
                <a:cs typeface="Courier New"/>
              </a:rPr>
              <a:t>–O1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257800" y="3352800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334000" y="3771899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2" name="AutoShape 10"/>
          <p:cNvSpPr>
            <a:spLocks/>
          </p:cNvSpPr>
          <p:nvPr/>
        </p:nvSpPr>
        <p:spPr bwMode="auto">
          <a:xfrm>
            <a:off x="1371600" y="2878138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4038600" y="4178301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0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42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(x)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31654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pcount_goto_dw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if (!x)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While </a:t>
            </a:r>
            <a:r>
              <a:rPr lang="en-US" dirty="0"/>
              <a:t>Loop </a:t>
            </a:r>
            <a:r>
              <a:rPr lang="en-US" dirty="0" smtClean="0"/>
              <a:t>Example #2</a:t>
            </a:r>
            <a:endParaRPr lang="en-US" dirty="0"/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5118100"/>
            <a:ext cx="8382000" cy="1282700"/>
          </a:xfrm>
          <a:ln/>
        </p:spPr>
        <p:txBody>
          <a:bodyPr/>
          <a:lstStyle/>
          <a:p>
            <a:r>
              <a:rPr lang="en-US" dirty="0" smtClean="0"/>
              <a:t>Compare to do-while version of function</a:t>
            </a:r>
          </a:p>
          <a:p>
            <a:r>
              <a:rPr lang="en-US" dirty="0" smtClean="0"/>
              <a:t>Initial conditional guards entrance to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9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en-US" dirty="0"/>
              <a:t>Loop </a:t>
            </a:r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for (</a:t>
            </a:r>
            <a:r>
              <a:rPr lang="en-US" sz="2400" i="1"/>
              <a:t>Init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Test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Update </a:t>
            </a:r>
            <a:r>
              <a:rPr lang="en-US" sz="240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    </a:t>
            </a:r>
            <a:r>
              <a:rPr lang="en-US" sz="2400" i="1"/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8100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General Form</a:t>
            </a:r>
          </a:p>
          <a:p>
            <a:pPr marL="223838" indent="-223838" algn="ctr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381000" y="2819400"/>
            <a:ext cx="4495800" cy="3962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for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 =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(x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5181600" y="1295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5181600" y="22098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181600" y="3200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5029200" y="4191000"/>
            <a:ext cx="4114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unsigned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bit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238750" y="838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Init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5238750" y="17970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Test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5257800" y="27876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Update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5276850" y="37782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Body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en-US" dirty="0"/>
              <a:t>Loop </a:t>
            </a:r>
            <a:r>
              <a:rPr lang="en-US" dirty="0" smtClean="0">
                <a:sym typeface="Wingdings" pitchFamily="2" charset="2"/>
              </a:rPr>
              <a:t> While Loop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for (</a:t>
            </a:r>
            <a:r>
              <a:rPr lang="en-US" sz="2400" i="1" dirty="0">
                <a:latin typeface="+mj-lt"/>
              </a:rPr>
              <a:t>Init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Test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Update</a:t>
            </a:r>
            <a:r>
              <a:rPr lang="en-US" sz="2400" i="1" dirty="0"/>
              <a:t> </a:t>
            </a:r>
            <a:r>
              <a:rPr lang="en-US" sz="2400" dirty="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>
                <a:latin typeface="+mj-lt"/>
              </a:rPr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435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For Version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447800" y="3962400"/>
            <a:ext cx="2819400" cy="2675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i="1" dirty="0" smtClean="0">
                <a:latin typeface="+mj-lt"/>
              </a:rPr>
              <a:t>Init</a:t>
            </a:r>
            <a:r>
              <a:rPr lang="en-US" sz="2400" i="1" dirty="0" smtClean="0"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 smtClean="0">
                <a:latin typeface="Courier New" charset="0"/>
              </a:rPr>
              <a:t>while (</a:t>
            </a:r>
            <a:r>
              <a:rPr lang="en-US" sz="2400" i="1" dirty="0" smtClean="0">
                <a:latin typeface="+mj-lt"/>
              </a:rPr>
              <a:t>Test </a:t>
            </a:r>
            <a:r>
              <a:rPr lang="en-US" sz="2400" dirty="0" smtClean="0">
                <a:latin typeface="Courier New" charset="0"/>
              </a:rPr>
              <a:t>) {</a:t>
            </a:r>
            <a:endParaRPr lang="en-US" sz="2400" dirty="0">
              <a:latin typeface="Courier New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 smtClean="0">
                <a:latin typeface="+mj-lt"/>
              </a:rPr>
              <a:t>Body</a:t>
            </a:r>
            <a:endParaRPr lang="en-US" sz="2400" i="1" dirty="0" smtClean="0"/>
          </a:p>
          <a:p>
            <a:pPr algn="l">
              <a:spcBef>
                <a:spcPct val="50000"/>
              </a:spcBef>
            </a:pP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i="1" dirty="0" smtClean="0">
                <a:latin typeface="+mj-lt"/>
              </a:rPr>
              <a:t>Update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90550" y="3429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While Version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AutoShape 10"/>
          <p:cNvSpPr>
            <a:spLocks/>
          </p:cNvSpPr>
          <p:nvPr/>
        </p:nvSpPr>
        <p:spPr bwMode="auto">
          <a:xfrm>
            <a:off x="2438400" y="2895600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For-While Conversion</a:t>
            </a:r>
            <a:endParaRPr lang="en-US" dirty="0"/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4419600" y="1143000"/>
            <a:ext cx="4495800" cy="4343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pcount_for_while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while (</a:t>
            </a:r>
            <a:r>
              <a:rPr lang="en-US" sz="1800" b="1" dirty="0" err="1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 = </a:t>
            </a:r>
            <a:endParaRPr lang="en-US" sz="1800" b="1" dirty="0" smtClean="0">
              <a:solidFill>
                <a:srgbClr val="CC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(x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 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bit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  <a:endParaRPr lang="en-US" sz="18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381000" y="186055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381000" y="277495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381000" y="38100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228600" y="4756150"/>
            <a:ext cx="4114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(x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 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bit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438150" y="14033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Init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38150" y="2362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Test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457200" y="33528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Update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476250" y="43434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Body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61002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81000" y="13541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Loop</a:t>
            </a:r>
            <a:r>
              <a:rPr lang="en-US" dirty="0" smtClean="0">
                <a:sym typeface="Wingdings"/>
              </a:rPr>
              <a:t> Do-While Conversion</a:t>
            </a:r>
            <a:endParaRPr lang="en-US" dirty="0"/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5676900"/>
            <a:ext cx="4191000" cy="876300"/>
          </a:xfrm>
          <a:ln/>
        </p:spPr>
        <p:txBody>
          <a:bodyPr/>
          <a:lstStyle/>
          <a:p>
            <a:r>
              <a:rPr lang="en-US" dirty="0" smtClean="0"/>
              <a:t>Initial test can be optimized away</a:t>
            </a:r>
            <a:endParaRPr lang="en-US" dirty="0"/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228600" y="1905000"/>
            <a:ext cx="4191000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0574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724400" y="1371600"/>
            <a:ext cx="4343400" cy="541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pcount_for_goto_dw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(!(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 =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bit;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5200" y="2514600"/>
            <a:ext cx="4924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Init</a:t>
            </a:r>
            <a:endParaRPr lang="en-US" sz="1800" i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15200" y="2971800"/>
            <a:ext cx="7502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800" i="1" dirty="0" smtClean="0">
                <a:latin typeface="+mj-lt"/>
              </a:rPr>
              <a:t>Test</a:t>
            </a:r>
            <a:endParaRPr lang="en-US" sz="1800" i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96200" y="4038600"/>
            <a:ext cx="7104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Body</a:t>
            </a:r>
            <a:endParaRPr lang="en-US" sz="1800" i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38800" y="4876800"/>
            <a:ext cx="9284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Update</a:t>
            </a:r>
            <a:endParaRPr lang="en-US" sz="1800" i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0400" y="5334000"/>
            <a:ext cx="612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Test</a:t>
            </a:r>
            <a:endParaRPr lang="en-US" sz="1800" i="1" dirty="0"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029200" y="2819400"/>
            <a:ext cx="2209800" cy="533400"/>
            <a:chOff x="5029200" y="2743200"/>
            <a:chExt cx="2209800" cy="533400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Exercise: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Q1: Write a for-loop version for the following code?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357817"/>
            <a:ext cx="5654530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1688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43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b="1" dirty="0" smtClean="0">
                <a:solidFill>
                  <a:srgbClr val="7F7F7F"/>
                </a:solidFill>
              </a:rPr>
              <a:t>Control</a:t>
            </a:r>
            <a:r>
              <a:rPr lang="en-US" b="1" dirty="0">
                <a:solidFill>
                  <a:srgbClr val="7F7F7F"/>
                </a:solidFill>
              </a:rPr>
              <a:t>: Condition codes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b="1" dirty="0"/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444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4622800" y="254000"/>
            <a:ext cx="4140200" cy="1143000"/>
          </a:xfrm>
          <a:ln/>
        </p:spPr>
        <p:txBody>
          <a:bodyPr/>
          <a:lstStyle/>
          <a:p>
            <a:pPr marL="119063" indent="-119063"/>
            <a:r>
              <a:rPr lang="en-US"/>
              <a:t>Switch Statement Example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53000" y="1803400"/>
            <a:ext cx="3810000" cy="5029200"/>
          </a:xfrm>
          <a:ln/>
        </p:spPr>
        <p:txBody>
          <a:bodyPr/>
          <a:lstStyle/>
          <a:p>
            <a:r>
              <a:rPr lang="en-US" dirty="0"/>
              <a:t>Multiple case labels</a:t>
            </a:r>
          </a:p>
          <a:p>
            <a:pPr marL="552450" lvl="1"/>
            <a:r>
              <a:rPr lang="en-US" dirty="0"/>
              <a:t>Here: 5 &amp; 6</a:t>
            </a:r>
          </a:p>
          <a:p>
            <a:r>
              <a:rPr lang="en-US" dirty="0"/>
              <a:t>Fall through cases</a:t>
            </a:r>
          </a:p>
          <a:p>
            <a:pPr marL="552450" lvl="1"/>
            <a:r>
              <a:rPr lang="en-US" dirty="0"/>
              <a:t>Here: 2</a:t>
            </a:r>
          </a:p>
          <a:p>
            <a:r>
              <a:rPr lang="en-US" dirty="0"/>
              <a:t>Missing cases</a:t>
            </a:r>
          </a:p>
          <a:p>
            <a:pPr marL="552450" lvl="1"/>
            <a:r>
              <a:rPr lang="en-US" dirty="0"/>
              <a:t>Here: 4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254000" y="304800"/>
            <a:ext cx="4127500" cy="6400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3034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481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(Implicit Setting)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Single bit registers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</a:t>
            </a:r>
            <a:r>
              <a:rPr lang="en-US" dirty="0"/>
              <a:t>	 Carry Flag (for unsigned)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dirty="0"/>
              <a:t>  Sign Flag (for signed)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</a:t>
            </a:r>
            <a:r>
              <a:rPr lang="en-US" dirty="0"/>
              <a:t>	 Zero Flag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dirty="0"/>
              <a:t>  Overflow Flag (for signed</a:t>
            </a:r>
            <a:r>
              <a:rPr lang="en-US" dirty="0" smtClean="0"/>
              <a:t>)</a:t>
            </a: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endParaRPr lang="en-US" dirty="0" smtClean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 smtClean="0"/>
              <a:t>Implicitly </a:t>
            </a:r>
            <a:r>
              <a:rPr lang="en-US" dirty="0"/>
              <a:t>set (think of it as side effect) by arithmetic operations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Example: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addq</a:t>
            </a:r>
            <a:r>
              <a:rPr lang="en-US" dirty="0" smtClean="0"/>
              <a:t>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 err="1"/>
              <a:t>,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/>
              <a:t> ↔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a+b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dirty="0"/>
              <a:t> if carry out from most significant bit (unsigned overflow)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== 0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&lt; 0</a:t>
            </a:r>
            <a:r>
              <a:rPr lang="en-US" dirty="0"/>
              <a:t> (as signed)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dirty="0"/>
              <a:t> if two’s-complement (signed) overflow</a:t>
            </a:r>
            <a:br>
              <a:rPr lang="en-US" dirty="0"/>
            </a:b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b&gt;0 &amp;&amp; t&lt;0) || (a&lt;0 &amp;&amp; b&lt;0 &amp;&amp; t&gt;=0)</a:t>
            </a: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endParaRPr lang="en-US" dirty="0" smtClean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 smtClean="0"/>
              <a:t>Not </a:t>
            </a:r>
            <a:r>
              <a:rPr lang="en-US" dirty="0"/>
              <a:t>set by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 smtClean="0"/>
              <a:t> instruction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25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 Table Structure</a:t>
            </a:r>
          </a:p>
        </p:txBody>
      </p:sp>
      <p:sp>
        <p:nvSpPr>
          <p:cNvPr id="22532" name="Rectangle 4"/>
          <p:cNvSpPr>
            <a:spLocks/>
          </p:cNvSpPr>
          <p:nvPr/>
        </p:nvSpPr>
        <p:spPr bwMode="auto">
          <a:xfrm>
            <a:off x="7235825" y="15875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0</a:t>
            </a:r>
          </a:p>
        </p:txBody>
      </p:sp>
      <p:sp>
        <p:nvSpPr>
          <p:cNvPr id="22533" name="Rectangle 5"/>
          <p:cNvSpPr>
            <a:spLocks/>
          </p:cNvSpPr>
          <p:nvPr/>
        </p:nvSpPr>
        <p:spPr bwMode="auto">
          <a:xfrm>
            <a:off x="6030913" y="15875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Targ0:</a:t>
            </a:r>
          </a:p>
        </p:txBody>
      </p:sp>
      <p:sp>
        <p:nvSpPr>
          <p:cNvPr id="22534" name="Rectangle 6"/>
          <p:cNvSpPr>
            <a:spLocks/>
          </p:cNvSpPr>
          <p:nvPr/>
        </p:nvSpPr>
        <p:spPr bwMode="auto">
          <a:xfrm>
            <a:off x="7235825" y="25781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1</a:t>
            </a:r>
          </a:p>
        </p:txBody>
      </p:sp>
      <p:sp>
        <p:nvSpPr>
          <p:cNvPr id="22535" name="Rectangle 7"/>
          <p:cNvSpPr>
            <a:spLocks/>
          </p:cNvSpPr>
          <p:nvPr/>
        </p:nvSpPr>
        <p:spPr bwMode="auto">
          <a:xfrm>
            <a:off x="6030913" y="25781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Targ1:</a:t>
            </a:r>
          </a:p>
        </p:txBody>
      </p:sp>
      <p:sp>
        <p:nvSpPr>
          <p:cNvPr id="22536" name="Rectangle 8"/>
          <p:cNvSpPr>
            <a:spLocks/>
          </p:cNvSpPr>
          <p:nvPr/>
        </p:nvSpPr>
        <p:spPr bwMode="auto">
          <a:xfrm>
            <a:off x="7235825" y="35687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2</a:t>
            </a:r>
          </a:p>
        </p:txBody>
      </p:sp>
      <p:sp>
        <p:nvSpPr>
          <p:cNvPr id="22537" name="Rectangle 9"/>
          <p:cNvSpPr>
            <a:spLocks/>
          </p:cNvSpPr>
          <p:nvPr/>
        </p:nvSpPr>
        <p:spPr bwMode="auto">
          <a:xfrm>
            <a:off x="6030913" y="35687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Targ2:</a:t>
            </a:r>
          </a:p>
        </p:txBody>
      </p:sp>
      <p:sp>
        <p:nvSpPr>
          <p:cNvPr id="22538" name="Rectangle 10"/>
          <p:cNvSpPr>
            <a:spLocks/>
          </p:cNvSpPr>
          <p:nvPr/>
        </p:nvSpPr>
        <p:spPr bwMode="auto">
          <a:xfrm>
            <a:off x="7204075" y="57023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</a:p>
        </p:txBody>
      </p:sp>
      <p:sp>
        <p:nvSpPr>
          <p:cNvPr id="22539" name="Rectangle 11"/>
          <p:cNvSpPr>
            <a:spLocks/>
          </p:cNvSpPr>
          <p:nvPr/>
        </p:nvSpPr>
        <p:spPr bwMode="auto">
          <a:xfrm>
            <a:off x="5694363" y="5702300"/>
            <a:ext cx="13096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20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</a:p>
        </p:txBody>
      </p:sp>
      <p:sp>
        <p:nvSpPr>
          <p:cNvPr id="22540" name="Rectangle 12"/>
          <p:cNvSpPr>
            <a:spLocks/>
          </p:cNvSpPr>
          <p:nvPr/>
        </p:nvSpPr>
        <p:spPr bwMode="auto">
          <a:xfrm>
            <a:off x="7702550" y="4559300"/>
            <a:ext cx="227013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1" name="Rectangle 13"/>
          <p:cNvSpPr>
            <a:spLocks/>
          </p:cNvSpPr>
          <p:nvPr/>
        </p:nvSpPr>
        <p:spPr bwMode="auto">
          <a:xfrm>
            <a:off x="3937000" y="1714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</a:t>
            </a:r>
          </a:p>
        </p:txBody>
      </p:sp>
      <p:sp>
        <p:nvSpPr>
          <p:cNvPr id="22542" name="Rectangle 14"/>
          <p:cNvSpPr>
            <a:spLocks/>
          </p:cNvSpPr>
          <p:nvPr/>
        </p:nvSpPr>
        <p:spPr bwMode="auto">
          <a:xfrm>
            <a:off x="3937000" y="2095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</a:t>
            </a:r>
          </a:p>
        </p:txBody>
      </p:sp>
      <p:sp>
        <p:nvSpPr>
          <p:cNvPr id="22543" name="Rectangle 15"/>
          <p:cNvSpPr>
            <a:spLocks/>
          </p:cNvSpPr>
          <p:nvPr/>
        </p:nvSpPr>
        <p:spPr bwMode="auto">
          <a:xfrm>
            <a:off x="3937000" y="2476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</a:t>
            </a:r>
          </a:p>
        </p:txBody>
      </p:sp>
      <p:sp>
        <p:nvSpPr>
          <p:cNvPr id="22544" name="Rectangle 16"/>
          <p:cNvSpPr>
            <a:spLocks/>
          </p:cNvSpPr>
          <p:nvPr/>
        </p:nvSpPr>
        <p:spPr bwMode="auto">
          <a:xfrm>
            <a:off x="3937000" y="37719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18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</a:t>
            </a:r>
          </a:p>
        </p:txBody>
      </p:sp>
      <p:sp>
        <p:nvSpPr>
          <p:cNvPr id="22545" name="Rectangle 17"/>
          <p:cNvSpPr>
            <a:spLocks/>
          </p:cNvSpPr>
          <p:nvPr/>
        </p:nvSpPr>
        <p:spPr bwMode="auto">
          <a:xfrm>
            <a:off x="3937000" y="2857500"/>
            <a:ext cx="1270000" cy="9144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6" name="Rectangle 18"/>
          <p:cNvSpPr>
            <a:spLocks/>
          </p:cNvSpPr>
          <p:nvPr/>
        </p:nvSpPr>
        <p:spPr bwMode="auto">
          <a:xfrm>
            <a:off x="3111500" y="1701800"/>
            <a:ext cx="852488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jtab:</a:t>
            </a:r>
          </a:p>
        </p:txBody>
      </p:sp>
      <p:sp>
        <p:nvSpPr>
          <p:cNvPr id="22547" name="Rectangle 19"/>
          <p:cNvSpPr>
            <a:spLocks/>
          </p:cNvSpPr>
          <p:nvPr/>
        </p:nvSpPr>
        <p:spPr bwMode="auto">
          <a:xfrm>
            <a:off x="304800" y="5092700"/>
            <a:ext cx="2667000" cy="3937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goto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*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JTab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[x]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;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</p:txBody>
      </p:sp>
      <p:sp>
        <p:nvSpPr>
          <p:cNvPr id="22548" name="Rectangle 20"/>
          <p:cNvSpPr>
            <a:spLocks/>
          </p:cNvSpPr>
          <p:nvPr/>
        </p:nvSpPr>
        <p:spPr bwMode="auto">
          <a:xfrm>
            <a:off x="304800" y="1663700"/>
            <a:ext cx="2298700" cy="26035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switch(x) {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val_0: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0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• • •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</a:t>
            </a:r>
            <a:r>
              <a:rPr lang="en-US" sz="1800" dirty="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}</a:t>
            </a:r>
          </a:p>
        </p:txBody>
      </p:sp>
      <p:sp>
        <p:nvSpPr>
          <p:cNvPr id="22549" name="Rectangle 21"/>
          <p:cNvSpPr>
            <a:spLocks/>
          </p:cNvSpPr>
          <p:nvPr/>
        </p:nvSpPr>
        <p:spPr bwMode="auto">
          <a:xfrm>
            <a:off x="285750" y="1295400"/>
            <a:ext cx="139065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Switch Form</a:t>
            </a:r>
          </a:p>
        </p:txBody>
      </p:sp>
      <p:sp>
        <p:nvSpPr>
          <p:cNvPr id="22550" name="Rectangle 22"/>
          <p:cNvSpPr>
            <a:spLocks/>
          </p:cNvSpPr>
          <p:nvPr/>
        </p:nvSpPr>
        <p:spPr bwMode="auto">
          <a:xfrm>
            <a:off x="271463" y="4724400"/>
            <a:ext cx="2633859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Translation (Extended C)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551" name="Rectangle 23"/>
          <p:cNvSpPr>
            <a:spLocks/>
          </p:cNvSpPr>
          <p:nvPr/>
        </p:nvSpPr>
        <p:spPr bwMode="auto">
          <a:xfrm>
            <a:off x="3725863" y="1282700"/>
            <a:ext cx="1268412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2552" name="Rectangle 24"/>
          <p:cNvSpPr>
            <a:spLocks/>
          </p:cNvSpPr>
          <p:nvPr/>
        </p:nvSpPr>
        <p:spPr bwMode="auto">
          <a:xfrm>
            <a:off x="6923088" y="1219200"/>
            <a:ext cx="1462087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Targets</a:t>
            </a:r>
          </a:p>
        </p:txBody>
      </p:sp>
    </p:spTree>
    <p:extLst>
      <p:ext uri="{BB962C8B-B14F-4D97-AF65-F5344CB8AC3E}">
        <p14:creationId xmlns:p14="http://schemas.microsoft.com/office/powerpoint/2010/main" val="538493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rgbClr val="990000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3556" name="Rectangle 4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3561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Switch Statement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3562" name="Rectangle 10"/>
          <p:cNvSpPr>
            <a:spLocks/>
          </p:cNvSpPr>
          <p:nvPr/>
        </p:nvSpPr>
        <p:spPr bwMode="auto">
          <a:xfrm>
            <a:off x="393700" y="381635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Setup:</a:t>
            </a:r>
          </a:p>
        </p:txBody>
      </p:sp>
      <p:sp>
        <p:nvSpPr>
          <p:cNvPr id="23563" name="Rectangle 11"/>
          <p:cNvSpPr>
            <a:spLocks/>
          </p:cNvSpPr>
          <p:nvPr/>
        </p:nvSpPr>
        <p:spPr bwMode="auto">
          <a:xfrm>
            <a:off x="457200" y="1376362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8" name="Rectangle 1"/>
          <p:cNvSpPr>
            <a:spLocks/>
          </p:cNvSpPr>
          <p:nvPr/>
        </p:nvSpPr>
        <p:spPr bwMode="auto">
          <a:xfrm>
            <a:off x="304800" y="4267200"/>
            <a:ext cx="7620000" cy="2159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$6, %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   # x:6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.L8</a:t>
            </a:r>
          </a:p>
          <a:p>
            <a:pPr algn="l"/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*.L4(,%rdi,8)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 flipV="1">
            <a:off x="1295400" y="5334000"/>
            <a:ext cx="990600" cy="609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838200" y="59436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What range of values takes default?</a:t>
            </a:r>
            <a:endParaRPr lang="en-US" sz="24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00800" y="59436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</a:rPr>
              <a:t>Note that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</a:rPr>
              <a:t> not initialized here</a:t>
            </a:r>
            <a:endParaRPr lang="en-US" sz="2400" dirty="0">
              <a:solidFill>
                <a:srgbClr val="C00000"/>
              </a:solidFill>
              <a:latin typeface="Calibri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888483"/>
              </p:ext>
            </p:extLst>
          </p:nvPr>
        </p:nvGraphicFramePr>
        <p:xfrm>
          <a:off x="5181600" y="41148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z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4639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45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Switch Statement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4580" name="Rectangle 4"/>
          <p:cNvSpPr>
            <a:spLocks/>
          </p:cNvSpPr>
          <p:nvPr/>
        </p:nvSpPr>
        <p:spPr bwMode="auto">
          <a:xfrm>
            <a:off x="457200" y="1350962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switch_eg(long x, long y, long z)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4581" name="Rectangle 5"/>
          <p:cNvSpPr>
            <a:spLocks/>
          </p:cNvSpPr>
          <p:nvPr/>
        </p:nvSpPr>
        <p:spPr bwMode="auto">
          <a:xfrm>
            <a:off x="76200" y="5334000"/>
            <a:ext cx="1004888" cy="635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Indirect </a:t>
            </a:r>
            <a:b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</a:br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jump</a:t>
            </a:r>
          </a:p>
        </p:txBody>
      </p:sp>
      <p:sp>
        <p:nvSpPr>
          <p:cNvPr id="24582" name="AutoShape 6"/>
          <p:cNvSpPr>
            <a:spLocks/>
          </p:cNvSpPr>
          <p:nvPr/>
        </p:nvSpPr>
        <p:spPr bwMode="auto">
          <a:xfrm>
            <a:off x="1066800" y="5410200"/>
            <a:ext cx="631825" cy="3810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C00000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3" name="Rectangle 7"/>
          <p:cNvSpPr>
            <a:spLocks/>
          </p:cNvSpPr>
          <p:nvPr/>
        </p:nvSpPr>
        <p:spPr bwMode="auto">
          <a:xfrm>
            <a:off x="6172200" y="2286000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4584" name="Rectangle 8"/>
          <p:cNvSpPr>
            <a:spLocks/>
          </p:cNvSpPr>
          <p:nvPr/>
        </p:nvSpPr>
        <p:spPr bwMode="auto">
          <a:xfrm>
            <a:off x="6248400" y="26670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.quad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.quad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.quad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.quad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4586" name="Rectangle 10"/>
          <p:cNvSpPr>
            <a:spLocks/>
          </p:cNvSpPr>
          <p:nvPr/>
        </p:nvSpPr>
        <p:spPr bwMode="auto">
          <a:xfrm>
            <a:off x="393700" y="381635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23838" indent="-2238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Setup:</a:t>
            </a:r>
          </a:p>
        </p:txBody>
      </p:sp>
      <p:sp>
        <p:nvSpPr>
          <p:cNvPr id="12" name="Rectangle 1"/>
          <p:cNvSpPr>
            <a:spLocks/>
          </p:cNvSpPr>
          <p:nvPr/>
        </p:nvSpPr>
        <p:spPr bwMode="auto">
          <a:xfrm>
            <a:off x="1143000" y="4241800"/>
            <a:ext cx="5867400" cy="2082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$6, %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      # x:6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L8           # Use default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*.L4(,%rdi,8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#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JTab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483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Assembly Setup Explanation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156200"/>
          </a:xfrm>
          <a:ln/>
        </p:spPr>
        <p:txBody>
          <a:bodyPr/>
          <a:lstStyle/>
          <a:p>
            <a:r>
              <a:rPr lang="en-US" dirty="0"/>
              <a:t>Table Structure</a:t>
            </a:r>
          </a:p>
          <a:p>
            <a:pPr marL="552450" lvl="1"/>
            <a:r>
              <a:rPr lang="en-US" dirty="0"/>
              <a:t>Each target requires </a:t>
            </a:r>
            <a:r>
              <a:rPr lang="en-US" dirty="0" smtClean="0"/>
              <a:t>8 </a:t>
            </a:r>
            <a:r>
              <a:rPr lang="en-US" dirty="0"/>
              <a:t>bytes</a:t>
            </a:r>
          </a:p>
          <a:p>
            <a:pPr marL="552450" lvl="1"/>
            <a:r>
              <a:rPr lang="en-US" dirty="0"/>
              <a:t>Base address at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L4</a:t>
            </a:r>
            <a:endParaRPr lang="en-US" dirty="0"/>
          </a:p>
          <a:p>
            <a:endParaRPr lang="en-US" dirty="0"/>
          </a:p>
          <a:p>
            <a:r>
              <a:rPr lang="en-US" dirty="0"/>
              <a:t>Jumping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Direct: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.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L8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Jump target is denoted by label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L8</a:t>
            </a:r>
            <a:endParaRPr lang="en-US" dirty="0"/>
          </a:p>
          <a:p>
            <a:pPr marL="552450" lvl="1"/>
            <a:endParaRPr lang="en-US" dirty="0"/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Indirect: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*.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L4(,%rdi,8)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Start of jump table: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L4</a:t>
            </a:r>
            <a:endParaRPr lang="en-US" dirty="0"/>
          </a:p>
          <a:p>
            <a:pPr marL="552450" lvl="1"/>
            <a:r>
              <a:rPr lang="en-US" dirty="0"/>
              <a:t>Must scale by factor of </a:t>
            </a:r>
            <a:r>
              <a:rPr lang="en-US" dirty="0" smtClean="0"/>
              <a:t>8 (addresses are 8 bytes)</a:t>
            </a:r>
            <a:endParaRPr lang="en-US" dirty="0"/>
          </a:p>
          <a:p>
            <a:pPr marL="552450" lvl="1"/>
            <a:r>
              <a:rPr lang="en-US" dirty="0"/>
              <a:t>Fetch target from effective Address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L4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+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x*8</a:t>
            </a:r>
            <a:endParaRPr lang="en-US" dirty="0"/>
          </a:p>
          <a:p>
            <a:pPr marL="838200" lvl="2"/>
            <a:r>
              <a:rPr lang="en-US" dirty="0"/>
              <a:t>Only for  0 ≤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r>
              <a:rPr lang="en-US" dirty="0"/>
              <a:t> ≤ 6</a:t>
            </a:r>
          </a:p>
        </p:txBody>
      </p:sp>
      <p:sp>
        <p:nvSpPr>
          <p:cNvPr id="25606" name="Rectangle 6"/>
          <p:cNvSpPr>
            <a:spLocks/>
          </p:cNvSpPr>
          <p:nvPr/>
        </p:nvSpPr>
        <p:spPr bwMode="auto">
          <a:xfrm>
            <a:off x="5257800" y="1646238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5486400" y="21336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4648200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solidFill>
                  <a:srgbClr val="00B050"/>
                </a:solidFill>
              </a:rPr>
              <a:t>Map: case-value -&gt; code-block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697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>
            <a:spLocks/>
          </p:cNvSpPr>
          <p:nvPr/>
        </p:nvSpPr>
        <p:spPr bwMode="auto">
          <a:xfrm>
            <a:off x="1130300" y="19812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66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 Table</a:t>
            </a:r>
          </a:p>
        </p:txBody>
      </p:sp>
      <p:sp>
        <p:nvSpPr>
          <p:cNvPr id="26629" name="Rectangle 5"/>
          <p:cNvSpPr>
            <a:spLocks/>
          </p:cNvSpPr>
          <p:nvPr/>
        </p:nvSpPr>
        <p:spPr bwMode="auto">
          <a:xfrm>
            <a:off x="292100" y="137160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4419600" y="1600200"/>
            <a:ext cx="4432300" cy="47704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 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L3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 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L5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 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L9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 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L7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3581400" y="2743200"/>
            <a:ext cx="1371600" cy="27241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rot="10800000" flipH="1">
            <a:off x="3568700" y="2146300"/>
            <a:ext cx="1390650" cy="73660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rot="10800000" flipH="1">
            <a:off x="3570288" y="2906713"/>
            <a:ext cx="1392237" cy="236537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3575050" y="3403600"/>
            <a:ext cx="1390650" cy="271463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3581400" y="3670300"/>
            <a:ext cx="1373188" cy="17970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3581400" y="3905250"/>
            <a:ext cx="1295400" cy="6667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3581400" y="4159250"/>
            <a:ext cx="1295400" cy="6413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41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76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</a:t>
            </a:r>
            <a:r>
              <a:rPr lang="en-US" dirty="0" smtClean="0"/>
              <a:t>(x == 1)</a:t>
            </a:r>
            <a:endParaRPr lang="en-US" dirty="0"/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295400"/>
            <a:ext cx="4737100" cy="1371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.L3: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*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1981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case 1:	  // .L3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193612"/>
              </p:ext>
            </p:extLst>
          </p:nvPr>
        </p:nvGraphicFramePr>
        <p:xfrm>
          <a:off x="1752600" y="41148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z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505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Handling Fall-Through</a:t>
            </a:r>
            <a:endParaRPr lang="en-US" dirty="0"/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w 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16" name="Rectangle 6"/>
          <p:cNvSpPr>
            <a:spLocks/>
          </p:cNvSpPr>
          <p:nvPr/>
        </p:nvSpPr>
        <p:spPr bwMode="auto">
          <a:xfrm>
            <a:off x="6172200" y="4419600"/>
            <a:ext cx="2743200" cy="762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3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7" name="Rectangle 6"/>
          <p:cNvSpPr>
            <a:spLocks/>
          </p:cNvSpPr>
          <p:nvPr/>
        </p:nvSpPr>
        <p:spPr bwMode="auto">
          <a:xfrm>
            <a:off x="4191000" y="2133600"/>
            <a:ext cx="2743200" cy="990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merge;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8" name="Rectangle 6"/>
          <p:cNvSpPr>
            <a:spLocks/>
          </p:cNvSpPr>
          <p:nvPr/>
        </p:nvSpPr>
        <p:spPr bwMode="auto">
          <a:xfrm>
            <a:off x="6172200" y="5181600"/>
            <a:ext cx="2743200" cy="685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merge: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cxnSp>
        <p:nvCxnSpPr>
          <p:cNvPr id="20" name="Straight Arrow Connector 19"/>
          <p:cNvCxnSpPr>
            <a:endCxn id="17" idx="1"/>
          </p:cNvCxnSpPr>
          <p:nvPr/>
        </p:nvCxnSpPr>
        <p:spPr bwMode="auto">
          <a:xfrm flipV="1">
            <a:off x="1752600" y="2628900"/>
            <a:ext cx="2438400" cy="190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endCxn id="16" idx="1"/>
          </p:cNvCxnSpPr>
          <p:nvPr/>
        </p:nvCxnSpPr>
        <p:spPr bwMode="auto">
          <a:xfrm>
            <a:off x="1905000" y="3733800"/>
            <a:ext cx="4267200" cy="1066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17" idx="2"/>
          </p:cNvCxnSpPr>
          <p:nvPr/>
        </p:nvCxnSpPr>
        <p:spPr bwMode="auto">
          <a:xfrm>
            <a:off x="5562600" y="3124200"/>
            <a:ext cx="609600" cy="2286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15016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76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</a:t>
            </a:r>
            <a:r>
              <a:rPr lang="en-US" dirty="0" smtClean="0"/>
              <a:t>(x == 2, x == 3)</a:t>
            </a:r>
            <a:endParaRPr lang="en-US" dirty="0"/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3962400" y="1295400"/>
            <a:ext cx="5041900" cy="3048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.L5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           # Case 2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cqto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idivq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/z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L6       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.L9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           # Case 3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           #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+= z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ret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w 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239769"/>
              </p:ext>
            </p:extLst>
          </p:nvPr>
        </p:nvGraphicFramePr>
        <p:xfrm>
          <a:off x="3810000" y="45720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z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433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76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</a:t>
            </a:r>
            <a:r>
              <a:rPr lang="en-US" dirty="0" smtClean="0"/>
              <a:t>(x == 5, x == 6, default)</a:t>
            </a:r>
            <a:endParaRPr lang="en-US" dirty="0"/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295400"/>
            <a:ext cx="4737100" cy="2133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.L7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        # Case 5,6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$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1, %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-= z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.L8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        # Default: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$2,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2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2819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.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5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// .L7</a:t>
            </a:r>
          </a:p>
          <a:p>
            <a:pPr algn="l"/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case 6: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// .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L7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// .L8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038513"/>
              </p:ext>
            </p:extLst>
          </p:nvPr>
        </p:nvGraphicFramePr>
        <p:xfrm>
          <a:off x="3810000" y="45720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z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266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Alternatives to jump-table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if-else-if-else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pros/cons</a:t>
            </a:r>
          </a:p>
          <a:p>
            <a:pPr lvl="1"/>
            <a:r>
              <a:rPr lang="en-US" altLang="zh-CN" dirty="0" smtClean="0">
                <a:solidFill>
                  <a:srgbClr val="00B050"/>
                </a:solidFill>
              </a:rPr>
              <a:t>the time to switch is independent of the number of switch cases</a:t>
            </a:r>
          </a:p>
          <a:p>
            <a:pPr lvl="1"/>
            <a:r>
              <a:rPr lang="en-US" altLang="zh-CN" dirty="0" smtClean="0">
                <a:solidFill>
                  <a:srgbClr val="00B050"/>
                </a:solidFill>
              </a:rPr>
              <a:t>need a regular pattern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When to use:</a:t>
            </a:r>
          </a:p>
          <a:p>
            <a:pPr lvl="1"/>
            <a:r>
              <a:rPr lang="en-US" altLang="zh-CN" dirty="0" smtClean="0">
                <a:solidFill>
                  <a:srgbClr val="00B050"/>
                </a:solidFill>
              </a:rPr>
              <a:t>a number of cases </a:t>
            </a:r>
            <a:r>
              <a:rPr lang="zh-CN" altLang="en-US" dirty="0" smtClean="0">
                <a:solidFill>
                  <a:srgbClr val="00B050"/>
                </a:solidFill>
              </a:rPr>
              <a:t>（</a:t>
            </a:r>
            <a:r>
              <a:rPr lang="en-US" altLang="zh-CN" dirty="0" smtClean="0">
                <a:solidFill>
                  <a:srgbClr val="00B050"/>
                </a:solidFill>
              </a:rPr>
              <a:t>&gt;= 4)</a:t>
            </a:r>
          </a:p>
          <a:p>
            <a:pPr lvl="1"/>
            <a:r>
              <a:rPr lang="en-US" altLang="zh-CN" dirty="0" smtClean="0">
                <a:solidFill>
                  <a:srgbClr val="00B050"/>
                </a:solidFill>
              </a:rPr>
              <a:t>span a small range of values</a:t>
            </a:r>
          </a:p>
          <a:p>
            <a:pPr lvl="1"/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39046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584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(Explicit Setting: Compare)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Explicit Setting by Compare Instruction</a:t>
            </a:r>
          </a:p>
          <a:p>
            <a:pPr marL="317500" lvl="1" indent="0"/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 smtClean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dirty="0"/>
          </a:p>
          <a:p>
            <a:pPr marL="317500" lvl="1" indent="0"/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a-b</a:t>
            </a:r>
            <a:r>
              <a:rPr lang="en-US" dirty="0"/>
              <a:t> without setting destination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dirty="0"/>
              <a:t> if carry out from most significant bit (used for unsigned comparisons)</a:t>
            </a:r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dirty="0"/>
              <a:t> (as signed)</a:t>
            </a:r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dirty="0"/>
              <a:t> if two’s-complement (signed) overflow</a:t>
            </a:r>
            <a:br>
              <a:rPr lang="en-US" dirty="0"/>
            </a:b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b&lt;0 &amp;&amp; (a-b)&lt;0) || (a&lt;0 &amp;&amp; b&gt;0 &amp;&amp; (a-b)&gt;0)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9938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20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Summarizing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C Control</a:t>
            </a:r>
          </a:p>
          <a:p>
            <a:pPr marL="546100" lvl="1"/>
            <a:r>
              <a:rPr lang="en-US" dirty="0"/>
              <a:t>if-then-else</a:t>
            </a:r>
          </a:p>
          <a:p>
            <a:pPr marL="546100" lvl="1"/>
            <a:r>
              <a:rPr lang="en-US" dirty="0"/>
              <a:t>do-while</a:t>
            </a:r>
          </a:p>
          <a:p>
            <a:pPr marL="546100" lvl="1"/>
            <a:r>
              <a:rPr lang="en-US" dirty="0"/>
              <a:t>while, for</a:t>
            </a:r>
          </a:p>
          <a:p>
            <a:pPr marL="546100" lvl="1"/>
            <a:r>
              <a:rPr lang="en-US" dirty="0" smtClean="0"/>
              <a:t>switch</a:t>
            </a:r>
            <a:endParaRPr lang="en-US" dirty="0"/>
          </a:p>
          <a:p>
            <a:r>
              <a:rPr lang="en-US" dirty="0"/>
              <a:t>Assembler Control</a:t>
            </a:r>
          </a:p>
          <a:p>
            <a:pPr marL="546100" lvl="1"/>
            <a:r>
              <a:rPr lang="en-US" dirty="0"/>
              <a:t>Conditional jump</a:t>
            </a:r>
          </a:p>
          <a:p>
            <a:pPr marL="546100" lvl="1"/>
            <a:r>
              <a:rPr lang="en-US" dirty="0"/>
              <a:t>Conditional move</a:t>
            </a:r>
          </a:p>
          <a:p>
            <a:pPr marL="546100" lvl="1"/>
            <a:r>
              <a:rPr lang="en-US" dirty="0"/>
              <a:t>Indirect </a:t>
            </a:r>
            <a:r>
              <a:rPr lang="en-US" dirty="0" smtClean="0"/>
              <a:t>jump (via jump tables)</a:t>
            </a:r>
            <a:endParaRPr lang="en-US" dirty="0"/>
          </a:p>
          <a:p>
            <a:pPr marL="546100" lvl="1"/>
            <a:r>
              <a:rPr lang="en-US" dirty="0" smtClean="0"/>
              <a:t>Compiler generates code sequence </a:t>
            </a:r>
            <a:r>
              <a:rPr lang="en-US" dirty="0"/>
              <a:t>to implement more complex control</a:t>
            </a:r>
          </a:p>
          <a:p>
            <a:r>
              <a:rPr lang="en-US" dirty="0"/>
              <a:t>Standard Techniques</a:t>
            </a:r>
          </a:p>
          <a:p>
            <a:pPr marL="546100" lvl="1"/>
            <a:r>
              <a:rPr lang="en-US" dirty="0"/>
              <a:t>L</a:t>
            </a:r>
            <a:r>
              <a:rPr lang="en-US" dirty="0" smtClean="0"/>
              <a:t>oops </a:t>
            </a:r>
            <a:r>
              <a:rPr lang="en-US" dirty="0"/>
              <a:t>converted to do-while </a:t>
            </a:r>
            <a:r>
              <a:rPr lang="en-US" dirty="0" smtClean="0"/>
              <a:t>or jump-to-middle form</a:t>
            </a:r>
            <a:endParaRPr lang="en-US" dirty="0"/>
          </a:p>
          <a:p>
            <a:pPr marL="546100" lvl="1"/>
            <a:r>
              <a:rPr lang="en-US" dirty="0" smtClean="0"/>
              <a:t>Large </a:t>
            </a:r>
            <a:r>
              <a:rPr lang="en-US" dirty="0"/>
              <a:t>switch statements use jump tables</a:t>
            </a:r>
          </a:p>
          <a:p>
            <a:pPr marL="546100" lvl="1"/>
            <a:r>
              <a:rPr lang="en-US" dirty="0"/>
              <a:t>Sparse switch statements may use decision </a:t>
            </a:r>
            <a:r>
              <a:rPr lang="en-US" dirty="0" smtClean="0"/>
              <a:t>trees (if-</a:t>
            </a:r>
            <a:r>
              <a:rPr lang="en-US" dirty="0" err="1" smtClean="0"/>
              <a:t>elseif</a:t>
            </a:r>
            <a:r>
              <a:rPr lang="en-US" dirty="0" smtClean="0"/>
              <a:t>-</a:t>
            </a:r>
            <a:r>
              <a:rPr lang="en-US" dirty="0" err="1" smtClean="0"/>
              <a:t>elseif</a:t>
            </a:r>
            <a:r>
              <a:rPr lang="en-US" dirty="0" smtClean="0"/>
              <a:t>-else)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17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451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Summary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Today</a:t>
            </a:r>
          </a:p>
          <a:p>
            <a:pPr marL="552450" lvl="1"/>
            <a:r>
              <a:rPr lang="en-US" dirty="0" smtClean="0"/>
              <a:t>Control</a:t>
            </a:r>
            <a:r>
              <a:rPr lang="en-US" dirty="0"/>
              <a:t>: Condition codes</a:t>
            </a:r>
          </a:p>
          <a:p>
            <a:pPr marL="552450" lvl="1"/>
            <a:r>
              <a:rPr lang="en-US" dirty="0"/>
              <a:t>Conditional </a:t>
            </a:r>
            <a:r>
              <a:rPr lang="en-US" dirty="0" smtClean="0"/>
              <a:t>branches &amp; conditional moves</a:t>
            </a:r>
            <a:endParaRPr lang="en-US" dirty="0"/>
          </a:p>
          <a:p>
            <a:pPr marL="552450" lvl="1"/>
            <a:r>
              <a:rPr lang="en-US" dirty="0" smtClean="0"/>
              <a:t>Loops</a:t>
            </a:r>
          </a:p>
          <a:p>
            <a:pPr marL="552450" lvl="1"/>
            <a:r>
              <a:rPr lang="en-US" dirty="0" smtClean="0"/>
              <a:t>Switch statements</a:t>
            </a:r>
            <a:endParaRPr lang="en-US" dirty="0"/>
          </a:p>
          <a:p>
            <a:r>
              <a:rPr lang="en-US" dirty="0"/>
              <a:t>Next Time</a:t>
            </a:r>
          </a:p>
          <a:p>
            <a:pPr marL="552450" lvl="1"/>
            <a:r>
              <a:rPr lang="en-US" dirty="0" smtClean="0"/>
              <a:t>Stack</a:t>
            </a:r>
            <a:endParaRPr lang="en-US" dirty="0"/>
          </a:p>
          <a:p>
            <a:pPr marL="552450" lvl="1"/>
            <a:r>
              <a:rPr lang="en-US" dirty="0"/>
              <a:t>Call / return</a:t>
            </a:r>
          </a:p>
          <a:p>
            <a:pPr marL="552450" lvl="1"/>
            <a:r>
              <a:rPr lang="en-US" dirty="0"/>
              <a:t>Procedure call discipline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68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(Explicit Setting: Test)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Explicit Setting by Test instruction</a:t>
            </a:r>
          </a:p>
          <a:p>
            <a:pPr marL="317500" lvl="1" indent="0"/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 smtClean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dirty="0" smtClean="0"/>
          </a:p>
          <a:p>
            <a:pPr marL="603250" lvl="2" indent="0"/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/>
              <a:t> without setting destination 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/>
              <a:t>Sets condition codes based on value of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 dirty="0"/>
              <a:t> &amp;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endParaRPr lang="en-US" dirty="0"/>
          </a:p>
          <a:p>
            <a:pPr marL="317500" lvl="1" indent="0"/>
            <a:r>
              <a:rPr lang="en-US" dirty="0"/>
              <a:t>Useful to have one of the operands be a mask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== 0</a:t>
            </a:r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&lt; 0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Def and Use of condition codes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Def:</a:t>
            </a:r>
          </a:p>
          <a:p>
            <a:pPr lvl="1"/>
            <a:r>
              <a:rPr lang="en-US" altLang="zh-CN" dirty="0" smtClean="0">
                <a:solidFill>
                  <a:srgbClr val="00B050"/>
                </a:solidFill>
              </a:rPr>
              <a:t>Explicit set by Compare and Test instructions</a:t>
            </a:r>
          </a:p>
          <a:p>
            <a:pPr lvl="1"/>
            <a:r>
              <a:rPr lang="en-US" altLang="zh-CN" dirty="0" smtClean="0">
                <a:solidFill>
                  <a:srgbClr val="00B050"/>
                </a:solidFill>
              </a:rPr>
              <a:t>Implicit set by almost all arithmetic instructions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Use:</a:t>
            </a:r>
          </a:p>
          <a:p>
            <a:pPr lvl="1"/>
            <a:r>
              <a:rPr lang="en-US" altLang="zh-CN" dirty="0" err="1" smtClean="0">
                <a:solidFill>
                  <a:srgbClr val="00B050"/>
                </a:solidFill>
              </a:rPr>
              <a:t>SetX</a:t>
            </a:r>
            <a:r>
              <a:rPr lang="en-US" altLang="zh-CN" dirty="0" smtClean="0">
                <a:solidFill>
                  <a:srgbClr val="00B050"/>
                </a:solidFill>
              </a:rPr>
              <a:t> instruction class: write 0/1 into one-byte register</a:t>
            </a:r>
          </a:p>
          <a:p>
            <a:pPr lvl="1"/>
            <a:r>
              <a:rPr lang="en-US" altLang="zh-CN" dirty="0" smtClean="0">
                <a:solidFill>
                  <a:srgbClr val="00B050"/>
                </a:solidFill>
              </a:rPr>
              <a:t>conditional jump</a:t>
            </a:r>
          </a:p>
          <a:p>
            <a:pPr lvl="1"/>
            <a:r>
              <a:rPr lang="en-US" altLang="zh-CN" dirty="0" smtClean="0">
                <a:solidFill>
                  <a:srgbClr val="00B050"/>
                </a:solidFill>
              </a:rPr>
              <a:t>conditional movement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40907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78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Reading Condition Codes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/>
              <a:t>SetX</a:t>
            </a:r>
            <a:r>
              <a:rPr lang="en-US" dirty="0"/>
              <a:t> Instructions</a:t>
            </a:r>
          </a:p>
          <a:p>
            <a:pPr marL="552450" lvl="1"/>
            <a:r>
              <a:rPr lang="en-US" dirty="0"/>
              <a:t>Set</a:t>
            </a:r>
            <a:r>
              <a:rPr lang="en-US" dirty="0" smtClean="0"/>
              <a:t> low-order byte of destination to 0 or 1 based </a:t>
            </a:r>
            <a:r>
              <a:rPr lang="en-US" dirty="0"/>
              <a:t>on combinations of condition </a:t>
            </a:r>
            <a:r>
              <a:rPr lang="en-US" dirty="0" smtClean="0"/>
              <a:t>codes</a:t>
            </a:r>
          </a:p>
          <a:p>
            <a:pPr marL="552450" lvl="1"/>
            <a:r>
              <a:rPr lang="en-US" dirty="0" smtClean="0"/>
              <a:t>Does not alter remaining 7 bytes</a:t>
            </a:r>
          </a:p>
          <a:p>
            <a:pPr marL="552450" lvl="1"/>
            <a:endParaRPr lang="en-US" dirty="0"/>
          </a:p>
        </p:txBody>
      </p:sp>
      <p:graphicFrame>
        <p:nvGraphicFramePr>
          <p:cNvPr id="37893" name="Group 5"/>
          <p:cNvGraphicFramePr>
            <a:graphicFrameLocks noGrp="1"/>
          </p:cNvGraphicFramePr>
          <p:nvPr/>
        </p:nvGraphicFramePr>
        <p:xfrm>
          <a:off x="1295400" y="2976880"/>
          <a:ext cx="6096000" cy="3576320"/>
        </p:xfrm>
        <a:graphic>
          <a:graphicData uri="http://schemas.openxmlformats.org/drawingml/2006/table">
            <a:tbl>
              <a:tblPr/>
              <a:tblGrid>
                <a:gridCol w="1109663"/>
                <a:gridCol w="2216150"/>
                <a:gridCol w="2770187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seta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setb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18682" y="6019800"/>
            <a:ext cx="7329487" cy="838200"/>
          </a:xfrm>
          <a:ln/>
        </p:spPr>
        <p:txBody>
          <a:bodyPr/>
          <a:lstStyle/>
          <a:p>
            <a:pPr lvl="1"/>
            <a:r>
              <a:rPr lang="en-US" dirty="0" smtClean="0"/>
              <a:t>Can reference low-order byte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3657600" y="1181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%al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3657600" y="1790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bl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3657600" y="2400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%cl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3657600" y="30099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%dl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3657600" y="36195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sil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3657600" y="4229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dil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3649650" y="4838700"/>
            <a:ext cx="655649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spl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3657600" y="54356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bpl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7620000" y="1181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r8b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7620000" y="1790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r9b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7620000" y="2400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r10b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7620000" y="30099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r11b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7620000" y="36195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r12b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7620000" y="4229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r13b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7620000" y="4838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r14b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7620000" y="5448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r15b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800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</p:spTree>
    <p:extLst>
      <p:ext uri="{BB962C8B-B14F-4D97-AF65-F5344CB8AC3E}">
        <p14:creationId xmlns:p14="http://schemas.microsoft.com/office/powerpoint/2010/main" val="3343952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23252</TotalTime>
  <Pages>0</Pages>
  <Words>3286</Words>
  <Characters>0</Characters>
  <Application>Microsoft Office PowerPoint</Application>
  <PresentationFormat>On-screen Show (4:3)</PresentationFormat>
  <Lines>0</Lines>
  <Paragraphs>997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51</vt:i4>
      </vt:variant>
    </vt:vector>
  </HeadingPairs>
  <TitlesOfParts>
    <vt:vector size="73" baseType="lpstr">
      <vt:lpstr>Gill Sans</vt:lpstr>
      <vt:lpstr>Lucida Grande</vt:lpstr>
      <vt:lpstr>Monaco</vt:lpstr>
      <vt:lpstr>ＭＳ Ｐゴシック</vt:lpstr>
      <vt:lpstr>ヒラギノ角ゴ ProN W3</vt:lpstr>
      <vt:lpstr>ヒラギノ角ゴ ProN W6</vt:lpstr>
      <vt:lpstr>Arial Narrow</vt:lpstr>
      <vt:lpstr>Arial Narrow Bold</vt:lpstr>
      <vt:lpstr>Calibri</vt:lpstr>
      <vt:lpstr>Calibri Bold</vt:lpstr>
      <vt:lpstr>Calibri Bold Italic</vt:lpstr>
      <vt:lpstr>Calibri Italic</vt:lpstr>
      <vt:lpstr>Courier New</vt:lpstr>
      <vt:lpstr>Courier New Bold</vt:lpstr>
      <vt:lpstr>Courier New Bold Italic</vt:lpstr>
      <vt:lpstr>Times New Roman</vt:lpstr>
      <vt:lpstr>Wingdings</vt:lpstr>
      <vt:lpstr>Wingdings 2</vt:lpstr>
      <vt:lpstr>Title Slide</vt:lpstr>
      <vt:lpstr>Title and Content: Build</vt:lpstr>
      <vt:lpstr>Title and Content</vt:lpstr>
      <vt:lpstr>Title Only</vt:lpstr>
      <vt:lpstr>Machine-Level Programming II: Control  15-213: Introduction to Computer Systems 6th Lecture, Sep. 17, 2015</vt:lpstr>
      <vt:lpstr>Today</vt:lpstr>
      <vt:lpstr>Processor State (x86-64, Partial)</vt:lpstr>
      <vt:lpstr>Condition Codes (Implicit Setting)</vt:lpstr>
      <vt:lpstr>Condition Codes (Explicit Setting: Compare)</vt:lpstr>
      <vt:lpstr>Condition Codes (Explicit Setting: Test)</vt:lpstr>
      <vt:lpstr>Def and Use of condition codes</vt:lpstr>
      <vt:lpstr>Reading Condition Codes</vt:lpstr>
      <vt:lpstr>x86-64 Integer Registers</vt:lpstr>
      <vt:lpstr>Reading Condition Codes (Cont.)</vt:lpstr>
      <vt:lpstr>SetX instruction for C syntax</vt:lpstr>
      <vt:lpstr>Today</vt:lpstr>
      <vt:lpstr>Jumping</vt:lpstr>
      <vt:lpstr>PC-relative encodings for jump-targets</vt:lpstr>
      <vt:lpstr>Conditional Branch Example (Old Style)</vt:lpstr>
      <vt:lpstr>Expressing with Goto Code</vt:lpstr>
      <vt:lpstr>General form for if-else in C</vt:lpstr>
      <vt:lpstr>Exercise:</vt:lpstr>
      <vt:lpstr>General Conditional Expression Translation (Using Branches)</vt:lpstr>
      <vt:lpstr>Using Conditional Moves</vt:lpstr>
      <vt:lpstr>Conditional Move Example</vt:lpstr>
      <vt:lpstr>Bad Cases for Conditional Move</vt:lpstr>
      <vt:lpstr>Exercise:</vt:lpstr>
      <vt:lpstr>Today</vt:lpstr>
      <vt:lpstr>“Do-While” Loop Example</vt:lpstr>
      <vt:lpstr>“Do-While” Loop Compilation</vt:lpstr>
      <vt:lpstr>General “Do-While” Translation</vt:lpstr>
      <vt:lpstr>General “While” Translation #1</vt:lpstr>
      <vt:lpstr>Exercise:</vt:lpstr>
      <vt:lpstr>While Loop Example #1</vt:lpstr>
      <vt:lpstr>General “While” Translation #2</vt:lpstr>
      <vt:lpstr>While Loop Example #2</vt:lpstr>
      <vt:lpstr>“For” Loop Form</vt:lpstr>
      <vt:lpstr>“For” Loop  While Loop</vt:lpstr>
      <vt:lpstr>For-While Conversion</vt:lpstr>
      <vt:lpstr>“For” Loop Do-While Conversion</vt:lpstr>
      <vt:lpstr>Exercise:</vt:lpstr>
      <vt:lpstr>Today</vt:lpstr>
      <vt:lpstr>Switch Statement Example</vt:lpstr>
      <vt:lpstr>Jump Table Structure</vt:lpstr>
      <vt:lpstr>Switch Statement Example</vt:lpstr>
      <vt:lpstr>Switch Statement Example</vt:lpstr>
      <vt:lpstr>Assembly Setup Explanation</vt:lpstr>
      <vt:lpstr>Jump Table</vt:lpstr>
      <vt:lpstr>Code Blocks (x == 1)</vt:lpstr>
      <vt:lpstr>Handling Fall-Through</vt:lpstr>
      <vt:lpstr>Code Blocks (x == 2, x == 3)</vt:lpstr>
      <vt:lpstr>Code Blocks (x == 5, x == 6, default)</vt:lpstr>
      <vt:lpstr>Alternatives to jump-table</vt:lpstr>
      <vt:lpstr>Summarizing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Admin</cp:lastModifiedBy>
  <cp:revision>1071</cp:revision>
  <cp:lastPrinted>2013-09-12T14:46:51Z</cp:lastPrinted>
  <dcterms:created xsi:type="dcterms:W3CDTF">2012-09-13T15:33:55Z</dcterms:created>
  <dcterms:modified xsi:type="dcterms:W3CDTF">2018-10-08T16:20:07Z</dcterms:modified>
</cp:coreProperties>
</file>