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3" r:id="rId4"/>
  </p:sldMasterIdLst>
  <p:notesMasterIdLst>
    <p:notesMasterId r:id="rId62"/>
  </p:notesMasterIdLst>
  <p:sldIdLst>
    <p:sldId id="335" r:id="rId5"/>
    <p:sldId id="370" r:id="rId6"/>
    <p:sldId id="397" r:id="rId7"/>
    <p:sldId id="289" r:id="rId8"/>
    <p:sldId id="290" r:id="rId9"/>
    <p:sldId id="256" r:id="rId10"/>
    <p:sldId id="260" r:id="rId11"/>
    <p:sldId id="371" r:id="rId12"/>
    <p:sldId id="292" r:id="rId13"/>
    <p:sldId id="372" r:id="rId14"/>
    <p:sldId id="373" r:id="rId15"/>
    <p:sldId id="374" r:id="rId16"/>
    <p:sldId id="375" r:id="rId17"/>
    <p:sldId id="387" r:id="rId18"/>
    <p:sldId id="376" r:id="rId19"/>
    <p:sldId id="377" r:id="rId20"/>
    <p:sldId id="399" r:id="rId21"/>
    <p:sldId id="388" r:id="rId22"/>
    <p:sldId id="295" r:id="rId23"/>
    <p:sldId id="296" r:id="rId24"/>
    <p:sldId id="297" r:id="rId25"/>
    <p:sldId id="298" r:id="rId26"/>
    <p:sldId id="336" r:id="rId27"/>
    <p:sldId id="337" r:id="rId28"/>
    <p:sldId id="338" r:id="rId29"/>
    <p:sldId id="339" r:id="rId30"/>
    <p:sldId id="340" r:id="rId31"/>
    <p:sldId id="341" r:id="rId32"/>
    <p:sldId id="342" r:id="rId33"/>
    <p:sldId id="343" r:id="rId34"/>
    <p:sldId id="344" r:id="rId35"/>
    <p:sldId id="345" r:id="rId36"/>
    <p:sldId id="309" r:id="rId37"/>
    <p:sldId id="310" r:id="rId38"/>
    <p:sldId id="378" r:id="rId39"/>
    <p:sldId id="379" r:id="rId40"/>
    <p:sldId id="385" r:id="rId41"/>
    <p:sldId id="381" r:id="rId42"/>
    <p:sldId id="382" r:id="rId43"/>
    <p:sldId id="325" r:id="rId44"/>
    <p:sldId id="326" r:id="rId45"/>
    <p:sldId id="327" r:id="rId46"/>
    <p:sldId id="383" r:id="rId47"/>
    <p:sldId id="398" r:id="rId48"/>
    <p:sldId id="400" r:id="rId49"/>
    <p:sldId id="384" r:id="rId50"/>
    <p:sldId id="386" r:id="rId51"/>
    <p:sldId id="389" r:id="rId52"/>
    <p:sldId id="328" r:id="rId53"/>
    <p:sldId id="390" r:id="rId54"/>
    <p:sldId id="391" r:id="rId55"/>
    <p:sldId id="393" r:id="rId56"/>
    <p:sldId id="394" r:id="rId57"/>
    <p:sldId id="395" r:id="rId58"/>
    <p:sldId id="396" r:id="rId59"/>
    <p:sldId id="366" r:id="rId60"/>
    <p:sldId id="334" r:id="rId61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35" autoAdjust="0"/>
    <p:restoredTop sz="97805" autoAdjust="0"/>
  </p:normalViewPr>
  <p:slideViewPr>
    <p:cSldViewPr>
      <p:cViewPr varScale="1">
        <p:scale>
          <a:sx n="85" d="100"/>
          <a:sy n="85" d="100"/>
        </p:scale>
        <p:origin x="135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84245-4571-4C90-8BD5-DFDBDCB8E868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485A2-FA6A-46DD-B3E5-15C95E45F6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23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0200"/>
            <a:ext cx="2057400" cy="4525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019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5872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5872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2032000"/>
            <a:ext cx="77724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algn="l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457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914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371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18288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2860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743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200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657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 smtClean="0">
                <a:sym typeface="Calibri" charset="0"/>
              </a:rPr>
              <a:t>Second level</a:t>
            </a:r>
          </a:p>
          <a:p>
            <a:pPr lvl="2"/>
            <a:r>
              <a:rPr lang="en-US" dirty="0" smtClean="0">
                <a:sym typeface="Calibri" charset="0"/>
              </a:rPr>
              <a:t>Third level</a:t>
            </a:r>
          </a:p>
          <a:p>
            <a:pPr lvl="3"/>
            <a:r>
              <a:rPr lang="en-US" dirty="0" smtClean="0">
                <a:sym typeface="Calibri" charset="0"/>
              </a:rPr>
              <a:t>Fourth level</a:t>
            </a:r>
          </a:p>
          <a:p>
            <a:pPr lvl="4"/>
            <a:r>
              <a:rPr lang="en-US" dirty="0" smtClean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 b="1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342900" indent="-3429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600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20574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 smtClean="0">
                <a:sym typeface="Calibri" charset="0"/>
              </a:rPr>
              <a:t>Second level</a:t>
            </a:r>
          </a:p>
          <a:p>
            <a:pPr lvl="2"/>
            <a:r>
              <a:rPr lang="en-US" dirty="0" smtClean="0">
                <a:sym typeface="Calibri" charset="0"/>
              </a:rPr>
              <a:t>Third level</a:t>
            </a:r>
          </a:p>
          <a:p>
            <a:pPr lvl="3"/>
            <a:r>
              <a:rPr lang="en-US" dirty="0" smtClean="0">
                <a:sym typeface="Calibri" charset="0"/>
              </a:rPr>
              <a:t>Fourth level</a:t>
            </a:r>
          </a:p>
          <a:p>
            <a:pPr lvl="4"/>
            <a:r>
              <a:rPr lang="en-US" dirty="0" smtClean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 b="1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8194" name="Rectangle 2"/>
          <p:cNvSpPr>
            <a:spLocks/>
          </p:cNvSpPr>
          <p:nvPr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20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title"/>
          </p:nvPr>
        </p:nvSpPr>
        <p:spPr>
          <a:xfrm>
            <a:off x="609600" y="1752600"/>
            <a:ext cx="8356600" cy="2590800"/>
          </a:xfrm>
          <a:ln/>
        </p:spPr>
        <p:txBody>
          <a:bodyPr/>
          <a:lstStyle/>
          <a:p>
            <a:pPr marL="119063" indent="-119063"/>
            <a:r>
              <a:rPr lang="en-US" b="1" dirty="0" smtClean="0"/>
              <a:t>Machine-Level Programming III:</a:t>
            </a:r>
            <a:br>
              <a:rPr lang="en-US" b="1" dirty="0" smtClean="0"/>
            </a:br>
            <a:r>
              <a:rPr lang="en-US" b="1" dirty="0" smtClean="0"/>
              <a:t>Procedures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000" dirty="0" smtClean="0"/>
              <a:t>15-213: Introduction to Computer Systems</a:t>
            </a:r>
            <a:br>
              <a:rPr lang="en-US" sz="2000" dirty="0" smtClean="0"/>
            </a:br>
            <a:r>
              <a:rPr lang="en-US" sz="2000" dirty="0" smtClean="0"/>
              <a:t>7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Lecture</a:t>
            </a:r>
            <a:r>
              <a:rPr lang="en-US" sz="2000" smtClean="0"/>
              <a:t>, Sep. </a:t>
            </a:r>
            <a:r>
              <a:rPr lang="en-US" sz="2000" dirty="0" smtClean="0"/>
              <a:t>22, 2015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Example #1</a:t>
            </a:r>
            <a:endParaRPr lang="en-US" dirty="0"/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%rdi,%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400557:  retq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400544: callq  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 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</a:t>
            </a:r>
            <a:endParaRPr lang="sk-SK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0x400544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 smtClean="0"/>
              <a:t>•</a:t>
            </a:r>
          </a:p>
          <a:p>
            <a:r>
              <a:rPr lang="en-US" sz="2400" dirty="0" smtClean="0"/>
              <a:t>•</a:t>
            </a:r>
            <a:endParaRPr lang="en-US" sz="2400" dirty="0"/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133600"/>
            <a:ext cx="1676400" cy="990600"/>
          </a:xfrm>
          <a:prstGeom prst="arc">
            <a:avLst>
              <a:gd name="adj1" fmla="val 17108922"/>
              <a:gd name="adj2" fmla="val 4768750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 flipV="1">
            <a:off x="4572000" y="2362200"/>
            <a:ext cx="1676400" cy="13335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Rectangle 3"/>
          <p:cNvSpPr>
            <a:spLocks/>
          </p:cNvSpPr>
          <p:nvPr/>
        </p:nvSpPr>
        <p:spPr bwMode="auto">
          <a:xfrm>
            <a:off x="5472112" y="28956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10"/>
          <p:cNvSpPr>
            <a:spLocks/>
          </p:cNvSpPr>
          <p:nvPr/>
        </p:nvSpPr>
        <p:spPr bwMode="auto">
          <a:xfrm>
            <a:off x="5334000" y="1905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6" name="Rectangle 11"/>
          <p:cNvSpPr>
            <a:spLocks/>
          </p:cNvSpPr>
          <p:nvPr/>
        </p:nvSpPr>
        <p:spPr bwMode="auto">
          <a:xfrm>
            <a:off x="5334000" y="1524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" name="Rectangle 12"/>
          <p:cNvSpPr>
            <a:spLocks/>
          </p:cNvSpPr>
          <p:nvPr/>
        </p:nvSpPr>
        <p:spPr bwMode="auto">
          <a:xfrm>
            <a:off x="5334000" y="1143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0x130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9" name="Rectangle 4"/>
          <p:cNvSpPr>
            <a:spLocks/>
          </p:cNvSpPr>
          <p:nvPr/>
        </p:nvSpPr>
        <p:spPr bwMode="auto">
          <a:xfrm>
            <a:off x="5472112" y="35052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1696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Example #2</a:t>
            </a:r>
            <a:endParaRPr lang="en-US" dirty="0"/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400550:  mov   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%rdi,%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400557:  retq		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400544: callq  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 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</a:t>
            </a:r>
            <a:endParaRPr lang="sk-SK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0x400550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0x118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7" name="Rectangle 14"/>
          <p:cNvSpPr>
            <a:spLocks/>
          </p:cNvSpPr>
          <p:nvPr/>
        </p:nvSpPr>
        <p:spPr bwMode="auto">
          <a:xfrm>
            <a:off x="6248400" y="22860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 smtClean="0"/>
              <a:t>•</a:t>
            </a:r>
          </a:p>
          <a:p>
            <a:r>
              <a:rPr lang="en-US" sz="2400" dirty="0" smtClean="0"/>
              <a:t>•</a:t>
            </a:r>
            <a:endParaRPr lang="en-US" sz="2400" dirty="0"/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438400"/>
            <a:ext cx="1676400" cy="685800"/>
          </a:xfrm>
          <a:prstGeom prst="arc">
            <a:avLst>
              <a:gd name="adj1" fmla="val 17108922"/>
              <a:gd name="adj2" fmla="val 4394693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>
            <a:off x="4038600" y="3695700"/>
            <a:ext cx="2209800" cy="7239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>
            <a:off x="4114800" y="2514600"/>
            <a:ext cx="2133600" cy="76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" name="Group 4"/>
          <p:cNvGrpSpPr/>
          <p:nvPr/>
        </p:nvGrpSpPr>
        <p:grpSpPr>
          <a:xfrm>
            <a:off x="5334000" y="1143000"/>
            <a:ext cx="776287" cy="2743200"/>
            <a:chOff x="5334000" y="1143000"/>
            <a:chExt cx="776287" cy="2743200"/>
          </a:xfrm>
        </p:grpSpPr>
        <p:sp>
          <p:nvSpPr>
            <p:cNvPr id="7" name="Rectangle 3"/>
            <p:cNvSpPr>
              <a:spLocks/>
            </p:cNvSpPr>
            <p:nvPr/>
          </p:nvSpPr>
          <p:spPr bwMode="auto">
            <a:xfrm>
              <a:off x="5472112" y="28956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13" name="Rectangle 10"/>
            <p:cNvSpPr>
              <a:spLocks/>
            </p:cNvSpPr>
            <p:nvPr/>
          </p:nvSpPr>
          <p:spPr bwMode="auto">
            <a:xfrm>
              <a:off x="5334000" y="1905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0x120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14" name="Rectangle 11"/>
            <p:cNvSpPr>
              <a:spLocks/>
            </p:cNvSpPr>
            <p:nvPr/>
          </p:nvSpPr>
          <p:spPr bwMode="auto">
            <a:xfrm>
              <a:off x="5334000" y="1524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0x128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15" name="Rectangle 12"/>
            <p:cNvSpPr>
              <a:spLocks/>
            </p:cNvSpPr>
            <p:nvPr/>
          </p:nvSpPr>
          <p:spPr bwMode="auto">
            <a:xfrm>
              <a:off x="5334000" y="1143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0x130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1" name="Rectangle 11"/>
            <p:cNvSpPr>
              <a:spLocks/>
            </p:cNvSpPr>
            <p:nvPr/>
          </p:nvSpPr>
          <p:spPr bwMode="auto">
            <a:xfrm>
              <a:off x="5334000" y="2286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0x118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9" name="Rectangle 4"/>
            <p:cNvSpPr>
              <a:spLocks/>
            </p:cNvSpPr>
            <p:nvPr/>
          </p:nvSpPr>
          <p:spPr bwMode="auto">
            <a:xfrm>
              <a:off x="5472112" y="35052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%rip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43041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Example #3</a:t>
            </a:r>
            <a:endParaRPr lang="en-US" dirty="0"/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400550:  mov   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%rdi,%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400557:  retq		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400544: callq  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 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</a:t>
            </a:r>
            <a:endParaRPr lang="sk-SK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0x400557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0x118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7" name="Rectangle 14"/>
          <p:cNvSpPr>
            <a:spLocks/>
          </p:cNvSpPr>
          <p:nvPr/>
        </p:nvSpPr>
        <p:spPr bwMode="auto">
          <a:xfrm>
            <a:off x="6248400" y="22860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 smtClean="0"/>
              <a:t>•</a:t>
            </a:r>
          </a:p>
          <a:p>
            <a:r>
              <a:rPr lang="en-US" sz="2400" dirty="0" smtClean="0"/>
              <a:t>•</a:t>
            </a:r>
            <a:endParaRPr lang="en-US" sz="2400" dirty="0"/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438400"/>
            <a:ext cx="1676400" cy="685800"/>
          </a:xfrm>
          <a:prstGeom prst="arc">
            <a:avLst>
              <a:gd name="adj1" fmla="val 17108922"/>
              <a:gd name="adj2" fmla="val 4394693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>
            <a:off x="2362200" y="3695700"/>
            <a:ext cx="3886200" cy="15621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>
            <a:off x="4114800" y="2514600"/>
            <a:ext cx="2133600" cy="76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334000" y="1143000"/>
            <a:ext cx="776287" cy="2743200"/>
            <a:chOff x="5334000" y="1143000"/>
            <a:chExt cx="776287" cy="2743200"/>
          </a:xfrm>
        </p:grpSpPr>
        <p:sp>
          <p:nvSpPr>
            <p:cNvPr id="23" name="Rectangle 3"/>
            <p:cNvSpPr>
              <a:spLocks/>
            </p:cNvSpPr>
            <p:nvPr/>
          </p:nvSpPr>
          <p:spPr bwMode="auto">
            <a:xfrm>
              <a:off x="5472112" y="28956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4" name="Rectangle 10"/>
            <p:cNvSpPr>
              <a:spLocks/>
            </p:cNvSpPr>
            <p:nvPr/>
          </p:nvSpPr>
          <p:spPr bwMode="auto">
            <a:xfrm>
              <a:off x="5334000" y="1905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0x120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5" name="Rectangle 11"/>
            <p:cNvSpPr>
              <a:spLocks/>
            </p:cNvSpPr>
            <p:nvPr/>
          </p:nvSpPr>
          <p:spPr bwMode="auto">
            <a:xfrm>
              <a:off x="5334000" y="1524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0x128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6" name="Rectangle 12"/>
            <p:cNvSpPr>
              <a:spLocks/>
            </p:cNvSpPr>
            <p:nvPr/>
          </p:nvSpPr>
          <p:spPr bwMode="auto">
            <a:xfrm>
              <a:off x="5334000" y="1143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0x130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7" name="Rectangle 11"/>
            <p:cNvSpPr>
              <a:spLocks/>
            </p:cNvSpPr>
            <p:nvPr/>
          </p:nvSpPr>
          <p:spPr bwMode="auto">
            <a:xfrm>
              <a:off x="5334000" y="2286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0x118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8" name="Rectangle 4"/>
            <p:cNvSpPr>
              <a:spLocks/>
            </p:cNvSpPr>
            <p:nvPr/>
          </p:nvSpPr>
          <p:spPr bwMode="auto">
            <a:xfrm>
              <a:off x="5472112" y="35052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%rip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31376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Example #4</a:t>
            </a:r>
            <a:endParaRPr lang="en-US" dirty="0"/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400550:  mov   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%rdi,%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400557:  retq		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400544: callq  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 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</a:t>
            </a:r>
            <a:endParaRPr lang="sk-SK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 smtClean="0"/>
              <a:t>•</a:t>
            </a:r>
          </a:p>
          <a:p>
            <a:r>
              <a:rPr lang="en-US" sz="2400" dirty="0" smtClean="0"/>
              <a:t>•</a:t>
            </a:r>
            <a:endParaRPr lang="en-US" sz="2400" dirty="0"/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133600"/>
            <a:ext cx="1676400" cy="990600"/>
          </a:xfrm>
          <a:prstGeom prst="arc">
            <a:avLst>
              <a:gd name="adj1" fmla="val 17108922"/>
              <a:gd name="adj2" fmla="val 4768750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 flipV="1">
            <a:off x="4114800" y="2590800"/>
            <a:ext cx="2133600" cy="11049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Rectangle 3"/>
          <p:cNvSpPr>
            <a:spLocks/>
          </p:cNvSpPr>
          <p:nvPr/>
        </p:nvSpPr>
        <p:spPr bwMode="auto">
          <a:xfrm>
            <a:off x="5472112" y="28956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3" name="Rectangle 10"/>
          <p:cNvSpPr>
            <a:spLocks/>
          </p:cNvSpPr>
          <p:nvPr/>
        </p:nvSpPr>
        <p:spPr bwMode="auto">
          <a:xfrm>
            <a:off x="5334000" y="1905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4" name="Rectangle 11"/>
          <p:cNvSpPr>
            <a:spLocks/>
          </p:cNvSpPr>
          <p:nvPr/>
        </p:nvSpPr>
        <p:spPr bwMode="auto">
          <a:xfrm>
            <a:off x="5334000" y="1524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12"/>
          <p:cNvSpPr>
            <a:spLocks/>
          </p:cNvSpPr>
          <p:nvPr/>
        </p:nvSpPr>
        <p:spPr bwMode="auto">
          <a:xfrm>
            <a:off x="5334000" y="1143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0x130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" name="Rectangle 4"/>
          <p:cNvSpPr>
            <a:spLocks/>
          </p:cNvSpPr>
          <p:nvPr/>
        </p:nvSpPr>
        <p:spPr bwMode="auto">
          <a:xfrm>
            <a:off x="5472112" y="35052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5658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Procedures</a:t>
            </a:r>
          </a:p>
          <a:p>
            <a:pPr lvl="1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Stack Structure</a:t>
            </a:r>
          </a:p>
          <a:p>
            <a:pPr lvl="1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Passing control</a:t>
            </a:r>
          </a:p>
          <a:p>
            <a:pPr lvl="2"/>
            <a:r>
              <a:rPr lang="en-US" b="1" dirty="0" smtClean="0"/>
              <a:t>Passing data</a:t>
            </a:r>
          </a:p>
          <a:p>
            <a:pPr lvl="2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Managing local data</a:t>
            </a:r>
          </a:p>
          <a:p>
            <a:pPr lvl="1"/>
            <a:r>
              <a:rPr lang="en-US" b="1" dirty="0" smtClean="0">
                <a:solidFill>
                  <a:srgbClr val="7F7F7F"/>
                </a:solidFill>
              </a:rPr>
              <a:t>Illustrations of Recursion &amp; Pointers</a:t>
            </a:r>
            <a:endParaRPr lang="en-US" b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1544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5059" name="Rectangle 3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Procedure </a:t>
            </a:r>
            <a:r>
              <a:rPr lang="en-US" dirty="0" smtClean="0"/>
              <a:t>Data </a:t>
            </a:r>
            <a:r>
              <a:rPr lang="en-US" dirty="0"/>
              <a:t>Flow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First 6 arguments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Return value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645025" y="5791199"/>
            <a:ext cx="4041775" cy="334963"/>
          </a:xfrm>
        </p:spPr>
        <p:txBody>
          <a:bodyPr/>
          <a:lstStyle/>
          <a:p>
            <a:r>
              <a:rPr lang="en-US" dirty="0" smtClean="0"/>
              <a:t>Only allocate stack space when needed</a:t>
            </a:r>
            <a:endParaRPr lang="en-US" dirty="0"/>
          </a:p>
        </p:txBody>
      </p:sp>
      <p:sp>
        <p:nvSpPr>
          <p:cNvPr id="9" name="Rectangle 9"/>
          <p:cNvSpPr>
            <a:spLocks/>
          </p:cNvSpPr>
          <p:nvPr/>
        </p:nvSpPr>
        <p:spPr bwMode="auto">
          <a:xfrm>
            <a:off x="762000" y="2819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762000" y="3200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rsi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762000" y="3581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762000" y="3962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rcx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762000" y="4343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762000" y="4724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762000" y="57912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638800" y="2438400"/>
            <a:ext cx="1346200" cy="2667000"/>
            <a:chOff x="5943600" y="2057400"/>
            <a:chExt cx="1346200" cy="2667000"/>
          </a:xfrm>
        </p:grpSpPr>
        <p:sp>
          <p:nvSpPr>
            <p:cNvPr id="16" name="Rectangle 14"/>
            <p:cNvSpPr>
              <a:spLocks/>
            </p:cNvSpPr>
            <p:nvPr/>
          </p:nvSpPr>
          <p:spPr bwMode="auto">
            <a:xfrm>
              <a:off x="5943600" y="4343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 err="1" smtClean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Arg</a:t>
              </a:r>
              <a:r>
                <a:rPr lang="en-US" sz="1800" dirty="0" smtClean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 </a:t>
              </a:r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7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17" name="Rectangle 15"/>
            <p:cNvSpPr>
              <a:spLocks/>
            </p:cNvSpPr>
            <p:nvPr/>
          </p:nvSpPr>
          <p:spPr bwMode="auto">
            <a:xfrm>
              <a:off x="5943600" y="3200400"/>
              <a:ext cx="1346200" cy="762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en-US" sz="2400" dirty="0" smtClean="0"/>
                <a:t>• •</a:t>
              </a:r>
              <a:r>
                <a:rPr lang="en-US" sz="2400" dirty="0"/>
                <a:t> </a:t>
              </a:r>
              <a:r>
                <a:rPr lang="en-US" sz="2400" dirty="0" smtClean="0"/>
                <a:t>•</a:t>
              </a:r>
              <a:endParaRPr lang="en-US" sz="2400" dirty="0"/>
            </a:p>
          </p:txBody>
        </p:sp>
        <p:sp>
          <p:nvSpPr>
            <p:cNvPr id="18" name="Rectangle 14"/>
            <p:cNvSpPr>
              <a:spLocks/>
            </p:cNvSpPr>
            <p:nvPr/>
          </p:nvSpPr>
          <p:spPr bwMode="auto">
            <a:xfrm>
              <a:off x="5943600" y="3962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 err="1" smtClean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Arg</a:t>
              </a:r>
              <a:r>
                <a:rPr lang="en-US" sz="1800" dirty="0" smtClean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 </a:t>
              </a:r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8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19" name="Rectangle 14"/>
            <p:cNvSpPr>
              <a:spLocks/>
            </p:cNvSpPr>
            <p:nvPr/>
          </p:nvSpPr>
          <p:spPr bwMode="auto">
            <a:xfrm>
              <a:off x="5943600" y="2819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 err="1" smtClean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Arg</a:t>
              </a:r>
              <a:r>
                <a:rPr lang="en-US" sz="1800" dirty="0" smtClean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 </a:t>
              </a:r>
              <a:r>
                <a:rPr lang="en-US" sz="1800" i="1" dirty="0" smtClean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n</a:t>
              </a:r>
              <a:endParaRPr lang="en-US" sz="1800" i="1" dirty="0">
                <a:solidFill>
                  <a:schemeClr val="tx1"/>
                </a:solidFill>
                <a:latin typeface="+mn-lt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0" name="Rectangle 15"/>
            <p:cNvSpPr>
              <a:spLocks/>
            </p:cNvSpPr>
            <p:nvPr/>
          </p:nvSpPr>
          <p:spPr bwMode="auto">
            <a:xfrm>
              <a:off x="5943600" y="2057400"/>
              <a:ext cx="1346200" cy="762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en-US" sz="2400" dirty="0" smtClean="0"/>
                <a:t>• •</a:t>
              </a:r>
              <a:r>
                <a:rPr lang="en-US" sz="2400" dirty="0"/>
                <a:t> </a:t>
              </a:r>
              <a:r>
                <a:rPr lang="en-US" sz="2400" dirty="0" smtClean="0"/>
                <a:t>•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985504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</a:t>
            </a:r>
            <a:br>
              <a:rPr lang="en-US" dirty="0" smtClean="0"/>
            </a:br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76200" y="4800600"/>
            <a:ext cx="26670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mult2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a, long b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 = a * b;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3505200" y="152400"/>
            <a:ext cx="4267200" cy="1828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void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multstore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x, long y,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t = mult2(x, y);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971800" y="4800600"/>
            <a:ext cx="58674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</a:t>
            </a:r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&lt;mult2&gt;</a:t>
            </a:r>
            <a:r>
              <a:rPr lang="ro-RO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/>
            <a:r>
              <a:rPr lang="sk-SK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 </a:t>
            </a:r>
            <a:r>
              <a:rPr lang="sk-SK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 </a:t>
            </a:r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 %rdi, </a:t>
            </a:r>
            <a:r>
              <a:rPr lang="sk-SK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b </a:t>
            </a:r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 %</a:t>
            </a:r>
            <a:r>
              <a:rPr lang="sk-SK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</a:p>
          <a:p>
            <a:pPr algn="l"/>
            <a:r>
              <a:rPr lang="ro-RO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</a:t>
            </a:r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%rdi,%</a:t>
            </a:r>
            <a:r>
              <a:rPr lang="ro-RO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	# a </a:t>
            </a:r>
            <a:endParaRPr lang="ro-RO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400553:  imul   </a:t>
            </a:r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%rsi,%</a:t>
            </a:r>
            <a:r>
              <a:rPr lang="ro-RO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	# a * b</a:t>
            </a:r>
          </a:p>
          <a:p>
            <a:pPr algn="l"/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</a:t>
            </a:r>
            <a:r>
              <a:rPr lang="sk-SK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 </a:t>
            </a:r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 %</a:t>
            </a:r>
            <a:r>
              <a:rPr lang="sk-SK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ro-RO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400557:  retq			# Return</a:t>
            </a:r>
            <a:endParaRPr lang="ro-RO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1066800" y="2362200"/>
            <a:ext cx="67818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x in %rdi, y in %rsi, dest in %rdx</a:t>
            </a:r>
          </a:p>
          <a:p>
            <a:pPr algn="l"/>
            <a:r>
              <a:rPr lang="sk-SK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/>
              <a:t>• • </a:t>
            </a:r>
            <a:r>
              <a:rPr lang="en-US" sz="1800" b="1" dirty="0" smtClean="0"/>
              <a:t>•</a:t>
            </a:r>
            <a:endParaRPr lang="sk-SK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400541: mov    %rdx,%rbx		# Save dest</a:t>
            </a: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</a:t>
            </a:r>
            <a:r>
              <a:rPr lang="sk-SK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 </a:t>
            </a:r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&lt;mult2&gt;	# mult2(x,y)</a:t>
            </a: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 </a:t>
            </a:r>
            <a:r>
              <a:rPr lang="sk-SK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 </a:t>
            </a:r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 %</a:t>
            </a:r>
            <a:r>
              <a:rPr lang="sk-SK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sk-SK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</a:t>
            </a:r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 mov    %rax,(%rbx)	# Save at dest</a:t>
            </a: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/>
              <a:t>• • </a:t>
            </a:r>
            <a:r>
              <a:rPr lang="en-US" sz="1800" b="1" dirty="0" smtClean="0"/>
              <a:t>•</a:t>
            </a:r>
            <a:endParaRPr lang="sk-SK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8965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Exercise: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What is the function prototype for </a:t>
            </a:r>
            <a:r>
              <a:rPr lang="en-US" altLang="zh-CN" i="1" dirty="0" err="1" smtClean="0">
                <a:solidFill>
                  <a:srgbClr val="00B050"/>
                </a:solidFill>
              </a:rPr>
              <a:t>procprob</a:t>
            </a:r>
            <a:r>
              <a:rPr lang="en-US" altLang="zh-CN" dirty="0" smtClean="0">
                <a:solidFill>
                  <a:srgbClr val="00B050"/>
                </a:solidFill>
              </a:rPr>
              <a:t>?</a:t>
            </a:r>
            <a:endParaRPr lang="zh-CN" altLang="en-US" dirty="0">
              <a:solidFill>
                <a:srgbClr val="00B05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057401"/>
            <a:ext cx="6529924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33647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Procedures</a:t>
            </a:r>
          </a:p>
          <a:p>
            <a:pPr lvl="1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Stack Structure</a:t>
            </a:r>
          </a:p>
          <a:p>
            <a:pPr lvl="1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Passing control</a:t>
            </a:r>
          </a:p>
          <a:p>
            <a:pPr lvl="2"/>
            <a:r>
              <a:rPr lang="en-US" b="1" dirty="0" smtClean="0">
                <a:solidFill>
                  <a:srgbClr val="7F7F7F"/>
                </a:solidFill>
              </a:rPr>
              <a:t>Passing data</a:t>
            </a:r>
          </a:p>
          <a:p>
            <a:pPr lvl="2"/>
            <a:r>
              <a:rPr lang="en-US" b="1" dirty="0" smtClean="0"/>
              <a:t>Managing local data</a:t>
            </a:r>
          </a:p>
          <a:p>
            <a:pPr lvl="1"/>
            <a:r>
              <a:rPr lang="en-US" b="1" dirty="0" smtClean="0">
                <a:solidFill>
                  <a:srgbClr val="7F7F7F"/>
                </a:solidFill>
              </a:rPr>
              <a:t>Illustration of Recursion</a:t>
            </a:r>
            <a:endParaRPr lang="en-US" b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1300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813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Stack-Based Languages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  <a:ln/>
        </p:spPr>
        <p:txBody>
          <a:bodyPr/>
          <a:lstStyle/>
          <a:p>
            <a:r>
              <a:rPr lang="en-US" dirty="0"/>
              <a:t>Languages that support recursion</a:t>
            </a:r>
          </a:p>
          <a:p>
            <a:pPr marL="552450" lvl="1"/>
            <a:r>
              <a:rPr lang="en-US" dirty="0"/>
              <a:t>e.g., C, Pascal, Java</a:t>
            </a:r>
          </a:p>
          <a:p>
            <a:pPr marL="552450" lvl="1"/>
            <a:r>
              <a:rPr lang="en-US" dirty="0"/>
              <a:t>Code must be “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Reentrant</a:t>
            </a:r>
            <a:r>
              <a:rPr lang="en-US" dirty="0"/>
              <a:t>”</a:t>
            </a:r>
          </a:p>
          <a:p>
            <a:pPr marL="838200" lvl="2"/>
            <a:r>
              <a:rPr lang="en-US" dirty="0"/>
              <a:t>Multiple simultaneous instantiations of single procedure</a:t>
            </a:r>
          </a:p>
          <a:p>
            <a:pPr marL="552450" lvl="1"/>
            <a:r>
              <a:rPr lang="en-US" dirty="0"/>
              <a:t>Need some place to store state of each instantiation</a:t>
            </a:r>
          </a:p>
          <a:p>
            <a:pPr marL="838200" lvl="2"/>
            <a:r>
              <a:rPr lang="en-US" dirty="0"/>
              <a:t>Arguments</a:t>
            </a:r>
          </a:p>
          <a:p>
            <a:pPr marL="838200" lvl="2"/>
            <a:r>
              <a:rPr lang="en-US" dirty="0"/>
              <a:t>Local variables</a:t>
            </a:r>
          </a:p>
          <a:p>
            <a:pPr marL="838200" lvl="2"/>
            <a:r>
              <a:rPr lang="en-US" dirty="0"/>
              <a:t>Return pointer</a:t>
            </a:r>
          </a:p>
          <a:p>
            <a:r>
              <a:rPr lang="en-US" dirty="0"/>
              <a:t>Stack discipline</a:t>
            </a:r>
          </a:p>
          <a:p>
            <a:pPr marL="552450" lvl="1"/>
            <a:r>
              <a:rPr lang="en-US" dirty="0"/>
              <a:t>State for given procedure needed for limited time</a:t>
            </a:r>
          </a:p>
          <a:p>
            <a:pPr marL="838200" lvl="2"/>
            <a:r>
              <a:rPr lang="en-US" dirty="0"/>
              <a:t>From when called to when return</a:t>
            </a:r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 returns before caller does</a:t>
            </a:r>
          </a:p>
          <a:p>
            <a:r>
              <a:rPr lang="en-US" dirty="0"/>
              <a:t>Stack allocated in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Frames</a:t>
            </a:r>
            <a:endParaRPr lang="en-US" dirty="0"/>
          </a:p>
          <a:p>
            <a:pPr marL="552450" lvl="1"/>
            <a:r>
              <a:rPr lang="en-US" dirty="0"/>
              <a:t>state for single procedure instantiation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Mechanisms in Procedures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219200"/>
            <a:ext cx="5257800" cy="5435600"/>
          </a:xfrm>
        </p:spPr>
        <p:txBody>
          <a:bodyPr/>
          <a:lstStyle/>
          <a:p>
            <a:r>
              <a:rPr lang="en-US" dirty="0" smtClean="0"/>
              <a:t>Passing control</a:t>
            </a:r>
          </a:p>
          <a:p>
            <a:pPr lvl="1"/>
            <a:r>
              <a:rPr lang="en-US" dirty="0" smtClean="0"/>
              <a:t>To beginning of procedure code</a:t>
            </a:r>
          </a:p>
          <a:p>
            <a:pPr lvl="1"/>
            <a:r>
              <a:rPr lang="en-US" dirty="0" smtClean="0"/>
              <a:t>Back to return point</a:t>
            </a:r>
          </a:p>
          <a:p>
            <a:r>
              <a:rPr lang="en-US" dirty="0" smtClean="0"/>
              <a:t>Passing data</a:t>
            </a:r>
          </a:p>
          <a:p>
            <a:pPr lvl="1"/>
            <a:r>
              <a:rPr lang="en-US" dirty="0" smtClean="0"/>
              <a:t>Procedure arguments</a:t>
            </a:r>
          </a:p>
          <a:p>
            <a:pPr lvl="1"/>
            <a:r>
              <a:rPr lang="en-US" dirty="0" smtClean="0"/>
              <a:t>Return value</a:t>
            </a:r>
          </a:p>
          <a:p>
            <a:r>
              <a:rPr lang="en-US" dirty="0" smtClean="0"/>
              <a:t>Memory management</a:t>
            </a:r>
          </a:p>
          <a:p>
            <a:pPr lvl="1"/>
            <a:r>
              <a:rPr lang="en-US" dirty="0" smtClean="0"/>
              <a:t>Allocate during procedure execution</a:t>
            </a:r>
          </a:p>
          <a:p>
            <a:pPr lvl="1"/>
            <a:r>
              <a:rPr lang="en-US" dirty="0" err="1" smtClean="0"/>
              <a:t>Deallocate</a:t>
            </a:r>
            <a:r>
              <a:rPr lang="en-US" dirty="0" smtClean="0"/>
              <a:t> upon return</a:t>
            </a:r>
            <a:endParaRPr lang="en-US" dirty="0"/>
          </a:p>
          <a:p>
            <a:r>
              <a:rPr lang="en-US" dirty="0"/>
              <a:t>M</a:t>
            </a:r>
            <a:r>
              <a:rPr lang="en-US" dirty="0" smtClean="0"/>
              <a:t>echanisms all implemented with machine instructions</a:t>
            </a:r>
          </a:p>
          <a:p>
            <a:r>
              <a:rPr lang="en-US" dirty="0" smtClean="0"/>
              <a:t>x86-64 implementation of a procedure uses only those mechanisms required</a:t>
            </a: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5791200" y="990600"/>
            <a:ext cx="18415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P(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…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y = Q(x)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print(y)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9" name="Rectangle 5"/>
          <p:cNvSpPr>
            <a:spLocks/>
          </p:cNvSpPr>
          <p:nvPr/>
        </p:nvSpPr>
        <p:spPr bwMode="auto">
          <a:xfrm>
            <a:off x="5791200" y="3581400"/>
            <a:ext cx="21336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Q(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 = 3*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 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v[10];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v[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];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334000" y="2057400"/>
            <a:ext cx="3352800" cy="3352800"/>
            <a:chOff x="5334000" y="2057400"/>
            <a:chExt cx="3352800" cy="3352800"/>
          </a:xfrm>
        </p:grpSpPr>
        <p:sp>
          <p:nvSpPr>
            <p:cNvPr id="10" name="Arc 9"/>
            <p:cNvSpPr/>
            <p:nvPr/>
          </p:nvSpPr>
          <p:spPr bwMode="auto">
            <a:xfrm>
              <a:off x="6477000" y="2057400"/>
              <a:ext cx="2209800" cy="2286000"/>
            </a:xfrm>
            <a:prstGeom prst="arc">
              <a:avLst>
                <a:gd name="adj1" fmla="val 16200000"/>
                <a:gd name="adj2" fmla="val 476875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1" name="Arc 10"/>
            <p:cNvSpPr/>
            <p:nvPr/>
          </p:nvSpPr>
          <p:spPr bwMode="auto">
            <a:xfrm rot="10800000">
              <a:off x="5334000" y="2362200"/>
              <a:ext cx="1371600" cy="3048000"/>
            </a:xfrm>
            <a:prstGeom prst="arc">
              <a:avLst>
                <a:gd name="adj1" fmla="val 16200000"/>
                <a:gd name="adj2" fmla="val 5567493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248400" y="2133600"/>
            <a:ext cx="990600" cy="3200400"/>
            <a:chOff x="6248400" y="2133600"/>
            <a:chExt cx="990600" cy="3200400"/>
          </a:xfrm>
        </p:grpSpPr>
        <p:cxnSp>
          <p:nvCxnSpPr>
            <p:cNvPr id="13" name="Straight Arrow Connector 12"/>
            <p:cNvCxnSpPr/>
            <p:nvPr/>
          </p:nvCxnSpPr>
          <p:spPr bwMode="auto">
            <a:xfrm>
              <a:off x="7010400" y="2133600"/>
              <a:ext cx="228600" cy="15240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 flipH="1" flipV="1">
              <a:off x="6248400" y="2133600"/>
              <a:ext cx="914400" cy="32004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0" name="Rectangle 19"/>
          <p:cNvSpPr/>
          <p:nvPr/>
        </p:nvSpPr>
        <p:spPr bwMode="auto">
          <a:xfrm>
            <a:off x="6019800" y="4419600"/>
            <a:ext cx="1447800" cy="381000"/>
          </a:xfrm>
          <a:prstGeom prst="rect">
            <a:avLst/>
          </a:prstGeom>
          <a:solidFill>
            <a:schemeClr val="accent1">
              <a:alpha val="23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9331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915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Call Chain Example</a:t>
            </a:r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457200" y="1447800"/>
            <a:ext cx="15367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2286000" y="2362200"/>
            <a:ext cx="16129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4191000" y="3276600"/>
            <a:ext cx="1536700" cy="23622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9159" name="Rectangle 7"/>
          <p:cNvSpPr>
            <a:spLocks/>
          </p:cNvSpPr>
          <p:nvPr/>
        </p:nvSpPr>
        <p:spPr bwMode="auto">
          <a:xfrm>
            <a:off x="6883400" y="1676400"/>
            <a:ext cx="1549400" cy="3581400"/>
          </a:xfrm>
          <a:prstGeom prst="rect">
            <a:avLst/>
          </a:prstGeom>
          <a:solidFill>
            <a:srgbClr val="D8D8D8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0" name="Rectangle 8"/>
          <p:cNvSpPr>
            <a:spLocks/>
          </p:cNvSpPr>
          <p:nvPr/>
        </p:nvSpPr>
        <p:spPr bwMode="auto">
          <a:xfrm>
            <a:off x="7096125" y="19050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49161" name="Rectangle 9"/>
          <p:cNvSpPr>
            <a:spLocks/>
          </p:cNvSpPr>
          <p:nvPr/>
        </p:nvSpPr>
        <p:spPr bwMode="auto">
          <a:xfrm>
            <a:off x="7096125" y="25908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49162" name="Rectangle 10"/>
          <p:cNvSpPr>
            <a:spLocks/>
          </p:cNvSpPr>
          <p:nvPr/>
        </p:nvSpPr>
        <p:spPr bwMode="auto">
          <a:xfrm>
            <a:off x="7085013" y="32654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63" name="Rectangle 11"/>
          <p:cNvSpPr>
            <a:spLocks/>
          </p:cNvSpPr>
          <p:nvPr/>
        </p:nvSpPr>
        <p:spPr bwMode="auto">
          <a:xfrm>
            <a:off x="7096125" y="39624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64" name="Rectangle 12"/>
          <p:cNvSpPr>
            <a:spLocks/>
          </p:cNvSpPr>
          <p:nvPr/>
        </p:nvSpPr>
        <p:spPr bwMode="auto">
          <a:xfrm>
            <a:off x="7096125" y="47244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65" name="Line 13"/>
          <p:cNvSpPr>
            <a:spLocks noChangeShapeType="1"/>
          </p:cNvSpPr>
          <p:nvPr/>
        </p:nvSpPr>
        <p:spPr bwMode="auto">
          <a:xfrm>
            <a:off x="7402513" y="22098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6" name="Line 14"/>
          <p:cNvSpPr>
            <a:spLocks noChangeShapeType="1"/>
          </p:cNvSpPr>
          <p:nvPr/>
        </p:nvSpPr>
        <p:spPr bwMode="auto">
          <a:xfrm>
            <a:off x="7402513" y="2895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7" name="Line 15"/>
          <p:cNvSpPr>
            <a:spLocks noChangeShapeType="1"/>
          </p:cNvSpPr>
          <p:nvPr/>
        </p:nvSpPr>
        <p:spPr bwMode="auto">
          <a:xfrm>
            <a:off x="7402513" y="3581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8" name="Line 16"/>
          <p:cNvSpPr>
            <a:spLocks noChangeShapeType="1"/>
          </p:cNvSpPr>
          <p:nvPr/>
        </p:nvSpPr>
        <p:spPr bwMode="auto">
          <a:xfrm>
            <a:off x="7402513" y="4343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9" name="Rectangle 17"/>
          <p:cNvSpPr>
            <a:spLocks/>
          </p:cNvSpPr>
          <p:nvPr/>
        </p:nvSpPr>
        <p:spPr bwMode="auto">
          <a:xfrm>
            <a:off x="6848475" y="1066800"/>
            <a:ext cx="102076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Example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 Chain</a:t>
            </a:r>
          </a:p>
        </p:txBody>
      </p:sp>
      <p:sp>
        <p:nvSpPr>
          <p:cNvPr id="49170" name="Rectangle 18"/>
          <p:cNvSpPr>
            <a:spLocks/>
          </p:cNvSpPr>
          <p:nvPr/>
        </p:nvSpPr>
        <p:spPr bwMode="auto">
          <a:xfrm>
            <a:off x="7762875" y="32654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71" name="Line 19"/>
          <p:cNvSpPr>
            <a:spLocks noChangeShapeType="1"/>
          </p:cNvSpPr>
          <p:nvPr/>
        </p:nvSpPr>
        <p:spPr bwMode="auto">
          <a:xfrm>
            <a:off x="7543800" y="2895600"/>
            <a:ext cx="536575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72" name="Rectangle 20"/>
          <p:cNvSpPr>
            <a:spLocks/>
          </p:cNvSpPr>
          <p:nvPr/>
        </p:nvSpPr>
        <p:spPr bwMode="auto">
          <a:xfrm>
            <a:off x="3505200" y="5715000"/>
            <a:ext cx="2908300" cy="3683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Procedure 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()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is recursive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26225" y="5562600"/>
            <a:ext cx="2273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solidFill>
                  <a:srgbClr val="00B050"/>
                </a:solidFill>
              </a:rPr>
              <a:t>gdb</a:t>
            </a:r>
            <a:r>
              <a:rPr lang="en-US" altLang="zh-CN" sz="2000" dirty="0" smtClean="0">
                <a:solidFill>
                  <a:srgbClr val="00B050"/>
                </a:solidFill>
              </a:rPr>
              <a:t> /</a:t>
            </a:r>
            <a:r>
              <a:rPr lang="en-US" altLang="zh-CN" sz="2000" dirty="0" err="1" smtClean="0">
                <a:solidFill>
                  <a:srgbClr val="00B050"/>
                </a:solidFill>
              </a:rPr>
              <a:t>bt</a:t>
            </a:r>
            <a:r>
              <a:rPr lang="en-US" altLang="zh-CN" sz="2000" dirty="0" smtClean="0">
                <a:solidFill>
                  <a:srgbClr val="00B050"/>
                </a:solidFill>
              </a:rPr>
              <a:t>/info frame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017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0179" name="Line 3"/>
          <p:cNvSpPr>
            <a:spLocks noChangeShapeType="1"/>
          </p:cNvSpPr>
          <p:nvPr/>
        </p:nvSpPr>
        <p:spPr bwMode="auto">
          <a:xfrm>
            <a:off x="6535737" y="2271713"/>
            <a:ext cx="717550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0" name="Rectangle 4"/>
          <p:cNvSpPr>
            <a:spLocks/>
          </p:cNvSpPr>
          <p:nvPr/>
        </p:nvSpPr>
        <p:spPr bwMode="auto">
          <a:xfrm>
            <a:off x="4019550" y="2084388"/>
            <a:ext cx="2439987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 Pointer: </a:t>
            </a:r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1800" dirty="0" smtClean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Stack Frames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648200" cy="5435600"/>
          </a:xfrm>
          <a:ln/>
        </p:spPr>
        <p:txBody>
          <a:bodyPr/>
          <a:lstStyle/>
          <a:p>
            <a:r>
              <a:rPr lang="en-US" dirty="0" smtClean="0"/>
              <a:t>Contents</a:t>
            </a:r>
          </a:p>
          <a:p>
            <a:pPr marL="552450" lvl="1"/>
            <a:r>
              <a:rPr lang="en-US" dirty="0" smtClean="0"/>
              <a:t>Return information</a:t>
            </a:r>
          </a:p>
          <a:p>
            <a:pPr marL="552450" lvl="1"/>
            <a:r>
              <a:rPr lang="en-US" dirty="0" smtClean="0"/>
              <a:t>Local storage (if needed)</a:t>
            </a:r>
            <a:endParaRPr lang="en-US" dirty="0"/>
          </a:p>
          <a:p>
            <a:pPr marL="552450" lvl="1"/>
            <a:r>
              <a:rPr lang="en-US" dirty="0"/>
              <a:t>Temporary </a:t>
            </a:r>
            <a:r>
              <a:rPr lang="en-US" dirty="0" smtClean="0"/>
              <a:t>space (if needed)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 smtClean="0"/>
              <a:t>Management</a:t>
            </a:r>
            <a:endParaRPr lang="en-US" dirty="0"/>
          </a:p>
          <a:p>
            <a:pPr marL="552450" lvl="1"/>
            <a:r>
              <a:rPr lang="en-US" dirty="0"/>
              <a:t>Space allocated when enter </a:t>
            </a:r>
            <a:r>
              <a:rPr lang="en-US" dirty="0" smtClean="0"/>
              <a:t>procedure</a:t>
            </a:r>
            <a:endParaRPr lang="en-US" dirty="0"/>
          </a:p>
          <a:p>
            <a:pPr marL="838200" lvl="2"/>
            <a:r>
              <a:rPr lang="en-US" dirty="0"/>
              <a:t>“Set-up” </a:t>
            </a:r>
            <a:r>
              <a:rPr lang="en-US" dirty="0" smtClean="0"/>
              <a:t>code</a:t>
            </a:r>
          </a:p>
          <a:p>
            <a:pPr marL="838200" lvl="2"/>
            <a:r>
              <a:rPr lang="en-US" dirty="0" smtClean="0"/>
              <a:t>Includes push by </a:t>
            </a:r>
            <a:r>
              <a:rPr lang="en-US" b="1" dirty="0" smtClean="0">
                <a:latin typeface="Courier New"/>
                <a:cs typeface="Courier New"/>
              </a:rPr>
              <a:t>call</a:t>
            </a:r>
            <a:r>
              <a:rPr lang="en-US" dirty="0" smtClean="0"/>
              <a:t> instruction</a:t>
            </a:r>
            <a:endParaRPr lang="en-US" dirty="0"/>
          </a:p>
          <a:p>
            <a:pPr marL="552450" lvl="1"/>
            <a:r>
              <a:rPr lang="en-US" dirty="0" err="1"/>
              <a:t>Deallocated</a:t>
            </a:r>
            <a:r>
              <a:rPr lang="en-US" dirty="0"/>
              <a:t> when return</a:t>
            </a:r>
          </a:p>
          <a:p>
            <a:pPr marL="838200" lvl="2"/>
            <a:r>
              <a:rPr lang="en-US" dirty="0"/>
              <a:t>“Finish” </a:t>
            </a:r>
            <a:r>
              <a:rPr lang="en-US" dirty="0" smtClean="0"/>
              <a:t>code</a:t>
            </a:r>
          </a:p>
          <a:p>
            <a:pPr marL="838200" lvl="2"/>
            <a:r>
              <a:rPr lang="en-US" dirty="0" smtClean="0"/>
              <a:t>Includes pop by </a:t>
            </a:r>
            <a:r>
              <a:rPr lang="en-US" b="1" dirty="0" smtClean="0">
                <a:latin typeface="Courier New"/>
                <a:cs typeface="Courier New"/>
              </a:rPr>
              <a:t>ret</a:t>
            </a:r>
            <a:r>
              <a:rPr lang="en-US" dirty="0" smtClean="0"/>
              <a:t> instruction</a:t>
            </a:r>
            <a:endParaRPr lang="en-US" dirty="0"/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6545262" y="3641725"/>
            <a:ext cx="71755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4" name="Rectangle 8"/>
          <p:cNvSpPr>
            <a:spLocks/>
          </p:cNvSpPr>
          <p:nvPr/>
        </p:nvSpPr>
        <p:spPr bwMode="auto">
          <a:xfrm>
            <a:off x="4068762" y="3452813"/>
            <a:ext cx="2438400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Pointer: </a:t>
            </a:r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0185" name="Rectangle 9"/>
          <p:cNvSpPr>
            <a:spLocks/>
          </p:cNvSpPr>
          <p:nvPr/>
        </p:nvSpPr>
        <p:spPr bwMode="auto">
          <a:xfrm>
            <a:off x="7205662" y="4279900"/>
            <a:ext cx="1557338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50186" name="AutoShape 10"/>
          <p:cNvSpPr>
            <a:spLocks/>
          </p:cNvSpPr>
          <p:nvPr/>
        </p:nvSpPr>
        <p:spPr bwMode="auto">
          <a:xfrm rot="10800000" flipH="1">
            <a:off x="7672387" y="3902075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graphicFrame>
        <p:nvGraphicFramePr>
          <p:cNvPr id="50187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23245"/>
              </p:ext>
            </p:extLst>
          </p:nvPr>
        </p:nvGraphicFramePr>
        <p:xfrm>
          <a:off x="7310437" y="396875"/>
          <a:ext cx="1320800" cy="3403600"/>
        </p:xfrm>
        <a:graphic>
          <a:graphicData uri="http://schemas.openxmlformats.org/drawingml/2006/table">
            <a:tbl>
              <a:tblPr/>
              <a:tblGrid>
                <a:gridCol w="1320800"/>
              </a:tblGrid>
              <a:tr h="170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Previous Frame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0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Frame for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proc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</a:tbl>
          </a:graphicData>
        </a:graphic>
      </p:graphicFrame>
      <p:sp>
        <p:nvSpPr>
          <p:cNvPr id="14" name="Rectangle 4"/>
          <p:cNvSpPr>
            <a:spLocks/>
          </p:cNvSpPr>
          <p:nvPr/>
        </p:nvSpPr>
        <p:spPr bwMode="auto">
          <a:xfrm>
            <a:off x="4021137" y="2365375"/>
            <a:ext cx="2439987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	</a:t>
            </a:r>
            <a:r>
              <a:rPr lang="en-US" sz="1800" dirty="0" smtClean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x</a:t>
            </a:r>
            <a:endParaRPr lang="en-US" sz="1800" dirty="0" smtClean="0">
              <a:solidFill>
                <a:schemeClr val="bg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15370" y="5334000"/>
            <a:ext cx="3002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00B050"/>
                </a:solidFill>
              </a:rPr>
              <a:t>When no need of frame?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120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1204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1205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1206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7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8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9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0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1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3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5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1216" name="Group 16"/>
          <p:cNvGrpSpPr>
            <a:grpSpLocks/>
          </p:cNvGrpSpPr>
          <p:nvPr/>
        </p:nvGrpSpPr>
        <p:grpSpPr bwMode="auto">
          <a:xfrm>
            <a:off x="5397500" y="1592263"/>
            <a:ext cx="1493838" cy="928687"/>
            <a:chOff x="0" y="0"/>
            <a:chExt cx="941" cy="585"/>
          </a:xfrm>
        </p:grpSpPr>
        <p:sp>
          <p:nvSpPr>
            <p:cNvPr id="51217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18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1219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20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1221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22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1223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1254" name="AutoShape 54"/>
          <p:cNvSpPr>
            <a:spLocks/>
          </p:cNvSpPr>
          <p:nvPr/>
        </p:nvSpPr>
        <p:spPr bwMode="auto">
          <a:xfrm>
            <a:off x="203200" y="20320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" name="Rectangle 4"/>
          <p:cNvSpPr>
            <a:spLocks/>
          </p:cNvSpPr>
          <p:nvPr/>
        </p:nvSpPr>
        <p:spPr bwMode="auto">
          <a:xfrm>
            <a:off x="977900" y="1524000"/>
            <a:ext cx="15367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4"/>
          <p:cNvSpPr>
            <a:spLocks/>
          </p:cNvSpPr>
          <p:nvPr/>
        </p:nvSpPr>
        <p:spPr bwMode="auto">
          <a:xfrm>
            <a:off x="9779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222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222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2228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2229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2230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1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2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3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7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9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2240" name="Group 16"/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52241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242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2243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244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2245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46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2247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2279" name="AutoShape 55"/>
          <p:cNvSpPr>
            <a:spLocks/>
          </p:cNvSpPr>
          <p:nvPr/>
        </p:nvSpPr>
        <p:spPr bwMode="auto">
          <a:xfrm>
            <a:off x="508000" y="23749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" name="Rectangle 5"/>
          <p:cNvSpPr>
            <a:spLocks/>
          </p:cNvSpPr>
          <p:nvPr/>
        </p:nvSpPr>
        <p:spPr bwMode="auto">
          <a:xfrm>
            <a:off x="12954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4"/>
          <p:cNvSpPr>
            <a:spLocks/>
          </p:cNvSpPr>
          <p:nvPr/>
        </p:nvSpPr>
        <p:spPr bwMode="auto">
          <a:xfrm>
            <a:off x="9779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12954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324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325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3252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3253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3254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5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6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0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1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62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3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3264" name="Group 16"/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53265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266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3267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268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3269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70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3271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3304" name="AutoShape 56"/>
          <p:cNvSpPr>
            <a:spLocks/>
          </p:cNvSpPr>
          <p:nvPr/>
        </p:nvSpPr>
        <p:spPr bwMode="auto">
          <a:xfrm>
            <a:off x="914400" y="27305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" name="Rectangle 6"/>
          <p:cNvSpPr>
            <a:spLocks/>
          </p:cNvSpPr>
          <p:nvPr/>
        </p:nvSpPr>
        <p:spPr bwMode="auto">
          <a:xfrm>
            <a:off x="16002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427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79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0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5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6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7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4288" name="Group 16"/>
          <p:cNvGrpSpPr>
            <a:grpSpLocks/>
          </p:cNvGrpSpPr>
          <p:nvPr/>
        </p:nvGrpSpPr>
        <p:grpSpPr bwMode="auto">
          <a:xfrm>
            <a:off x="5391150" y="4056063"/>
            <a:ext cx="1495425" cy="928687"/>
            <a:chOff x="0" y="0"/>
            <a:chExt cx="941" cy="585"/>
          </a:xfrm>
        </p:grpSpPr>
        <p:sp>
          <p:nvSpPr>
            <p:cNvPr id="54289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290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4291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292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4293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94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4295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9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Rectangle 6"/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609600" y="27305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5299" name="Rectangle 3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5301" name="Rectangle 5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5302" name="Rectangle 6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5303" name="Rectangle 7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4" name="Rectangle 8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5" name="Rectangle 9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6" name="Line 10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0" name="Rectangle 14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11" name="Line 15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2" name="Rectangle 16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5313" name="Group 17"/>
          <p:cNvGrpSpPr>
            <a:grpSpLocks/>
          </p:cNvGrpSpPr>
          <p:nvPr/>
        </p:nvGrpSpPr>
        <p:grpSpPr bwMode="auto">
          <a:xfrm>
            <a:off x="5391150" y="4919663"/>
            <a:ext cx="1495425" cy="928687"/>
            <a:chOff x="0" y="0"/>
            <a:chExt cx="941" cy="585"/>
          </a:xfrm>
        </p:grpSpPr>
        <p:sp>
          <p:nvSpPr>
            <p:cNvPr id="55314" name="Line 18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5315" name="Rectangle 19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5316" name="Line 20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5317" name="Rectangle 21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5318" name="Rectangle 22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9" name="Rectangle 23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5320" name="Group 24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0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1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Rectangle 6"/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4" name="AutoShape 56"/>
          <p:cNvSpPr>
            <a:spLocks/>
          </p:cNvSpPr>
          <p:nvPr/>
        </p:nvSpPr>
        <p:spPr bwMode="auto">
          <a:xfrm>
            <a:off x="1066800" y="3733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5" name="Rectangle 6"/>
          <p:cNvSpPr>
            <a:spLocks/>
          </p:cNvSpPr>
          <p:nvPr/>
        </p:nvSpPr>
        <p:spPr bwMode="auto">
          <a:xfrm>
            <a:off x="1816100" y="30480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632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6324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6325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6326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7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8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9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0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1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2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3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34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5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6336" name="Group 16"/>
          <p:cNvGrpSpPr>
            <a:grpSpLocks/>
          </p:cNvGrpSpPr>
          <p:nvPr/>
        </p:nvGrpSpPr>
        <p:grpSpPr bwMode="auto">
          <a:xfrm>
            <a:off x="5391150" y="4056063"/>
            <a:ext cx="1495425" cy="928687"/>
            <a:chOff x="0" y="0"/>
            <a:chExt cx="941" cy="585"/>
          </a:xfrm>
        </p:grpSpPr>
        <p:sp>
          <p:nvSpPr>
            <p:cNvPr id="56337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6338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6339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6340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6341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42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6343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9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AutoShape 56"/>
          <p:cNvSpPr>
            <a:spLocks/>
          </p:cNvSpPr>
          <p:nvPr/>
        </p:nvSpPr>
        <p:spPr bwMode="auto">
          <a:xfrm>
            <a:off x="685800" y="34290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73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7348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7349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7350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1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2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6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7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9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7360" name="Group 16"/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57361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7362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7363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7364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7365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66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7367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8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9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AutoShape 56"/>
          <p:cNvSpPr>
            <a:spLocks/>
          </p:cNvSpPr>
          <p:nvPr/>
        </p:nvSpPr>
        <p:spPr bwMode="auto">
          <a:xfrm>
            <a:off x="228600" y="2971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837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8372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8373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8374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5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6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7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79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1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3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8384" name="Group 16"/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58385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8386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8387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8388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8389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90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8391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7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8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-152400" y="25146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Procedures</a:t>
            </a:r>
          </a:p>
          <a:p>
            <a:pPr lvl="1"/>
            <a:r>
              <a:rPr lang="en-US" b="1" dirty="0" smtClean="0"/>
              <a:t>Stack Structure</a:t>
            </a:r>
          </a:p>
          <a:p>
            <a:pPr lvl="1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Passing control</a:t>
            </a:r>
          </a:p>
          <a:p>
            <a:pPr lvl="2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Passing data</a:t>
            </a:r>
          </a:p>
          <a:p>
            <a:pPr lvl="2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Managing local data</a:t>
            </a:r>
          </a:p>
          <a:p>
            <a:pPr lvl="1"/>
            <a:r>
              <a:rPr lang="en-US" b="1" dirty="0" smtClean="0">
                <a:solidFill>
                  <a:srgbClr val="7F7F7F"/>
                </a:solidFill>
              </a:rPr>
              <a:t>Illustration of Recursion</a:t>
            </a:r>
            <a:endParaRPr lang="en-US" b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908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939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9397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9398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6A6A6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399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2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6A6A6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4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5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6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7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9408" name="Group 16"/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59409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9410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9411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9412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9413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14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9415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8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9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228600" y="2971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041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60420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60421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60422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3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4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5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7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8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9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30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31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60432" name="Group 16"/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60433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0434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60435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0436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60437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38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60439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7" name="Rectangle 4"/>
          <p:cNvSpPr>
            <a:spLocks/>
          </p:cNvSpPr>
          <p:nvPr/>
        </p:nvSpPr>
        <p:spPr bwMode="auto">
          <a:xfrm>
            <a:off x="4318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8" name="Rectangle 5"/>
          <p:cNvSpPr>
            <a:spLocks/>
          </p:cNvSpPr>
          <p:nvPr/>
        </p:nvSpPr>
        <p:spPr bwMode="auto">
          <a:xfrm>
            <a:off x="7493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AutoShape 56"/>
          <p:cNvSpPr>
            <a:spLocks/>
          </p:cNvSpPr>
          <p:nvPr/>
        </p:nvSpPr>
        <p:spPr bwMode="auto">
          <a:xfrm>
            <a:off x="139700" y="25146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1443" name="Rectangle 3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61445" name="Rectangle 5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61446" name="Rectangle 6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61447" name="Rectangle 7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48" name="Rectangle 8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49" name="Rectangle 9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50" name="Line 10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2" name="Line 12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3" name="Line 13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4" name="Rectangle 14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55" name="Line 15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6" name="Rectangle 16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61457" name="Group 17"/>
          <p:cNvGrpSpPr>
            <a:grpSpLocks/>
          </p:cNvGrpSpPr>
          <p:nvPr/>
        </p:nvGrpSpPr>
        <p:grpSpPr bwMode="auto">
          <a:xfrm>
            <a:off x="5397500" y="1592263"/>
            <a:ext cx="1493838" cy="928687"/>
            <a:chOff x="0" y="0"/>
            <a:chExt cx="941" cy="585"/>
          </a:xfrm>
        </p:grpSpPr>
        <p:sp>
          <p:nvSpPr>
            <p:cNvPr id="61458" name="Line 18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459" name="Rectangle 19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61460" name="Line 20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461" name="Rectangle 21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61462" name="Rectangle 22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63" name="Rectangle 23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61465" name="Group 25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6" name="Rectangle 4"/>
          <p:cNvSpPr>
            <a:spLocks/>
          </p:cNvSpPr>
          <p:nvPr/>
        </p:nvSpPr>
        <p:spPr bwMode="auto">
          <a:xfrm>
            <a:off x="825500" y="16764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8" name="AutoShape 56"/>
          <p:cNvSpPr>
            <a:spLocks/>
          </p:cNvSpPr>
          <p:nvPr/>
        </p:nvSpPr>
        <p:spPr bwMode="auto">
          <a:xfrm>
            <a:off x="139700" y="25146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246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x86-64/</a:t>
            </a:r>
            <a:r>
              <a:rPr lang="en-US" dirty="0"/>
              <a:t>Linux Stack Frame</a:t>
            </a:r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5372100" cy="5435600"/>
          </a:xfrm>
          <a:ln/>
        </p:spPr>
        <p:txBody>
          <a:bodyPr/>
          <a:lstStyle/>
          <a:p>
            <a:r>
              <a:rPr lang="en-US" dirty="0"/>
              <a:t>Current Stack Frame (“Top” to Bottom)</a:t>
            </a:r>
          </a:p>
          <a:p>
            <a:pPr marL="552450" lvl="1"/>
            <a:r>
              <a:rPr lang="en-US" dirty="0"/>
              <a:t>“Argument build:”</a:t>
            </a:r>
            <a:br>
              <a:rPr lang="en-US" dirty="0"/>
            </a:br>
            <a:r>
              <a:rPr lang="en-US" dirty="0"/>
              <a:t>Parameters for function about to call</a:t>
            </a:r>
          </a:p>
          <a:p>
            <a:pPr marL="552450" lvl="1"/>
            <a:r>
              <a:rPr lang="en-US" dirty="0"/>
              <a:t>Local variables</a:t>
            </a:r>
            <a:br>
              <a:rPr lang="en-US" dirty="0"/>
            </a:br>
            <a:r>
              <a:rPr lang="en-US" dirty="0"/>
              <a:t>If can’t keep in registers</a:t>
            </a:r>
          </a:p>
          <a:p>
            <a:pPr marL="552450" lvl="1"/>
            <a:r>
              <a:rPr lang="en-US" dirty="0"/>
              <a:t>Saved register context</a:t>
            </a:r>
          </a:p>
          <a:p>
            <a:pPr marL="552450" lvl="1"/>
            <a:r>
              <a:rPr lang="en-US" dirty="0"/>
              <a:t>Old frame </a:t>
            </a:r>
            <a:r>
              <a:rPr lang="en-US" dirty="0" smtClean="0"/>
              <a:t>pointer (optional)</a:t>
            </a:r>
            <a:endParaRPr lang="en-US" dirty="0"/>
          </a:p>
          <a:p>
            <a:endParaRPr lang="en-US" dirty="0"/>
          </a:p>
          <a:p>
            <a:r>
              <a:rPr lang="en-US" dirty="0"/>
              <a:t>Caller Stack Frame</a:t>
            </a:r>
          </a:p>
          <a:p>
            <a:pPr marL="552450" lvl="1"/>
            <a:r>
              <a:rPr lang="en-US" dirty="0"/>
              <a:t>Return address</a:t>
            </a:r>
          </a:p>
          <a:p>
            <a:pPr marL="838200" lvl="2"/>
            <a:r>
              <a:rPr lang="en-US" dirty="0"/>
              <a:t>Pushed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call</a:t>
            </a:r>
            <a:r>
              <a:rPr lang="en-US" dirty="0"/>
              <a:t> instruction</a:t>
            </a:r>
          </a:p>
          <a:p>
            <a:pPr marL="552450" lvl="1"/>
            <a:r>
              <a:rPr lang="en-US" dirty="0"/>
              <a:t>Arguments for this call</a:t>
            </a:r>
          </a:p>
        </p:txBody>
      </p:sp>
      <p:sp>
        <p:nvSpPr>
          <p:cNvPr id="62469" name="Rectangle 5"/>
          <p:cNvSpPr>
            <a:spLocks/>
          </p:cNvSpPr>
          <p:nvPr/>
        </p:nvSpPr>
        <p:spPr bwMode="auto">
          <a:xfrm>
            <a:off x="7366000" y="3276600"/>
            <a:ext cx="1270000" cy="3048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Addr</a:t>
            </a:r>
          </a:p>
        </p:txBody>
      </p:sp>
      <p:sp>
        <p:nvSpPr>
          <p:cNvPr id="62470" name="Rectangle 6"/>
          <p:cNvSpPr>
            <a:spLocks/>
          </p:cNvSpPr>
          <p:nvPr/>
        </p:nvSpPr>
        <p:spPr bwMode="auto">
          <a:xfrm>
            <a:off x="7366000" y="3886200"/>
            <a:ext cx="1270000" cy="18161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+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Local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Variables</a:t>
            </a:r>
          </a:p>
        </p:txBody>
      </p:sp>
      <p:sp>
        <p:nvSpPr>
          <p:cNvPr id="62471" name="Rectangle 7"/>
          <p:cNvSpPr>
            <a:spLocks/>
          </p:cNvSpPr>
          <p:nvPr/>
        </p:nvSpPr>
        <p:spPr bwMode="auto">
          <a:xfrm>
            <a:off x="7366000" y="5699124"/>
            <a:ext cx="1270000" cy="854075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Build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62472" name="Rectangle 8"/>
          <p:cNvSpPr>
            <a:spLocks/>
          </p:cNvSpPr>
          <p:nvPr/>
        </p:nvSpPr>
        <p:spPr bwMode="auto">
          <a:xfrm>
            <a:off x="7366000" y="1295400"/>
            <a:ext cx="1270000" cy="1371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3" name="Rectangle 9"/>
          <p:cNvSpPr>
            <a:spLocks/>
          </p:cNvSpPr>
          <p:nvPr/>
        </p:nvSpPr>
        <p:spPr bwMode="auto">
          <a:xfrm>
            <a:off x="7366000" y="3581400"/>
            <a:ext cx="1270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rgbClr val="7F7F7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 sz="1800" b="1" dirty="0" smtClean="0">
                <a:solidFill>
                  <a:srgbClr val="7F7F7F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 smtClean="0">
                <a:solidFill>
                  <a:srgbClr val="7F7F7F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rbp</a:t>
            </a:r>
            <a:endParaRPr lang="en-US" sz="1800" b="1" dirty="0">
              <a:solidFill>
                <a:srgbClr val="7F7F7F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62474" name="Rectangle 10"/>
          <p:cNvSpPr>
            <a:spLocks/>
          </p:cNvSpPr>
          <p:nvPr/>
        </p:nvSpPr>
        <p:spPr bwMode="auto">
          <a:xfrm>
            <a:off x="7366000" y="2667000"/>
            <a:ext cx="1270000" cy="609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7+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62475" name="Rectangle 11"/>
          <p:cNvSpPr>
            <a:spLocks/>
          </p:cNvSpPr>
          <p:nvPr/>
        </p:nvSpPr>
        <p:spPr bwMode="auto">
          <a:xfrm>
            <a:off x="6235700" y="2125663"/>
            <a:ext cx="68421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62476" name="AutoShape 12"/>
          <p:cNvSpPr>
            <a:spLocks/>
          </p:cNvSpPr>
          <p:nvPr/>
        </p:nvSpPr>
        <p:spPr bwMode="auto">
          <a:xfrm>
            <a:off x="6981825" y="1295400"/>
            <a:ext cx="228600" cy="22606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7" name="Line 13"/>
          <p:cNvSpPr>
            <a:spLocks noChangeShapeType="1"/>
          </p:cNvSpPr>
          <p:nvPr/>
        </p:nvSpPr>
        <p:spPr bwMode="auto">
          <a:xfrm>
            <a:off x="6469063" y="3732213"/>
            <a:ext cx="717550" cy="0"/>
          </a:xfrm>
          <a:prstGeom prst="line">
            <a:avLst/>
          </a:pr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8" name="Rectangle 14"/>
          <p:cNvSpPr>
            <a:spLocks/>
          </p:cNvSpPr>
          <p:nvPr/>
        </p:nvSpPr>
        <p:spPr bwMode="auto">
          <a:xfrm>
            <a:off x="4927600" y="3268663"/>
            <a:ext cx="15621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 pointer</a:t>
            </a:r>
            <a:b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</a:br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2479" name="Line 15"/>
          <p:cNvSpPr>
            <a:spLocks noChangeShapeType="1"/>
          </p:cNvSpPr>
          <p:nvPr/>
        </p:nvSpPr>
        <p:spPr bwMode="auto">
          <a:xfrm>
            <a:off x="6478588" y="6488112"/>
            <a:ext cx="719137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80" name="Rectangle 16"/>
          <p:cNvSpPr>
            <a:spLocks/>
          </p:cNvSpPr>
          <p:nvPr/>
        </p:nvSpPr>
        <p:spPr bwMode="auto">
          <a:xfrm>
            <a:off x="5005388" y="6019800"/>
            <a:ext cx="14859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</a:t>
            </a:r>
            <a:endParaRPr lang="en-US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14"/>
          <p:cNvSpPr>
            <a:spLocks/>
          </p:cNvSpPr>
          <p:nvPr/>
        </p:nvSpPr>
        <p:spPr bwMode="auto">
          <a:xfrm>
            <a:off x="4953000" y="3810000"/>
            <a:ext cx="15621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34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Example: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1371600"/>
            <a:ext cx="4876800" cy="1828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(long *p, 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x = *p;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y = x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*p = y;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4" name="Rectangle 6"/>
          <p:cNvSpPr>
            <a:spLocks/>
          </p:cNvSpPr>
          <p:nvPr/>
        </p:nvSpPr>
        <p:spPr bwMode="auto">
          <a:xfrm>
            <a:off x="381000" y="4038600"/>
            <a:ext cx="4279900" cy="15240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rgbClr val="008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571314"/>
              </p:ext>
            </p:extLst>
          </p:nvPr>
        </p:nvGraphicFramePr>
        <p:xfrm>
          <a:off x="5257800" y="4114800"/>
          <a:ext cx="335280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21336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p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val</a:t>
                      </a:r>
                      <a:r>
                        <a:rPr lang="en-US" dirty="0" smtClean="0">
                          <a:latin typeface="Calibri"/>
                          <a:cs typeface="Calibri"/>
                        </a:rPr>
                        <a:t>,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lang="en-US" dirty="0" smtClean="0">
                          <a:latin typeface="Calibri"/>
                          <a:cs typeface="Calibri"/>
                        </a:rPr>
                        <a:t>, 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34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Example: Calling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 smtClean="0"/>
              <a:t> #1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$15213, 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6477000" y="274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6983413" y="25844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943600" y="1066800"/>
            <a:ext cx="230148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5181600" y="1600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181600" y="251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5715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609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63309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61023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3886200"/>
            <a:ext cx="267781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4419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5334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5943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57150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4229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34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Example: Calling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 smtClean="0"/>
              <a:t> #2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$3000,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v2 =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352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587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359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1143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676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00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971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738014"/>
              </p:ext>
            </p:extLst>
          </p:nvPr>
        </p:nvGraphicFramePr>
        <p:xfrm>
          <a:off x="5257800" y="411480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21336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&amp;v1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3000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7132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34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Example: Calling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 smtClean="0"/>
              <a:t> #3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$3000,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  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v2 =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  <a:endParaRPr lang="en-US" sz="1800" b="1" dirty="0">
              <a:solidFill>
                <a:srgbClr val="FF0000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352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587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359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1143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676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00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971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426936"/>
              </p:ext>
            </p:extLst>
          </p:nvPr>
        </p:nvGraphicFramePr>
        <p:xfrm>
          <a:off x="5257800" y="411480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21336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&amp;v1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3000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464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34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Example: Calling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 smtClean="0"/>
              <a:t> #4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$3000,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b="1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  <a:endParaRPr lang="en-US" sz="1800" b="1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206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2978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762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295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09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2819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590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220560"/>
              </p:ext>
            </p:extLst>
          </p:nvPr>
        </p:nvGraphicFramePr>
        <p:xfrm>
          <a:off x="5257800" y="3733800"/>
          <a:ext cx="3352800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21336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Line 10"/>
          <p:cNvSpPr>
            <a:spLocks noChangeShapeType="1"/>
          </p:cNvSpPr>
          <p:nvPr/>
        </p:nvSpPr>
        <p:spPr bwMode="auto">
          <a:xfrm flipH="1">
            <a:off x="6477000" y="6324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Rectangle 11"/>
          <p:cNvSpPr>
            <a:spLocks/>
          </p:cNvSpPr>
          <p:nvPr/>
        </p:nvSpPr>
        <p:spPr bwMode="auto">
          <a:xfrm>
            <a:off x="6983413" y="60960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1" name="Rectangle 12"/>
          <p:cNvSpPr>
            <a:spLocks/>
          </p:cNvSpPr>
          <p:nvPr/>
        </p:nvSpPr>
        <p:spPr bwMode="auto">
          <a:xfrm>
            <a:off x="5943600" y="4648200"/>
            <a:ext cx="2623840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Updated 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32" name="Rectangle 13"/>
          <p:cNvSpPr>
            <a:spLocks/>
          </p:cNvSpPr>
          <p:nvPr/>
        </p:nvSpPr>
        <p:spPr bwMode="auto">
          <a:xfrm>
            <a:off x="5181600" y="518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36" name="Rectangle 9"/>
          <p:cNvSpPr>
            <a:spLocks/>
          </p:cNvSpPr>
          <p:nvPr/>
        </p:nvSpPr>
        <p:spPr bwMode="auto">
          <a:xfrm>
            <a:off x="5181600" y="609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858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34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Example: Calling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 smtClean="0"/>
              <a:t> #5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$3000,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return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917685"/>
              </p:ext>
            </p:extLst>
          </p:nvPr>
        </p:nvGraphicFramePr>
        <p:xfrm>
          <a:off x="5257800" y="3733800"/>
          <a:ext cx="3352800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21336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Line 10"/>
          <p:cNvSpPr>
            <a:spLocks noChangeShapeType="1"/>
          </p:cNvSpPr>
          <p:nvPr/>
        </p:nvSpPr>
        <p:spPr bwMode="auto">
          <a:xfrm flipH="1">
            <a:off x="6553200" y="2895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Rectangle 11"/>
          <p:cNvSpPr>
            <a:spLocks/>
          </p:cNvSpPr>
          <p:nvPr/>
        </p:nvSpPr>
        <p:spPr bwMode="auto">
          <a:xfrm>
            <a:off x="7059613" y="26670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1" name="Rectangle 12"/>
          <p:cNvSpPr>
            <a:spLocks/>
          </p:cNvSpPr>
          <p:nvPr/>
        </p:nvSpPr>
        <p:spPr bwMode="auto">
          <a:xfrm>
            <a:off x="6019800" y="1219200"/>
            <a:ext cx="2623840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Updated 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32" name="Rectangle 13"/>
          <p:cNvSpPr>
            <a:spLocks/>
          </p:cNvSpPr>
          <p:nvPr/>
        </p:nvSpPr>
        <p:spPr bwMode="auto">
          <a:xfrm>
            <a:off x="5257800" y="1752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36" name="Rectangle 9"/>
          <p:cNvSpPr>
            <a:spLocks/>
          </p:cNvSpPr>
          <p:nvPr/>
        </p:nvSpPr>
        <p:spPr bwMode="auto">
          <a:xfrm>
            <a:off x="52578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5" name="Line 10"/>
          <p:cNvSpPr>
            <a:spLocks noChangeShapeType="1"/>
          </p:cNvSpPr>
          <p:nvPr/>
        </p:nvSpPr>
        <p:spPr bwMode="auto">
          <a:xfrm flipH="1">
            <a:off x="6553200" y="5943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" name="Rectangle 11"/>
          <p:cNvSpPr>
            <a:spLocks/>
          </p:cNvSpPr>
          <p:nvPr/>
        </p:nvSpPr>
        <p:spPr bwMode="auto">
          <a:xfrm>
            <a:off x="7059613" y="57150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3" name="Rectangle 12"/>
          <p:cNvSpPr>
            <a:spLocks/>
          </p:cNvSpPr>
          <p:nvPr/>
        </p:nvSpPr>
        <p:spPr bwMode="auto">
          <a:xfrm>
            <a:off x="6019800" y="4648200"/>
            <a:ext cx="2211818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Final 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34" name="Rectangle 13"/>
          <p:cNvSpPr>
            <a:spLocks/>
          </p:cNvSpPr>
          <p:nvPr/>
        </p:nvSpPr>
        <p:spPr bwMode="auto">
          <a:xfrm>
            <a:off x="5257800" y="518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87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198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</a:t>
            </a:r>
            <a:r>
              <a:rPr lang="en-US" dirty="0" smtClean="0"/>
              <a:t>86-64 </a:t>
            </a:r>
            <a:r>
              <a:rPr lang="en-US" dirty="0"/>
              <a:t>Stack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457700" cy="5435600"/>
          </a:xfrm>
          <a:ln/>
        </p:spPr>
        <p:txBody>
          <a:bodyPr/>
          <a:lstStyle/>
          <a:p>
            <a:r>
              <a:rPr lang="en-US" dirty="0"/>
              <a:t>Region of memory managed with stack discipline</a:t>
            </a:r>
          </a:p>
          <a:p>
            <a:r>
              <a:rPr lang="en-US" dirty="0"/>
              <a:t>Grows toward lower addresses</a:t>
            </a:r>
          </a:p>
          <a:p>
            <a:endParaRPr lang="en-US" dirty="0"/>
          </a:p>
          <a:p>
            <a:r>
              <a:rPr lang="en-US" dirty="0"/>
              <a:t>Register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 smtClean="0"/>
              <a:t> </a:t>
            </a:r>
            <a:r>
              <a:rPr lang="en-US" dirty="0"/>
              <a:t>contains </a:t>
            </a:r>
            <a:br>
              <a:rPr lang="en-US" dirty="0"/>
            </a:br>
            <a:r>
              <a:rPr lang="en-US" dirty="0"/>
              <a:t>lowest  stack address</a:t>
            </a:r>
          </a:p>
          <a:p>
            <a:pPr marL="552450" lvl="1"/>
            <a:r>
              <a:rPr lang="en-US" dirty="0"/>
              <a:t>address of “top” element</a:t>
            </a:r>
          </a:p>
        </p:txBody>
      </p:sp>
      <p:grpSp>
        <p:nvGrpSpPr>
          <p:cNvPr id="41989" name="Group 5"/>
          <p:cNvGrpSpPr>
            <a:grpSpLocks/>
          </p:cNvGrpSpPr>
          <p:nvPr/>
        </p:nvGrpSpPr>
        <p:grpSpPr bwMode="auto">
          <a:xfrm>
            <a:off x="2463800" y="1066800"/>
            <a:ext cx="6559550" cy="5013325"/>
            <a:chOff x="0" y="0"/>
            <a:chExt cx="4131" cy="3158"/>
          </a:xfrm>
        </p:grpSpPr>
        <p:sp>
          <p:nvSpPr>
            <p:cNvPr id="41990" name="Line 6"/>
            <p:cNvSpPr>
              <a:spLocks noChangeShapeType="1"/>
            </p:cNvSpPr>
            <p:nvPr/>
          </p:nvSpPr>
          <p:spPr bwMode="auto">
            <a:xfrm>
              <a:off x="1679" y="2496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1" name="Rectangle 7"/>
            <p:cNvSpPr>
              <a:spLocks/>
            </p:cNvSpPr>
            <p:nvPr/>
          </p:nvSpPr>
          <p:spPr bwMode="auto">
            <a:xfrm>
              <a:off x="0" y="2350"/>
              <a:ext cx="1659" cy="28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r"/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Pointer: </a:t>
              </a:r>
              <a:r>
                <a:rPr lang="en-US" sz="24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24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41992" name="Rectangle 8"/>
            <p:cNvSpPr>
              <a:spLocks/>
            </p:cNvSpPr>
            <p:nvPr/>
          </p:nvSpPr>
          <p:spPr bwMode="auto">
            <a:xfrm>
              <a:off x="2073" y="576"/>
              <a:ext cx="822" cy="2016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3" name="Line 9"/>
            <p:cNvSpPr>
              <a:spLocks noChangeShapeType="1"/>
            </p:cNvSpPr>
            <p:nvPr/>
          </p:nvSpPr>
          <p:spPr bwMode="auto">
            <a:xfrm>
              <a:off x="3418" y="1824"/>
              <a:ext cx="0" cy="864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4" name="Rectangle 10"/>
            <p:cNvSpPr>
              <a:spLocks/>
            </p:cNvSpPr>
            <p:nvPr/>
          </p:nvSpPr>
          <p:spPr bwMode="auto">
            <a:xfrm>
              <a:off x="3477" y="1918"/>
              <a:ext cx="512" cy="576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Stack Grows</a:t>
              </a:r>
              <a:endParaRPr lang="en-US">
                <a:solidFill>
                  <a:schemeClr val="tx1"/>
                </a:solidFill>
                <a:latin typeface="Arial Narrow" charset="0"/>
                <a:ea typeface="Lucida Grande" charset="0"/>
                <a:cs typeface="Lucida Grande" charset="0"/>
                <a:sym typeface="Arial Narrow" charset="0"/>
              </a:endParaRPr>
            </a:p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Down</a:t>
              </a:r>
            </a:p>
          </p:txBody>
        </p:sp>
        <p:sp>
          <p:nvSpPr>
            <p:cNvPr id="41995" name="Line 11"/>
            <p:cNvSpPr>
              <a:spLocks noChangeShapeType="1"/>
            </p:cNvSpPr>
            <p:nvPr/>
          </p:nvSpPr>
          <p:spPr bwMode="auto">
            <a:xfrm rot="10800000" flipH="1">
              <a:off x="3418" y="432"/>
              <a:ext cx="0" cy="912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6" name="Rectangle 12"/>
            <p:cNvSpPr>
              <a:spLocks/>
            </p:cNvSpPr>
            <p:nvPr/>
          </p:nvSpPr>
          <p:spPr bwMode="auto">
            <a:xfrm>
              <a:off x="3480" y="690"/>
              <a:ext cx="651" cy="4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Increasing</a:t>
              </a:r>
              <a:endParaRPr lang="en-US">
                <a:solidFill>
                  <a:schemeClr val="tx1"/>
                </a:solidFill>
                <a:latin typeface="Arial Narrow" charset="0"/>
                <a:ea typeface="Lucida Grande" charset="0"/>
                <a:cs typeface="Lucida Grande" charset="0"/>
                <a:sym typeface="Arial Narrow" charset="0"/>
              </a:endParaRPr>
            </a:p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Addresses</a:t>
              </a:r>
            </a:p>
          </p:txBody>
        </p:sp>
        <p:sp>
          <p:nvSpPr>
            <p:cNvPr id="41997" name="Rectangle 13"/>
            <p:cNvSpPr>
              <a:spLocks/>
            </p:cNvSpPr>
            <p:nvPr/>
          </p:nvSpPr>
          <p:spPr bwMode="auto">
            <a:xfrm>
              <a:off x="1994" y="2878"/>
              <a:ext cx="981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240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“Top”</a:t>
              </a:r>
            </a:p>
          </p:txBody>
        </p:sp>
        <p:sp>
          <p:nvSpPr>
            <p:cNvPr id="41998" name="Line 14"/>
            <p:cNvSpPr>
              <a:spLocks noChangeShapeType="1"/>
            </p:cNvSpPr>
            <p:nvPr/>
          </p:nvSpPr>
          <p:spPr bwMode="auto">
            <a:xfrm>
              <a:off x="2072" y="2400"/>
              <a:ext cx="816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9" name="Rectangle 15"/>
            <p:cNvSpPr>
              <a:spLocks/>
            </p:cNvSpPr>
            <p:nvPr/>
          </p:nvSpPr>
          <p:spPr bwMode="auto">
            <a:xfrm>
              <a:off x="1842" y="0"/>
              <a:ext cx="1285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240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“Bottom”</a:t>
              </a:r>
            </a:p>
          </p:txBody>
        </p:sp>
        <p:sp>
          <p:nvSpPr>
            <p:cNvPr id="42000" name="AutoShape 16"/>
            <p:cNvSpPr>
              <a:spLocks/>
            </p:cNvSpPr>
            <p:nvPr/>
          </p:nvSpPr>
          <p:spPr bwMode="auto">
            <a:xfrm>
              <a:off x="2288" y="288"/>
              <a:ext cx="384" cy="24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2001" name="AutoShape 17"/>
            <p:cNvSpPr>
              <a:spLocks/>
            </p:cNvSpPr>
            <p:nvPr/>
          </p:nvSpPr>
          <p:spPr bwMode="auto">
            <a:xfrm rot="10800000" flipH="1">
              <a:off x="2288" y="2640"/>
              <a:ext cx="384" cy="24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475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Register Saving Conventions</a:t>
            </a:r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When procedure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calls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:</a:t>
            </a:r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is the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caller</a:t>
            </a:r>
            <a:endParaRPr lang="en-US" dirty="0"/>
          </a:p>
          <a:p>
            <a:pPr marL="552450" lvl="1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 is the 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callee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Can</a:t>
            </a:r>
            <a:r>
              <a:rPr lang="en-US" dirty="0" smtClean="0"/>
              <a:t> register </a:t>
            </a:r>
            <a:r>
              <a:rPr lang="en-US" dirty="0"/>
              <a:t>be used for temporary storage?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552450" lvl="1"/>
            <a:r>
              <a:rPr lang="en-US" dirty="0"/>
              <a:t>Contents of register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r>
              <a:rPr lang="en-US" dirty="0" smtClean="0"/>
              <a:t> </a:t>
            </a:r>
            <a:r>
              <a:rPr lang="en-US" dirty="0"/>
              <a:t>overwritten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  <a:p>
            <a:pPr marL="552450" lvl="1"/>
            <a:r>
              <a:rPr lang="en-US" dirty="0">
                <a:ea typeface="Zapf Dingbats" charset="0"/>
                <a:cs typeface="Zapf Dingbats" charset="0"/>
              </a:rPr>
              <a:t>This </a:t>
            </a:r>
            <a:r>
              <a:rPr lang="en-US" dirty="0" smtClean="0">
                <a:ea typeface="Zapf Dingbats" charset="0"/>
                <a:cs typeface="Zapf Dingbats" charset="0"/>
              </a:rPr>
              <a:t>could be </a:t>
            </a:r>
            <a:r>
              <a:rPr lang="en-US" dirty="0">
                <a:ea typeface="Zapf Dingbats" charset="0"/>
                <a:cs typeface="Zapf Dingbats" charset="0"/>
              </a:rPr>
              <a:t>trouble ➙ something should be done!</a:t>
            </a:r>
            <a:endParaRPr lang="en-US" sz="1800" dirty="0"/>
          </a:p>
          <a:p>
            <a:pPr marL="838200" lvl="2"/>
            <a:r>
              <a:rPr lang="en-US" dirty="0"/>
              <a:t>Need some coordination</a:t>
            </a:r>
          </a:p>
        </p:txBody>
      </p:sp>
      <p:sp>
        <p:nvSpPr>
          <p:cNvPr id="74757" name="Rectangle 5"/>
          <p:cNvSpPr>
            <a:spLocks/>
          </p:cNvSpPr>
          <p:nvPr/>
        </p:nvSpPr>
        <p:spPr bwMode="auto">
          <a:xfrm>
            <a:off x="760413" y="3200400"/>
            <a:ext cx="3797300" cy="1976438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$15213,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call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74758" name="Rectangle 6"/>
          <p:cNvSpPr>
            <a:spLocks/>
          </p:cNvSpPr>
          <p:nvPr/>
        </p:nvSpPr>
        <p:spPr bwMode="auto">
          <a:xfrm>
            <a:off x="4751388" y="3200400"/>
            <a:ext cx="3797300" cy="1981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$18213,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577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Register Saving Conventions</a:t>
            </a:r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When procedure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calls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:</a:t>
            </a:r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is the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caller</a:t>
            </a:r>
            <a:endParaRPr lang="en-US" dirty="0"/>
          </a:p>
          <a:p>
            <a:pPr marL="552450" lvl="1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 is the 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callee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Can</a:t>
            </a:r>
            <a:r>
              <a:rPr lang="en-US" dirty="0" smtClean="0"/>
              <a:t> register </a:t>
            </a:r>
            <a:r>
              <a:rPr lang="en-US" dirty="0"/>
              <a:t>be used for temporary storage?</a:t>
            </a:r>
          </a:p>
          <a:p>
            <a:r>
              <a:rPr lang="en-US" dirty="0"/>
              <a:t>Conventions</a:t>
            </a:r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“Caller </a:t>
            </a:r>
            <a:r>
              <a:rPr lang="en-US" dirty="0" smtClean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Saved”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838200" lvl="2"/>
            <a:r>
              <a:rPr lang="en-US" dirty="0"/>
              <a:t>Caller saves temporary values in its frame before the call</a:t>
            </a:r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“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Callee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</a:t>
            </a:r>
            <a:r>
              <a:rPr lang="en-US" dirty="0" smtClean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Saved”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838200" lvl="2"/>
            <a:r>
              <a:rPr lang="en-US" dirty="0" err="1"/>
              <a:t>Callee</a:t>
            </a:r>
            <a:r>
              <a:rPr lang="en-US" dirty="0"/>
              <a:t> saves temporary values in its frame before </a:t>
            </a:r>
            <a:r>
              <a:rPr lang="en-US" dirty="0" smtClean="0"/>
              <a:t>using</a:t>
            </a:r>
          </a:p>
          <a:p>
            <a:pPr marL="838200" lvl="2"/>
            <a:r>
              <a:rPr lang="en-US" dirty="0" err="1" smtClean="0"/>
              <a:t>Callee</a:t>
            </a:r>
            <a:r>
              <a:rPr lang="en-US" dirty="0" smtClean="0"/>
              <a:t> restores them before returning to caller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680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6477000" cy="1143000"/>
          </a:xfrm>
          <a:ln/>
        </p:spPr>
        <p:txBody>
          <a:bodyPr/>
          <a:lstStyle/>
          <a:p>
            <a:pPr marL="119063" indent="-119063"/>
            <a:r>
              <a:rPr lang="en-US" dirty="0" smtClean="0"/>
              <a:t>x86-64 Linux </a:t>
            </a:r>
            <a:r>
              <a:rPr lang="en-US" dirty="0"/>
              <a:t>Register </a:t>
            </a:r>
            <a:r>
              <a:rPr lang="en-US" dirty="0" smtClean="0"/>
              <a:t>Usage #1</a:t>
            </a:r>
            <a:endParaRPr lang="en-US" dirty="0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064000" cy="5435600"/>
          </a:xfrm>
          <a:ln/>
        </p:spPr>
        <p:txBody>
          <a:bodyPr/>
          <a:lstStyle/>
          <a:p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 smtClean="0"/>
              <a:t>Return value</a:t>
            </a:r>
          </a:p>
          <a:p>
            <a:pPr marL="552450" lvl="1"/>
            <a:r>
              <a:rPr lang="en-US" dirty="0" smtClean="0"/>
              <a:t>Also caller-saved</a:t>
            </a:r>
          </a:p>
          <a:p>
            <a:pPr marL="552450" lvl="1"/>
            <a:r>
              <a:rPr lang="en-US" dirty="0" smtClean="0"/>
              <a:t>Can be modified by procedure</a:t>
            </a:r>
          </a:p>
          <a:p>
            <a:pPr marL="29210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r>
              <a:rPr lang="en-US" b="0" dirty="0" smtClean="0">
                <a:cs typeface="Courier New Bold" charset="0"/>
                <a:sym typeface="Courier New Bold" charset="0"/>
              </a:rPr>
              <a:t>, ...,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%r9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 smtClean="0"/>
              <a:t>Arguments</a:t>
            </a:r>
            <a:endParaRPr lang="en-US" dirty="0"/>
          </a:p>
          <a:p>
            <a:pPr marL="552450" lvl="1"/>
            <a:r>
              <a:rPr lang="en-US" dirty="0"/>
              <a:t>Also caller-saved</a:t>
            </a:r>
          </a:p>
          <a:p>
            <a:pPr marL="552450" lvl="1"/>
            <a:r>
              <a:rPr lang="en-US" dirty="0"/>
              <a:t>Can be modified by </a:t>
            </a:r>
            <a:r>
              <a:rPr lang="en-US" dirty="0" smtClean="0"/>
              <a:t>procedure</a:t>
            </a:r>
          </a:p>
          <a:p>
            <a:pPr marL="29210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r10</a:t>
            </a:r>
            <a:r>
              <a:rPr lang="en-US" b="0" dirty="0" smtClean="0">
                <a:cs typeface="Courier New Bold" charset="0"/>
                <a:sym typeface="Courier New Bold" charset="0"/>
              </a:rPr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r11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 smtClean="0"/>
              <a:t>Caller</a:t>
            </a:r>
            <a:r>
              <a:rPr lang="en-US" dirty="0"/>
              <a:t>-saved</a:t>
            </a:r>
          </a:p>
          <a:p>
            <a:pPr marL="552450" lvl="1"/>
            <a:r>
              <a:rPr lang="en-US" dirty="0"/>
              <a:t>Can be modified by procedure</a:t>
            </a:r>
          </a:p>
          <a:p>
            <a:pPr marL="552450" lvl="1"/>
            <a:endParaRPr lang="en-US" dirty="0"/>
          </a:p>
          <a:p>
            <a:pPr marL="552450" lvl="1"/>
            <a:endParaRPr lang="en-US" dirty="0"/>
          </a:p>
          <a:p>
            <a:pPr marL="552450" lvl="1"/>
            <a:endParaRPr lang="en-US" dirty="0"/>
          </a:p>
        </p:txBody>
      </p:sp>
      <p:sp>
        <p:nvSpPr>
          <p:cNvPr id="76805" name="Rectangle 5"/>
          <p:cNvSpPr>
            <a:spLocks/>
          </p:cNvSpPr>
          <p:nvPr/>
        </p:nvSpPr>
        <p:spPr bwMode="auto">
          <a:xfrm>
            <a:off x="6324600" y="1600200"/>
            <a:ext cx="25400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06" name="Rectangle 6"/>
          <p:cNvSpPr>
            <a:spLocks/>
          </p:cNvSpPr>
          <p:nvPr/>
        </p:nvSpPr>
        <p:spPr bwMode="auto">
          <a:xfrm>
            <a:off x="6324600" y="29718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07" name="Rectangle 7"/>
          <p:cNvSpPr>
            <a:spLocks/>
          </p:cNvSpPr>
          <p:nvPr/>
        </p:nvSpPr>
        <p:spPr bwMode="auto">
          <a:xfrm>
            <a:off x="6324600" y="34290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rcx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13" name="AutoShape 13"/>
          <p:cNvSpPr>
            <a:spLocks/>
          </p:cNvSpPr>
          <p:nvPr/>
        </p:nvSpPr>
        <p:spPr bwMode="auto">
          <a:xfrm>
            <a:off x="5867400" y="2057400"/>
            <a:ext cx="304800" cy="2667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6" name="Rectangle 16"/>
          <p:cNvSpPr>
            <a:spLocks/>
          </p:cNvSpPr>
          <p:nvPr/>
        </p:nvSpPr>
        <p:spPr bwMode="auto">
          <a:xfrm>
            <a:off x="4522513" y="1600200"/>
            <a:ext cx="1273598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value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0" name="Rectangle 7"/>
          <p:cNvSpPr>
            <a:spLocks/>
          </p:cNvSpPr>
          <p:nvPr/>
        </p:nvSpPr>
        <p:spPr bwMode="auto">
          <a:xfrm>
            <a:off x="6324600" y="38862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7"/>
          <p:cNvSpPr>
            <a:spLocks/>
          </p:cNvSpPr>
          <p:nvPr/>
        </p:nvSpPr>
        <p:spPr bwMode="auto">
          <a:xfrm>
            <a:off x="6324600" y="43434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2" name="Rectangle 7"/>
          <p:cNvSpPr>
            <a:spLocks/>
          </p:cNvSpPr>
          <p:nvPr/>
        </p:nvSpPr>
        <p:spPr bwMode="auto">
          <a:xfrm>
            <a:off x="6324600" y="4800600"/>
            <a:ext cx="25400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3" name="Rectangle 7"/>
          <p:cNvSpPr>
            <a:spLocks/>
          </p:cNvSpPr>
          <p:nvPr/>
        </p:nvSpPr>
        <p:spPr bwMode="auto">
          <a:xfrm>
            <a:off x="6324600" y="5257800"/>
            <a:ext cx="25400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4" name="Rectangle 5"/>
          <p:cNvSpPr>
            <a:spLocks/>
          </p:cNvSpPr>
          <p:nvPr/>
        </p:nvSpPr>
        <p:spPr bwMode="auto">
          <a:xfrm>
            <a:off x="6324600" y="20574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5"/>
          <p:cNvSpPr>
            <a:spLocks/>
          </p:cNvSpPr>
          <p:nvPr/>
        </p:nvSpPr>
        <p:spPr bwMode="auto">
          <a:xfrm>
            <a:off x="6324600" y="25146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rsi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6" name="Rectangle 16"/>
          <p:cNvSpPr>
            <a:spLocks/>
          </p:cNvSpPr>
          <p:nvPr/>
        </p:nvSpPr>
        <p:spPr bwMode="auto">
          <a:xfrm>
            <a:off x="4687071" y="3200400"/>
            <a:ext cx="1109040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7" name="Rectangle 16"/>
          <p:cNvSpPr>
            <a:spLocks/>
          </p:cNvSpPr>
          <p:nvPr/>
        </p:nvSpPr>
        <p:spPr bwMode="auto">
          <a:xfrm>
            <a:off x="4486772" y="5029200"/>
            <a:ext cx="1270468" cy="63094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Caller-saved</a:t>
            </a:r>
          </a:p>
          <a:p>
            <a:pPr algn="r"/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temporaries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8" name="AutoShape 13"/>
          <p:cNvSpPr>
            <a:spLocks/>
          </p:cNvSpPr>
          <p:nvPr/>
        </p:nvSpPr>
        <p:spPr bwMode="auto">
          <a:xfrm>
            <a:off x="5867400" y="4800600"/>
            <a:ext cx="304800" cy="838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680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6019800" cy="1143000"/>
          </a:xfrm>
          <a:ln/>
        </p:spPr>
        <p:txBody>
          <a:bodyPr/>
          <a:lstStyle/>
          <a:p>
            <a:pPr marL="119063" indent="-119063"/>
            <a:r>
              <a:rPr lang="en-US" dirty="0" smtClean="0"/>
              <a:t>x86-64 Linux </a:t>
            </a:r>
            <a:r>
              <a:rPr lang="en-US" dirty="0"/>
              <a:t>Register </a:t>
            </a:r>
            <a:r>
              <a:rPr lang="en-US" dirty="0" smtClean="0"/>
              <a:t>Usage #2</a:t>
            </a:r>
            <a:endParaRPr lang="en-US" dirty="0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876800" cy="4394200"/>
          </a:xfrm>
          <a:ln/>
        </p:spPr>
        <p:txBody>
          <a:bodyPr/>
          <a:lstStyle/>
          <a:p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r>
              <a:rPr lang="en-US" dirty="0"/>
              <a:t>,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  <a:r>
              <a:rPr lang="en-US" dirty="0" smtClean="0"/>
              <a:t>,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r14</a:t>
            </a:r>
            <a:r>
              <a:rPr lang="en-US" dirty="0" smtClean="0">
                <a:solidFill>
                  <a:srgbClr val="00B050"/>
                </a:solidFill>
                <a:latin typeface="Courier New Bold" charset="0"/>
                <a:cs typeface="Courier New Bold" charset="0"/>
                <a:sym typeface="Courier New Bold" charset="0"/>
              </a:rPr>
              <a:t>,%15</a:t>
            </a:r>
            <a:endParaRPr lang="en-US" dirty="0">
              <a:solidFill>
                <a:srgbClr val="00B050"/>
              </a:solidFill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 err="1" smtClean="0"/>
              <a:t>Callee</a:t>
            </a:r>
            <a:r>
              <a:rPr lang="en-US" dirty="0" smtClean="0"/>
              <a:t>-saved</a:t>
            </a:r>
          </a:p>
          <a:p>
            <a:pPr marL="552450" lvl="1"/>
            <a:r>
              <a:rPr lang="en-US" dirty="0" err="1" smtClean="0"/>
              <a:t>Callee</a:t>
            </a:r>
            <a:r>
              <a:rPr lang="en-US" dirty="0" smtClean="0"/>
              <a:t> must save &amp; restore</a:t>
            </a:r>
          </a:p>
          <a:p>
            <a:pPr marL="29210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dirty="0"/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-saved</a:t>
            </a:r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 must save &amp; restore</a:t>
            </a:r>
          </a:p>
          <a:p>
            <a:pPr marL="552450" lvl="1"/>
            <a:r>
              <a:rPr lang="en-US" dirty="0" smtClean="0"/>
              <a:t>May be used as frame pointer</a:t>
            </a:r>
          </a:p>
          <a:p>
            <a:pPr marL="552450" lvl="1"/>
            <a:r>
              <a:rPr lang="en-US" dirty="0" smtClean="0"/>
              <a:t>Can mix &amp; match</a:t>
            </a:r>
            <a:endParaRPr lang="en-US" dirty="0"/>
          </a:p>
          <a:p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S</a:t>
            </a:r>
            <a:r>
              <a:rPr lang="en-US" dirty="0" smtClean="0"/>
              <a:t>pecial form of </a:t>
            </a:r>
            <a:r>
              <a:rPr lang="en-US" dirty="0" err="1" smtClean="0"/>
              <a:t>callee</a:t>
            </a:r>
            <a:r>
              <a:rPr lang="en-US" dirty="0" smtClean="0"/>
              <a:t> save</a:t>
            </a:r>
          </a:p>
          <a:p>
            <a:pPr marL="552450" lvl="1"/>
            <a:r>
              <a:rPr lang="en-US" dirty="0" smtClean="0"/>
              <a:t>Restored to original value upon exit from procedure</a:t>
            </a:r>
            <a:endParaRPr lang="en-US" dirty="0"/>
          </a:p>
        </p:txBody>
      </p:sp>
      <p:sp>
        <p:nvSpPr>
          <p:cNvPr id="76808" name="Rectangle 8"/>
          <p:cNvSpPr>
            <a:spLocks/>
          </p:cNvSpPr>
          <p:nvPr/>
        </p:nvSpPr>
        <p:spPr bwMode="auto">
          <a:xfrm>
            <a:off x="6400800" y="13716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11" name="Rectangle 11"/>
          <p:cNvSpPr>
            <a:spLocks/>
          </p:cNvSpPr>
          <p:nvPr/>
        </p:nvSpPr>
        <p:spPr bwMode="auto">
          <a:xfrm>
            <a:off x="6400800" y="3657600"/>
            <a:ext cx="2540000" cy="3810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14" name="AutoShape 14"/>
          <p:cNvSpPr>
            <a:spLocks/>
          </p:cNvSpPr>
          <p:nvPr/>
        </p:nvSpPr>
        <p:spPr bwMode="auto">
          <a:xfrm>
            <a:off x="5943600" y="1371600"/>
            <a:ext cx="304800" cy="22098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5" name="AutoShape 15"/>
          <p:cNvSpPr>
            <a:spLocks/>
          </p:cNvSpPr>
          <p:nvPr/>
        </p:nvSpPr>
        <p:spPr bwMode="auto">
          <a:xfrm>
            <a:off x="5715000" y="3200400"/>
            <a:ext cx="304800" cy="838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39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7" name="Rectangle 17"/>
          <p:cNvSpPr>
            <a:spLocks/>
          </p:cNvSpPr>
          <p:nvPr/>
        </p:nvSpPr>
        <p:spPr bwMode="auto">
          <a:xfrm>
            <a:off x="4572000" y="1981200"/>
            <a:ext cx="1262062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Callee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-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aved</a:t>
            </a:r>
            <a:endParaRPr lang="en-US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Temporaries</a:t>
            </a:r>
          </a:p>
        </p:txBody>
      </p:sp>
      <p:sp>
        <p:nvSpPr>
          <p:cNvPr id="76818" name="Rectangle 18"/>
          <p:cNvSpPr>
            <a:spLocks/>
          </p:cNvSpPr>
          <p:nvPr/>
        </p:nvSpPr>
        <p:spPr bwMode="auto">
          <a:xfrm>
            <a:off x="4933950" y="3429000"/>
            <a:ext cx="755650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Special</a:t>
            </a:r>
          </a:p>
        </p:txBody>
      </p:sp>
      <p:sp>
        <p:nvSpPr>
          <p:cNvPr id="24" name="Rectangle 8"/>
          <p:cNvSpPr>
            <a:spLocks/>
          </p:cNvSpPr>
          <p:nvPr/>
        </p:nvSpPr>
        <p:spPr bwMode="auto">
          <a:xfrm>
            <a:off x="6400800" y="32004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8"/>
          <p:cNvSpPr>
            <a:spLocks/>
          </p:cNvSpPr>
          <p:nvPr/>
        </p:nvSpPr>
        <p:spPr bwMode="auto">
          <a:xfrm>
            <a:off x="6400800" y="18288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6" name="Rectangle 8"/>
          <p:cNvSpPr>
            <a:spLocks/>
          </p:cNvSpPr>
          <p:nvPr/>
        </p:nvSpPr>
        <p:spPr bwMode="auto">
          <a:xfrm>
            <a:off x="6400800" y="22860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" name="Rectangle 8"/>
          <p:cNvSpPr>
            <a:spLocks/>
          </p:cNvSpPr>
          <p:nvPr/>
        </p:nvSpPr>
        <p:spPr bwMode="auto">
          <a:xfrm>
            <a:off x="6400800" y="27432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%r14, </a:t>
            </a:r>
            <a:r>
              <a:rPr lang="en-US" sz="2400" dirty="0" smtClean="0">
                <a:solidFill>
                  <a:srgbClr val="00B050"/>
                </a:solidFill>
                <a:latin typeface="Courier New Bold" charset="0"/>
                <a:cs typeface="Courier New Bold" charset="0"/>
                <a:sym typeface="Courier New Bold" charset="0"/>
              </a:rPr>
              <a:t>%r15</a:t>
            </a:r>
            <a:endParaRPr lang="en-US" sz="2400" dirty="0">
              <a:solidFill>
                <a:srgbClr val="00B050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565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When paras </a:t>
            </a:r>
            <a:r>
              <a:rPr lang="en-US" altLang="zh-CN" smtClean="0">
                <a:solidFill>
                  <a:srgbClr val="00B050"/>
                </a:solidFill>
              </a:rPr>
              <a:t>&gt;= 6?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use stack frame for parameters storage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data size rounded up to be multiples of eight</a:t>
            </a:r>
          </a:p>
          <a:p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 smtClean="0">
                <a:solidFill>
                  <a:srgbClr val="00B050"/>
                </a:solidFill>
              </a:rPr>
              <a:t>When needs local storage?</a:t>
            </a:r>
          </a:p>
          <a:p>
            <a:pPr lvl="1"/>
            <a:r>
              <a:rPr lang="en-US" altLang="zh-CN" dirty="0" smtClean="0">
                <a:solidFill>
                  <a:srgbClr val="00B050"/>
                </a:solidFill>
              </a:rPr>
              <a:t>not enough registers</a:t>
            </a:r>
          </a:p>
          <a:p>
            <a:pPr lvl="1"/>
            <a:r>
              <a:rPr lang="en-US" altLang="zh-CN" dirty="0" smtClean="0">
                <a:solidFill>
                  <a:srgbClr val="00B050"/>
                </a:solidFill>
              </a:rPr>
              <a:t>&amp;x, needs a address for a local</a:t>
            </a:r>
          </a:p>
          <a:p>
            <a:pPr lvl="1"/>
            <a:r>
              <a:rPr lang="en-US" altLang="zh-CN" dirty="0" smtClean="0">
                <a:solidFill>
                  <a:srgbClr val="00B050"/>
                </a:solidFill>
              </a:rPr>
              <a:t>array </a:t>
            </a:r>
            <a:r>
              <a:rPr lang="en-US" altLang="zh-CN" smtClean="0">
                <a:solidFill>
                  <a:srgbClr val="00B050"/>
                </a:solidFill>
              </a:rPr>
              <a:t>or structures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501321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Exercise: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Assume function P with 8 locals in C version: a0 ~ a7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Explain the storage of these locals: registers or stack frames?</a:t>
            </a:r>
          </a:p>
          <a:p>
            <a:endParaRPr lang="en-US" altLang="zh-CN" dirty="0">
              <a:solidFill>
                <a:srgbClr val="00B050"/>
              </a:solidFill>
            </a:endParaRPr>
          </a:p>
          <a:p>
            <a:endParaRPr lang="en-US" altLang="zh-CN" dirty="0" smtClean="0">
              <a:solidFill>
                <a:srgbClr val="00B050"/>
              </a:solidFill>
            </a:endParaRPr>
          </a:p>
          <a:p>
            <a:endParaRPr lang="en-US" altLang="zh-CN" dirty="0">
              <a:solidFill>
                <a:srgbClr val="00B050"/>
              </a:solidFill>
            </a:endParaRPr>
          </a:p>
          <a:p>
            <a:endParaRPr lang="en-US" altLang="zh-CN" dirty="0" smtClean="0">
              <a:solidFill>
                <a:srgbClr val="00B050"/>
              </a:solidFill>
            </a:endParaRPr>
          </a:p>
          <a:p>
            <a:endParaRPr lang="en-US" altLang="zh-CN" dirty="0" smtClean="0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464" y="2209800"/>
            <a:ext cx="330748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828891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34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 smtClean="0"/>
              <a:t>Callee</a:t>
            </a:r>
            <a:r>
              <a:rPr lang="en-US" dirty="0" smtClean="0"/>
              <a:t>-Saved Example #1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 smtClean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$15213,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6477000" y="274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6983413" y="25844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943600" y="1066800"/>
            <a:ext cx="230148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5181600" y="1600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181600" y="251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5791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6172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64071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61785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3581400"/>
            <a:ext cx="267781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41148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5029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60198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57912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5410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 smtClean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 smtClean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7914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34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 smtClean="0"/>
              <a:t>Callee</a:t>
            </a:r>
            <a:r>
              <a:rPr lang="en-US" dirty="0" smtClean="0"/>
              <a:t>-Saved Example #2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429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6477000" y="5943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6983413" y="57848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943600" y="4267200"/>
            <a:ext cx="28085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Pre-return 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5181600" y="4800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181600" y="5715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3048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429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6639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4353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838200"/>
            <a:ext cx="267781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37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8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76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30480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 smtClean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 smtClean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4921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Procedures</a:t>
            </a:r>
          </a:p>
          <a:p>
            <a:pPr lvl="1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Stack Structure</a:t>
            </a:r>
          </a:p>
          <a:p>
            <a:pPr lvl="1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Passing control</a:t>
            </a:r>
          </a:p>
          <a:p>
            <a:pPr lvl="2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Passing data</a:t>
            </a:r>
          </a:p>
          <a:p>
            <a:pPr lvl="2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Managing local data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</a:rPr>
              <a:t>Illustration of Recursion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3570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3" name="Rectangle 9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7834" name="Rectangle 10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== 0)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&amp; 1) 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7620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je  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ret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30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x86-64 </a:t>
            </a:r>
            <a:r>
              <a:rPr lang="en-US" dirty="0"/>
              <a:t>Stack: Push</a:t>
            </a:r>
          </a:p>
        </p:txBody>
      </p:sp>
      <p:sp>
        <p:nvSpPr>
          <p:cNvPr id="43016" name="Rectangle 8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pushq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Src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Fetch operand at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endParaRPr lang="en-US" dirty="0"/>
          </a:p>
          <a:p>
            <a:pPr marL="552450" lvl="1"/>
            <a:r>
              <a:rPr lang="en-US" dirty="0"/>
              <a:t>Decrement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 smtClean="0"/>
              <a:t> </a:t>
            </a:r>
            <a:r>
              <a:rPr lang="en-US" dirty="0"/>
              <a:t>by </a:t>
            </a:r>
            <a:r>
              <a:rPr lang="en-US" dirty="0" smtClean="0"/>
              <a:t>8</a:t>
            </a:r>
            <a:endParaRPr lang="en-US" dirty="0"/>
          </a:p>
          <a:p>
            <a:pPr marL="552450" lvl="1"/>
            <a:r>
              <a:rPr lang="en-US" dirty="0"/>
              <a:t>Write operand at address given by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43019" name="Group 11"/>
          <p:cNvGrpSpPr>
            <a:grpSpLocks/>
          </p:cNvGrpSpPr>
          <p:nvPr/>
        </p:nvGrpSpPr>
        <p:grpSpPr bwMode="auto">
          <a:xfrm>
            <a:off x="5040313" y="5011738"/>
            <a:ext cx="2016125" cy="474662"/>
            <a:chOff x="0" y="0"/>
            <a:chExt cx="1270" cy="298"/>
          </a:xfrm>
        </p:grpSpPr>
        <p:sp>
          <p:nvSpPr>
            <p:cNvPr id="43020" name="Rectangle 12"/>
            <p:cNvSpPr>
              <a:spLocks/>
            </p:cNvSpPr>
            <p:nvPr/>
          </p:nvSpPr>
          <p:spPr bwMode="auto">
            <a:xfrm>
              <a:off x="450" y="106"/>
              <a:ext cx="820" cy="192"/>
            </a:xfrm>
            <a:prstGeom prst="rect">
              <a:avLst/>
            </a:prstGeom>
            <a:solidFill>
              <a:srgbClr val="8484E0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>
              <a:off x="56" y="203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022" name="Rectangle 14"/>
            <p:cNvSpPr>
              <a:spLocks/>
            </p:cNvSpPr>
            <p:nvPr/>
          </p:nvSpPr>
          <p:spPr bwMode="auto">
            <a:xfrm>
              <a:off x="222" y="0"/>
              <a:ext cx="154" cy="203"/>
            </a:xfrm>
            <a:prstGeom prst="rect">
              <a:avLst/>
            </a:prstGeom>
            <a:noFill/>
            <a:ln w="1905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-8</a:t>
              </a:r>
              <a:endParaRPr lang="en-US" sz="16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43023" name="AutoShape 15"/>
            <p:cNvSpPr>
              <a:spLocks/>
            </p:cNvSpPr>
            <p:nvPr/>
          </p:nvSpPr>
          <p:spPr bwMode="auto">
            <a:xfrm>
              <a:off x="0" y="53"/>
              <a:ext cx="232" cy="12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43024" name="Line 16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5" name="Rectangle 17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>
            <a:off x="7891463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7" name="Rectangle 19"/>
          <p:cNvSpPr>
            <a:spLocks/>
          </p:cNvSpPr>
          <p:nvPr/>
        </p:nvSpPr>
        <p:spPr bwMode="auto"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Stack Grows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Down</a:t>
            </a:r>
          </a:p>
        </p:txBody>
      </p:sp>
      <p:sp>
        <p:nvSpPr>
          <p:cNvPr id="43028" name="Line 20"/>
          <p:cNvSpPr>
            <a:spLocks noChangeShapeType="1"/>
          </p:cNvSpPr>
          <p:nvPr/>
        </p:nvSpPr>
        <p:spPr bwMode="auto">
          <a:xfrm rot="10800000" flipH="1">
            <a:off x="7891463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9" name="Rectangle 21"/>
          <p:cNvSpPr>
            <a:spLocks/>
          </p:cNvSpPr>
          <p:nvPr/>
        </p:nvSpPr>
        <p:spPr bwMode="auto"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Increasing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Addresses</a:t>
            </a:r>
          </a:p>
        </p:txBody>
      </p:sp>
      <p:sp>
        <p:nvSpPr>
          <p:cNvPr id="43030" name="Line 22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31" name="Rectangle 23"/>
          <p:cNvSpPr>
            <a:spLocks/>
          </p:cNvSpPr>
          <p:nvPr/>
        </p:nvSpPr>
        <p:spPr bwMode="auto">
          <a:xfrm>
            <a:off x="5387975" y="1066800"/>
            <a:ext cx="2041525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sp>
        <p:nvSpPr>
          <p:cNvPr id="43032" name="AutoShape 24"/>
          <p:cNvSpPr>
            <a:spLocks/>
          </p:cNvSpPr>
          <p:nvPr/>
        </p:nvSpPr>
        <p:spPr bwMode="auto">
          <a:xfrm>
            <a:off x="6097588" y="15240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43033" name="Group 25"/>
          <p:cNvGrpSpPr>
            <a:grpSpLocks/>
          </p:cNvGrpSpPr>
          <p:nvPr/>
        </p:nvGrpSpPr>
        <p:grpSpPr bwMode="auto">
          <a:xfrm>
            <a:off x="2544763" y="4759325"/>
            <a:ext cx="4641850" cy="1628775"/>
            <a:chOff x="59" y="0"/>
            <a:chExt cx="2924" cy="1026"/>
          </a:xfrm>
        </p:grpSpPr>
        <p:sp>
          <p:nvSpPr>
            <p:cNvPr id="43034" name="Rectangle 26"/>
            <p:cNvSpPr>
              <a:spLocks/>
            </p:cNvSpPr>
            <p:nvPr/>
          </p:nvSpPr>
          <p:spPr bwMode="auto">
            <a:xfrm>
              <a:off x="59" y="0"/>
              <a:ext cx="1600" cy="23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Pointer: </a:t>
              </a:r>
              <a:r>
                <a:rPr lang="en-US" sz="24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24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43035" name="Rectangle 27"/>
            <p:cNvSpPr>
              <a:spLocks/>
            </p:cNvSpPr>
            <p:nvPr/>
          </p:nvSpPr>
          <p:spPr bwMode="auto">
            <a:xfrm>
              <a:off x="2002" y="746"/>
              <a:ext cx="981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“Top”</a:t>
              </a:r>
            </a:p>
          </p:txBody>
        </p:sp>
        <p:sp>
          <p:nvSpPr>
            <p:cNvPr id="43036" name="AutoShape 28"/>
            <p:cNvSpPr>
              <a:spLocks/>
            </p:cNvSpPr>
            <p:nvPr/>
          </p:nvSpPr>
          <p:spPr bwMode="auto">
            <a:xfrm rot="10800000" flipH="1">
              <a:off x="2296" y="506"/>
              <a:ext cx="384" cy="24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3" name="Rectangle 9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7834" name="Rectangle 10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== 0)</a:t>
            </a:r>
          </a:p>
          <a:p>
            <a:pPr algn="l"/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&amp; 1) 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</a:t>
            </a:r>
            <a:r>
              <a:rPr lang="en-US" dirty="0" smtClean="0"/>
              <a:t>Function Terminal Case</a:t>
            </a:r>
            <a:endParaRPr lang="en-US" dirty="0"/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$0,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je  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768989"/>
              </p:ext>
            </p:extLst>
          </p:nvPr>
        </p:nvGraphicFramePr>
        <p:xfrm>
          <a:off x="228600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/>
                <a:gridCol w="2015067"/>
                <a:gridCol w="2015067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Type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Argument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 smtClean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Return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Return value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7876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3" name="Rectangle 9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7834" name="Rectangle 10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== 0)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&amp; 1) 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</a:t>
            </a:r>
            <a:r>
              <a:rPr lang="en-US" dirty="0" smtClean="0"/>
              <a:t>Function Register Save</a:t>
            </a:r>
            <a:endParaRPr lang="en-US" dirty="0"/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9906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je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391809"/>
              </p:ext>
            </p:extLst>
          </p:nvPr>
        </p:nvGraphicFramePr>
        <p:xfrm>
          <a:off x="228600" y="4724400"/>
          <a:ext cx="5181601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/>
                <a:gridCol w="2015067"/>
                <a:gridCol w="2015067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Type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Argument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7086600" y="655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11"/>
          <p:cNvSpPr>
            <a:spLocks/>
          </p:cNvSpPr>
          <p:nvPr/>
        </p:nvSpPr>
        <p:spPr bwMode="auto">
          <a:xfrm>
            <a:off x="7593013" y="63246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3"/>
          <p:cNvSpPr>
            <a:spLocks/>
          </p:cNvSpPr>
          <p:nvPr/>
        </p:nvSpPr>
        <p:spPr bwMode="auto">
          <a:xfrm>
            <a:off x="5791200" y="5029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3" name="Rectangle 9"/>
          <p:cNvSpPr>
            <a:spLocks/>
          </p:cNvSpPr>
          <p:nvPr/>
        </p:nvSpPr>
        <p:spPr bwMode="auto">
          <a:xfrm>
            <a:off x="5791200" y="5943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791200" y="632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 smtClean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 smtClean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9870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3" name="Rectangle 9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7834" name="Rectangle 10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== 0)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&amp; 1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&gt;&gt; 1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</a:t>
            </a:r>
            <a:r>
              <a:rPr lang="en-US" dirty="0" smtClean="0"/>
              <a:t>Function Call Setup</a:t>
            </a:r>
            <a:endParaRPr lang="en-US" dirty="0"/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je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711879"/>
              </p:ext>
            </p:extLst>
          </p:nvPr>
        </p:nvGraphicFramePr>
        <p:xfrm>
          <a:off x="228600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/>
                <a:gridCol w="2015067"/>
                <a:gridCol w="2015067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Type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 &gt;&gt; 1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Rec. argument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 smtClean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 smtClean="0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5458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3" name="Rectangle 9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7834" name="Rectangle 10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== 0)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&amp; 1) 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+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&gt;&gt; 1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</a:t>
            </a:r>
            <a:r>
              <a:rPr lang="en-US" dirty="0" smtClean="0"/>
              <a:t>Function Call</a:t>
            </a:r>
            <a:endParaRPr lang="en-US" dirty="0"/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je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$1,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  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005193"/>
              </p:ext>
            </p:extLst>
          </p:nvPr>
        </p:nvGraphicFramePr>
        <p:xfrm>
          <a:off x="228600" y="4724400"/>
          <a:ext cx="5181601" cy="138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/>
                <a:gridCol w="2015067"/>
                <a:gridCol w="2015067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Type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 smtClean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 smtClean="0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 smtClean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Recursive</a:t>
                      </a:r>
                      <a:r>
                        <a:rPr lang="en-US" b="0" i="0" baseline="0" dirty="0" smtClean="0">
                          <a:latin typeface="+mn-lt"/>
                          <a:cs typeface="Courier New"/>
                        </a:rPr>
                        <a:t> call return value</a:t>
                      </a:r>
                      <a:endParaRPr lang="en-US" b="0" i="0" dirty="0" smtClean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i="0" dirty="0" smtClean="0">
                        <a:latin typeface="+mn-lt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5122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3" name="Rectangle 9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7834" name="Rectangle 10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== 0)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&amp; 1) 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</a:t>
            </a:r>
            <a:r>
              <a:rPr lang="en-US" dirty="0" smtClean="0"/>
              <a:t>Function Result</a:t>
            </a:r>
            <a:endParaRPr lang="en-US" dirty="0"/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je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$1,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404821"/>
              </p:ext>
            </p:extLst>
          </p:nvPr>
        </p:nvGraphicFramePr>
        <p:xfrm>
          <a:off x="228600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/>
                <a:gridCol w="2015067"/>
                <a:gridCol w="2015067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Type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 smtClean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 smtClean="0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 smtClean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R</a:t>
                      </a:r>
                      <a:r>
                        <a:rPr lang="en-US" b="0" i="0" baseline="0" dirty="0" smtClean="0">
                          <a:latin typeface="+mn-lt"/>
                          <a:cs typeface="Courier New"/>
                        </a:rPr>
                        <a:t>eturn value</a:t>
                      </a:r>
                      <a:endParaRPr lang="en-US" b="0" i="0" dirty="0" smtClean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i="0" dirty="0" smtClean="0">
                        <a:latin typeface="+mn-lt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906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3" name="Rectangle 9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7834" name="Rectangle 10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== 0)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&amp; 1) 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</a:t>
            </a:r>
            <a:r>
              <a:rPr lang="en-US" dirty="0" smtClean="0"/>
              <a:t>Function Completion</a:t>
            </a:r>
            <a:endParaRPr lang="en-US" dirty="0"/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9906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je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385376"/>
              </p:ext>
            </p:extLst>
          </p:nvPr>
        </p:nvGraphicFramePr>
        <p:xfrm>
          <a:off x="228600" y="4724400"/>
          <a:ext cx="5181601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/>
                <a:gridCol w="2015067"/>
                <a:gridCol w="2015067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Type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Return</a:t>
                      </a:r>
                      <a:r>
                        <a:rPr lang="en-US" b="0" i="0" baseline="0" dirty="0" smtClean="0">
                          <a:latin typeface="+mn-lt"/>
                          <a:cs typeface="Courier New"/>
                        </a:rPr>
                        <a:t> value</a:t>
                      </a:r>
                      <a:endParaRPr lang="en-US" b="0" i="0" dirty="0" smtClean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Return</a:t>
                      </a:r>
                      <a:r>
                        <a:rPr lang="en-US" b="0" i="0" baseline="0" dirty="0" smtClean="0">
                          <a:latin typeface="+mn-lt"/>
                          <a:cs typeface="Courier New"/>
                        </a:rPr>
                        <a:t>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7086600" y="5791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11"/>
          <p:cNvSpPr>
            <a:spLocks/>
          </p:cNvSpPr>
          <p:nvPr/>
        </p:nvSpPr>
        <p:spPr bwMode="auto">
          <a:xfrm>
            <a:off x="7593013" y="55626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3"/>
          <p:cNvSpPr>
            <a:spLocks/>
          </p:cNvSpPr>
          <p:nvPr/>
        </p:nvSpPr>
        <p:spPr bwMode="auto">
          <a:xfrm>
            <a:off x="5791200" y="5029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0577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813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Observations About Recursion</a:t>
            </a:r>
            <a:endParaRPr lang="en-US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  <a:ln/>
        </p:spPr>
        <p:txBody>
          <a:bodyPr/>
          <a:lstStyle/>
          <a:p>
            <a:r>
              <a:rPr lang="en-US" dirty="0" smtClean="0"/>
              <a:t>Handled Without Special Consideration</a:t>
            </a:r>
          </a:p>
          <a:p>
            <a:pPr lvl="1"/>
            <a:r>
              <a:rPr lang="en-US" dirty="0" smtClean="0"/>
              <a:t>Stack frames mean that each function call has private storage</a:t>
            </a:r>
          </a:p>
          <a:p>
            <a:pPr lvl="2"/>
            <a:r>
              <a:rPr lang="en-US" dirty="0" smtClean="0"/>
              <a:t>Saved registers &amp; local variables</a:t>
            </a:r>
          </a:p>
          <a:p>
            <a:pPr lvl="2"/>
            <a:r>
              <a:rPr lang="en-US" dirty="0" smtClean="0"/>
              <a:t>Saved return pointer</a:t>
            </a:r>
          </a:p>
          <a:p>
            <a:pPr lvl="1"/>
            <a:r>
              <a:rPr lang="en-US" dirty="0" smtClean="0"/>
              <a:t>Register saving conventions prevent one function call from corrupting another’s data</a:t>
            </a:r>
          </a:p>
          <a:p>
            <a:pPr lvl="2"/>
            <a:r>
              <a:rPr lang="en-US" dirty="0" smtClean="0"/>
              <a:t>Unless the C code explicitly does so (e.g., buffer overflow in Lecture 9)</a:t>
            </a:r>
          </a:p>
          <a:p>
            <a:pPr lvl="1"/>
            <a:r>
              <a:rPr lang="en-US" dirty="0" smtClean="0"/>
              <a:t>Stack discipline follows call / return pattern</a:t>
            </a:r>
          </a:p>
          <a:p>
            <a:pPr lvl="2"/>
            <a:r>
              <a:rPr lang="en-US" dirty="0" smtClean="0"/>
              <a:t>If P calls Q, then Q returns before P</a:t>
            </a:r>
          </a:p>
          <a:p>
            <a:pPr lvl="2"/>
            <a:r>
              <a:rPr lang="en-US" dirty="0" smtClean="0"/>
              <a:t>Last-In, First-Out</a:t>
            </a:r>
          </a:p>
          <a:p>
            <a:r>
              <a:rPr lang="en-US" dirty="0" smtClean="0"/>
              <a:t>Also works for mutual recursion</a:t>
            </a:r>
          </a:p>
          <a:p>
            <a:pPr lvl="1"/>
            <a:r>
              <a:rPr lang="en-US" dirty="0" smtClean="0"/>
              <a:t>P calls Q; Q calls P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8192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x86-64 </a:t>
            </a:r>
            <a:r>
              <a:rPr lang="en-US" dirty="0"/>
              <a:t>Procedure Summary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381000" y="1397000"/>
            <a:ext cx="5867400" cy="5232400"/>
          </a:xfrm>
        </p:spPr>
        <p:txBody>
          <a:bodyPr/>
          <a:lstStyle/>
          <a:p>
            <a:r>
              <a:rPr lang="en-US" dirty="0" smtClean="0"/>
              <a:t>Important Points</a:t>
            </a:r>
          </a:p>
          <a:p>
            <a:pPr lvl="1"/>
            <a:r>
              <a:rPr lang="en-US" dirty="0" smtClean="0"/>
              <a:t>Stack is the right data structure for procedure call / return</a:t>
            </a:r>
          </a:p>
          <a:p>
            <a:pPr lvl="2"/>
            <a:r>
              <a:rPr lang="en-US" dirty="0" smtClean="0"/>
              <a:t>If P calls Q, then Q returns before P</a:t>
            </a:r>
          </a:p>
          <a:p>
            <a:r>
              <a:rPr lang="en-US" dirty="0" smtClean="0"/>
              <a:t>Recursion (&amp; mutual recursion) handled by normal calling conventions</a:t>
            </a:r>
          </a:p>
          <a:p>
            <a:pPr lvl="1"/>
            <a:r>
              <a:rPr lang="en-US" dirty="0" smtClean="0"/>
              <a:t>Can safely store values in local stack frame and in </a:t>
            </a:r>
            <a:r>
              <a:rPr lang="en-US" dirty="0" err="1" smtClean="0"/>
              <a:t>callee</a:t>
            </a:r>
            <a:r>
              <a:rPr lang="en-US" dirty="0" smtClean="0"/>
              <a:t>-saved registers</a:t>
            </a:r>
          </a:p>
          <a:p>
            <a:pPr lvl="1"/>
            <a:r>
              <a:rPr lang="en-US" dirty="0" smtClean="0"/>
              <a:t>Put function arguments at top of stack</a:t>
            </a:r>
          </a:p>
          <a:p>
            <a:pPr lvl="1"/>
            <a:r>
              <a:rPr lang="en-US" dirty="0" smtClean="0"/>
              <a:t>Result return in </a:t>
            </a:r>
            <a:r>
              <a:rPr lang="en-US" dirty="0" smtClean="0">
                <a:latin typeface="Courier New Bold"/>
              </a:rPr>
              <a:t>%</a:t>
            </a:r>
            <a:r>
              <a:rPr lang="en-US" dirty="0" err="1" smtClean="0">
                <a:latin typeface="Courier New Bold"/>
              </a:rPr>
              <a:t>rax</a:t>
            </a:r>
            <a:endParaRPr lang="en-US" dirty="0" smtClean="0">
              <a:latin typeface="Courier New Bold"/>
            </a:endParaRPr>
          </a:p>
          <a:p>
            <a:r>
              <a:rPr lang="en-US" b="0" dirty="0" smtClean="0"/>
              <a:t>Pointers are addresses of values</a:t>
            </a:r>
          </a:p>
          <a:p>
            <a:pPr lvl="1"/>
            <a:r>
              <a:rPr lang="en-US" dirty="0" smtClean="0">
                <a:latin typeface="+mn-lt"/>
              </a:rPr>
              <a:t>On stack or global</a:t>
            </a:r>
          </a:p>
        </p:txBody>
      </p:sp>
      <p:sp>
        <p:nvSpPr>
          <p:cNvPr id="81924" name="Rectangle 4"/>
          <p:cNvSpPr>
            <a:spLocks/>
          </p:cNvSpPr>
          <p:nvPr/>
        </p:nvSpPr>
        <p:spPr bwMode="auto">
          <a:xfrm>
            <a:off x="7620000" y="3276600"/>
            <a:ext cx="1270000" cy="3048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Addr</a:t>
            </a:r>
          </a:p>
        </p:txBody>
      </p:sp>
      <p:sp>
        <p:nvSpPr>
          <p:cNvPr id="81925" name="Rectangle 5"/>
          <p:cNvSpPr>
            <a:spLocks/>
          </p:cNvSpPr>
          <p:nvPr/>
        </p:nvSpPr>
        <p:spPr bwMode="auto">
          <a:xfrm>
            <a:off x="7620000" y="3886200"/>
            <a:ext cx="1270000" cy="18161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+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Local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Variables</a:t>
            </a:r>
          </a:p>
        </p:txBody>
      </p:sp>
      <p:sp>
        <p:nvSpPr>
          <p:cNvPr id="81926" name="Rectangle 6"/>
          <p:cNvSpPr>
            <a:spLocks/>
          </p:cNvSpPr>
          <p:nvPr/>
        </p:nvSpPr>
        <p:spPr bwMode="auto">
          <a:xfrm>
            <a:off x="7620000" y="5699125"/>
            <a:ext cx="1270000" cy="7366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Build</a:t>
            </a:r>
          </a:p>
        </p:txBody>
      </p:sp>
      <p:sp>
        <p:nvSpPr>
          <p:cNvPr id="81927" name="Rectangle 7"/>
          <p:cNvSpPr>
            <a:spLocks/>
          </p:cNvSpPr>
          <p:nvPr/>
        </p:nvSpPr>
        <p:spPr bwMode="auto">
          <a:xfrm>
            <a:off x="7620000" y="1295400"/>
            <a:ext cx="1270000" cy="1371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28" name="Rectangle 8"/>
          <p:cNvSpPr>
            <a:spLocks/>
          </p:cNvSpPr>
          <p:nvPr/>
        </p:nvSpPr>
        <p:spPr bwMode="auto">
          <a:xfrm>
            <a:off x="7620000" y="3581400"/>
            <a:ext cx="1270000" cy="304800"/>
          </a:xfrm>
          <a:prstGeom prst="rect">
            <a:avLst/>
          </a:prstGeom>
          <a:solidFill>
            <a:srgbClr val="D9D9D9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rgbClr val="7F7F7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 sz="1800" dirty="0" smtClean="0">
                <a:solidFill>
                  <a:srgbClr val="7F7F7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%</a:t>
            </a:r>
            <a:r>
              <a:rPr lang="en-US" sz="1800" dirty="0" err="1" smtClean="0">
                <a:solidFill>
                  <a:srgbClr val="7F7F7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rbp</a:t>
            </a:r>
            <a:endParaRPr lang="en-US" sz="1800" dirty="0">
              <a:solidFill>
                <a:srgbClr val="7F7F7F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81929" name="Rectangle 9"/>
          <p:cNvSpPr>
            <a:spLocks/>
          </p:cNvSpPr>
          <p:nvPr/>
        </p:nvSpPr>
        <p:spPr bwMode="auto">
          <a:xfrm>
            <a:off x="7620000" y="2667000"/>
            <a:ext cx="1270000" cy="609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7+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81930" name="Rectangle 10"/>
          <p:cNvSpPr>
            <a:spLocks/>
          </p:cNvSpPr>
          <p:nvPr/>
        </p:nvSpPr>
        <p:spPr bwMode="auto">
          <a:xfrm>
            <a:off x="6535738" y="2125663"/>
            <a:ext cx="684212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81931" name="AutoShape 11"/>
          <p:cNvSpPr>
            <a:spLocks/>
          </p:cNvSpPr>
          <p:nvPr/>
        </p:nvSpPr>
        <p:spPr bwMode="auto">
          <a:xfrm>
            <a:off x="7283450" y="1295400"/>
            <a:ext cx="228600" cy="2286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32" name="Line 12"/>
          <p:cNvSpPr>
            <a:spLocks noChangeShapeType="1"/>
          </p:cNvSpPr>
          <p:nvPr/>
        </p:nvSpPr>
        <p:spPr bwMode="auto">
          <a:xfrm>
            <a:off x="7207250" y="3732213"/>
            <a:ext cx="280988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33" name="Rectangle 13"/>
          <p:cNvSpPr>
            <a:spLocks/>
          </p:cNvSpPr>
          <p:nvPr/>
        </p:nvSpPr>
        <p:spPr bwMode="auto">
          <a:xfrm>
            <a:off x="5646738" y="3552825"/>
            <a:ext cx="15621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1800" dirty="0" smtClean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  <a:p>
            <a:pPr algn="r"/>
            <a:r>
              <a:rPr lang="en-US" sz="1800" dirty="0" smtClean="0">
                <a:solidFill>
                  <a:schemeClr val="tx1"/>
                </a:solidFill>
                <a:latin typeface="+mn-lt"/>
                <a:cs typeface="Courier New Bold" charset="0"/>
                <a:sym typeface="Courier New Bold" charset="0"/>
              </a:rPr>
              <a:t>(Optional)</a:t>
            </a:r>
            <a:endParaRPr lang="en-US" sz="1800" dirty="0">
              <a:solidFill>
                <a:schemeClr val="tx1"/>
              </a:solidFill>
              <a:latin typeface="+mn-lt"/>
              <a:cs typeface="Courier New Bold" charset="0"/>
              <a:sym typeface="Courier New Bold" charset="0"/>
            </a:endParaRPr>
          </a:p>
        </p:txBody>
      </p:sp>
      <p:sp>
        <p:nvSpPr>
          <p:cNvPr id="81934" name="Line 14"/>
          <p:cNvSpPr>
            <a:spLocks noChangeShapeType="1"/>
          </p:cNvSpPr>
          <p:nvPr/>
        </p:nvSpPr>
        <p:spPr bwMode="auto">
          <a:xfrm>
            <a:off x="7207250" y="6365875"/>
            <a:ext cx="290513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35" name="Rectangle 15"/>
          <p:cNvSpPr>
            <a:spLocks/>
          </p:cNvSpPr>
          <p:nvPr/>
        </p:nvSpPr>
        <p:spPr bwMode="auto">
          <a:xfrm>
            <a:off x="5765800" y="6184900"/>
            <a:ext cx="14859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AutoShape 1"/>
          <p:cNvSpPr>
            <a:spLocks/>
          </p:cNvSpPr>
          <p:nvPr/>
        </p:nvSpPr>
        <p:spPr bwMode="auto">
          <a:xfrm rot="10800000" flipH="1">
            <a:off x="6108700" y="52578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4" name="Line 2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5" name="Rectangle 3"/>
          <p:cNvSpPr>
            <a:spLocks/>
          </p:cNvSpPr>
          <p:nvPr/>
        </p:nvSpPr>
        <p:spPr bwMode="auto">
          <a:xfrm>
            <a:off x="2559593" y="4797425"/>
            <a:ext cx="2539457" cy="36933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Pointer: </a:t>
            </a:r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44036" name="Rectangle 4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>
            <a:off x="7891463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8" name="Rectangle 6"/>
          <p:cNvSpPr>
            <a:spLocks/>
          </p:cNvSpPr>
          <p:nvPr/>
        </p:nvSpPr>
        <p:spPr bwMode="auto"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Stack Grows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Down</a:t>
            </a:r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 rot="10800000" flipH="1">
            <a:off x="7891463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0" name="Rectangle 8"/>
          <p:cNvSpPr>
            <a:spLocks/>
          </p:cNvSpPr>
          <p:nvPr/>
        </p:nvSpPr>
        <p:spPr bwMode="auto"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Increasing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Addresses</a:t>
            </a:r>
          </a:p>
        </p:txBody>
      </p:sp>
      <p:sp>
        <p:nvSpPr>
          <p:cNvPr id="44041" name="Rectangle 9"/>
          <p:cNvSpPr>
            <a:spLocks/>
          </p:cNvSpPr>
          <p:nvPr/>
        </p:nvSpPr>
        <p:spPr bwMode="auto">
          <a:xfrm>
            <a:off x="5630863" y="5635625"/>
            <a:ext cx="1555750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3" name="Rectangle 11"/>
          <p:cNvSpPr>
            <a:spLocks/>
          </p:cNvSpPr>
          <p:nvPr/>
        </p:nvSpPr>
        <p:spPr bwMode="auto">
          <a:xfrm>
            <a:off x="5387975" y="1066800"/>
            <a:ext cx="2041525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sp>
        <p:nvSpPr>
          <p:cNvPr id="44044" name="AutoShape 12"/>
          <p:cNvSpPr>
            <a:spLocks/>
          </p:cNvSpPr>
          <p:nvPr/>
        </p:nvSpPr>
        <p:spPr bwMode="auto">
          <a:xfrm>
            <a:off x="6097588" y="15240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5" name="Rectangle 13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4046" name="Rectangle 14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4051" name="Rectangle 1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x86-64 </a:t>
            </a:r>
            <a:r>
              <a:rPr lang="en-US" dirty="0"/>
              <a:t>Stack: Pop</a:t>
            </a:r>
          </a:p>
        </p:txBody>
      </p:sp>
      <p:sp>
        <p:nvSpPr>
          <p:cNvPr id="44052" name="Rectangle 20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44054" name="Group 22"/>
          <p:cNvGrpSpPr>
            <a:grpSpLocks/>
          </p:cNvGrpSpPr>
          <p:nvPr/>
        </p:nvGrpSpPr>
        <p:grpSpPr bwMode="auto">
          <a:xfrm>
            <a:off x="5040313" y="4706938"/>
            <a:ext cx="635000" cy="323850"/>
            <a:chOff x="0" y="0"/>
            <a:chExt cx="400" cy="204"/>
          </a:xfrm>
        </p:grpSpPr>
        <p:sp>
          <p:nvSpPr>
            <p:cNvPr id="44055" name="Line 23"/>
            <p:cNvSpPr>
              <a:spLocks noChangeShapeType="1"/>
            </p:cNvSpPr>
            <p:nvPr/>
          </p:nvSpPr>
          <p:spPr bwMode="auto">
            <a:xfrm>
              <a:off x="56" y="10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4056" name="Rectangle 24"/>
            <p:cNvSpPr>
              <a:spLocks/>
            </p:cNvSpPr>
            <p:nvPr/>
          </p:nvSpPr>
          <p:spPr bwMode="auto">
            <a:xfrm>
              <a:off x="222" y="0"/>
              <a:ext cx="178" cy="204"/>
            </a:xfrm>
            <a:prstGeom prst="rect">
              <a:avLst/>
            </a:prstGeom>
            <a:noFill/>
            <a:ln w="1905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+8</a:t>
              </a:r>
              <a:endParaRPr lang="en-US" sz="16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44057" name="AutoShape 25"/>
            <p:cNvSpPr>
              <a:spLocks/>
            </p:cNvSpPr>
            <p:nvPr/>
          </p:nvSpPr>
          <p:spPr bwMode="auto">
            <a:xfrm rot="10800000" flipH="1">
              <a:off x="0" y="53"/>
              <a:ext cx="232" cy="12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44058" name="Rectangle 26"/>
          <p:cNvSpPr>
            <a:spLocks/>
          </p:cNvSpPr>
          <p:nvPr/>
        </p:nvSpPr>
        <p:spPr bwMode="auto">
          <a:xfrm>
            <a:off x="5754688" y="4876800"/>
            <a:ext cx="1301750" cy="3048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9" name="Rectangle 27"/>
          <p:cNvSpPr>
            <a:spLocks/>
          </p:cNvSpPr>
          <p:nvPr/>
        </p:nvSpPr>
        <p:spPr bwMode="auto">
          <a:xfrm>
            <a:off x="5753100" y="4876800"/>
            <a:ext cx="1301750" cy="304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60" name="Freeform 28"/>
          <p:cNvSpPr>
            <a:spLocks/>
          </p:cNvSpPr>
          <p:nvPr/>
        </p:nvSpPr>
        <p:spPr bwMode="auto">
          <a:xfrm>
            <a:off x="6107113" y="4953000"/>
            <a:ext cx="604837" cy="685800"/>
          </a:xfrm>
          <a:custGeom>
            <a:avLst/>
            <a:gdLst/>
            <a:ahLst/>
            <a:cxnLst>
              <a:cxn ang="0">
                <a:pos x="5263" y="6200"/>
              </a:cxn>
              <a:cxn ang="0">
                <a:pos x="5263" y="21600"/>
              </a:cxn>
              <a:cxn ang="0">
                <a:pos x="16144" y="21600"/>
              </a:cxn>
              <a:cxn ang="0">
                <a:pos x="16144" y="6400"/>
              </a:cxn>
              <a:cxn ang="0">
                <a:pos x="21600" y="6400"/>
              </a:cxn>
              <a:cxn ang="0">
                <a:pos x="10929" y="0"/>
              </a:cxn>
              <a:cxn ang="0">
                <a:pos x="0" y="6043"/>
              </a:cxn>
              <a:cxn ang="0">
                <a:pos x="5263" y="6200"/>
              </a:cxn>
              <a:cxn ang="0">
                <a:pos x="5263" y="6200"/>
              </a:cxn>
            </a:cxnLst>
            <a:rect l="0" t="0" r="r" b="b"/>
            <a:pathLst>
              <a:path w="21600" h="21600">
                <a:moveTo>
                  <a:pt x="5263" y="6200"/>
                </a:moveTo>
                <a:lnTo>
                  <a:pt x="5263" y="21600"/>
                </a:lnTo>
                <a:lnTo>
                  <a:pt x="16144" y="21600"/>
                </a:lnTo>
                <a:lnTo>
                  <a:pt x="16144" y="6400"/>
                </a:lnTo>
                <a:lnTo>
                  <a:pt x="21600" y="6400"/>
                </a:lnTo>
                <a:lnTo>
                  <a:pt x="10929" y="0"/>
                </a:lnTo>
                <a:lnTo>
                  <a:pt x="0" y="6043"/>
                </a:lnTo>
                <a:lnTo>
                  <a:pt x="5263" y="6200"/>
                </a:lnTo>
                <a:close/>
                <a:moveTo>
                  <a:pt x="5263" y="6200"/>
                </a:moveTo>
              </a:path>
            </a:pathLst>
          </a:custGeom>
          <a:solidFill>
            <a:srgbClr val="980002"/>
          </a:solidFill>
          <a:ln w="381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" name="Rectangle 8"/>
          <p:cNvSpPr txBox="1">
            <a:spLocks noChangeArrowheads="1"/>
          </p:cNvSpPr>
          <p:nvPr/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popq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Dest</a:t>
            </a:r>
            <a:endParaRPr lang="en-US" dirty="0" smtClean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 smtClean="0"/>
              <a:t>Read value at address given by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 smtClean="0">
              <a:latin typeface="Courier New Bold" charset="0"/>
              <a:cs typeface="Courier New Bold" charset="0"/>
              <a:sym typeface="Courier New Bold" charset="0"/>
            </a:endParaRPr>
          </a:p>
          <a:p>
            <a:pPr marL="552450" lvl="1"/>
            <a:r>
              <a:rPr lang="en-US" dirty="0" smtClean="0"/>
              <a:t>Increment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 smtClean="0"/>
              <a:t> by 8</a:t>
            </a:r>
          </a:p>
          <a:p>
            <a:pPr marL="552450" lvl="1"/>
            <a:r>
              <a:rPr lang="en-US" dirty="0" smtClean="0"/>
              <a:t>Store value at </a:t>
            </a:r>
            <a:r>
              <a:rPr lang="en-US" dirty="0" err="1" smtClean="0"/>
              <a:t>Dest</a:t>
            </a:r>
            <a:r>
              <a:rPr lang="en-US" dirty="0" smtClean="0"/>
              <a:t> (must be register)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7594624" presetClass="entr" presetSubtype="1395378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67594624" presetClass="entr" presetSubtype="13953796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6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Procedures</a:t>
            </a:r>
          </a:p>
          <a:p>
            <a:pPr lvl="1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Stack Structure</a:t>
            </a:r>
          </a:p>
          <a:p>
            <a:pPr lvl="1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 smtClean="0"/>
              <a:t>Passing control</a:t>
            </a:r>
          </a:p>
          <a:p>
            <a:pPr lvl="2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Passing data</a:t>
            </a:r>
          </a:p>
          <a:p>
            <a:pPr lvl="2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Managing local data</a:t>
            </a:r>
          </a:p>
          <a:p>
            <a:pPr lvl="1"/>
            <a:r>
              <a:rPr lang="en-US" b="1" dirty="0" smtClean="0">
                <a:solidFill>
                  <a:srgbClr val="7F7F7F"/>
                </a:solidFill>
              </a:rPr>
              <a:t>Illustration of Recursion</a:t>
            </a:r>
            <a:endParaRPr lang="en-US" b="1" dirty="0">
              <a:solidFill>
                <a:srgbClr val="7F7F7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Examples</a:t>
            </a:r>
            <a:endParaRPr lang="en-US" dirty="0"/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76200" y="4800600"/>
            <a:ext cx="26670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mult2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a, long b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 = a * b;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3505200" y="381000"/>
            <a:ext cx="4267200" cy="1828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void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multstore</a:t>
            </a:r>
            <a:endParaRPr lang="en-US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x, long y,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t = mult2(x, y);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971800" y="4800600"/>
            <a:ext cx="58674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400550:  mov   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%rdi,%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	# a 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400553:  imul  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%rsi,%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	# a * b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400557:  retq			# Return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1066800" y="2362200"/>
            <a:ext cx="6781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400540: push   %rbx		# Save %rbx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400541: mov    %rdx,%rbx		# Save dest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 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&lt;mult2&gt;	# mult2(x,y)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	# Save at dest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40054c: pop    %rbx		# Restore %rbx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40054d: retq			# Return</a:t>
            </a:r>
          </a:p>
        </p:txBody>
      </p:sp>
    </p:spTree>
    <p:extLst>
      <p:ext uri="{BB962C8B-B14F-4D97-AF65-F5344CB8AC3E}">
        <p14:creationId xmlns:p14="http://schemas.microsoft.com/office/powerpoint/2010/main" val="37338847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5059" name="Rectangle 3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Procedure Control Flow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Use stack to support procedure call and return</a:t>
            </a:r>
          </a:p>
          <a:p>
            <a:r>
              <a:rPr lang="en-US" dirty="0">
                <a:solidFill>
                  <a:srgbClr val="980002"/>
                </a:solidFill>
              </a:rPr>
              <a:t>Procedure call:</a:t>
            </a:r>
            <a:r>
              <a:rPr lang="en-US" dirty="0"/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call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label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Push return address on stack</a:t>
            </a:r>
          </a:p>
          <a:p>
            <a:pPr marL="552450" lvl="1"/>
            <a:r>
              <a:rPr lang="en-US" dirty="0"/>
              <a:t>Jump to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label</a:t>
            </a:r>
            <a:endParaRPr lang="en-US" dirty="0"/>
          </a:p>
          <a:p>
            <a:r>
              <a:rPr lang="en-US" dirty="0"/>
              <a:t>Return address:</a:t>
            </a:r>
          </a:p>
          <a:p>
            <a:pPr marL="552450" lvl="1"/>
            <a:r>
              <a:rPr lang="en-US" dirty="0"/>
              <a:t>Address of the next instruction right after call</a:t>
            </a:r>
          </a:p>
          <a:p>
            <a:pPr marL="552450" lvl="1"/>
            <a:r>
              <a:rPr lang="en-US" dirty="0"/>
              <a:t>Example from disassembly</a:t>
            </a:r>
          </a:p>
          <a:p>
            <a:r>
              <a:rPr lang="en-US" dirty="0" smtClean="0">
                <a:solidFill>
                  <a:srgbClr val="980002"/>
                </a:solidFill>
              </a:rPr>
              <a:t>Procedure </a:t>
            </a:r>
            <a:r>
              <a:rPr lang="en-US" dirty="0">
                <a:solidFill>
                  <a:srgbClr val="980002"/>
                </a:solidFill>
              </a:rPr>
              <a:t>return: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Pop address from stack</a:t>
            </a:r>
          </a:p>
          <a:p>
            <a:pPr marL="552450" lvl="1"/>
            <a:r>
              <a:rPr lang="en-US" dirty="0"/>
              <a:t>Jump to address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and Content: Build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: Build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Content: Buil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13621</TotalTime>
  <Pages>0</Pages>
  <Words>4084</Words>
  <Characters>0</Characters>
  <Application>Microsoft Office PowerPoint</Application>
  <PresentationFormat>On-screen Show (4:3)</PresentationFormat>
  <Lines>0</Lines>
  <Paragraphs>1397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57</vt:i4>
      </vt:variant>
    </vt:vector>
  </HeadingPairs>
  <TitlesOfParts>
    <vt:vector size="79" baseType="lpstr">
      <vt:lpstr>Gill Sans</vt:lpstr>
      <vt:lpstr>Lucida Grande</vt:lpstr>
      <vt:lpstr>Monaco</vt:lpstr>
      <vt:lpstr>ＭＳ Ｐゴシック</vt:lpstr>
      <vt:lpstr>Zapf Dingbats</vt:lpstr>
      <vt:lpstr>ヒラギノ角ゴ ProN W3</vt:lpstr>
      <vt:lpstr>ヒラギノ角ゴ ProN W6</vt:lpstr>
      <vt:lpstr>Arial Narrow</vt:lpstr>
      <vt:lpstr>Arial Narrow Bold</vt:lpstr>
      <vt:lpstr>Calibri</vt:lpstr>
      <vt:lpstr>Calibri Bold</vt:lpstr>
      <vt:lpstr>Calibri Bold Italic</vt:lpstr>
      <vt:lpstr>Calibri Italic</vt:lpstr>
      <vt:lpstr>Courier New</vt:lpstr>
      <vt:lpstr>Courier New Bold</vt:lpstr>
      <vt:lpstr>Times New Roman</vt:lpstr>
      <vt:lpstr>Wingdings</vt:lpstr>
      <vt:lpstr>Wingdings 2</vt:lpstr>
      <vt:lpstr>Title Slide</vt:lpstr>
      <vt:lpstr>Title and Content</vt:lpstr>
      <vt:lpstr>Title Only</vt:lpstr>
      <vt:lpstr>Title and Content: Build</vt:lpstr>
      <vt:lpstr>Machine-Level Programming III: Procedures  15-213: Introduction to Computer Systems 7th Lecture, Sep. 22, 2015</vt:lpstr>
      <vt:lpstr>Mechanisms in Procedures</vt:lpstr>
      <vt:lpstr>Today</vt:lpstr>
      <vt:lpstr>x86-64 Stack</vt:lpstr>
      <vt:lpstr>x86-64 Stack: Push</vt:lpstr>
      <vt:lpstr>x86-64 Stack: Pop</vt:lpstr>
      <vt:lpstr>Today</vt:lpstr>
      <vt:lpstr>Code Examples</vt:lpstr>
      <vt:lpstr>Procedure Control Flow</vt:lpstr>
      <vt:lpstr>Control Flow Example #1</vt:lpstr>
      <vt:lpstr>Control Flow Example #2</vt:lpstr>
      <vt:lpstr>Control Flow Example #3</vt:lpstr>
      <vt:lpstr>Control Flow Example #4</vt:lpstr>
      <vt:lpstr>Today</vt:lpstr>
      <vt:lpstr>Procedure Data Flow</vt:lpstr>
      <vt:lpstr>Data Flow Examples</vt:lpstr>
      <vt:lpstr>Exercise:</vt:lpstr>
      <vt:lpstr>Today</vt:lpstr>
      <vt:lpstr>Stack-Based Languages</vt:lpstr>
      <vt:lpstr>Call Chain Example</vt:lpstr>
      <vt:lpstr>Stack Frames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x86-64/Linux Stack Frame</vt:lpstr>
      <vt:lpstr>Example: incr</vt:lpstr>
      <vt:lpstr>Example: Calling incr #1</vt:lpstr>
      <vt:lpstr>Example: Calling incr #2</vt:lpstr>
      <vt:lpstr>Example: Calling incr #3</vt:lpstr>
      <vt:lpstr>Example: Calling incr #4</vt:lpstr>
      <vt:lpstr>Example: Calling incr #5</vt:lpstr>
      <vt:lpstr>Register Saving Conventions</vt:lpstr>
      <vt:lpstr>Register Saving Conventions</vt:lpstr>
      <vt:lpstr>x86-64 Linux Register Usage #1</vt:lpstr>
      <vt:lpstr>x86-64 Linux Register Usage #2</vt:lpstr>
      <vt:lpstr>When paras &gt;= 6?</vt:lpstr>
      <vt:lpstr>Exercise:</vt:lpstr>
      <vt:lpstr>Callee-Saved Example #1</vt:lpstr>
      <vt:lpstr>Callee-Saved Example #2</vt:lpstr>
      <vt:lpstr>Today</vt:lpstr>
      <vt:lpstr>Recursive Function</vt:lpstr>
      <vt:lpstr>Recursive Function Terminal Case</vt:lpstr>
      <vt:lpstr>Recursive Function Register Save</vt:lpstr>
      <vt:lpstr>Recursive Function Call Setup</vt:lpstr>
      <vt:lpstr>Recursive Function Call</vt:lpstr>
      <vt:lpstr>Recursive Function Result</vt:lpstr>
      <vt:lpstr>Recursive Function Completion</vt:lpstr>
      <vt:lpstr>Observations About Recursion</vt:lpstr>
      <vt:lpstr>x86-64 Procedure 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qingan</cp:lastModifiedBy>
  <cp:revision>416</cp:revision>
  <dcterms:created xsi:type="dcterms:W3CDTF">2012-09-18T14:16:22Z</dcterms:created>
  <dcterms:modified xsi:type="dcterms:W3CDTF">2018-12-11T08:13:26Z</dcterms:modified>
</cp:coreProperties>
</file>