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42" r:id="rId2"/>
    <p:sldId id="827" r:id="rId3"/>
    <p:sldId id="833" r:id="rId4"/>
    <p:sldId id="877" r:id="rId5"/>
    <p:sldId id="939" r:id="rId6"/>
    <p:sldId id="835" r:id="rId7"/>
    <p:sldId id="878" r:id="rId8"/>
    <p:sldId id="839" r:id="rId9"/>
    <p:sldId id="841" r:id="rId10"/>
    <p:sldId id="840" r:id="rId11"/>
    <p:sldId id="842" r:id="rId12"/>
    <p:sldId id="930" r:id="rId13"/>
    <p:sldId id="883" r:id="rId14"/>
    <p:sldId id="931" r:id="rId15"/>
    <p:sldId id="847" r:id="rId16"/>
    <p:sldId id="887" r:id="rId17"/>
    <p:sldId id="849" r:id="rId18"/>
    <p:sldId id="851" r:id="rId19"/>
    <p:sldId id="893" r:id="rId20"/>
    <p:sldId id="894" r:id="rId21"/>
    <p:sldId id="925" r:id="rId22"/>
    <p:sldId id="856" r:id="rId23"/>
    <p:sldId id="929" r:id="rId24"/>
    <p:sldId id="857" r:id="rId25"/>
    <p:sldId id="908" r:id="rId26"/>
    <p:sldId id="909" r:id="rId27"/>
    <p:sldId id="911" r:id="rId28"/>
    <p:sldId id="912" r:id="rId29"/>
    <p:sldId id="914" r:id="rId30"/>
    <p:sldId id="915" r:id="rId31"/>
    <p:sldId id="918" r:id="rId32"/>
    <p:sldId id="919" r:id="rId33"/>
    <p:sldId id="926" r:id="rId34"/>
    <p:sldId id="942" r:id="rId35"/>
    <p:sldId id="920" r:id="rId36"/>
    <p:sldId id="921" r:id="rId37"/>
    <p:sldId id="922" r:id="rId38"/>
    <p:sldId id="923" r:id="rId39"/>
    <p:sldId id="924" r:id="rId40"/>
    <p:sldId id="927" r:id="rId41"/>
    <p:sldId id="941" r:id="rId42"/>
    <p:sldId id="940" r:id="rId43"/>
    <p:sldId id="928" r:id="rId44"/>
    <p:sldId id="932" r:id="rId45"/>
    <p:sldId id="933" r:id="rId46"/>
    <p:sldId id="934" r:id="rId47"/>
    <p:sldId id="935" r:id="rId48"/>
    <p:sldId id="936" r:id="rId49"/>
    <p:sldId id="937" r:id="rId50"/>
    <p:sldId id="938" r:id="rId51"/>
  </p:sldIdLst>
  <p:sldSz cx="9144000" cy="6858000" type="screen4x3"/>
  <p:notesSz cx="7302500" cy="9586913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F5BD"/>
    <a:srgbClr val="990000"/>
    <a:srgbClr val="D5F1CF"/>
    <a:srgbClr val="F1C7C7"/>
    <a:srgbClr val="CDF1C5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1" autoAdjust="0"/>
    <p:restoredTop sz="98462" autoAdjust="0"/>
  </p:normalViewPr>
  <p:slideViewPr>
    <p:cSldViewPr snapToObjects="1">
      <p:cViewPr varScale="1">
        <p:scale>
          <a:sx n="85" d="100"/>
          <a:sy n="85" d="100"/>
        </p:scale>
        <p:origin x="1699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2634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863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9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11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9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8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69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27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7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9030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18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21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4002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81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39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1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33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7132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6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85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43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55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3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0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7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09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7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32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21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96" charset="0"/>
              </a:rPr>
              <a:t>Board:</a:t>
            </a:r>
            <a:r>
              <a:rPr lang="en-US" baseline="0" dirty="0" smtClean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1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7772400" cy="2406650"/>
          </a:xfrm>
        </p:spPr>
        <p:txBody>
          <a:bodyPr/>
          <a:lstStyle/>
          <a:p>
            <a:pPr marL="0" indent="0"/>
            <a:r>
              <a:rPr lang="en-US" dirty="0" smtClean="0">
                <a:latin typeface="Calibri" pitchFamily="-96" charset="0"/>
              </a:rPr>
              <a:t>Machine-Level Programming IV:</a:t>
            </a:r>
            <a:br>
              <a:rPr lang="en-US" dirty="0" smtClean="0">
                <a:latin typeface="Calibri" pitchFamily="-96" charset="0"/>
              </a:rPr>
            </a:br>
            <a:r>
              <a:rPr lang="en-US" dirty="0" smtClean="0">
                <a:latin typeface="Calibri" pitchFamily="-96" charset="0"/>
              </a:rPr>
              <a:t>Data</a:t>
            </a:r>
            <a:br>
              <a:rPr lang="en-US" dirty="0" smtClean="0">
                <a:latin typeface="Calibri" pitchFamily="-96" charset="0"/>
              </a:rPr>
            </a:br>
            <a:r>
              <a:rPr lang="en-US" dirty="0" smtClean="0">
                <a:latin typeface="Calibri" pitchFamily="-96" charset="0"/>
              </a:rPr>
              <a:t/>
            </a:r>
            <a:br>
              <a:rPr lang="en-US" dirty="0" smtClean="0">
                <a:latin typeface="Calibri" pitchFamily="-96" charset="0"/>
              </a:rPr>
            </a:br>
            <a:r>
              <a:rPr lang="en-US" sz="2000" b="0" dirty="0" smtClean="0">
                <a:latin typeface="Calibri" pitchFamily="-96" charset="0"/>
              </a:rPr>
              <a:t>15-213: Introduction to Computer Systems</a:t>
            </a:r>
            <a:r>
              <a:rPr lang="en-US" b="0" dirty="0" smtClean="0">
                <a:latin typeface="Calibri" pitchFamily="-96" charset="0"/>
              </a:rPr>
              <a:t/>
            </a:r>
            <a:br>
              <a:rPr lang="en-US" b="0" dirty="0" smtClean="0">
                <a:latin typeface="Calibri" pitchFamily="-96" charset="0"/>
              </a:rPr>
            </a:br>
            <a:r>
              <a:rPr lang="en-US" sz="2000" b="0" dirty="0" smtClean="0">
                <a:latin typeface="Calibri" pitchFamily="-96" charset="0"/>
              </a:rPr>
              <a:t>8</a:t>
            </a:r>
            <a:r>
              <a:rPr lang="en-US" sz="2000" b="0" baseline="30000" dirty="0" smtClean="0">
                <a:latin typeface="Calibri" pitchFamily="-96" charset="0"/>
              </a:rPr>
              <a:t>th</a:t>
            </a:r>
            <a:r>
              <a:rPr lang="en-US" sz="2000" b="0" dirty="0" smtClean="0">
                <a:latin typeface="Calibri" pitchFamily="-96" charset="0"/>
              </a:rPr>
              <a:t> Lecture, Sep. 24, 2015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678738" cy="1752600"/>
          </a:xfrm>
        </p:spPr>
        <p:txBody>
          <a:bodyPr/>
          <a:lstStyle/>
          <a:p>
            <a:r>
              <a:rPr lang="en-US" b="1" dirty="0" smtClean="0">
                <a:latin typeface="Calibri" pitchFamily="-96" charset="0"/>
              </a:rPr>
              <a:t>Instructors:</a:t>
            </a:r>
            <a:r>
              <a:rPr lang="en-US" dirty="0" smtClean="0">
                <a:latin typeface="Calibri" pitchFamily="-96" charset="0"/>
              </a:rPr>
              <a:t> </a:t>
            </a:r>
          </a:p>
          <a:p>
            <a:r>
              <a:rPr lang="en-US" dirty="0" smtClean="0">
                <a:latin typeface="Calibri" pitchFamily="-96" charset="0"/>
              </a:rPr>
              <a:t>Randal E. Bryant and David R. </a:t>
            </a:r>
            <a:r>
              <a:rPr lang="en-US" dirty="0" err="1" smtClean="0">
                <a:latin typeface="Calibri" pitchFamily="-96" charset="0"/>
              </a:rPr>
              <a:t>O’Hallaron</a:t>
            </a:r>
            <a:endParaRPr lang="en-US" dirty="0" smtClean="0">
              <a:latin typeface="Calibri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“</a:t>
            </a:r>
            <a:r>
              <a:rPr lang="en-US" dirty="0" err="1" smtClean="0">
                <a:latin typeface="Courier New" pitchFamily="-96" charset="0"/>
              </a:rPr>
              <a:t>zip_dig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</a:t>
            </a:r>
            <a:r>
              <a:rPr lang="en-US" dirty="0" smtClean="0">
                <a:latin typeface="Calibri" pitchFamily="-96" charset="0"/>
              </a:rPr>
              <a:t>” equivalent to “</a:t>
            </a:r>
            <a:r>
              <a:rPr lang="en-US" dirty="0" err="1" smtClean="0">
                <a:latin typeface="Courier New" pitchFamily="-96" charset="0"/>
              </a:rPr>
              <a:t>int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[4][5]</a:t>
            </a:r>
            <a:r>
              <a:rPr lang="en-US" dirty="0" smtClean="0">
                <a:latin typeface="Calibri" pitchFamily="-96" charset="0"/>
              </a:rPr>
              <a:t>”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Variable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Each element is an array of 5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dirty="0" err="1" smtClean="0">
                <a:latin typeface="Calibri" pitchFamily="-96" charset="0"/>
              </a:rPr>
              <a:t>’s</a:t>
            </a:r>
            <a:r>
              <a:rPr lang="en-US" dirty="0" smtClean="0">
                <a:latin typeface="Calibri" pitchFamily="-96" charset="0"/>
              </a:rPr>
              <a:t>, allocated contiguously</a:t>
            </a:r>
          </a:p>
          <a:p>
            <a:r>
              <a:rPr lang="en-US" dirty="0" smtClean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A+((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 smtClean="0">
                <a:latin typeface="Calibri" pitchFamily="-96" charset="0"/>
              </a:rPr>
              <a:t>Machine Code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%rdi,%rdi,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%rax,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</a:t>
            </a:r>
            <a:r>
              <a:rPr lang="en-US" dirty="0" smtClean="0">
                <a:latin typeface="Calibri" pitchFamily="-96" charset="0"/>
              </a:rPr>
              <a:t>Element </a:t>
            </a:r>
            <a:r>
              <a:rPr lang="en-US" dirty="0">
                <a:latin typeface="Calibri" pitchFamily="-96" charset="0"/>
              </a:rPr>
              <a:t>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 Elements 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 smtClean="0">
                <a:latin typeface="Courier New" pitchFamily="-96" charset="0"/>
              </a:rPr>
              <a:t>][j]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is element of type </a:t>
            </a:r>
            <a:r>
              <a:rPr lang="en-US" i="1" dirty="0" smtClean="0">
                <a:latin typeface="Calibri" pitchFamily="-96" charset="0"/>
              </a:rPr>
              <a:t>T, </a:t>
            </a:r>
            <a:r>
              <a:rPr lang="en-US" dirty="0" smtClean="0">
                <a:latin typeface="Calibri" pitchFamily="-96" charset="0"/>
              </a:rPr>
              <a:t>which requires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 bytes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Address  </a:t>
            </a:r>
            <a:r>
              <a:rPr lang="en-US" b="1" dirty="0" smtClean="0">
                <a:latin typeface="Courier New" pitchFamily="-96" charset="0"/>
              </a:rPr>
              <a:t>A +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i="1" dirty="0" err="1" smtClean="0">
                <a:latin typeface="Calibri" pitchFamily="-96" charset="0"/>
              </a:rPr>
              <a:t>i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* (</a:t>
            </a:r>
            <a:r>
              <a:rPr lang="en-US" i="1" dirty="0" smtClean="0">
                <a:latin typeface="Calibri" pitchFamily="-96" charset="0"/>
              </a:rPr>
              <a:t>C </a:t>
            </a:r>
            <a:r>
              <a:rPr lang="en-US" dirty="0" smtClean="0">
                <a:latin typeface="Calibri" pitchFamily="-96" charset="0"/>
              </a:rPr>
              <a:t>*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+  </a:t>
            </a:r>
            <a:r>
              <a:rPr lang="en-US" i="1" dirty="0" smtClean="0">
                <a:latin typeface="Calibri" pitchFamily="-96" charset="0"/>
              </a:rPr>
              <a:t>j</a:t>
            </a:r>
            <a:r>
              <a:rPr lang="en-US" dirty="0" smtClean="0">
                <a:latin typeface="Calibri" pitchFamily="-96" charset="0"/>
              </a:rPr>
              <a:t> * </a:t>
            </a:r>
            <a:r>
              <a:rPr lang="en-US" i="1" dirty="0" smtClean="0">
                <a:latin typeface="Calibri" pitchFamily="-96" charset="0"/>
              </a:rPr>
              <a:t>K = </a:t>
            </a:r>
            <a:r>
              <a:rPr lang="pl-PL" i="1" dirty="0" smtClean="0">
                <a:latin typeface="Calibri" pitchFamily="-96" charset="0"/>
              </a:rPr>
              <a:t>A + </a:t>
            </a:r>
            <a:r>
              <a:rPr lang="pl-PL" dirty="0" smtClean="0">
                <a:latin typeface="Calibri" pitchFamily="-96" charset="0"/>
              </a:rPr>
              <a:t>(</a:t>
            </a:r>
            <a:r>
              <a:rPr lang="pl-PL" i="1" dirty="0" smtClean="0">
                <a:latin typeface="Calibri" pitchFamily="-96" charset="0"/>
              </a:rPr>
              <a:t>i * C +  j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pl-PL" i="1" dirty="0" smtClean="0">
                <a:latin typeface="Calibri" pitchFamily="-96" charset="0"/>
              </a:rPr>
              <a:t>* K</a:t>
            </a:r>
            <a:endParaRPr lang="en-US" i="1" dirty="0" smtClean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</a:t>
            </a:r>
            <a:r>
              <a:rPr lang="en-US" sz="1800" dirty="0" err="1" smtClean="0">
                <a:latin typeface="Courier New" pitchFamily="-96" charset="0"/>
              </a:rPr>
              <a:t>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 smtClean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  <a:endParaRPr lang="en-US" dirty="0">
              <a:solidFill>
                <a:srgbClr val="990000"/>
              </a:solidFill>
              <a:latin typeface="Courier New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</a:t>
            </a:r>
            <a:r>
              <a:rPr lang="en-US" b="1" dirty="0" smtClean="0">
                <a:latin typeface="Courier New" pitchFamily="-96" charset="0"/>
              </a:rPr>
              <a:t>4*dig</a:t>
            </a:r>
          </a:p>
          <a:p>
            <a:pPr lvl="2"/>
            <a:r>
              <a:rPr lang="en-US" dirty="0" smtClean="0"/>
              <a:t>=  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 + 4*(5*index + dig)</a:t>
            </a:r>
            <a:endParaRPr lang="en-US" b="1" dirty="0">
              <a:latin typeface="Courier New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419872" y="2115453"/>
            <a:ext cx="3733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8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168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176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Computation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</a:t>
            </a:r>
            <a:r>
              <a:rPr lang="en-US" b="1" dirty="0" smtClean="0">
                <a:latin typeface="Courier New" pitchFamily="-96" charset="0"/>
              </a:rPr>
              <a:t>+8*</a:t>
            </a:r>
            <a:r>
              <a:rPr lang="en-US" b="1" dirty="0">
                <a:latin typeface="Courier New" pitchFamily="-96" charset="0"/>
              </a:rPr>
              <a:t>index]+4*</a:t>
            </a:r>
            <a:r>
              <a:rPr lang="en-US" b="1" dirty="0" smtClean="0">
                <a:latin typeface="Courier New" pitchFamily="-96" charset="0"/>
              </a:rPr>
              <a:t>digit]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$2,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#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[index] + 4*digit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# return *p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 smtClean="0">
                <a:latin typeface="Calibri" pitchFamily="-96" charset="0"/>
              </a:rPr>
              <a:t>Accesses </a:t>
            </a:r>
            <a:r>
              <a:rPr lang="en-US" b="0" dirty="0">
                <a:latin typeface="Calibri" pitchFamily="-96" charset="0"/>
              </a:rPr>
              <a:t>looks </a:t>
            </a:r>
            <a:r>
              <a:rPr lang="en-US" b="0" dirty="0" smtClean="0">
                <a:latin typeface="Calibri" pitchFamily="-96" charset="0"/>
              </a:rPr>
              <a:t>similar in C, </a:t>
            </a:r>
            <a:r>
              <a:rPr lang="en-US" b="0" dirty="0">
                <a:latin typeface="Calibri" pitchFamily="-96" charset="0"/>
              </a:rPr>
              <a:t>but </a:t>
            </a:r>
            <a:r>
              <a:rPr lang="en-US" b="0" dirty="0" smtClean="0">
                <a:latin typeface="Calibri" pitchFamily="-96" charset="0"/>
              </a:rPr>
              <a:t>address computations very different: </a:t>
            </a:r>
            <a:endParaRPr lang="en-US" b="0" dirty="0">
              <a:latin typeface="Calibri" pitchFamily="-96" charset="0"/>
            </a:endParaRP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</a:t>
            </a:r>
            <a:r>
              <a:rPr lang="en-US" sz="2000" dirty="0" smtClean="0">
                <a:latin typeface="Courier New" pitchFamily="-96" charset="0"/>
              </a:rPr>
              <a:t>+8*</a:t>
            </a:r>
            <a:r>
              <a:rPr lang="en-US" sz="2000" dirty="0">
                <a:latin typeface="Courier New" pitchFamily="-96" charset="0"/>
              </a:rPr>
              <a:t>index]+4*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Code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Know value of N at compile time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Traditional way to implement dynamic arrays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Now supported by </a:t>
            </a:r>
            <a:r>
              <a:rPr lang="en-US" dirty="0" err="1" smtClean="0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vec_ele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n, 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 smtClean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a[IDX(</a:t>
            </a:r>
            <a:r>
              <a:rPr lang="en-US" sz="1800" dirty="0" err="1" smtClean="0">
                <a:latin typeface="Courier New" pitchFamily="-96" charset="0"/>
              </a:rPr>
              <a:t>n,i,j</a:t>
            </a:r>
            <a:r>
              <a:rPr lang="en-US" sz="1800" dirty="0" smtClean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err="1" smtClean="0">
                <a:latin typeface="Courier New" pitchFamily="-96" charset="0"/>
              </a:rPr>
              <a:t>int</a:t>
            </a:r>
            <a:r>
              <a:rPr lang="pt-BR" sz="1800" dirty="0" smtClean="0">
                <a:latin typeface="Courier New" pitchFamily="-96" charset="0"/>
              </a:rPr>
              <a:t>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</a:t>
            </a:r>
            <a:r>
              <a:rPr lang="pt-BR" sz="1800" dirty="0" smtClean="0">
                <a:latin typeface="Courier New" pitchFamily="-96" charset="0"/>
              </a:rPr>
              <a:t>          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16 X 16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$6,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 #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(%rdi,%rdx,4),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int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(%rsi,%rdi,4),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(%rax,%rcx,4),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Representation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2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(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*</a:t>
            </a:r>
            <a:r>
              <a:rPr lang="en-US" sz="1800" dirty="0" err="1" smtClean="0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</a:t>
            </a:r>
            <a:r>
              <a:rPr lang="en-US" dirty="0" smtClean="0">
                <a:latin typeface="Calibri" pitchFamily="-96" charset="0"/>
              </a:rPr>
              <a:t>time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Compute as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r + 4*</a:t>
            </a:r>
            <a:r>
              <a:rPr lang="en-US" b="1" dirty="0" err="1" smtClean="0">
                <a:latin typeface="Courier New"/>
                <a:cs typeface="Courier New"/>
              </a:rPr>
              <a:t>idx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Courier New" pitchFamily="-96" charset="0"/>
              </a:rPr>
              <a:t>r+4*</a:t>
            </a:r>
            <a:r>
              <a:rPr lang="en-US" dirty="0" err="1" smtClean="0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</a:t>
            </a:r>
            <a:r>
              <a:rPr lang="cs-CZ" sz="1800" dirty="0" smtClean="0">
                <a:latin typeface="Courier New" pitchFamily="49" charset="0"/>
              </a:rPr>
              <a:t>L11:                         # </a:t>
            </a:r>
            <a:r>
              <a:rPr lang="cs-CZ" sz="1800" dirty="0" err="1" smtClean="0">
                <a:latin typeface="Courier New" pitchFamily="49" charset="0"/>
              </a:rPr>
              <a:t>loop</a:t>
            </a:r>
            <a:r>
              <a:rPr lang="cs-CZ" sz="1800" dirty="0" smtClean="0">
                <a:latin typeface="Courier New" pitchFamily="49" charset="0"/>
              </a:rPr>
              <a:t>:</a:t>
            </a:r>
            <a:endParaRPr lang="cs-CZ" sz="1800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16(%rdi),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#   i = M[r+16]	  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) #   M[r+4*i] = val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24(%rdi),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= M[r+24]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%rdi,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    #   Test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L11 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 smtClean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 = r-&gt;</a:t>
            </a:r>
            <a:r>
              <a:rPr lang="nn-NO" sz="1800" dirty="0" err="1" smtClean="0">
                <a:latin typeface="Courier New" pitchFamily="-96" charset="0"/>
              </a:rPr>
              <a:t>next</a:t>
            </a:r>
            <a:r>
              <a:rPr lang="nn-NO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}</a:t>
            </a:r>
            <a:endParaRPr lang="nn-NO" sz="1800" dirty="0">
              <a:latin typeface="Courier New" pitchFamily="-96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Following Linked List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45765"/>
              </p:ext>
            </p:extLst>
          </p:nvPr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smtClean="0">
                      <a:latin typeface="Courier New" pitchFamily="-96" charset="0"/>
                    </a:rPr>
                    <a:t>next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16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24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32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Structures &amp; Alignment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 smtClean="0"/>
              <a:t>Unaligned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Aligned </a:t>
            </a:r>
            <a:r>
              <a:rPr lang="en-US" dirty="0"/>
              <a:t>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Alignment Principles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</a:t>
            </a:r>
            <a:r>
              <a:rPr lang="en-US" dirty="0" smtClean="0"/>
              <a:t>x86-64</a:t>
            </a:r>
            <a:endParaRPr lang="en-US" dirty="0"/>
          </a:p>
          <a:p>
            <a:r>
              <a:rPr lang="en-US" dirty="0" smtClean="0"/>
              <a:t>Motivation </a:t>
            </a:r>
            <a:r>
              <a:rPr lang="en-US" dirty="0"/>
              <a:t>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 dirty="0"/>
              <a:t>Virtual memory </a:t>
            </a:r>
            <a:r>
              <a:rPr lang="en-US" dirty="0" smtClean="0"/>
              <a:t>trickier </a:t>
            </a:r>
            <a:r>
              <a:rPr lang="en-US" dirty="0"/>
              <a:t>when datum spans 2 pages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 smtClean="0">
                <a:latin typeface="Courier New"/>
                <a:cs typeface="Courier New"/>
              </a:rPr>
              <a:t>long,</a:t>
            </a:r>
            <a:r>
              <a:rPr lang="en-US" dirty="0" smtClean="0"/>
              <a:t>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char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dirty="0"/>
              <a:t>, …</a:t>
            </a:r>
          </a:p>
          <a:p>
            <a:pPr marL="552450" lvl="1"/>
            <a:r>
              <a:rPr lang="en-US" dirty="0" smtClean="0"/>
              <a:t>lowest </a:t>
            </a:r>
            <a:r>
              <a:rPr lang="en-US" dirty="0"/>
              <a:t>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 smtClean="0"/>
              <a:t>16 bytes: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 smtClean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 smtClean="0"/>
              <a:t>lowest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bits of address must be </a:t>
            </a:r>
            <a:r>
              <a:rPr lang="en-US" dirty="0" smtClean="0"/>
              <a:t>0000</a:t>
            </a:r>
            <a:r>
              <a:rPr lang="en-US" baseline="-6000" dirty="0" smtClean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Meeting Overall Alignment Requirement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For largest alignment requirement K</a:t>
            </a:r>
          </a:p>
          <a:p>
            <a:r>
              <a:rPr lang="en-US" dirty="0" smtClean="0"/>
              <a:t>Overall structure must be multiple of K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bytes in memory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 smtClean="0"/>
              <a:t>Overall structure length multiple of K</a:t>
            </a:r>
          </a:p>
          <a:p>
            <a:r>
              <a:rPr lang="en-US" dirty="0" smtClean="0"/>
              <a:t>Satisfy </a:t>
            </a:r>
            <a:r>
              <a:rPr lang="en-US" dirty="0"/>
              <a:t>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</a:t>
            </a:r>
            <a:r>
              <a:rPr lang="en-US" dirty="0" smtClean="0"/>
              <a:t>12*</a:t>
            </a:r>
            <a:r>
              <a:rPr lang="en-US" dirty="0" err="1" smtClean="0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2)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a+8(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,4)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</a:t>
            </a:r>
            <a:r>
              <a:rPr lang="en-US" dirty="0" smtClean="0"/>
              <a:t>(K=4)</a:t>
            </a:r>
            <a:endParaRPr lang="en-US" dirty="0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S4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S5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</a:t>
            </a:r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Union type?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70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x87 FP</a:t>
            </a:r>
          </a:p>
          <a:p>
            <a:pPr lvl="2"/>
            <a:r>
              <a:rPr lang="en-US" dirty="0" smtClean="0"/>
              <a:t>Legacy, very ugly</a:t>
            </a:r>
          </a:p>
          <a:p>
            <a:pPr lvl="1"/>
            <a:r>
              <a:rPr lang="en-US" dirty="0" smtClean="0"/>
              <a:t>SSE FP</a:t>
            </a:r>
          </a:p>
          <a:p>
            <a:pPr lvl="2"/>
            <a:r>
              <a:rPr lang="en-US" dirty="0" smtClean="0"/>
              <a:t>Supported by Shark machines</a:t>
            </a:r>
          </a:p>
          <a:p>
            <a:pPr lvl="2"/>
            <a:r>
              <a:rPr lang="en-US" dirty="0" smtClean="0"/>
              <a:t>Special case use of vector instructions</a:t>
            </a:r>
          </a:p>
          <a:p>
            <a:pPr lvl="1"/>
            <a:r>
              <a:rPr lang="en-US" dirty="0" smtClean="0"/>
              <a:t>AVX FP</a:t>
            </a:r>
          </a:p>
          <a:p>
            <a:pPr lvl="2"/>
            <a:r>
              <a:rPr lang="en-US" dirty="0" smtClean="0"/>
              <a:t>Newest version</a:t>
            </a:r>
          </a:p>
          <a:p>
            <a:pPr lvl="2"/>
            <a:r>
              <a:rPr lang="en-US" dirty="0" smtClean="0"/>
              <a:t>Similar to SSE</a:t>
            </a:r>
          </a:p>
          <a:p>
            <a:pPr lvl="2"/>
            <a:r>
              <a:rPr lang="en-US" dirty="0" smtClean="0"/>
              <a:t>Documented in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784350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492896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212976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3916288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725144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445224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6530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Scalar Operations: Double Precision</a:t>
            </a:r>
          </a:p>
        </p:txBody>
      </p:sp>
      <p:grpSp>
        <p:nvGrpSpPr>
          <p:cNvPr id="40964" name="Group 332"/>
          <p:cNvGrpSpPr>
            <a:grpSpLocks/>
          </p:cNvGrpSpPr>
          <p:nvPr/>
        </p:nvGrpSpPr>
        <p:grpSpPr bwMode="auto">
          <a:xfrm>
            <a:off x="228600" y="685800"/>
            <a:ext cx="8880475" cy="1889125"/>
            <a:chOff x="144" y="432"/>
            <a:chExt cx="5594" cy="1190"/>
          </a:xfrm>
        </p:grpSpPr>
        <p:grpSp>
          <p:nvGrpSpPr>
            <p:cNvPr id="41084" name="Group 331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144" y="672"/>
              <a:chExt cx="4608" cy="192"/>
            </a:xfrm>
          </p:grpSpPr>
          <p:grpSp>
            <p:nvGrpSpPr>
              <p:cNvPr id="41112" name="Group 5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768" y="864"/>
                <a:chExt cx="4608" cy="192"/>
              </a:xfrm>
            </p:grpSpPr>
            <p:sp>
              <p:nvSpPr>
                <p:cNvPr id="41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1" name="Rectangle 63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9" name="Rectangle 71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113" name="Rectangle 101"/>
              <p:cNvSpPr>
                <a:spLocks noChangeArrowheads="1"/>
              </p:cNvSpPr>
              <p:nvPr/>
            </p:nvSpPr>
            <p:spPr bwMode="auto">
              <a:xfrm>
                <a:off x="144" y="67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5" name="Group 330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144" y="1392"/>
              <a:chExt cx="4608" cy="192"/>
            </a:xfrm>
          </p:grpSpPr>
          <p:grpSp>
            <p:nvGrpSpPr>
              <p:cNvPr id="41094" name="Group 148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768" y="864"/>
                <a:chExt cx="4608" cy="192"/>
              </a:xfrm>
            </p:grpSpPr>
            <p:sp>
              <p:nvSpPr>
                <p:cNvPr id="410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95" name="Rectangle 165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6" name="Group 174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90" name="Oval 169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91" name="Line 170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2" name="Line 171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3" name="Line 172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87" name="Text Box 190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xmm0</a:t>
              </a:r>
              <a:endParaRPr lang="en-US" sz="2000" dirty="0">
                <a:latin typeface="Courier New" charset="0"/>
              </a:endParaRPr>
            </a:p>
          </p:txBody>
        </p:sp>
        <p:sp>
          <p:nvSpPr>
            <p:cNvPr id="41088" name="Text Box 191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xmm1</a:t>
              </a:r>
              <a:endParaRPr lang="en-US" sz="2000" dirty="0">
                <a:latin typeface="Courier New" charset="0"/>
              </a:endParaRPr>
            </a:p>
          </p:txBody>
        </p:sp>
        <p:sp>
          <p:nvSpPr>
            <p:cNvPr id="41089" name="Text Box 192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addss</a:t>
              </a:r>
              <a:r>
                <a:rPr lang="en-US" sz="2000" dirty="0">
                  <a:latin typeface="Courier New" charset="0"/>
                </a:rPr>
                <a:t> %</a:t>
              </a:r>
              <a:r>
                <a:rPr lang="en-US" sz="2000" dirty="0" smtClean="0">
                  <a:latin typeface="Courier New" charset="0"/>
                </a:rPr>
                <a:t>xmm0,</a:t>
              </a:r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xmm1</a:t>
              </a:r>
              <a:endParaRPr lang="en-US" sz="2000" dirty="0">
                <a:latin typeface="Courier New" charset="0"/>
              </a:endParaRPr>
            </a:p>
          </p:txBody>
        </p:sp>
      </p:grpSp>
      <p:grpSp>
        <p:nvGrpSpPr>
          <p:cNvPr id="40965" name="Group 194"/>
          <p:cNvGrpSpPr>
            <a:grpSpLocks/>
          </p:cNvGrpSpPr>
          <p:nvPr/>
        </p:nvGrpSpPr>
        <p:grpSpPr bwMode="auto">
          <a:xfrm>
            <a:off x="228600" y="2780928"/>
            <a:ext cx="8880475" cy="1889125"/>
            <a:chOff x="144" y="432"/>
            <a:chExt cx="5594" cy="1190"/>
          </a:xfrm>
        </p:grpSpPr>
        <p:grpSp>
          <p:nvGrpSpPr>
            <p:cNvPr id="41017" name="Group 195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384" y="2564"/>
              <a:chExt cx="4608" cy="192"/>
            </a:xfrm>
          </p:grpSpPr>
          <p:grpSp>
            <p:nvGrpSpPr>
              <p:cNvPr id="41063" name="Group 196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0" name="Rectangle 19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1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3" name="Rectangle 20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4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5" name="Rectangle 20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6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1" name="Rectangle 21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2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3" name="Rectangle 21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64" name="Rectangle 213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5" name="Rectangle 214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6" name="Rectangle 215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7" name="Rectangle 216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8" name="Group 217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384" y="2564"/>
              <a:chExt cx="4608" cy="192"/>
            </a:xfrm>
          </p:grpSpPr>
          <p:grpSp>
            <p:nvGrpSpPr>
              <p:cNvPr id="41042" name="Group 218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3" name="Rectangle 22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43" name="Rectangle 235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4" name="Rectangle 236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5" name="Rectangle 237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6" name="Rectangle 238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9" name="Group 239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38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9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0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0" name="Group 244"/>
            <p:cNvGrpSpPr>
              <a:grpSpLocks/>
            </p:cNvGrpSpPr>
            <p:nvPr/>
          </p:nvGrpSpPr>
          <p:grpSpPr bwMode="auto">
            <a:xfrm>
              <a:off x="1680" y="864"/>
              <a:ext cx="432" cy="528"/>
              <a:chOff x="720" y="864"/>
              <a:chExt cx="432" cy="528"/>
            </a:xfrm>
          </p:grpSpPr>
          <p:sp>
            <p:nvSpPr>
              <p:cNvPr id="41034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5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6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7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1" name="Group 249"/>
            <p:cNvGrpSpPr>
              <a:grpSpLocks/>
            </p:cNvGrpSpPr>
            <p:nvPr/>
          </p:nvGrpSpPr>
          <p:grpSpPr bwMode="auto">
            <a:xfrm>
              <a:off x="2832" y="864"/>
              <a:ext cx="432" cy="528"/>
              <a:chOff x="720" y="864"/>
              <a:chExt cx="432" cy="528"/>
            </a:xfrm>
          </p:grpSpPr>
          <p:sp>
            <p:nvSpPr>
              <p:cNvPr id="41030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1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2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3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2" name="Group 254"/>
            <p:cNvGrpSpPr>
              <a:grpSpLocks/>
            </p:cNvGrpSpPr>
            <p:nvPr/>
          </p:nvGrpSpPr>
          <p:grpSpPr bwMode="auto">
            <a:xfrm>
              <a:off x="3984" y="864"/>
              <a:ext cx="432" cy="528"/>
              <a:chOff x="720" y="864"/>
              <a:chExt cx="432" cy="528"/>
            </a:xfrm>
          </p:grpSpPr>
          <p:sp>
            <p:nvSpPr>
              <p:cNvPr id="41026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27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8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9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23" name="Text Box 259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24" name="Text Box 260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25" name="Text Box 261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addps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" y="4924191"/>
            <a:ext cx="8881060" cy="1889185"/>
            <a:chOff x="228600" y="4924191"/>
            <a:chExt cx="8881060" cy="1889185"/>
          </a:xfrm>
        </p:grpSpPr>
        <p:grpSp>
          <p:nvGrpSpPr>
            <p:cNvPr id="40966" name="Group 264"/>
            <p:cNvGrpSpPr>
              <a:grpSpLocks/>
            </p:cNvGrpSpPr>
            <p:nvPr/>
          </p:nvGrpSpPr>
          <p:grpSpPr bwMode="auto">
            <a:xfrm>
              <a:off x="228600" y="5305191"/>
              <a:ext cx="7315200" cy="304800"/>
              <a:chOff x="768" y="864"/>
              <a:chExt cx="4608" cy="192"/>
            </a:xfrm>
          </p:grpSpPr>
          <p:sp>
            <p:nvSpPr>
              <p:cNvPr id="41001" name="Rectangle 265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2" name="Rectangle 266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3" name="Rectangle 26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4" name="Rectangle 268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5" name="Rectangle 269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6" name="Rectangle 270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7" name="Rectangle 271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Rectangle 272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9" name="Rectangle 273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0" name="Rectangle 27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1" name="Rectangle 275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2" name="Rectangle 276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3" name="Rectangle 277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4" name="Rectangle 27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5" name="Rectangle 279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6" name="Rectangle 280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67" name="Rectangle 281"/>
            <p:cNvSpPr>
              <a:spLocks noChangeArrowheads="1"/>
            </p:cNvSpPr>
            <p:nvPr/>
          </p:nvSpPr>
          <p:spPr bwMode="auto">
            <a:xfrm>
              <a:off x="228600" y="5305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69" name="Group 286"/>
            <p:cNvGrpSpPr>
              <a:grpSpLocks/>
            </p:cNvGrpSpPr>
            <p:nvPr/>
          </p:nvGrpSpPr>
          <p:grpSpPr bwMode="auto">
            <a:xfrm>
              <a:off x="228600" y="6448191"/>
              <a:ext cx="7315200" cy="304800"/>
              <a:chOff x="768" y="864"/>
              <a:chExt cx="4608" cy="192"/>
            </a:xfrm>
          </p:grpSpPr>
          <p:sp>
            <p:nvSpPr>
              <p:cNvPr id="40985" name="Rectangle 287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6" name="Rectangle 28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7" name="Rectangle 289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8" name="Rectangle 290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9" name="Rectangle 291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0" name="Rectangle 292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1" name="Rectangle 293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2" name="Rectangle 294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3" name="Rectangle 295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4" name="Rectangle 29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5" name="Rectangle 297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6" name="Rectangle 298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7" name="Rectangle 299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8" name="Rectangle 300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9" name="Rectangle 301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0" name="Rectangle 302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0" name="Rectangle 303"/>
            <p:cNvSpPr>
              <a:spLocks noChangeArrowheads="1"/>
            </p:cNvSpPr>
            <p:nvPr/>
          </p:nvSpPr>
          <p:spPr bwMode="auto">
            <a:xfrm>
              <a:off x="228600" y="6448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72" name="Group 335"/>
            <p:cNvGrpSpPr>
              <a:grpSpLocks/>
            </p:cNvGrpSpPr>
            <p:nvPr/>
          </p:nvGrpSpPr>
          <p:grpSpPr bwMode="auto">
            <a:xfrm>
              <a:off x="1752600" y="5609991"/>
              <a:ext cx="685800" cy="838200"/>
              <a:chOff x="528" y="3408"/>
              <a:chExt cx="432" cy="528"/>
            </a:xfrm>
          </p:grpSpPr>
          <p:sp>
            <p:nvSpPr>
              <p:cNvPr id="40981" name="Oval 308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0982" name="Line 309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3" name="Line 310"/>
              <p:cNvSpPr>
                <a:spLocks noChangeShapeType="1"/>
              </p:cNvSpPr>
              <p:nvPr/>
            </p:nvSpPr>
            <p:spPr bwMode="auto">
              <a:xfrm flipV="1">
                <a:off x="528" y="3744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4" name="Line 311"/>
              <p:cNvSpPr>
                <a:spLocks noChangeShapeType="1"/>
              </p:cNvSpPr>
              <p:nvPr/>
            </p:nvSpPr>
            <p:spPr bwMode="auto">
              <a:xfrm rot="5400000" flipV="1">
                <a:off x="792" y="37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4" name="Text Box 327"/>
            <p:cNvSpPr txBox="1">
              <a:spLocks noChangeArrowheads="1"/>
            </p:cNvSpPr>
            <p:nvPr/>
          </p:nvSpPr>
          <p:spPr bwMode="auto">
            <a:xfrm>
              <a:off x="7650163" y="5306779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0975" name="Text Box 328"/>
            <p:cNvSpPr txBox="1">
              <a:spLocks noChangeArrowheads="1"/>
            </p:cNvSpPr>
            <p:nvPr/>
          </p:nvSpPr>
          <p:spPr bwMode="auto">
            <a:xfrm>
              <a:off x="7683500" y="6413266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0976" name="Text Box 329"/>
            <p:cNvSpPr txBox="1">
              <a:spLocks noChangeArrowheads="1"/>
            </p:cNvSpPr>
            <p:nvPr/>
          </p:nvSpPr>
          <p:spPr bwMode="auto">
            <a:xfrm>
              <a:off x="6400800" y="4924191"/>
              <a:ext cx="270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 smtClean="0">
                  <a:latin typeface="Courier New" charset="0"/>
                </a:rPr>
                <a:t>addsd</a:t>
              </a:r>
              <a:r>
                <a:rPr lang="en-US" sz="2000" dirty="0" smtClean="0">
                  <a:latin typeface="Courier New" charset="0"/>
                </a:rPr>
                <a:t> </a:t>
              </a:r>
              <a:r>
                <a:rPr lang="en-US" sz="2000" dirty="0">
                  <a:latin typeface="Courier New" charset="0"/>
                </a:rPr>
                <a:t>%xmm0,%xmm1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 smtClean="0"/>
              <a:t>Arguments passed in </a:t>
            </a:r>
            <a:r>
              <a:rPr lang="en-US" dirty="0" smtClean="0">
                <a:latin typeface="Courier New"/>
                <a:cs typeface="Courier New"/>
              </a:rPr>
              <a:t>%xmm0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smtClean="0">
                <a:latin typeface="Courier New"/>
                <a:cs typeface="Courier New"/>
              </a:rPr>
              <a:t>xmm1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 smtClean="0"/>
          </a:p>
          <a:p>
            <a:r>
              <a:rPr lang="en-US" dirty="0" smtClean="0"/>
              <a:t>All XMM registers caller-saved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addss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%xmm0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</a:t>
            </a:r>
            <a:r>
              <a:rPr lang="en-US" sz="1800" dirty="0" smtClean="0">
                <a:latin typeface="Courier New" pitchFamily="-96" charset="0"/>
              </a:rPr>
              <a:t>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addsd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%xmm0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  <a:endParaRPr lang="en-US" sz="1800" dirty="0">
              <a:latin typeface="Courier New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Memory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 smtClean="0"/>
              <a:t>Integer (and pointer) arguments passed in regular registers</a:t>
            </a:r>
          </a:p>
          <a:p>
            <a:r>
              <a:rPr lang="en-US" dirty="0" smtClean="0"/>
              <a:t>FP values passed in XMM registers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mov</a:t>
            </a:r>
            <a:r>
              <a:rPr lang="en-US" dirty="0" smtClean="0"/>
              <a:t> instructions to move between XMM registers, and between memory and XMM registers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3212976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</a:t>
            </a:r>
            <a:r>
              <a:rPr lang="ro-RO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ro-RO" sz="1800" dirty="0" smtClean="0">
                <a:latin typeface="Courier New" pitchFamily="-96" charset="0"/>
              </a:rPr>
              <a:t>{</a:t>
            </a:r>
            <a:endParaRPr lang="ro-RO" sz="1800" dirty="0">
              <a:latin typeface="Courier New" pitchFamily="-96" charset="0"/>
            </a:endParaRP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5046261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  # p in 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movapd</a:t>
            </a:r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>
                <a:latin typeface="Courier New" pitchFamily="-96" charset="0"/>
              </a:rPr>
              <a:t>%xmm0, %</a:t>
            </a:r>
            <a:r>
              <a:rPr lang="en-US" sz="1800" dirty="0" smtClean="0">
                <a:latin typeface="Courier New" pitchFamily="-96" charset="0"/>
              </a:rPr>
              <a:t>xmm1   # Copy v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</a:t>
            </a:r>
            <a:r>
              <a:rPr lang="en-US" sz="1800" dirty="0" smtClean="0">
                <a:latin typeface="Courier New" pitchFamily="-96" charset="0"/>
              </a:rPr>
              <a:t>xmm0  # x = *p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addsd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%xmm0, %</a:t>
            </a:r>
            <a:r>
              <a:rPr lang="en-US" sz="1800" dirty="0" smtClean="0">
                <a:latin typeface="Courier New" pitchFamily="-96" charset="0"/>
              </a:rPr>
              <a:t>xmm1   # t = x + v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)  # *p = 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 err="1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</a:t>
            </a:r>
            <a:r>
              <a:rPr lang="en-US" sz="1800" dirty="0" smtClean="0">
                <a:latin typeface="Calibri" pitchFamily="-96" charset="0"/>
              </a:rPr>
              <a:t>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</a:t>
            </a:r>
            <a:r>
              <a:rPr lang="en-US" sz="1800" dirty="0" smtClean="0">
                <a:latin typeface="Calibri" pitchFamily="-96" charset="0"/>
              </a:rPr>
              <a:t>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 smtClean="0">
                <a:latin typeface="Calibri" pitchFamily="-96" charset="0"/>
              </a:rPr>
              <a:t>5      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 smtClean="0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Aspects of FP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 smtClean="0"/>
              <a:t>Lots</a:t>
            </a:r>
            <a:r>
              <a:rPr lang="en-US" dirty="0" smtClean="0"/>
              <a:t> of instructions</a:t>
            </a:r>
          </a:p>
          <a:p>
            <a:pPr lvl="1"/>
            <a:r>
              <a:rPr lang="en-US" dirty="0" smtClean="0"/>
              <a:t>Different operations, different formats, ...</a:t>
            </a:r>
          </a:p>
          <a:p>
            <a:r>
              <a:rPr lang="en-US" dirty="0" smtClean="0"/>
              <a:t>Floating-point comparisons</a:t>
            </a:r>
          </a:p>
          <a:p>
            <a:pPr lvl="1"/>
            <a:r>
              <a:rPr lang="en-US" dirty="0" smtClean="0"/>
              <a:t>Instructions </a:t>
            </a:r>
            <a:r>
              <a:rPr lang="en-US" b="1" dirty="0" err="1" smtClean="0">
                <a:latin typeface="Courier New"/>
                <a:cs typeface="Courier New"/>
              </a:rPr>
              <a:t>ucomiss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ucomisd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Set condition codes CF, ZF, and PF</a:t>
            </a:r>
          </a:p>
          <a:p>
            <a:r>
              <a:rPr lang="en-US" dirty="0" smtClean="0"/>
              <a:t>Using constant values</a:t>
            </a:r>
          </a:p>
          <a:p>
            <a:pPr lvl="1"/>
            <a:r>
              <a:rPr lang="en-US" dirty="0" smtClean="0"/>
              <a:t>Set XMM0 register to 0 with instruction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xorpd</a:t>
            </a:r>
            <a:r>
              <a:rPr lang="en-US" b="1" dirty="0" smtClean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 smtClean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5688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Exceptions in float comparison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when x is </a:t>
            </a:r>
            <a:r>
              <a:rPr lang="en-US" altLang="zh-CN" dirty="0" err="1" smtClean="0">
                <a:solidFill>
                  <a:srgbClr val="00B050"/>
                </a:solidFill>
              </a:rPr>
              <a:t>NaN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>
                <a:solidFill>
                  <a:srgbClr val="00B05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74349"/>
            <a:ext cx="4930567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903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Constant float value stored in memory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12" y="1505463"/>
            <a:ext cx="6393734" cy="49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9318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121633"/>
              </p:ext>
            </p:extLst>
          </p:nvPr>
        </p:nvGraphicFramePr>
        <p:xfrm>
          <a:off x="691952" y="1421160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256003"/>
              </p:ext>
            </p:extLst>
          </p:nvPr>
        </p:nvGraphicFramePr>
        <p:xfrm>
          <a:off x="467544" y="1340768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A2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06215"/>
              </p:ext>
            </p:extLst>
          </p:nvPr>
        </p:nvGraphicFramePr>
        <p:xfrm>
          <a:off x="539552" y="1556792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(*A3)[3]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(*A4[3])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861791"/>
              </p:ext>
            </p:extLst>
          </p:nvPr>
        </p:nvGraphicFramePr>
        <p:xfrm>
          <a:off x="539552" y="1124744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(*A3)[3]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(*A4[3])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A2/A4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364088" y="5610726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A3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841699"/>
              </p:ext>
            </p:extLst>
          </p:nvPr>
        </p:nvGraphicFramePr>
        <p:xfrm>
          <a:off x="464749" y="1197678"/>
          <a:ext cx="7896228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597782"/>
              </p:ext>
            </p:extLst>
          </p:nvPr>
        </p:nvGraphicFramePr>
        <p:xfrm>
          <a:off x="4109161" y="3974969"/>
          <a:ext cx="4251816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95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03689"/>
              </p:ext>
            </p:extLst>
          </p:nvPr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alibri"/>
                          <a:cs typeface="Calibri"/>
                        </a:rPr>
                        <a:t>Declaration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Courier New"/>
                <a:cs typeface="Courier New"/>
              </a:rPr>
              <a:t>A2/A4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Courier New"/>
                  <a:cs typeface="Courier New"/>
                </a:rPr>
                <a:t>A5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 smtClean="0">
                    <a:latin typeface="Courier New"/>
                    <a:cs typeface="Courier New"/>
                  </a:rPr>
                  <a:t>A3</a:t>
                </a:r>
                <a:endParaRPr lang="en-US" sz="1600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145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Calibri" pitchFamily="-96" charset="0"/>
              </a:rPr>
              <a:t>Exercise:</a:t>
            </a:r>
            <a:endParaRPr lang="en-US" dirty="0">
              <a:solidFill>
                <a:srgbClr val="00B050"/>
              </a:solidFill>
              <a:latin typeface="Calibri" pitchFamily="-96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i="1" dirty="0" smtClean="0">
                <a:solidFill>
                  <a:srgbClr val="00B050"/>
                </a:solidFill>
                <a:latin typeface="Calibri" pitchFamily="-96" charset="0"/>
              </a:rPr>
              <a:t>Compute the address of the </a:t>
            </a:r>
            <a:r>
              <a:rPr lang="en-US" i="1" dirty="0" err="1" smtClean="0">
                <a:solidFill>
                  <a:srgbClr val="00B050"/>
                </a:solidFill>
                <a:latin typeface="Calibri" pitchFamily="-96" charset="0"/>
              </a:rPr>
              <a:t>ith</a:t>
            </a:r>
            <a:r>
              <a:rPr lang="en-US" i="1" dirty="0" smtClean="0">
                <a:solidFill>
                  <a:srgbClr val="00B050"/>
                </a:solidFill>
                <a:latin typeface="Calibri" pitchFamily="-96" charset="0"/>
              </a:rPr>
              <a:t> element</a:t>
            </a:r>
            <a:r>
              <a:rPr lang="zh-CN" altLang="en-US" i="1" dirty="0" smtClean="0">
                <a:solidFill>
                  <a:srgbClr val="00B050"/>
                </a:solidFill>
                <a:latin typeface="Calibri" pitchFamily="-96" charset="0"/>
              </a:rPr>
              <a:t>， </a:t>
            </a:r>
            <a:r>
              <a:rPr lang="en-US" altLang="zh-CN" i="1" dirty="0" smtClean="0">
                <a:solidFill>
                  <a:srgbClr val="00B050"/>
                </a:solidFill>
                <a:latin typeface="Calibri" pitchFamily="-96" charset="0"/>
              </a:rPr>
              <a:t>assuming the start address </a:t>
            </a:r>
            <a:r>
              <a:rPr lang="en-US" altLang="zh-CN" i="1" smtClean="0">
                <a:solidFill>
                  <a:srgbClr val="00B050"/>
                </a:solidFill>
                <a:latin typeface="Calibri" pitchFamily="-96" charset="0"/>
              </a:rPr>
              <a:t>is L</a:t>
            </a:r>
            <a:r>
              <a:rPr lang="en-US" altLang="zh-CN" i="1">
                <a:solidFill>
                  <a:srgbClr val="00B050"/>
                </a:solidFill>
                <a:latin typeface="Calibri" pitchFamily="-96" charset="0"/>
              </a:rPr>
              <a:t>:</a:t>
            </a:r>
            <a:endParaRPr lang="en-US" i="1" dirty="0" smtClean="0">
              <a:solidFill>
                <a:srgbClr val="00B050"/>
              </a:solidFill>
              <a:latin typeface="Calibri" pitchFamily="-96" charset="0"/>
            </a:endParaRPr>
          </a:p>
          <a:p>
            <a:pPr marL="857250" lvl="1" indent="-457200" defTabSz="895350">
              <a:buFont typeface="+mj-lt"/>
              <a:buAutoNum type="arabicPeriod"/>
              <a:tabLst>
                <a:tab pos="1943100" algn="l"/>
                <a:tab pos="3660775" algn="l"/>
              </a:tabLst>
            </a:pPr>
            <a:r>
              <a:rPr lang="en-US" i="1" dirty="0" smtClean="0">
                <a:solidFill>
                  <a:srgbClr val="00B050"/>
                </a:solidFill>
                <a:latin typeface="Calibri" pitchFamily="-96" charset="0"/>
              </a:rPr>
              <a:t>short </a:t>
            </a:r>
            <a:r>
              <a:rPr lang="en-US" i="1" dirty="0" err="1" smtClean="0">
                <a:solidFill>
                  <a:srgbClr val="00B050"/>
                </a:solidFill>
                <a:latin typeface="Calibri" pitchFamily="-96" charset="0"/>
              </a:rPr>
              <a:t>sA</a:t>
            </a:r>
            <a:r>
              <a:rPr lang="en-US" i="1" dirty="0" smtClean="0">
                <a:solidFill>
                  <a:srgbClr val="00B050"/>
                </a:solidFill>
                <a:latin typeface="Calibri" pitchFamily="-96" charset="0"/>
              </a:rPr>
              <a:t>[7];</a:t>
            </a:r>
          </a:p>
          <a:p>
            <a:pPr marL="857250" lvl="1" indent="-457200" defTabSz="895350">
              <a:buFont typeface="+mj-lt"/>
              <a:buAutoNum type="arabicPeriod"/>
              <a:tabLst>
                <a:tab pos="1943100" algn="l"/>
                <a:tab pos="3660775" algn="l"/>
              </a:tabLst>
            </a:pPr>
            <a:r>
              <a:rPr lang="en-US" i="1" dirty="0" smtClean="0">
                <a:solidFill>
                  <a:srgbClr val="00B050"/>
                </a:solidFill>
                <a:latin typeface="Calibri" pitchFamily="-96" charset="0"/>
              </a:rPr>
              <a:t>short *</a:t>
            </a:r>
            <a:r>
              <a:rPr lang="en-US" i="1" dirty="0" err="1" smtClean="0">
                <a:solidFill>
                  <a:srgbClr val="00B050"/>
                </a:solidFill>
                <a:latin typeface="Calibri" pitchFamily="-96" charset="0"/>
              </a:rPr>
              <a:t>spA</a:t>
            </a:r>
            <a:r>
              <a:rPr lang="en-US" i="1" dirty="0" smtClean="0">
                <a:solidFill>
                  <a:srgbClr val="00B050"/>
                </a:solidFill>
                <a:latin typeface="Calibri" pitchFamily="-96" charset="0"/>
              </a:rPr>
              <a:t>[7];</a:t>
            </a:r>
          </a:p>
          <a:p>
            <a:pPr marL="857250" lvl="1" indent="-457200" defTabSz="895350">
              <a:buFont typeface="+mj-lt"/>
              <a:buAutoNum type="arabicPeriod"/>
              <a:tabLst>
                <a:tab pos="1943100" algn="l"/>
                <a:tab pos="3660775" algn="l"/>
              </a:tabLst>
            </a:pPr>
            <a:r>
              <a:rPr lang="en-US" i="1" dirty="0" err="1" smtClean="0">
                <a:solidFill>
                  <a:srgbClr val="00B050"/>
                </a:solidFill>
                <a:latin typeface="Calibri" pitchFamily="-96" charset="0"/>
              </a:rPr>
              <a:t>int</a:t>
            </a:r>
            <a:r>
              <a:rPr lang="en-US" i="1" dirty="0" smtClean="0">
                <a:solidFill>
                  <a:srgbClr val="00B050"/>
                </a:solidFill>
                <a:latin typeface="Calibri" pitchFamily="-96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alibri" pitchFamily="-96" charset="0"/>
              </a:rPr>
              <a:t>iA</a:t>
            </a:r>
            <a:r>
              <a:rPr lang="en-US" i="1" dirty="0" smtClean="0">
                <a:solidFill>
                  <a:srgbClr val="00B050"/>
                </a:solidFill>
                <a:latin typeface="Calibri" pitchFamily="-96" charset="0"/>
              </a:rPr>
              <a:t>[7]</a:t>
            </a:r>
          </a:p>
          <a:p>
            <a:pPr marL="857250" lvl="1" indent="-457200" defTabSz="895350">
              <a:buFont typeface="+mj-lt"/>
              <a:buAutoNum type="arabicPeriod"/>
              <a:tabLst>
                <a:tab pos="1943100" algn="l"/>
                <a:tab pos="3660775" algn="l"/>
              </a:tabLst>
            </a:pPr>
            <a:r>
              <a:rPr lang="en-US" i="1" dirty="0" err="1" smtClean="0">
                <a:solidFill>
                  <a:srgbClr val="00B050"/>
                </a:solidFill>
                <a:latin typeface="Calibri" pitchFamily="-96" charset="0"/>
              </a:rPr>
              <a:t>int</a:t>
            </a:r>
            <a:r>
              <a:rPr lang="en-US" i="1" dirty="0" smtClean="0">
                <a:solidFill>
                  <a:srgbClr val="00B050"/>
                </a:solidFill>
                <a:latin typeface="Calibri" pitchFamily="-96" charset="0"/>
              </a:rPr>
              <a:t> *</a:t>
            </a:r>
            <a:r>
              <a:rPr lang="en-US" i="1" dirty="0" err="1" smtClean="0">
                <a:solidFill>
                  <a:srgbClr val="00B050"/>
                </a:solidFill>
                <a:latin typeface="Calibri" pitchFamily="-96" charset="0"/>
              </a:rPr>
              <a:t>ipA</a:t>
            </a:r>
            <a:r>
              <a:rPr lang="en-US" i="1" dirty="0" smtClean="0">
                <a:solidFill>
                  <a:srgbClr val="00B050"/>
                </a:solidFill>
                <a:latin typeface="Calibri" pitchFamily="-96" charset="0"/>
              </a:rPr>
              <a:t>[7]</a:t>
            </a:r>
          </a:p>
          <a:p>
            <a:pPr marL="857250" lvl="1" indent="-457200" defTabSz="895350">
              <a:buFont typeface="+mj-lt"/>
              <a:buAutoNum type="arabicPeriod"/>
              <a:tabLst>
                <a:tab pos="1943100" algn="l"/>
                <a:tab pos="3660775" algn="l"/>
              </a:tabLst>
            </a:pPr>
            <a:r>
              <a:rPr lang="en-US" i="1" dirty="0" err="1" smtClean="0">
                <a:solidFill>
                  <a:srgbClr val="00B050"/>
                </a:solidFill>
                <a:latin typeface="Calibri" pitchFamily="-96" charset="0"/>
              </a:rPr>
              <a:t>int</a:t>
            </a:r>
            <a:r>
              <a:rPr lang="en-US" i="1" dirty="0" smtClean="0">
                <a:solidFill>
                  <a:srgbClr val="00B050"/>
                </a:solidFill>
                <a:latin typeface="Calibri" pitchFamily="-96" charset="0"/>
              </a:rPr>
              <a:t> **</a:t>
            </a:r>
            <a:r>
              <a:rPr lang="en-US" i="1" dirty="0" err="1" smtClean="0">
                <a:solidFill>
                  <a:srgbClr val="00B050"/>
                </a:solidFill>
                <a:latin typeface="Calibri" pitchFamily="-96" charset="0"/>
              </a:rPr>
              <a:t>ippA</a:t>
            </a:r>
            <a:r>
              <a:rPr lang="en-US" i="1" dirty="0" smtClean="0">
                <a:solidFill>
                  <a:srgbClr val="00B050"/>
                </a:solidFill>
                <a:latin typeface="Calibri" pitchFamily="-96" charset="0"/>
              </a:rPr>
              <a:t>[7]</a:t>
            </a:r>
            <a:endParaRPr lang="en-US" i="1" dirty="0">
              <a:solidFill>
                <a:srgbClr val="00B050"/>
              </a:solidFill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90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671693"/>
              </p:ext>
            </p:extLst>
          </p:nvPr>
        </p:nvGraphicFramePr>
        <p:xfrm>
          <a:off x="464749" y="1197678"/>
          <a:ext cx="789622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742715"/>
              </p:ext>
            </p:extLst>
          </p:nvPr>
        </p:nvGraphicFramePr>
        <p:xfrm>
          <a:off x="4109161" y="3974969"/>
          <a:ext cx="4251816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66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556250"/>
            <a:ext cx="8382000" cy="1377950"/>
          </a:xfrm>
        </p:spPr>
        <p:txBody>
          <a:bodyPr/>
          <a:lstStyle/>
          <a:p>
            <a:r>
              <a:rPr lang="en-US" sz="2000" smtClean="0">
                <a:latin typeface="Calibri" pitchFamily="-96" charset="0"/>
              </a:rPr>
              <a:t>Declaration “</a:t>
            </a:r>
            <a:r>
              <a:rPr lang="en-US" sz="2000" smtClean="0">
                <a:latin typeface="Courier New" pitchFamily="-96" charset="0"/>
              </a:rPr>
              <a:t>zip_dig cmu</a:t>
            </a:r>
            <a:r>
              <a:rPr lang="en-US" sz="2000" smtClean="0">
                <a:latin typeface="Calibri" pitchFamily="-96" charset="0"/>
              </a:rPr>
              <a:t>” equivalent to “</a:t>
            </a:r>
            <a:r>
              <a:rPr lang="en-US" sz="2000" smtClean="0">
                <a:latin typeface="Courier New" pitchFamily="-96" charset="0"/>
              </a:rPr>
              <a:t>int cmu[5]</a:t>
            </a:r>
            <a:r>
              <a:rPr lang="en-US" sz="2000" smtClean="0">
                <a:latin typeface="Calibri" pitchFamily="-96" charset="0"/>
              </a:rPr>
              <a:t>”</a:t>
            </a:r>
          </a:p>
          <a:p>
            <a:r>
              <a:rPr lang="en-US" sz="2000" smtClean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smtClean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typedef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[ZLEN];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ucb</a:t>
            </a:r>
            <a:r>
              <a:rPr lang="en-US" sz="1800" dirty="0" smtClean="0">
                <a:latin typeface="Courier New" pitchFamily="-96" charset="0"/>
              </a:rPr>
              <a:t>;</a:t>
            </a:r>
            <a:endParaRPr lang="en-US" sz="1800" dirty="0">
              <a:latin typeface="Courier New" pitchFamily="-96" charset="0"/>
            </a:endParaRP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r>
              <a:rPr lang="en-US" sz="2000" dirty="0" smtClean="0">
                <a:latin typeface="Calibri" pitchFamily="-96" charset="0"/>
              </a:rPr>
              <a:t> contains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Desired digit at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ourier New" pitchFamily="-96" charset="0"/>
              </a:rPr>
              <a:t> + </a:t>
            </a:r>
            <a:r>
              <a:rPr lang="en-US" sz="2000" dirty="0">
                <a:latin typeface="Courier New" pitchFamily="-96" charset="0"/>
              </a:rPr>
              <a:t>4*%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endParaRPr lang="en-US" sz="2000" dirty="0" smtClean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Use memory reference </a:t>
            </a:r>
            <a:r>
              <a:rPr lang="en-US" sz="2000" dirty="0" smtClean="0">
                <a:latin typeface="Courier New" pitchFamily="-96" charset="0"/>
              </a:rPr>
              <a:t>(%rdi,%rsi,4)</a:t>
            </a:r>
            <a:endParaRPr lang="en-US" sz="2000" dirty="0" smtClean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rsi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</a:t>
            </a:r>
            <a:r>
              <a:rPr lang="en-US" sz="1800" dirty="0" smtClean="0">
                <a:latin typeface="Courier New" pitchFamily="-96" charset="0"/>
              </a:rPr>
              <a:t>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 smtClean="0">
                <a:latin typeface="Courier New" pitchFamily="-96" charset="0"/>
              </a:rPr>
              <a:t>movl</a:t>
            </a:r>
            <a:r>
              <a:rPr lang="cs-CZ" sz="1800" dirty="0" smtClean="0">
                <a:latin typeface="Courier New" pitchFamily="-96" charset="0"/>
              </a:rPr>
              <a:t> (</a:t>
            </a:r>
            <a:r>
              <a:rPr lang="cs-CZ" sz="1800" dirty="0">
                <a:latin typeface="Courier New" pitchFamily="-96" charset="0"/>
              </a:rPr>
              <a:t>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>
                <a:latin typeface="Courier New" pitchFamily="-96" charset="0"/>
              </a:rPr>
              <a:t>#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$0,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 = 0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L3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$1, (%rdi,%rax,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4) #   z[i]++</a:t>
            </a:r>
            <a:endParaRPr lang="cs-CZ" sz="18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$1,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i++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$4,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i:4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L4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</a:t>
            </a:r>
            <a:r>
              <a:rPr lang="en-US" dirty="0" smtClean="0">
                <a:latin typeface="Calibri" pitchFamily="-96" charset="0"/>
              </a:rPr>
              <a:t>Example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zincr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ZLEN;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z[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 smtClean="0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  </a:t>
            </a:r>
            <a:r>
              <a:rPr lang="en-US" b="1">
                <a:latin typeface="Courier New" pitchFamily="-96" charset="0"/>
              </a:rPr>
              <a:t>A</a:t>
            </a:r>
            <a:r>
              <a:rPr lang="en-US">
                <a:latin typeface="Courier New" pitchFamily="-96" charset="0"/>
              </a:rPr>
              <a:t>[</a:t>
            </a:r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ourier New" pitchFamily="-96" charset="0"/>
              </a:rPr>
              <a:t>][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ourier New" pitchFamily="-96" charset="0"/>
              </a:rPr>
              <a:t>];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2D array of data type </a:t>
            </a:r>
            <a:r>
              <a:rPr lang="en-US" i="1">
                <a:latin typeface="Calibri" pitchFamily="-96" charset="0"/>
              </a:rPr>
              <a:t>T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rows,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columns</a:t>
            </a:r>
          </a:p>
          <a:p>
            <a:pPr lvl="1"/>
            <a:r>
              <a:rPr lang="en-US">
                <a:latin typeface="Calibri" pitchFamily="-96" charset="0"/>
              </a:rPr>
              <a:t>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element requires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 bytes</a:t>
            </a:r>
          </a:p>
          <a:p>
            <a:r>
              <a:rPr lang="en-US">
                <a:latin typeface="Calibri" pitchFamily="-96" charset="0"/>
              </a:rPr>
              <a:t>Array Size</a:t>
            </a: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* 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r>
              <a:rPr lang="en-US">
                <a:latin typeface="Calibri" pitchFamily="-96" charset="0"/>
              </a:rPr>
              <a:t>Arrangement</a:t>
            </a:r>
          </a:p>
          <a:p>
            <a:pPr lvl="1"/>
            <a:r>
              <a:rPr lang="en-US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20237</TotalTime>
  <Words>3697</Words>
  <Application>Microsoft Office PowerPoint</Application>
  <PresentationFormat>On-screen Show (4:3)</PresentationFormat>
  <Paragraphs>1211</Paragraphs>
  <Slides>50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Century Gothic</vt:lpstr>
      <vt:lpstr>Courier</vt:lpstr>
      <vt:lpstr>Lucida Grande</vt:lpstr>
      <vt:lpstr>Monaco</vt:lpstr>
      <vt:lpstr>ＭＳ Ｐゴシック</vt:lpstr>
      <vt:lpstr>ヒラギノ角ゴ ProN W6</vt:lpstr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Times New Roman</vt:lpstr>
      <vt:lpstr>Wingdings</vt:lpstr>
      <vt:lpstr>Wingdings 2</vt:lpstr>
      <vt:lpstr>template2007</vt:lpstr>
      <vt:lpstr>Machine-Level Programming IV: Data  15-213: Introduction to Computer Systems 8th Lecture, Sep. 24, 2015</vt:lpstr>
      <vt:lpstr>Today</vt:lpstr>
      <vt:lpstr>Array Allocation</vt:lpstr>
      <vt:lpstr>Array Access</vt:lpstr>
      <vt:lpstr>Exercise:</vt:lpstr>
      <vt:lpstr>Array Example</vt:lpstr>
      <vt:lpstr>Array Accessing Example</vt:lpstr>
      <vt:lpstr>Array Loop Example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Today</vt:lpstr>
      <vt:lpstr>Union type?</vt:lpstr>
      <vt:lpstr>Background</vt:lpstr>
      <vt:lpstr>Programming with SSE3</vt:lpstr>
      <vt:lpstr>Scalar &amp; SIMD Operations</vt:lpstr>
      <vt:lpstr>FP Basics</vt:lpstr>
      <vt:lpstr>FP Memory Referencing</vt:lpstr>
      <vt:lpstr>Other Aspects of FP Code</vt:lpstr>
      <vt:lpstr>Exceptions in float comparison</vt:lpstr>
      <vt:lpstr>Constant float value stored in memory</vt:lpstr>
      <vt:lpstr>Summary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#3</vt:lpstr>
      <vt:lpstr>PowerPoint Presentation</vt:lpstr>
      <vt:lpstr>Understanding Pointers &amp; Arrays #3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754</cp:revision>
  <cp:lastPrinted>2014-09-18T08:14:12Z</cp:lastPrinted>
  <dcterms:created xsi:type="dcterms:W3CDTF">2012-09-20T14:26:38Z</dcterms:created>
  <dcterms:modified xsi:type="dcterms:W3CDTF">2018-10-16T01:04:24Z</dcterms:modified>
</cp:coreProperties>
</file>