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305" r:id="rId4"/>
    <p:sldId id="261" r:id="rId5"/>
    <p:sldId id="259" r:id="rId6"/>
    <p:sldId id="262" r:id="rId7"/>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9" r:id="rId44"/>
    <p:sldId id="302" r:id="rId45"/>
    <p:sldId id="301" r:id="rId46"/>
    <p:sldId id="303" r:id="rId47"/>
    <p:sldId id="304"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0066FF"/>
    <a:srgbClr val="FF3300"/>
    <a:srgbClr val="69A4D9"/>
    <a:srgbClr val="003399"/>
    <a:srgbClr val="0033CC"/>
    <a:srgbClr val="3333FF"/>
    <a:srgbClr val="006699"/>
    <a:srgbClr val="00486C"/>
    <a:srgbClr val="003550"/>
    <a:srgbClr val="004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91" autoAdjust="0"/>
    <p:restoredTop sz="94660"/>
  </p:normalViewPr>
  <p:slideViewPr>
    <p:cSldViewPr snapToGrid="0">
      <p:cViewPr varScale="1">
        <p:scale>
          <a:sx n="116" d="100"/>
          <a:sy n="116" d="100"/>
        </p:scale>
        <p:origin x="5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7349409448819"/>
          <c:y val="0.0965859315584442"/>
          <c:w val="0.539051181102362"/>
          <c:h val="0.808576721913341"/>
        </c:manualLayout>
      </c:layout>
      <c:pieChart>
        <c:varyColors val="1"/>
        <c:ser>
          <c:idx val="0"/>
          <c:order val="0"/>
          <c:tx>
            <c:strRef>
              <c:f>Sheet1!$B$1</c:f>
              <c:strCache>
                <c:ptCount val="1"/>
                <c:pt idx="0">
                  <c:v>教学环节</c:v>
                </c:pt>
              </c:strCache>
            </c:strRef>
          </c:tx>
          <c:spPr>
            <a:ln w="19050">
              <a:solidFill>
                <a:schemeClr val="tx1"/>
              </a:solidFill>
            </a:ln>
            <a:scene3d>
              <a:camera prst="orthographicFront"/>
              <a:lightRig rig="threePt" dir="t"/>
            </a:scene3d>
            <a:sp3d prstMaterial="matte"/>
          </c:spPr>
          <c:explosion val="0"/>
          <c:dPt>
            <c:idx val="0"/>
            <c:bubble3D val="0"/>
            <c:spPr>
              <a:solidFill>
                <a:schemeClr val="accent1"/>
              </a:solidFill>
              <a:ln w="19050">
                <a:solidFill>
                  <a:schemeClr val="tx1"/>
                </a:solidFill>
              </a:ln>
              <a:effectLst/>
              <a:scene3d>
                <a:camera prst="orthographicFront"/>
                <a:lightRig rig="threePt" dir="t"/>
              </a:scene3d>
              <a:sp3d prstMaterial="matte"/>
            </c:spPr>
          </c:dPt>
          <c:dPt>
            <c:idx val="1"/>
            <c:bubble3D val="0"/>
            <c:spPr>
              <a:solidFill>
                <a:schemeClr val="accent2"/>
              </a:solidFill>
              <a:ln w="19050">
                <a:solidFill>
                  <a:schemeClr val="tx1"/>
                </a:solidFill>
              </a:ln>
              <a:effectLst/>
              <a:scene3d>
                <a:camera prst="orthographicFront"/>
                <a:lightRig rig="threePt" dir="t"/>
              </a:scene3d>
              <a:sp3d prstMaterial="matte"/>
            </c:spPr>
          </c:dPt>
          <c:dPt>
            <c:idx val="2"/>
            <c:bubble3D val="0"/>
            <c:spPr>
              <a:solidFill>
                <a:schemeClr val="accent3"/>
              </a:solidFill>
              <a:ln w="19050">
                <a:solidFill>
                  <a:schemeClr val="tx1"/>
                </a:solidFill>
              </a:ln>
              <a:effectLst/>
              <a:scene3d>
                <a:camera prst="orthographicFront"/>
                <a:lightRig rig="threePt" dir="t"/>
              </a:scene3d>
              <a:sp3d prstMaterial="matte"/>
            </c:spPr>
          </c:dPt>
          <c:dPt>
            <c:idx val="3"/>
            <c:bubble3D val="0"/>
            <c:spPr>
              <a:solidFill>
                <a:schemeClr val="accent4"/>
              </a:solidFill>
              <a:ln w="19050">
                <a:solidFill>
                  <a:schemeClr val="tx1"/>
                </a:solidFill>
              </a:ln>
              <a:effectLst/>
              <a:scene3d>
                <a:camera prst="orthographicFront"/>
                <a:lightRig rig="threePt" dir="t"/>
              </a:scene3d>
              <a:sp3d prstMaterial="matte"/>
            </c:spPr>
          </c:dPt>
          <c:dLbls>
            <c:delete val="1"/>
          </c:dLbls>
          <c:cat>
            <c:strRef>
              <c:f>Sheet1!$A$2:$A$5</c:f>
              <c:strCache>
                <c:ptCount val="4"/>
                <c:pt idx="0">
                  <c:v>基本知识学习</c:v>
                </c:pt>
                <c:pt idx="1">
                  <c:v>文献阅读</c:v>
                </c:pt>
                <c:pt idx="2">
                  <c:v>课堂研讨</c:v>
                </c:pt>
                <c:pt idx="3">
                  <c:v>上机实验</c:v>
                </c:pt>
              </c:strCache>
            </c:strRef>
          </c:cat>
          <c:val>
            <c:numRef>
              <c:f>Sheet1!$B$2:$B$5</c:f>
              <c:numCache>
                <c:formatCode>0%</c:formatCode>
                <c:ptCount val="4"/>
                <c:pt idx="0">
                  <c:v>0.5</c:v>
                </c:pt>
                <c:pt idx="1">
                  <c:v>0.1</c:v>
                </c:pt>
                <c:pt idx="2">
                  <c:v>0.15</c:v>
                </c:pt>
                <c:pt idx="3">
                  <c:v>0.25</c:v>
                </c:pt>
              </c:numCache>
            </c:numRef>
          </c:val>
        </c:ser>
        <c:dLbls>
          <c:showLegendKey val="0"/>
          <c:showVal val="0"/>
          <c:showCatName val="0"/>
          <c:showSerName val="0"/>
          <c:showPercent val="0"/>
          <c:showBubbleSize val="0"/>
          <c:showLeaderLines val="1"/>
        </c:dLbls>
        <c:firstSliceAng val="0"/>
      </c:pieChart>
      <c:spPr>
        <a:noFill/>
        <a:ln>
          <a:solidFill>
            <a:schemeClr val="tx1"/>
          </a:solidFill>
        </a:ln>
        <a:effectLst/>
      </c:spPr>
    </c:plotArea>
    <c:legend>
      <c:legendPos val="b"/>
      <c:layout/>
      <c:overlay val="0"/>
      <c:spPr>
        <a:noFill/>
        <a:ln>
          <a:noFill/>
        </a:ln>
        <a:effectLst/>
      </c:spPr>
      <c:txPr>
        <a:bodyPr rot="0" spcFirstLastPara="1" vertOverflow="ellipsis" vert="horz" wrap="square" anchor="ctr" anchorCtr="1"/>
        <a:lstStyle/>
        <a:p>
          <a:pPr>
            <a:defRPr lang="zh-CN" sz="1600" b="0" i="0" u="none" strike="noStrike" kern="1200" baseline="0">
              <a:solidFill>
                <a:schemeClr val="bg1"/>
              </a:solidFill>
              <a:latin typeface="微软雅黑" panose="020B0503020204020204" pitchFamily="34" charset="-122"/>
              <a:ea typeface="微软雅黑" panose="020B0503020204020204" pitchFamily="34" charset="-122"/>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7349409448819"/>
          <c:y val="0.0965859315584442"/>
          <c:w val="0.539051181102362"/>
          <c:h val="0.808576721913341"/>
        </c:manualLayout>
      </c:layout>
      <c:pieChart>
        <c:varyColors val="1"/>
        <c:ser>
          <c:idx val="0"/>
          <c:order val="0"/>
          <c:tx>
            <c:strRef>
              <c:f>Sheet1!$B$1</c:f>
              <c:strCache>
                <c:ptCount val="1"/>
                <c:pt idx="0">
                  <c:v>教学环节</c:v>
                </c:pt>
              </c:strCache>
            </c:strRef>
          </c:tx>
          <c:spPr>
            <a:solidFill>
              <a:schemeClr val="accent6"/>
            </a:solidFill>
            <a:ln w="19050">
              <a:solidFill>
                <a:schemeClr val="tx1"/>
              </a:solidFill>
            </a:ln>
            <a:scene3d>
              <a:camera prst="orthographicFront"/>
              <a:lightRig rig="threePt" dir="t"/>
            </a:scene3d>
            <a:sp3d prstMaterial="matte"/>
          </c:spPr>
          <c:explosion val="0"/>
          <c:dPt>
            <c:idx val="0"/>
            <c:bubble3D val="0"/>
            <c:spPr>
              <a:solidFill>
                <a:srgbClr val="00CC99"/>
              </a:solidFill>
              <a:ln w="19050">
                <a:solidFill>
                  <a:schemeClr val="tx1"/>
                </a:solidFill>
              </a:ln>
              <a:effectLst/>
              <a:scene3d>
                <a:camera prst="orthographicFront"/>
                <a:lightRig rig="threePt" dir="t"/>
              </a:scene3d>
              <a:sp3d prstMaterial="matte"/>
            </c:spPr>
          </c:dPt>
          <c:dPt>
            <c:idx val="1"/>
            <c:bubble3D val="0"/>
            <c:spPr>
              <a:solidFill>
                <a:srgbClr val="CC99FF"/>
              </a:solidFill>
              <a:ln w="19050">
                <a:solidFill>
                  <a:schemeClr val="tx1"/>
                </a:solidFill>
              </a:ln>
              <a:effectLst/>
              <a:scene3d>
                <a:camera prst="orthographicFront"/>
                <a:lightRig rig="threePt" dir="t"/>
              </a:scene3d>
              <a:sp3d prstMaterial="matte"/>
            </c:spPr>
          </c:dPt>
          <c:dPt>
            <c:idx val="2"/>
            <c:bubble3D val="0"/>
            <c:spPr>
              <a:solidFill>
                <a:srgbClr val="00B0F0"/>
              </a:solidFill>
              <a:ln w="19050">
                <a:solidFill>
                  <a:schemeClr val="tx1"/>
                </a:solidFill>
              </a:ln>
              <a:effectLst/>
              <a:scene3d>
                <a:camera prst="orthographicFront"/>
                <a:lightRig rig="threePt" dir="t"/>
              </a:scene3d>
              <a:sp3d prstMaterial="matte"/>
            </c:spPr>
          </c:dPt>
          <c:dPt>
            <c:idx val="3"/>
            <c:bubble3D val="0"/>
            <c:spPr>
              <a:solidFill>
                <a:srgbClr val="CCFF66"/>
              </a:solidFill>
              <a:ln w="19050">
                <a:solidFill>
                  <a:schemeClr val="tx1"/>
                </a:solidFill>
              </a:ln>
              <a:effectLst/>
              <a:scene3d>
                <a:camera prst="orthographicFront"/>
                <a:lightRig rig="threePt" dir="t"/>
              </a:scene3d>
              <a:sp3d prstMaterial="matte"/>
            </c:spPr>
          </c:dPt>
          <c:dLbls>
            <c:delete val="1"/>
          </c:dLbls>
          <c:cat>
            <c:strRef>
              <c:f>Sheet1!$A$2:$A$5</c:f>
              <c:strCache>
                <c:ptCount val="4"/>
                <c:pt idx="0">
                  <c:v>考勤</c:v>
                </c:pt>
                <c:pt idx="1">
                  <c:v>作业</c:v>
                </c:pt>
                <c:pt idx="2">
                  <c:v>读书报告</c:v>
                </c:pt>
                <c:pt idx="3">
                  <c:v>上机实验</c:v>
                </c:pt>
              </c:strCache>
            </c:strRef>
          </c:cat>
          <c:val>
            <c:numRef>
              <c:f>Sheet1!$B$2:$B$5</c:f>
              <c:numCache>
                <c:formatCode>0%</c:formatCode>
                <c:ptCount val="4"/>
                <c:pt idx="0">
                  <c:v>0.1</c:v>
                </c:pt>
                <c:pt idx="1">
                  <c:v>0.1</c:v>
                </c:pt>
                <c:pt idx="2">
                  <c:v>0.5</c:v>
                </c:pt>
                <c:pt idx="3">
                  <c:v>0.3</c:v>
                </c:pt>
              </c:numCache>
            </c:numRef>
          </c:val>
        </c:ser>
        <c:dLbls>
          <c:showLegendKey val="0"/>
          <c:showVal val="0"/>
          <c:showCatName val="0"/>
          <c:showSerName val="0"/>
          <c:showPercent val="0"/>
          <c:showBubbleSize val="0"/>
          <c:showLeaderLines val="1"/>
        </c:dLbls>
        <c:firstSliceAng val="0"/>
      </c:pieChart>
      <c:spPr>
        <a:noFill/>
        <a:ln>
          <a:solidFill>
            <a:schemeClr val="tx1"/>
          </a:solidFill>
        </a:ln>
        <a:effectLst/>
      </c:spPr>
    </c:plotArea>
    <c:legend>
      <c:legendPos val="b"/>
      <c:layout/>
      <c:overlay val="0"/>
      <c:spPr>
        <a:noFill/>
        <a:ln>
          <a:noFill/>
        </a:ln>
        <a:effectLst/>
      </c:spPr>
      <c:txPr>
        <a:bodyPr rot="0" spcFirstLastPara="1" vertOverflow="ellipsis" vert="horz" wrap="square" anchor="ctr" anchorCtr="1"/>
        <a:lstStyle/>
        <a:p>
          <a:pPr>
            <a:defRPr lang="zh-CN" sz="1600" b="0" i="0" u="none" strike="noStrike" kern="1200" baseline="0">
              <a:solidFill>
                <a:schemeClr val="bg1"/>
              </a:solidFill>
              <a:latin typeface="微软雅黑" panose="020B0503020204020204" pitchFamily="34" charset="-122"/>
              <a:ea typeface="微软雅黑" panose="020B0503020204020204" pitchFamily="34" charset="-122"/>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1B7D9AB-4770-4ACA-832C-B6381E9A5045}"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AF0C8B5A-C8F0-42A5-BC75-73EF4B35E4E9}">
      <dgm:prSet phldrT="[文本]" custT="1"/>
      <dgm:spPr>
        <a:ln>
          <a:noFill/>
        </a:ln>
      </dgm:spPr>
      <dgm:t>
        <a:bodyPr/>
        <a:lstStyle/>
        <a:p>
          <a:r>
            <a:rPr lang="zh-CN" altLang="en-US" sz="2400" b="1" smtClean="0">
              <a:latin typeface="微软雅黑" panose="020B0503020204020204" pitchFamily="34" charset="-122"/>
              <a:ea typeface="微软雅黑" panose="020B0503020204020204" pitchFamily="34" charset="-122"/>
            </a:rPr>
            <a:t>嵌入式系统的硬件基础（</a:t>
          </a:r>
          <a:r>
            <a:rPr lang="en-US" altLang="zh-CN" sz="2400" b="1" smtClean="0">
              <a:latin typeface="微软雅黑" panose="020B0503020204020204" pitchFamily="34" charset="-122"/>
              <a:ea typeface="微软雅黑" panose="020B0503020204020204" pitchFamily="34" charset="-122"/>
            </a:rPr>
            <a:t>1-4</a:t>
          </a:r>
          <a:r>
            <a:rPr lang="zh-CN" altLang="en-US" sz="2400" b="1" smtClean="0">
              <a:latin typeface="微软雅黑" panose="020B0503020204020204" pitchFamily="34" charset="-122"/>
              <a:ea typeface="微软雅黑" panose="020B0503020204020204" pitchFamily="34" charset="-122"/>
            </a:rPr>
            <a:t>章，陈曦）</a:t>
          </a:r>
          <a:endParaRPr lang="zh-CN" altLang="en-US" sz="2400" dirty="0"/>
        </a:p>
      </dgm:t>
    </dgm:pt>
    <dgm:pt modelId="{20B73E60-C4EE-4FEB-B214-CB7504074546}" cxnId="{5748060D-6023-4BA8-BF84-5A97F4141D14}" type="parTrans">
      <dgm:prSet/>
      <dgm:spPr/>
      <dgm:t>
        <a:bodyPr/>
        <a:lstStyle/>
        <a:p>
          <a:endParaRPr lang="zh-CN" altLang="en-US" sz="2400"/>
        </a:p>
      </dgm:t>
    </dgm:pt>
    <dgm:pt modelId="{51C55516-1890-47F3-8777-15423C932E0E}" cxnId="{5748060D-6023-4BA8-BF84-5A97F4141D14}" type="sibTrans">
      <dgm:prSet/>
      <dgm:spPr/>
      <dgm:t>
        <a:bodyPr/>
        <a:lstStyle/>
        <a:p>
          <a:endParaRPr lang="zh-CN" altLang="en-US" sz="2400"/>
        </a:p>
      </dgm:t>
    </dgm:pt>
    <dgm:pt modelId="{F94E2D94-AE04-4B5B-8325-408CDB352A1D}">
      <dgm:prSet phldrT="[文本]" custT="1"/>
      <dgm:spPr>
        <a:ln>
          <a:noFill/>
        </a:ln>
      </dgm:spPr>
      <dgm:t>
        <a:bodyPr/>
        <a:lstStyle/>
        <a:p>
          <a:r>
            <a:rPr lang="zh-CN" altLang="en-US" sz="2400" b="1" smtClean="0">
              <a:latin typeface="微软雅黑" panose="020B0503020204020204" pitchFamily="34" charset="-122"/>
              <a:ea typeface="微软雅黑" panose="020B0503020204020204" pitchFamily="34" charset="-122"/>
            </a:rPr>
            <a:t>嵌入式系统的软件开发（</a:t>
          </a:r>
          <a:r>
            <a:rPr lang="en-US" altLang="zh-CN" sz="2400" b="1" smtClean="0">
              <a:latin typeface="微软雅黑" panose="020B0503020204020204" pitchFamily="34" charset="-122"/>
              <a:ea typeface="微软雅黑" panose="020B0503020204020204" pitchFamily="34" charset="-122"/>
            </a:rPr>
            <a:t>5-8</a:t>
          </a:r>
          <a:r>
            <a:rPr lang="zh-CN" altLang="en-US" sz="2400" b="1" smtClean="0">
              <a:latin typeface="微软雅黑" panose="020B0503020204020204" pitchFamily="34" charset="-122"/>
              <a:ea typeface="微软雅黑" panose="020B0503020204020204" pitchFamily="34" charset="-122"/>
            </a:rPr>
            <a:t>章，孙世磊）</a:t>
          </a:r>
          <a:endParaRPr lang="zh-CN" altLang="en-US" sz="2400" dirty="0"/>
        </a:p>
      </dgm:t>
    </dgm:pt>
    <dgm:pt modelId="{C8DC8437-7E3E-4905-AEA5-2C83B5B45206}" cxnId="{B21B5DAF-70EB-4BA0-B315-062059D67540}" type="parTrans">
      <dgm:prSet/>
      <dgm:spPr/>
      <dgm:t>
        <a:bodyPr/>
        <a:lstStyle/>
        <a:p>
          <a:endParaRPr lang="zh-CN" altLang="en-US" sz="2400"/>
        </a:p>
      </dgm:t>
    </dgm:pt>
    <dgm:pt modelId="{A3D2C73D-C972-42BD-A604-F8B71FAC5500}" cxnId="{B21B5DAF-70EB-4BA0-B315-062059D67540}" type="sibTrans">
      <dgm:prSet/>
      <dgm:spPr/>
      <dgm:t>
        <a:bodyPr/>
        <a:lstStyle/>
        <a:p>
          <a:endParaRPr lang="zh-CN" altLang="en-US" sz="2400"/>
        </a:p>
      </dgm:t>
    </dgm:pt>
    <dgm:pt modelId="{CA8D2C62-2479-4D8F-9ABE-15EDB16FEBCD}">
      <dgm:prSet phldrT="[文本]" custT="1"/>
      <dgm:spPr>
        <a:ln>
          <a:noFill/>
        </a:ln>
      </dgm:spPr>
      <dgm:t>
        <a:bodyPr/>
        <a:lstStyle/>
        <a:p>
          <a:r>
            <a:rPr lang="zh-CN" altLang="en-US" sz="2400" b="1" smtClean="0">
              <a:latin typeface="微软雅黑" panose="020B0503020204020204" pitchFamily="34" charset="-122"/>
              <a:ea typeface="微软雅黑" panose="020B0503020204020204" pitchFamily="34" charset="-122"/>
            </a:rPr>
            <a:t>嵌入式开发工具/调试技术（</a:t>
          </a:r>
          <a:r>
            <a:rPr lang="en-US" altLang="zh-CN" sz="2400" b="1" smtClean="0">
              <a:latin typeface="微软雅黑" panose="020B0503020204020204" pitchFamily="34" charset="-122"/>
              <a:ea typeface="微软雅黑" panose="020B0503020204020204" pitchFamily="34" charset="-122"/>
            </a:rPr>
            <a:t>9-11</a:t>
          </a:r>
          <a:r>
            <a:rPr lang="zh-CN" altLang="en-US" sz="2400" b="1" smtClean="0">
              <a:latin typeface="微软雅黑" panose="020B0503020204020204" pitchFamily="34" charset="-122"/>
              <a:ea typeface="微软雅黑" panose="020B0503020204020204" pitchFamily="34" charset="-122"/>
            </a:rPr>
            <a:t>章，赵小刚）</a:t>
          </a:r>
          <a:endParaRPr lang="zh-CN" altLang="en-US" sz="2400" dirty="0"/>
        </a:p>
      </dgm:t>
    </dgm:pt>
    <dgm:pt modelId="{F09FF43A-F11B-4F98-8979-832138817E10}" cxnId="{2AD9EB7A-B097-499B-9BAB-9CFE572728CF}" type="parTrans">
      <dgm:prSet/>
      <dgm:spPr/>
      <dgm:t>
        <a:bodyPr/>
        <a:lstStyle/>
        <a:p>
          <a:endParaRPr lang="zh-CN" altLang="en-US" sz="2400"/>
        </a:p>
      </dgm:t>
    </dgm:pt>
    <dgm:pt modelId="{8537682B-FFF1-49FB-87B8-0A450D198E87}" cxnId="{2AD9EB7A-B097-499B-9BAB-9CFE572728CF}" type="sibTrans">
      <dgm:prSet/>
      <dgm:spPr/>
      <dgm:t>
        <a:bodyPr/>
        <a:lstStyle/>
        <a:p>
          <a:endParaRPr lang="zh-CN" altLang="en-US" sz="2400"/>
        </a:p>
      </dgm:t>
    </dgm:pt>
    <dgm:pt modelId="{CF8BA7B0-031D-4C15-A938-002AF72697A5}">
      <dgm:prSet phldrT="[文本]" custT="1"/>
      <dgm:spPr>
        <a:ln>
          <a:noFill/>
        </a:ln>
      </dgm:spPr>
      <dgm:t>
        <a:bodyPr/>
        <a:lstStyle/>
        <a:p>
          <a:r>
            <a:rPr lang="zh-CN" altLang="en-US" sz="2400" b="1" dirty="0" smtClean="0">
              <a:latin typeface="微软雅黑" panose="020B0503020204020204" pitchFamily="34" charset="-122"/>
              <a:ea typeface="微软雅黑" panose="020B0503020204020204" pitchFamily="34" charset="-122"/>
            </a:rPr>
            <a:t>课堂研讨（陈曦）</a:t>
          </a:r>
          <a:endParaRPr lang="zh-CN" altLang="en-US" sz="2400" dirty="0"/>
        </a:p>
      </dgm:t>
    </dgm:pt>
    <dgm:pt modelId="{975818E3-4216-45F2-A630-EC3B75F6F8F7}" cxnId="{937DBDA6-F168-401C-8AAF-B716FC0C9F7E}" type="parTrans">
      <dgm:prSet/>
      <dgm:spPr/>
      <dgm:t>
        <a:bodyPr/>
        <a:lstStyle/>
        <a:p>
          <a:endParaRPr lang="zh-CN" altLang="en-US" sz="2400"/>
        </a:p>
      </dgm:t>
    </dgm:pt>
    <dgm:pt modelId="{BE9CE3D0-078B-453D-B0B2-C5279B1085E4}" cxnId="{937DBDA6-F168-401C-8AAF-B716FC0C9F7E}" type="sibTrans">
      <dgm:prSet/>
      <dgm:spPr/>
      <dgm:t>
        <a:bodyPr/>
        <a:lstStyle/>
        <a:p>
          <a:endParaRPr lang="zh-CN" altLang="en-US" sz="2400"/>
        </a:p>
      </dgm:t>
    </dgm:pt>
    <dgm:pt modelId="{007D3F68-0D40-488C-8CBC-6586C72D46B5}">
      <dgm:prSet phldrT="[文本]" custT="1"/>
      <dgm:spPr>
        <a:ln>
          <a:noFill/>
        </a:ln>
      </dgm:spPr>
      <dgm:t>
        <a:bodyPr/>
        <a:lstStyle/>
        <a:p>
          <a:r>
            <a:rPr lang="zh-CN" altLang="en-US" sz="2400" b="1" smtClean="0">
              <a:latin typeface="微软雅黑" panose="020B0503020204020204" pitchFamily="34" charset="-122"/>
              <a:ea typeface="微软雅黑" panose="020B0503020204020204" pitchFamily="34" charset="-122"/>
            </a:rPr>
            <a:t>上机实验（赵小刚）</a:t>
          </a:r>
          <a:endParaRPr lang="zh-CN" altLang="en-US" sz="2400" dirty="0"/>
        </a:p>
      </dgm:t>
    </dgm:pt>
    <dgm:pt modelId="{B812D8DC-DA1E-4692-9C9E-C37C89F7161C}" cxnId="{54837450-4B90-4B49-9BB9-F24A94C57567}" type="parTrans">
      <dgm:prSet/>
      <dgm:spPr/>
      <dgm:t>
        <a:bodyPr/>
        <a:lstStyle/>
        <a:p>
          <a:endParaRPr lang="zh-CN" altLang="en-US" sz="2400"/>
        </a:p>
      </dgm:t>
    </dgm:pt>
    <dgm:pt modelId="{2BAE222C-1A79-4370-8068-DC45C13D6A23}" cxnId="{54837450-4B90-4B49-9BB9-F24A94C57567}" type="sibTrans">
      <dgm:prSet/>
      <dgm:spPr/>
      <dgm:t>
        <a:bodyPr/>
        <a:lstStyle/>
        <a:p>
          <a:endParaRPr lang="zh-CN" altLang="en-US" sz="2400"/>
        </a:p>
      </dgm:t>
    </dgm:pt>
    <dgm:pt modelId="{8B8F5539-4E32-45DE-B271-5EDF6817813F}" type="pres">
      <dgm:prSet presAssocID="{71B7D9AB-4770-4ACA-832C-B6381E9A5045}" presName="Name0" presStyleCnt="0">
        <dgm:presLayoutVars>
          <dgm:chMax val="7"/>
          <dgm:chPref val="7"/>
          <dgm:dir/>
        </dgm:presLayoutVars>
      </dgm:prSet>
      <dgm:spPr/>
    </dgm:pt>
    <dgm:pt modelId="{42E71AA7-9EB8-4C2E-9FE6-C69B34450620}" type="pres">
      <dgm:prSet presAssocID="{71B7D9AB-4770-4ACA-832C-B6381E9A5045}" presName="Name1" presStyleCnt="0"/>
      <dgm:spPr/>
    </dgm:pt>
    <dgm:pt modelId="{441DC552-377B-41E7-940A-A9528F035D1A}" type="pres">
      <dgm:prSet presAssocID="{71B7D9AB-4770-4ACA-832C-B6381E9A5045}" presName="cycle" presStyleCnt="0"/>
      <dgm:spPr/>
    </dgm:pt>
    <dgm:pt modelId="{DF3320CB-FE93-44EB-9AB0-DA8E608D861A}" type="pres">
      <dgm:prSet presAssocID="{71B7D9AB-4770-4ACA-832C-B6381E9A5045}" presName="srcNode" presStyleLbl="node1" presStyleIdx="0" presStyleCnt="5"/>
      <dgm:spPr/>
    </dgm:pt>
    <dgm:pt modelId="{C1E0AB0A-3DDA-4266-818D-00531A19BBC1}" type="pres">
      <dgm:prSet presAssocID="{71B7D9AB-4770-4ACA-832C-B6381E9A5045}" presName="conn" presStyleLbl="parChTrans1D2" presStyleIdx="0" presStyleCnt="1"/>
      <dgm:spPr/>
    </dgm:pt>
    <dgm:pt modelId="{D5A11910-3068-4C9C-A8C6-8CE05B3FA949}" type="pres">
      <dgm:prSet presAssocID="{71B7D9AB-4770-4ACA-832C-B6381E9A5045}" presName="extraNode" presStyleLbl="node1" presStyleIdx="0" presStyleCnt="5"/>
      <dgm:spPr/>
    </dgm:pt>
    <dgm:pt modelId="{0E5C4036-70F4-4B98-99B2-1D7B9BA26920}" type="pres">
      <dgm:prSet presAssocID="{71B7D9AB-4770-4ACA-832C-B6381E9A5045}" presName="dstNode" presStyleLbl="node1" presStyleIdx="0" presStyleCnt="5"/>
      <dgm:spPr/>
    </dgm:pt>
    <dgm:pt modelId="{989202C7-0D2A-44A6-8A07-264462CED4CE}" type="pres">
      <dgm:prSet presAssocID="{AF0C8B5A-C8F0-42A5-BC75-73EF4B35E4E9}" presName="text_1" presStyleLbl="node1" presStyleIdx="0" presStyleCnt="5">
        <dgm:presLayoutVars>
          <dgm:bulletEnabled val="1"/>
        </dgm:presLayoutVars>
      </dgm:prSet>
      <dgm:spPr/>
      <dgm:t>
        <a:bodyPr/>
        <a:lstStyle/>
        <a:p>
          <a:endParaRPr lang="zh-CN" altLang="en-US"/>
        </a:p>
      </dgm:t>
    </dgm:pt>
    <dgm:pt modelId="{9B08FDD0-C9B4-4FF8-AB38-51C33263D47E}" type="pres">
      <dgm:prSet presAssocID="{AF0C8B5A-C8F0-42A5-BC75-73EF4B35E4E9}" presName="accent_1" presStyleCnt="0"/>
      <dgm:spPr/>
    </dgm:pt>
    <dgm:pt modelId="{04CBDE74-95AA-491A-84F2-5AE59D0E354A}" type="pres">
      <dgm:prSet presAssocID="{AF0C8B5A-C8F0-42A5-BC75-73EF4B35E4E9}" presName="accentRepeatNode" presStyleLbl="solidFgAcc1" presStyleIdx="0" presStyleCnt="5"/>
      <dgm:spPr/>
    </dgm:pt>
    <dgm:pt modelId="{B2CA070E-647A-4B9C-BF41-2FD610277AFD}" type="pres">
      <dgm:prSet presAssocID="{F94E2D94-AE04-4B5B-8325-408CDB352A1D}" presName="text_2" presStyleLbl="node1" presStyleIdx="1" presStyleCnt="5">
        <dgm:presLayoutVars>
          <dgm:bulletEnabled val="1"/>
        </dgm:presLayoutVars>
      </dgm:prSet>
      <dgm:spPr/>
      <dgm:t>
        <a:bodyPr/>
        <a:lstStyle/>
        <a:p>
          <a:endParaRPr lang="zh-CN" altLang="en-US"/>
        </a:p>
      </dgm:t>
    </dgm:pt>
    <dgm:pt modelId="{FF5713C2-CFC1-488A-A520-93A72308A152}" type="pres">
      <dgm:prSet presAssocID="{F94E2D94-AE04-4B5B-8325-408CDB352A1D}" presName="accent_2" presStyleCnt="0"/>
      <dgm:spPr/>
    </dgm:pt>
    <dgm:pt modelId="{57F94B5E-1DB7-4733-ADDF-44C5EB948FDE}" type="pres">
      <dgm:prSet presAssocID="{F94E2D94-AE04-4B5B-8325-408CDB352A1D}" presName="accentRepeatNode" presStyleLbl="solidFgAcc1" presStyleIdx="1" presStyleCnt="5"/>
      <dgm:spPr/>
    </dgm:pt>
    <dgm:pt modelId="{CDA19E62-E541-42E0-98A8-EE5E99B869C7}" type="pres">
      <dgm:prSet presAssocID="{CA8D2C62-2479-4D8F-9ABE-15EDB16FEBCD}" presName="text_3" presStyleLbl="node1" presStyleIdx="2" presStyleCnt="5">
        <dgm:presLayoutVars>
          <dgm:bulletEnabled val="1"/>
        </dgm:presLayoutVars>
      </dgm:prSet>
      <dgm:spPr/>
      <dgm:t>
        <a:bodyPr/>
        <a:lstStyle/>
        <a:p>
          <a:endParaRPr lang="zh-CN" altLang="en-US"/>
        </a:p>
      </dgm:t>
    </dgm:pt>
    <dgm:pt modelId="{5D4D4B54-D7DA-471D-8CCF-73F9EE03CF06}" type="pres">
      <dgm:prSet presAssocID="{CA8D2C62-2479-4D8F-9ABE-15EDB16FEBCD}" presName="accent_3" presStyleCnt="0"/>
      <dgm:spPr/>
    </dgm:pt>
    <dgm:pt modelId="{C3F23C0C-2CA8-485C-BB60-5FD373421A9B}" type="pres">
      <dgm:prSet presAssocID="{CA8D2C62-2479-4D8F-9ABE-15EDB16FEBCD}" presName="accentRepeatNode" presStyleLbl="solidFgAcc1" presStyleIdx="2" presStyleCnt="5"/>
      <dgm:spPr/>
    </dgm:pt>
    <dgm:pt modelId="{327D76CA-0D01-4948-B46A-48DD7368DFAE}" type="pres">
      <dgm:prSet presAssocID="{CF8BA7B0-031D-4C15-A938-002AF72697A5}" presName="text_4" presStyleLbl="node1" presStyleIdx="3" presStyleCnt="5">
        <dgm:presLayoutVars>
          <dgm:bulletEnabled val="1"/>
        </dgm:presLayoutVars>
      </dgm:prSet>
      <dgm:spPr/>
      <dgm:t>
        <a:bodyPr/>
        <a:lstStyle/>
        <a:p>
          <a:endParaRPr lang="zh-CN" altLang="en-US"/>
        </a:p>
      </dgm:t>
    </dgm:pt>
    <dgm:pt modelId="{3C2BFA12-4464-4B1F-8D96-94D80F7ED016}" type="pres">
      <dgm:prSet presAssocID="{CF8BA7B0-031D-4C15-A938-002AF72697A5}" presName="accent_4" presStyleCnt="0"/>
      <dgm:spPr/>
    </dgm:pt>
    <dgm:pt modelId="{C2EC288D-6544-4CB8-88E4-44FD52373A36}" type="pres">
      <dgm:prSet presAssocID="{CF8BA7B0-031D-4C15-A938-002AF72697A5}" presName="accentRepeatNode" presStyleLbl="solidFgAcc1" presStyleIdx="3" presStyleCnt="5"/>
      <dgm:spPr/>
    </dgm:pt>
    <dgm:pt modelId="{04522B95-65BD-4978-8181-8E92D791F1A7}" type="pres">
      <dgm:prSet presAssocID="{007D3F68-0D40-488C-8CBC-6586C72D46B5}" presName="text_5" presStyleLbl="node1" presStyleIdx="4" presStyleCnt="5">
        <dgm:presLayoutVars>
          <dgm:bulletEnabled val="1"/>
        </dgm:presLayoutVars>
      </dgm:prSet>
      <dgm:spPr/>
      <dgm:t>
        <a:bodyPr/>
        <a:lstStyle/>
        <a:p>
          <a:endParaRPr lang="zh-CN" altLang="en-US"/>
        </a:p>
      </dgm:t>
    </dgm:pt>
    <dgm:pt modelId="{D63D34BB-5A49-410D-BA27-9592E02BDCF9}" type="pres">
      <dgm:prSet presAssocID="{007D3F68-0D40-488C-8CBC-6586C72D46B5}" presName="accent_5" presStyleCnt="0"/>
      <dgm:spPr/>
    </dgm:pt>
    <dgm:pt modelId="{74D385BF-F2A6-4846-9636-DE02C231C1C7}" type="pres">
      <dgm:prSet presAssocID="{007D3F68-0D40-488C-8CBC-6586C72D46B5}" presName="accentRepeatNode" presStyleLbl="solidFgAcc1" presStyleIdx="4" presStyleCnt="5"/>
      <dgm:spPr/>
    </dgm:pt>
  </dgm:ptLst>
  <dgm:cxnLst>
    <dgm:cxn modelId="{937DBDA6-F168-401C-8AAF-B716FC0C9F7E}" srcId="{71B7D9AB-4770-4ACA-832C-B6381E9A5045}" destId="{CF8BA7B0-031D-4C15-A938-002AF72697A5}" srcOrd="3" destOrd="0" parTransId="{975818E3-4216-45F2-A630-EC3B75F6F8F7}" sibTransId="{BE9CE3D0-078B-453D-B0B2-C5279B1085E4}"/>
    <dgm:cxn modelId="{953375F3-208C-45C9-AD97-7A2D04F21A90}" type="presOf" srcId="{F94E2D94-AE04-4B5B-8325-408CDB352A1D}" destId="{B2CA070E-647A-4B9C-BF41-2FD610277AFD}" srcOrd="0" destOrd="0" presId="urn:microsoft.com/office/officeart/2008/layout/VerticalCurvedList"/>
    <dgm:cxn modelId="{C480450E-6883-43C6-B3C6-FB2E7E39C33A}" type="presOf" srcId="{CF8BA7B0-031D-4C15-A938-002AF72697A5}" destId="{327D76CA-0D01-4948-B46A-48DD7368DFAE}" srcOrd="0" destOrd="0" presId="urn:microsoft.com/office/officeart/2008/layout/VerticalCurvedList"/>
    <dgm:cxn modelId="{C29D2F5C-D5B8-46EC-A5DC-A4D72525BD14}" type="presOf" srcId="{CA8D2C62-2479-4D8F-9ABE-15EDB16FEBCD}" destId="{CDA19E62-E541-42E0-98A8-EE5E99B869C7}" srcOrd="0" destOrd="0" presId="urn:microsoft.com/office/officeart/2008/layout/VerticalCurvedList"/>
    <dgm:cxn modelId="{2AD9EB7A-B097-499B-9BAB-9CFE572728CF}" srcId="{71B7D9AB-4770-4ACA-832C-B6381E9A5045}" destId="{CA8D2C62-2479-4D8F-9ABE-15EDB16FEBCD}" srcOrd="2" destOrd="0" parTransId="{F09FF43A-F11B-4F98-8979-832138817E10}" sibTransId="{8537682B-FFF1-49FB-87B8-0A450D198E87}"/>
    <dgm:cxn modelId="{C2E96F1C-4844-46BC-A80B-E0D6D3639D41}" type="presOf" srcId="{51C55516-1890-47F3-8777-15423C932E0E}" destId="{C1E0AB0A-3DDA-4266-818D-00531A19BBC1}" srcOrd="0" destOrd="0" presId="urn:microsoft.com/office/officeart/2008/layout/VerticalCurvedList"/>
    <dgm:cxn modelId="{B21B5DAF-70EB-4BA0-B315-062059D67540}" srcId="{71B7D9AB-4770-4ACA-832C-B6381E9A5045}" destId="{F94E2D94-AE04-4B5B-8325-408CDB352A1D}" srcOrd="1" destOrd="0" parTransId="{C8DC8437-7E3E-4905-AEA5-2C83B5B45206}" sibTransId="{A3D2C73D-C972-42BD-A604-F8B71FAC5500}"/>
    <dgm:cxn modelId="{CF8F2656-36C2-4DE5-9B71-4C9EDB9D3E49}" type="presOf" srcId="{007D3F68-0D40-488C-8CBC-6586C72D46B5}" destId="{04522B95-65BD-4978-8181-8E92D791F1A7}" srcOrd="0" destOrd="0" presId="urn:microsoft.com/office/officeart/2008/layout/VerticalCurvedList"/>
    <dgm:cxn modelId="{5748060D-6023-4BA8-BF84-5A97F4141D14}" srcId="{71B7D9AB-4770-4ACA-832C-B6381E9A5045}" destId="{AF0C8B5A-C8F0-42A5-BC75-73EF4B35E4E9}" srcOrd="0" destOrd="0" parTransId="{20B73E60-C4EE-4FEB-B214-CB7504074546}" sibTransId="{51C55516-1890-47F3-8777-15423C932E0E}"/>
    <dgm:cxn modelId="{54837450-4B90-4B49-9BB9-F24A94C57567}" srcId="{71B7D9AB-4770-4ACA-832C-B6381E9A5045}" destId="{007D3F68-0D40-488C-8CBC-6586C72D46B5}" srcOrd="4" destOrd="0" parTransId="{B812D8DC-DA1E-4692-9C9E-C37C89F7161C}" sibTransId="{2BAE222C-1A79-4370-8068-DC45C13D6A23}"/>
    <dgm:cxn modelId="{39773C6A-308C-4FCB-95C8-654AF3401974}" type="presOf" srcId="{71B7D9AB-4770-4ACA-832C-B6381E9A5045}" destId="{8B8F5539-4E32-45DE-B271-5EDF6817813F}" srcOrd="0" destOrd="0" presId="urn:microsoft.com/office/officeart/2008/layout/VerticalCurvedList"/>
    <dgm:cxn modelId="{BB777E4B-CE35-4128-922F-9488779F8991}" type="presOf" srcId="{AF0C8B5A-C8F0-42A5-BC75-73EF4B35E4E9}" destId="{989202C7-0D2A-44A6-8A07-264462CED4CE}" srcOrd="0" destOrd="0" presId="urn:microsoft.com/office/officeart/2008/layout/VerticalCurvedList"/>
    <dgm:cxn modelId="{0D7C4698-2868-419F-86C4-5C32EAAF5E03}" type="presParOf" srcId="{8B8F5539-4E32-45DE-B271-5EDF6817813F}" destId="{42E71AA7-9EB8-4C2E-9FE6-C69B34450620}" srcOrd="0" destOrd="0" presId="urn:microsoft.com/office/officeart/2008/layout/VerticalCurvedList"/>
    <dgm:cxn modelId="{4CDF5927-3BD6-40E3-B9F1-457DCA80CAE3}" type="presParOf" srcId="{42E71AA7-9EB8-4C2E-9FE6-C69B34450620}" destId="{441DC552-377B-41E7-940A-A9528F035D1A}" srcOrd="0" destOrd="0" presId="urn:microsoft.com/office/officeart/2008/layout/VerticalCurvedList"/>
    <dgm:cxn modelId="{283EA82B-B30A-4B4B-8031-981A222B65D4}" type="presParOf" srcId="{441DC552-377B-41E7-940A-A9528F035D1A}" destId="{DF3320CB-FE93-44EB-9AB0-DA8E608D861A}" srcOrd="0" destOrd="0" presId="urn:microsoft.com/office/officeart/2008/layout/VerticalCurvedList"/>
    <dgm:cxn modelId="{B88D805F-76E0-473D-BB89-7967AEEC4C70}" type="presParOf" srcId="{441DC552-377B-41E7-940A-A9528F035D1A}" destId="{C1E0AB0A-3DDA-4266-818D-00531A19BBC1}" srcOrd="1" destOrd="0" presId="urn:microsoft.com/office/officeart/2008/layout/VerticalCurvedList"/>
    <dgm:cxn modelId="{E1F356B4-27D3-40F4-B45A-8AE3A33B7F18}" type="presParOf" srcId="{441DC552-377B-41E7-940A-A9528F035D1A}" destId="{D5A11910-3068-4C9C-A8C6-8CE05B3FA949}" srcOrd="2" destOrd="0" presId="urn:microsoft.com/office/officeart/2008/layout/VerticalCurvedList"/>
    <dgm:cxn modelId="{B017D871-AC72-4536-B59F-1217710B5510}" type="presParOf" srcId="{441DC552-377B-41E7-940A-A9528F035D1A}" destId="{0E5C4036-70F4-4B98-99B2-1D7B9BA26920}" srcOrd="3" destOrd="0" presId="urn:microsoft.com/office/officeart/2008/layout/VerticalCurvedList"/>
    <dgm:cxn modelId="{396C0D49-084E-4A65-B80D-D40D439B7FC1}" type="presParOf" srcId="{42E71AA7-9EB8-4C2E-9FE6-C69B34450620}" destId="{989202C7-0D2A-44A6-8A07-264462CED4CE}" srcOrd="1" destOrd="0" presId="urn:microsoft.com/office/officeart/2008/layout/VerticalCurvedList"/>
    <dgm:cxn modelId="{C4D35F7C-33FC-4D83-8D51-D445C64D1D42}" type="presParOf" srcId="{42E71AA7-9EB8-4C2E-9FE6-C69B34450620}" destId="{9B08FDD0-C9B4-4FF8-AB38-51C33263D47E}" srcOrd="2" destOrd="0" presId="urn:microsoft.com/office/officeart/2008/layout/VerticalCurvedList"/>
    <dgm:cxn modelId="{8F2CC527-BB04-4837-937C-D053453F06FC}" type="presParOf" srcId="{9B08FDD0-C9B4-4FF8-AB38-51C33263D47E}" destId="{04CBDE74-95AA-491A-84F2-5AE59D0E354A}" srcOrd="0" destOrd="0" presId="urn:microsoft.com/office/officeart/2008/layout/VerticalCurvedList"/>
    <dgm:cxn modelId="{2E4E5B1C-70D8-4EC9-9963-08F5E2981919}" type="presParOf" srcId="{42E71AA7-9EB8-4C2E-9FE6-C69B34450620}" destId="{B2CA070E-647A-4B9C-BF41-2FD610277AFD}" srcOrd="3" destOrd="0" presId="urn:microsoft.com/office/officeart/2008/layout/VerticalCurvedList"/>
    <dgm:cxn modelId="{70E24F53-1C14-457E-9C3A-3C9D165EAF56}" type="presParOf" srcId="{42E71AA7-9EB8-4C2E-9FE6-C69B34450620}" destId="{FF5713C2-CFC1-488A-A520-93A72308A152}" srcOrd="4" destOrd="0" presId="urn:microsoft.com/office/officeart/2008/layout/VerticalCurvedList"/>
    <dgm:cxn modelId="{5CDBBFEF-65F0-408B-A9AB-F03D3B36F771}" type="presParOf" srcId="{FF5713C2-CFC1-488A-A520-93A72308A152}" destId="{57F94B5E-1DB7-4733-ADDF-44C5EB948FDE}" srcOrd="0" destOrd="0" presId="urn:microsoft.com/office/officeart/2008/layout/VerticalCurvedList"/>
    <dgm:cxn modelId="{8F4FB4E2-6495-40B3-813A-40ADB1577887}" type="presParOf" srcId="{42E71AA7-9EB8-4C2E-9FE6-C69B34450620}" destId="{CDA19E62-E541-42E0-98A8-EE5E99B869C7}" srcOrd="5" destOrd="0" presId="urn:microsoft.com/office/officeart/2008/layout/VerticalCurvedList"/>
    <dgm:cxn modelId="{B4C2775C-3004-4564-A5E0-6764EA94969F}" type="presParOf" srcId="{42E71AA7-9EB8-4C2E-9FE6-C69B34450620}" destId="{5D4D4B54-D7DA-471D-8CCF-73F9EE03CF06}" srcOrd="6" destOrd="0" presId="urn:microsoft.com/office/officeart/2008/layout/VerticalCurvedList"/>
    <dgm:cxn modelId="{D9F4014A-837F-48DC-ABC2-233BA4380E7E}" type="presParOf" srcId="{5D4D4B54-D7DA-471D-8CCF-73F9EE03CF06}" destId="{C3F23C0C-2CA8-485C-BB60-5FD373421A9B}" srcOrd="0" destOrd="0" presId="urn:microsoft.com/office/officeart/2008/layout/VerticalCurvedList"/>
    <dgm:cxn modelId="{20FCE4A5-BB64-4320-AAB0-5B68FACD460B}" type="presParOf" srcId="{42E71AA7-9EB8-4C2E-9FE6-C69B34450620}" destId="{327D76CA-0D01-4948-B46A-48DD7368DFAE}" srcOrd="7" destOrd="0" presId="urn:microsoft.com/office/officeart/2008/layout/VerticalCurvedList"/>
    <dgm:cxn modelId="{BD070E51-FE34-4FC3-B87B-51868AB770AF}" type="presParOf" srcId="{42E71AA7-9EB8-4C2E-9FE6-C69B34450620}" destId="{3C2BFA12-4464-4B1F-8D96-94D80F7ED016}" srcOrd="8" destOrd="0" presId="urn:microsoft.com/office/officeart/2008/layout/VerticalCurvedList"/>
    <dgm:cxn modelId="{A9EEC433-62D6-4DCF-9917-4EE30099907C}" type="presParOf" srcId="{3C2BFA12-4464-4B1F-8D96-94D80F7ED016}" destId="{C2EC288D-6544-4CB8-88E4-44FD52373A36}" srcOrd="0" destOrd="0" presId="urn:microsoft.com/office/officeart/2008/layout/VerticalCurvedList"/>
    <dgm:cxn modelId="{67BB3605-6DB4-487F-B9C4-20828547438E}" type="presParOf" srcId="{42E71AA7-9EB8-4C2E-9FE6-C69B34450620}" destId="{04522B95-65BD-4978-8181-8E92D791F1A7}" srcOrd="9" destOrd="0" presId="urn:microsoft.com/office/officeart/2008/layout/VerticalCurvedList"/>
    <dgm:cxn modelId="{37CC0312-1317-43C9-AE51-E4273D86FF1E}" type="presParOf" srcId="{42E71AA7-9EB8-4C2E-9FE6-C69B34450620}" destId="{D63D34BB-5A49-410D-BA27-9592E02BDCF9}" srcOrd="10" destOrd="0" presId="urn:microsoft.com/office/officeart/2008/layout/VerticalCurvedList"/>
    <dgm:cxn modelId="{3186B720-6B58-452C-8494-865C7412D43B}" type="presParOf" srcId="{D63D34BB-5A49-410D-BA27-9592E02BDCF9}" destId="{74D385BF-F2A6-4846-9636-DE02C231C1C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6C900F-E5F3-4853-887A-24613C21F109}" type="doc">
      <dgm:prSet loTypeId="urn:microsoft.com/office/officeart/2005/8/layout/hList3" loCatId="list" qsTypeId="urn:microsoft.com/office/officeart/2005/8/quickstyle/simple1" qsCatId="simple" csTypeId="urn:microsoft.com/office/officeart/2005/8/colors/colorful5" csCatId="colorful" phldr="1"/>
      <dgm:spPr/>
      <dgm:t>
        <a:bodyPr/>
        <a:lstStyle/>
        <a:p>
          <a:endParaRPr lang="zh-CN" altLang="en-US"/>
        </a:p>
      </dgm:t>
    </dgm:pt>
    <dgm:pt modelId="{ADCD1FC3-82C2-476D-9485-D2F72D099FEB}">
      <dgm:prSet phldrT="[文本]" custT="1"/>
      <dgm:spPr>
        <a:solidFill>
          <a:srgbClr val="0070C0"/>
        </a:solidFill>
      </dgm:spPr>
      <dgm:t>
        <a:bodyPr/>
        <a:lstStyle/>
        <a:p>
          <a:r>
            <a:rPr lang="zh-CN" altLang="en-US" sz="3600" dirty="0" smtClean="0">
              <a:latin typeface="微软雅黑" panose="020B0503020204020204" pitchFamily="34" charset="-122"/>
              <a:ea typeface="微软雅黑" panose="020B0503020204020204" pitchFamily="34" charset="-122"/>
            </a:rPr>
            <a:t>按硬件功能分类统</a:t>
          </a:r>
          <a:endParaRPr lang="zh-CN" altLang="en-US" sz="3600" dirty="0">
            <a:latin typeface="微软雅黑" panose="020B0503020204020204" pitchFamily="34" charset="-122"/>
            <a:ea typeface="微软雅黑" panose="020B0503020204020204" pitchFamily="34" charset="-122"/>
          </a:endParaRPr>
        </a:p>
      </dgm:t>
    </dgm:pt>
    <dgm:pt modelId="{32C02B1F-D7F7-4F80-B010-55088E80B66E}" cxnId="{115D5531-20C7-4EE9-9132-D51471E94DD3}" type="parTrans">
      <dgm:prSet/>
      <dgm:spPr/>
      <dgm:t>
        <a:bodyPr/>
        <a:lstStyle/>
        <a:p>
          <a:endParaRPr lang="zh-CN" altLang="en-US"/>
        </a:p>
      </dgm:t>
    </dgm:pt>
    <dgm:pt modelId="{5F877E7F-4012-463B-A786-DE838BE4D74D}" cxnId="{115D5531-20C7-4EE9-9132-D51471E94DD3}" type="sibTrans">
      <dgm:prSet/>
      <dgm:spPr/>
      <dgm:t>
        <a:bodyPr/>
        <a:lstStyle/>
        <a:p>
          <a:endParaRPr lang="zh-CN" altLang="en-US"/>
        </a:p>
      </dgm:t>
    </dgm:pt>
    <dgm:pt modelId="{D8BE0CB2-7620-4A35-BA3F-1CC4A27873EA}">
      <dgm:prSet phldrT="[文本]" custT="1"/>
      <dgm:spPr/>
      <dgm:t>
        <a:bodyPr/>
        <a:lstStyle/>
        <a:p>
          <a:r>
            <a:rPr lang="en-US" altLang="zh-CN" sz="3600" b="0" dirty="0" smtClean="0">
              <a:solidFill>
                <a:schemeClr val="bg1"/>
              </a:solidFill>
              <a:latin typeface="微软雅黑" panose="020B0503020204020204" pitchFamily="34" charset="-122"/>
              <a:ea typeface="微软雅黑" panose="020B0503020204020204" pitchFamily="34" charset="-122"/>
            </a:rPr>
            <a:t>MPU</a:t>
          </a:r>
          <a:endParaRPr lang="zh-CN" altLang="en-US" sz="3600" b="0" dirty="0">
            <a:solidFill>
              <a:schemeClr val="bg1"/>
            </a:solidFill>
            <a:latin typeface="微软雅黑" panose="020B0503020204020204" pitchFamily="34" charset="-122"/>
            <a:ea typeface="微软雅黑" panose="020B0503020204020204" pitchFamily="34" charset="-122"/>
          </a:endParaRPr>
        </a:p>
      </dgm:t>
    </dgm:pt>
    <dgm:pt modelId="{AE2EDAF1-9E64-4F69-B393-17E937202EEA}" cxnId="{52D08463-65B7-4205-8CD1-04F2D43C700F}" type="parTrans">
      <dgm:prSet/>
      <dgm:spPr/>
      <dgm:t>
        <a:bodyPr/>
        <a:lstStyle/>
        <a:p>
          <a:endParaRPr lang="zh-CN" altLang="en-US"/>
        </a:p>
      </dgm:t>
    </dgm:pt>
    <dgm:pt modelId="{77E707FB-EF4A-46DC-9A85-7F3F358275AC}" cxnId="{52D08463-65B7-4205-8CD1-04F2D43C700F}" type="sibTrans">
      <dgm:prSet/>
      <dgm:spPr/>
      <dgm:t>
        <a:bodyPr/>
        <a:lstStyle/>
        <a:p>
          <a:endParaRPr lang="zh-CN" altLang="en-US"/>
        </a:p>
      </dgm:t>
    </dgm:pt>
    <dgm:pt modelId="{E53E72F6-51C1-4D30-B7A1-698280CE8B27}">
      <dgm:prSet phldrT="[文本]" custT="1"/>
      <dgm:spPr/>
      <dgm:t>
        <a:bodyPr/>
        <a:lstStyle/>
        <a:p>
          <a:r>
            <a:rPr lang="en-US" altLang="zh-CN" sz="3600" b="0" dirty="0" smtClean="0">
              <a:latin typeface="微软雅黑" panose="020B0503020204020204" pitchFamily="34" charset="-122"/>
              <a:ea typeface="微软雅黑" panose="020B0503020204020204" pitchFamily="34" charset="-122"/>
            </a:rPr>
            <a:t>MCU</a:t>
          </a:r>
          <a:endParaRPr lang="zh-CN" altLang="en-US" sz="3600" b="0" dirty="0">
            <a:latin typeface="微软雅黑" panose="020B0503020204020204" pitchFamily="34" charset="-122"/>
            <a:ea typeface="微软雅黑" panose="020B0503020204020204" pitchFamily="34" charset="-122"/>
          </a:endParaRPr>
        </a:p>
      </dgm:t>
    </dgm:pt>
    <dgm:pt modelId="{F37625E2-22AD-4F55-9592-EBA713A26FE7}" cxnId="{6627A9A6-1514-4E83-A292-7DCDDA07EE0C}" type="parTrans">
      <dgm:prSet/>
      <dgm:spPr/>
      <dgm:t>
        <a:bodyPr/>
        <a:lstStyle/>
        <a:p>
          <a:endParaRPr lang="zh-CN" altLang="en-US"/>
        </a:p>
      </dgm:t>
    </dgm:pt>
    <dgm:pt modelId="{DA21B9E9-CE50-4ED0-9D67-9056D802AD32}" cxnId="{6627A9A6-1514-4E83-A292-7DCDDA07EE0C}" type="sibTrans">
      <dgm:prSet/>
      <dgm:spPr/>
      <dgm:t>
        <a:bodyPr/>
        <a:lstStyle/>
        <a:p>
          <a:endParaRPr lang="zh-CN" altLang="en-US"/>
        </a:p>
      </dgm:t>
    </dgm:pt>
    <dgm:pt modelId="{555D07DC-F20D-4649-9FC6-72AA576D68D8}">
      <dgm:prSet phldrT="[文本]" custT="1"/>
      <dgm:spPr/>
      <dgm:t>
        <a:bodyPr/>
        <a:lstStyle/>
        <a:p>
          <a:r>
            <a:rPr lang="en-US" altLang="zh-CN" sz="3600" b="0" dirty="0" smtClean="0">
              <a:solidFill>
                <a:schemeClr val="bg1"/>
              </a:solidFill>
              <a:latin typeface="微软雅黑" panose="020B0503020204020204" pitchFamily="34" charset="-122"/>
              <a:ea typeface="微软雅黑" panose="020B0503020204020204" pitchFamily="34" charset="-122"/>
            </a:rPr>
            <a:t>DSP</a:t>
          </a:r>
          <a:endParaRPr lang="zh-CN" altLang="en-US" sz="3600" b="0" dirty="0">
            <a:solidFill>
              <a:schemeClr val="bg1"/>
            </a:solidFill>
            <a:latin typeface="微软雅黑" panose="020B0503020204020204" pitchFamily="34" charset="-122"/>
            <a:ea typeface="微软雅黑" panose="020B0503020204020204" pitchFamily="34" charset="-122"/>
          </a:endParaRPr>
        </a:p>
      </dgm:t>
    </dgm:pt>
    <dgm:pt modelId="{927F0355-737B-46A8-99A4-A334847C179C}" cxnId="{C3BAF7EE-CB27-4FDD-A44C-47096E5BF38C}" type="parTrans">
      <dgm:prSet/>
      <dgm:spPr/>
      <dgm:t>
        <a:bodyPr/>
        <a:lstStyle/>
        <a:p>
          <a:endParaRPr lang="zh-CN" altLang="en-US"/>
        </a:p>
      </dgm:t>
    </dgm:pt>
    <dgm:pt modelId="{EF263590-564F-4D8B-B9E6-7536215E0E12}" cxnId="{C3BAF7EE-CB27-4FDD-A44C-47096E5BF38C}" type="sibTrans">
      <dgm:prSet/>
      <dgm:spPr/>
      <dgm:t>
        <a:bodyPr/>
        <a:lstStyle/>
        <a:p>
          <a:endParaRPr lang="zh-CN" altLang="en-US"/>
        </a:p>
      </dgm:t>
    </dgm:pt>
    <dgm:pt modelId="{1AD430DC-08C3-4FE7-ACCE-B0048A9118CF}">
      <dgm:prSet phldrT="[文本]" custT="1"/>
      <dgm:spPr/>
      <dgm:t>
        <a:bodyPr/>
        <a:lstStyle/>
        <a:p>
          <a:r>
            <a:rPr lang="en-US" altLang="zh-CN" sz="3600" b="0" dirty="0" smtClean="0">
              <a:solidFill>
                <a:schemeClr val="bg1"/>
              </a:solidFill>
              <a:latin typeface="微软雅黑" panose="020B0503020204020204" pitchFamily="34" charset="-122"/>
              <a:ea typeface="微软雅黑" panose="020B0503020204020204" pitchFamily="34" charset="-122"/>
            </a:rPr>
            <a:t>SOC</a:t>
          </a:r>
          <a:endParaRPr lang="zh-CN" altLang="en-US" sz="3600" b="0" dirty="0">
            <a:solidFill>
              <a:schemeClr val="bg1"/>
            </a:solidFill>
            <a:latin typeface="微软雅黑" panose="020B0503020204020204" pitchFamily="34" charset="-122"/>
            <a:ea typeface="微软雅黑" panose="020B0503020204020204" pitchFamily="34" charset="-122"/>
          </a:endParaRPr>
        </a:p>
      </dgm:t>
    </dgm:pt>
    <dgm:pt modelId="{1F98EC2B-CBD8-4EDB-A99F-B6D5B74DA220}" cxnId="{7A65D62D-3154-4939-A657-28F4B35558BE}" type="parTrans">
      <dgm:prSet/>
      <dgm:spPr/>
      <dgm:t>
        <a:bodyPr/>
        <a:lstStyle/>
        <a:p>
          <a:endParaRPr lang="zh-CN" altLang="en-US"/>
        </a:p>
      </dgm:t>
    </dgm:pt>
    <dgm:pt modelId="{6805B427-87A9-4DCD-8896-D99CA62AE2B9}" cxnId="{7A65D62D-3154-4939-A657-28F4B35558BE}" type="sibTrans">
      <dgm:prSet/>
      <dgm:spPr/>
      <dgm:t>
        <a:bodyPr/>
        <a:lstStyle/>
        <a:p>
          <a:endParaRPr lang="zh-CN" altLang="en-US"/>
        </a:p>
      </dgm:t>
    </dgm:pt>
    <dgm:pt modelId="{B8F45326-BF4D-48AA-8317-A2D0F4DF7CCF}" type="pres">
      <dgm:prSet presAssocID="{DA6C900F-E5F3-4853-887A-24613C21F109}" presName="composite" presStyleCnt="0">
        <dgm:presLayoutVars>
          <dgm:chMax val="1"/>
          <dgm:dir/>
          <dgm:resizeHandles val="exact"/>
        </dgm:presLayoutVars>
      </dgm:prSet>
      <dgm:spPr/>
    </dgm:pt>
    <dgm:pt modelId="{AF94DC7E-DCCE-46A0-BDF2-651371B427F0}" type="pres">
      <dgm:prSet presAssocID="{ADCD1FC3-82C2-476D-9485-D2F72D099FEB}" presName="roof" presStyleLbl="dkBgShp" presStyleIdx="0" presStyleCnt="2"/>
      <dgm:spPr/>
      <dgm:t>
        <a:bodyPr/>
        <a:lstStyle/>
        <a:p>
          <a:endParaRPr lang="zh-CN" altLang="en-US"/>
        </a:p>
      </dgm:t>
    </dgm:pt>
    <dgm:pt modelId="{BBD2DE6F-B801-4FED-8029-FD1541CD03CD}" type="pres">
      <dgm:prSet presAssocID="{ADCD1FC3-82C2-476D-9485-D2F72D099FEB}" presName="pillars" presStyleCnt="0"/>
      <dgm:spPr/>
    </dgm:pt>
    <dgm:pt modelId="{D6A9885B-FFA9-4139-8A2E-2E90C64FCC5A}" type="pres">
      <dgm:prSet presAssocID="{ADCD1FC3-82C2-476D-9485-D2F72D099FEB}" presName="pillar1" presStyleLbl="node1" presStyleIdx="0" presStyleCnt="4">
        <dgm:presLayoutVars>
          <dgm:bulletEnabled val="1"/>
        </dgm:presLayoutVars>
      </dgm:prSet>
      <dgm:spPr/>
      <dgm:t>
        <a:bodyPr/>
        <a:lstStyle/>
        <a:p>
          <a:endParaRPr lang="zh-CN" altLang="en-US"/>
        </a:p>
      </dgm:t>
    </dgm:pt>
    <dgm:pt modelId="{D04FF97D-9CB6-4F3F-82B5-0E457E128C04}" type="pres">
      <dgm:prSet presAssocID="{E53E72F6-51C1-4D30-B7A1-698280CE8B27}" presName="pillarX" presStyleLbl="node1" presStyleIdx="1" presStyleCnt="4">
        <dgm:presLayoutVars>
          <dgm:bulletEnabled val="1"/>
        </dgm:presLayoutVars>
      </dgm:prSet>
      <dgm:spPr/>
      <dgm:t>
        <a:bodyPr/>
        <a:lstStyle/>
        <a:p>
          <a:endParaRPr lang="zh-CN" altLang="en-US"/>
        </a:p>
      </dgm:t>
    </dgm:pt>
    <dgm:pt modelId="{95324ABE-1612-4F63-89E0-4DBA23727AB3}" type="pres">
      <dgm:prSet presAssocID="{555D07DC-F20D-4649-9FC6-72AA576D68D8}" presName="pillarX" presStyleLbl="node1" presStyleIdx="2" presStyleCnt="4">
        <dgm:presLayoutVars>
          <dgm:bulletEnabled val="1"/>
        </dgm:presLayoutVars>
      </dgm:prSet>
      <dgm:spPr/>
    </dgm:pt>
    <dgm:pt modelId="{A6C34367-F7D8-4458-8379-B8BF0C17E2C2}" type="pres">
      <dgm:prSet presAssocID="{1AD430DC-08C3-4FE7-ACCE-B0048A9118CF}" presName="pillarX" presStyleLbl="node1" presStyleIdx="3" presStyleCnt="4">
        <dgm:presLayoutVars>
          <dgm:bulletEnabled val="1"/>
        </dgm:presLayoutVars>
      </dgm:prSet>
      <dgm:spPr/>
    </dgm:pt>
    <dgm:pt modelId="{B93EF497-CA9D-41B5-A8BA-F1B0B8E17453}" type="pres">
      <dgm:prSet presAssocID="{ADCD1FC3-82C2-476D-9485-D2F72D099FEB}" presName="base" presStyleLbl="dkBgShp" presStyleIdx="1" presStyleCnt="2"/>
      <dgm:spPr/>
    </dgm:pt>
  </dgm:ptLst>
  <dgm:cxnLst>
    <dgm:cxn modelId="{5330CCA1-2366-4514-B44C-A20656999897}" type="presOf" srcId="{1AD430DC-08C3-4FE7-ACCE-B0048A9118CF}" destId="{A6C34367-F7D8-4458-8379-B8BF0C17E2C2}" srcOrd="0" destOrd="0" presId="urn:microsoft.com/office/officeart/2005/8/layout/hList3"/>
    <dgm:cxn modelId="{4FE8753A-3FFD-48EC-BFE8-824A6FFF6C53}" type="presOf" srcId="{DA6C900F-E5F3-4853-887A-24613C21F109}" destId="{B8F45326-BF4D-48AA-8317-A2D0F4DF7CCF}" srcOrd="0" destOrd="0" presId="urn:microsoft.com/office/officeart/2005/8/layout/hList3"/>
    <dgm:cxn modelId="{C3BAF7EE-CB27-4FDD-A44C-47096E5BF38C}" srcId="{ADCD1FC3-82C2-476D-9485-D2F72D099FEB}" destId="{555D07DC-F20D-4649-9FC6-72AA576D68D8}" srcOrd="2" destOrd="0" parTransId="{927F0355-737B-46A8-99A4-A334847C179C}" sibTransId="{EF263590-564F-4D8B-B9E6-7536215E0E12}"/>
    <dgm:cxn modelId="{52D08463-65B7-4205-8CD1-04F2D43C700F}" srcId="{ADCD1FC3-82C2-476D-9485-D2F72D099FEB}" destId="{D8BE0CB2-7620-4A35-BA3F-1CC4A27873EA}" srcOrd="0" destOrd="0" parTransId="{AE2EDAF1-9E64-4F69-B393-17E937202EEA}" sibTransId="{77E707FB-EF4A-46DC-9A85-7F3F358275AC}"/>
    <dgm:cxn modelId="{6627A9A6-1514-4E83-A292-7DCDDA07EE0C}" srcId="{ADCD1FC3-82C2-476D-9485-D2F72D099FEB}" destId="{E53E72F6-51C1-4D30-B7A1-698280CE8B27}" srcOrd="1" destOrd="0" parTransId="{F37625E2-22AD-4F55-9592-EBA713A26FE7}" sibTransId="{DA21B9E9-CE50-4ED0-9D67-9056D802AD32}"/>
    <dgm:cxn modelId="{A360D4CC-A757-490F-AB7F-0DEA21626A79}" type="presOf" srcId="{E53E72F6-51C1-4D30-B7A1-698280CE8B27}" destId="{D04FF97D-9CB6-4F3F-82B5-0E457E128C04}" srcOrd="0" destOrd="0" presId="urn:microsoft.com/office/officeart/2005/8/layout/hList3"/>
    <dgm:cxn modelId="{D4146173-856B-4D5A-A9AE-91C06990C24F}" type="presOf" srcId="{555D07DC-F20D-4649-9FC6-72AA576D68D8}" destId="{95324ABE-1612-4F63-89E0-4DBA23727AB3}" srcOrd="0" destOrd="0" presId="urn:microsoft.com/office/officeart/2005/8/layout/hList3"/>
    <dgm:cxn modelId="{1697FCE7-0E8C-4E35-B15F-0662B356DC8D}" type="presOf" srcId="{ADCD1FC3-82C2-476D-9485-D2F72D099FEB}" destId="{AF94DC7E-DCCE-46A0-BDF2-651371B427F0}" srcOrd="0" destOrd="0" presId="urn:microsoft.com/office/officeart/2005/8/layout/hList3"/>
    <dgm:cxn modelId="{7A65D62D-3154-4939-A657-28F4B35558BE}" srcId="{ADCD1FC3-82C2-476D-9485-D2F72D099FEB}" destId="{1AD430DC-08C3-4FE7-ACCE-B0048A9118CF}" srcOrd="3" destOrd="0" parTransId="{1F98EC2B-CBD8-4EDB-A99F-B6D5B74DA220}" sibTransId="{6805B427-87A9-4DCD-8896-D99CA62AE2B9}"/>
    <dgm:cxn modelId="{115D5531-20C7-4EE9-9132-D51471E94DD3}" srcId="{DA6C900F-E5F3-4853-887A-24613C21F109}" destId="{ADCD1FC3-82C2-476D-9485-D2F72D099FEB}" srcOrd="0" destOrd="0" parTransId="{32C02B1F-D7F7-4F80-B010-55088E80B66E}" sibTransId="{5F877E7F-4012-463B-A786-DE838BE4D74D}"/>
    <dgm:cxn modelId="{D0A94793-B30D-4A73-ABD8-B2CAE2327789}" type="presOf" srcId="{D8BE0CB2-7620-4A35-BA3F-1CC4A27873EA}" destId="{D6A9885B-FFA9-4139-8A2E-2E90C64FCC5A}" srcOrd="0" destOrd="0" presId="urn:microsoft.com/office/officeart/2005/8/layout/hList3"/>
    <dgm:cxn modelId="{A23D5BFF-FECC-4C16-BB51-E87FF6CDCAD4}" type="presParOf" srcId="{B8F45326-BF4D-48AA-8317-A2D0F4DF7CCF}" destId="{AF94DC7E-DCCE-46A0-BDF2-651371B427F0}" srcOrd="0" destOrd="0" presId="urn:microsoft.com/office/officeart/2005/8/layout/hList3"/>
    <dgm:cxn modelId="{17273538-D5C4-4042-9F94-34EC443C5B0A}" type="presParOf" srcId="{B8F45326-BF4D-48AA-8317-A2D0F4DF7CCF}" destId="{BBD2DE6F-B801-4FED-8029-FD1541CD03CD}" srcOrd="1" destOrd="0" presId="urn:microsoft.com/office/officeart/2005/8/layout/hList3"/>
    <dgm:cxn modelId="{14AA6348-7DA4-4B72-A1BB-DC6178C22750}" type="presParOf" srcId="{BBD2DE6F-B801-4FED-8029-FD1541CD03CD}" destId="{D6A9885B-FFA9-4139-8A2E-2E90C64FCC5A}" srcOrd="0" destOrd="0" presId="urn:microsoft.com/office/officeart/2005/8/layout/hList3"/>
    <dgm:cxn modelId="{B29FED92-9290-441E-BBE8-A77E093BC55E}" type="presParOf" srcId="{BBD2DE6F-B801-4FED-8029-FD1541CD03CD}" destId="{D04FF97D-9CB6-4F3F-82B5-0E457E128C04}" srcOrd="1" destOrd="0" presId="urn:microsoft.com/office/officeart/2005/8/layout/hList3"/>
    <dgm:cxn modelId="{885E6488-ADA4-4A88-A5D2-3FD87C3316C5}" type="presParOf" srcId="{BBD2DE6F-B801-4FED-8029-FD1541CD03CD}" destId="{95324ABE-1612-4F63-89E0-4DBA23727AB3}" srcOrd="2" destOrd="0" presId="urn:microsoft.com/office/officeart/2005/8/layout/hList3"/>
    <dgm:cxn modelId="{FA434B74-4E9B-4379-BF0B-CB86F9005F19}" type="presParOf" srcId="{BBD2DE6F-B801-4FED-8029-FD1541CD03CD}" destId="{A6C34367-F7D8-4458-8379-B8BF0C17E2C2}" srcOrd="3" destOrd="0" presId="urn:microsoft.com/office/officeart/2005/8/layout/hList3"/>
    <dgm:cxn modelId="{9559C40D-7857-409D-82BE-5E70023C0052}" type="presParOf" srcId="{B8F45326-BF4D-48AA-8317-A2D0F4DF7CCF}" destId="{B93EF497-CA9D-41B5-A8BA-F1B0B8E17453}"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6C900F-E5F3-4853-887A-24613C21F109}" type="doc">
      <dgm:prSet loTypeId="urn:microsoft.com/office/officeart/2005/8/layout/hList3" loCatId="list" qsTypeId="urn:microsoft.com/office/officeart/2005/8/quickstyle/simple1" qsCatId="simple" csTypeId="urn:microsoft.com/office/officeart/2005/8/colors/colorful5" csCatId="colorful" phldr="1"/>
      <dgm:spPr/>
      <dgm:t>
        <a:bodyPr/>
        <a:lstStyle/>
        <a:p>
          <a:endParaRPr lang="zh-CN" altLang="en-US"/>
        </a:p>
      </dgm:t>
    </dgm:pt>
    <dgm:pt modelId="{ADCD1FC3-82C2-476D-9485-D2F72D099FEB}">
      <dgm:prSet phldrT="[文本]" custT="1"/>
      <dgm:spPr>
        <a:solidFill>
          <a:srgbClr val="0070C0"/>
        </a:solidFill>
      </dgm:spPr>
      <dgm:t>
        <a:bodyPr/>
        <a:lstStyle/>
        <a:p>
          <a:r>
            <a:rPr lang="zh-CN" altLang="en-US" sz="2400" dirty="0" smtClean="0">
              <a:latin typeface="微软雅黑" panose="020B0503020204020204" pitchFamily="34" charset="-122"/>
              <a:ea typeface="微软雅黑" panose="020B0503020204020204" pitchFamily="34" charset="-122"/>
            </a:rPr>
            <a:t>嵌入式</a:t>
          </a:r>
          <a:r>
            <a:rPr lang="en-US" altLang="zh-CN" sz="2400" dirty="0" smtClean="0">
              <a:latin typeface="微软雅黑" panose="020B0503020204020204" pitchFamily="34" charset="-122"/>
              <a:ea typeface="微软雅黑" panose="020B0503020204020204" pitchFamily="34" charset="-122"/>
            </a:rPr>
            <a:t>DSP</a:t>
          </a:r>
          <a:r>
            <a:rPr lang="zh-CN" altLang="en-US" sz="2400" dirty="0" smtClean="0">
              <a:latin typeface="微软雅黑" panose="020B0503020204020204" pitchFamily="34" charset="-122"/>
              <a:ea typeface="微软雅黑" panose="020B0503020204020204" pitchFamily="34" charset="-122"/>
            </a:rPr>
            <a:t>处理器两个发展来源</a:t>
          </a:r>
          <a:endParaRPr lang="zh-CN" altLang="en-US" sz="2400" dirty="0">
            <a:latin typeface="微软雅黑" panose="020B0503020204020204" pitchFamily="34" charset="-122"/>
            <a:ea typeface="微软雅黑" panose="020B0503020204020204" pitchFamily="34" charset="-122"/>
          </a:endParaRPr>
        </a:p>
      </dgm:t>
    </dgm:pt>
    <dgm:pt modelId="{32C02B1F-D7F7-4F80-B010-55088E80B66E}" cxnId="{115D5531-20C7-4EE9-9132-D51471E94DD3}"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5F877E7F-4012-463B-A786-DE838BE4D74D}" cxnId="{115D5531-20C7-4EE9-9132-D51471E94DD3}"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D8BE0CB2-7620-4A35-BA3F-1CC4A27873EA}">
      <dgm:prSet phldrT="[文本]" custT="1"/>
      <dgm:spPr>
        <a:solidFill>
          <a:srgbClr val="002E7A"/>
        </a:solidFill>
      </dgm:spPr>
      <dgm:t>
        <a:bodyPr/>
        <a:lstStyle/>
        <a:p>
          <a:pPr algn="l"/>
          <a:r>
            <a:rPr lang="zh-CN" altLang="en-US" sz="2000" dirty="0" smtClean="0">
              <a:solidFill>
                <a:schemeClr val="bg1"/>
              </a:solidFill>
              <a:latin typeface="微软雅黑" panose="020B0503020204020204" pitchFamily="34" charset="-122"/>
              <a:ea typeface="微软雅黑" panose="020B0503020204020204" pitchFamily="34" charset="-122"/>
            </a:rPr>
            <a:t>一是</a:t>
          </a:r>
          <a:r>
            <a:rPr lang="en-US" altLang="zh-CN" sz="2000" dirty="0" smtClean="0">
              <a:solidFill>
                <a:schemeClr val="bg1"/>
              </a:solidFill>
              <a:latin typeface="微软雅黑" panose="020B0503020204020204" pitchFamily="34" charset="-122"/>
              <a:ea typeface="微软雅黑" panose="020B0503020204020204" pitchFamily="34" charset="-122"/>
            </a:rPr>
            <a:t>DSP</a:t>
          </a:r>
          <a:r>
            <a:rPr lang="zh-CN" altLang="en-US" sz="2000" dirty="0" smtClean="0">
              <a:solidFill>
                <a:schemeClr val="bg1"/>
              </a:solidFill>
              <a:latin typeface="微软雅黑" panose="020B0503020204020204" pitchFamily="34" charset="-122"/>
              <a:ea typeface="微软雅黑" panose="020B0503020204020204" pitchFamily="34" charset="-122"/>
            </a:rPr>
            <a:t>处理器经过单片化、</a:t>
          </a:r>
          <a:r>
            <a:rPr lang="en-US" altLang="zh-CN" sz="2000" dirty="0" smtClean="0">
              <a:solidFill>
                <a:schemeClr val="bg1"/>
              </a:solidFill>
              <a:latin typeface="微软雅黑" panose="020B0503020204020204" pitchFamily="34" charset="-122"/>
              <a:ea typeface="微软雅黑" panose="020B0503020204020204" pitchFamily="34" charset="-122"/>
            </a:rPr>
            <a:t>EMC</a:t>
          </a:r>
          <a:r>
            <a:rPr lang="zh-CN" altLang="en-US" sz="2000" dirty="0" smtClean="0">
              <a:solidFill>
                <a:schemeClr val="bg1"/>
              </a:solidFill>
              <a:latin typeface="微软雅黑" panose="020B0503020204020204" pitchFamily="34" charset="-122"/>
              <a:ea typeface="微软雅黑" panose="020B0503020204020204" pitchFamily="34" charset="-122"/>
            </a:rPr>
            <a:t>改造、增加片上外设成为嵌入式</a:t>
          </a:r>
          <a:r>
            <a:rPr lang="en-US" altLang="zh-CN" sz="2000" dirty="0" smtClean="0">
              <a:solidFill>
                <a:schemeClr val="bg1"/>
              </a:solidFill>
              <a:latin typeface="微软雅黑" panose="020B0503020204020204" pitchFamily="34" charset="-122"/>
              <a:ea typeface="微软雅黑" panose="020B0503020204020204" pitchFamily="34" charset="-122"/>
            </a:rPr>
            <a:t>DSP</a:t>
          </a:r>
          <a:r>
            <a:rPr lang="zh-CN" altLang="en-US" sz="2000" dirty="0" smtClean="0">
              <a:solidFill>
                <a:schemeClr val="bg1"/>
              </a:solidFill>
              <a:latin typeface="微软雅黑" panose="020B0503020204020204" pitchFamily="34" charset="-122"/>
              <a:ea typeface="微软雅黑" panose="020B0503020204020204" pitchFamily="34" charset="-122"/>
            </a:rPr>
            <a:t>处理器，</a:t>
          </a:r>
          <a:r>
            <a:rPr lang="en-US" altLang="zh-CN" sz="2000" dirty="0" smtClean="0">
              <a:solidFill>
                <a:schemeClr val="bg1"/>
              </a:solidFill>
              <a:latin typeface="微软雅黑" panose="020B0503020204020204" pitchFamily="34" charset="-122"/>
              <a:ea typeface="微软雅黑" panose="020B0503020204020204" pitchFamily="34" charset="-122"/>
            </a:rPr>
            <a:t>TI</a:t>
          </a:r>
          <a:r>
            <a:rPr lang="zh-CN" altLang="en-US" sz="2000" dirty="0" smtClean="0">
              <a:solidFill>
                <a:schemeClr val="bg1"/>
              </a:solidFill>
              <a:latin typeface="微软雅黑" panose="020B0503020204020204" pitchFamily="34" charset="-122"/>
              <a:ea typeface="微软雅黑" panose="020B0503020204020204" pitchFamily="34" charset="-122"/>
            </a:rPr>
            <a:t>的</a:t>
          </a:r>
          <a:r>
            <a:rPr lang="en-US" altLang="zh-CN" sz="2000" b="1" dirty="0" smtClean="0">
              <a:solidFill>
                <a:srgbClr val="FF5050"/>
              </a:solidFill>
              <a:latin typeface="微软雅黑" panose="020B0503020204020204" pitchFamily="34" charset="-122"/>
              <a:ea typeface="微软雅黑" panose="020B0503020204020204" pitchFamily="34" charset="-122"/>
            </a:rPr>
            <a:t>TMS320C2000/C5000</a:t>
          </a:r>
          <a:r>
            <a:rPr lang="zh-CN" altLang="en-US" sz="2000" dirty="0" smtClean="0">
              <a:solidFill>
                <a:schemeClr val="bg1"/>
              </a:solidFill>
              <a:latin typeface="微软雅黑" panose="020B0503020204020204" pitchFamily="34" charset="-122"/>
              <a:ea typeface="微软雅黑" panose="020B0503020204020204" pitchFamily="34" charset="-122"/>
            </a:rPr>
            <a:t>等属于此范畴；</a:t>
          </a:r>
          <a:endParaRPr lang="zh-CN" altLang="en-US" sz="2000" b="0" dirty="0">
            <a:solidFill>
              <a:schemeClr val="bg1"/>
            </a:solidFill>
            <a:latin typeface="微软雅黑" panose="020B0503020204020204" pitchFamily="34" charset="-122"/>
            <a:ea typeface="微软雅黑" panose="020B0503020204020204" pitchFamily="34" charset="-122"/>
          </a:endParaRPr>
        </a:p>
      </dgm:t>
    </dgm:pt>
    <dgm:pt modelId="{AE2EDAF1-9E64-4F69-B393-17E937202EEA}" cxnId="{52D08463-65B7-4205-8CD1-04F2D43C700F}"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77E707FB-EF4A-46DC-9A85-7F3F358275AC}" cxnId="{52D08463-65B7-4205-8CD1-04F2D43C700F}"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E53E72F6-51C1-4D30-B7A1-698280CE8B27}">
      <dgm:prSet phldrT="[文本]" custT="1"/>
      <dgm:spPr>
        <a:solidFill>
          <a:srgbClr val="00486C"/>
        </a:solidFill>
      </dgm:spPr>
      <dgm:t>
        <a:bodyPr/>
        <a:lstStyle/>
        <a:p>
          <a:pPr algn="l"/>
          <a:r>
            <a:rPr lang="zh-CN" altLang="en-US" sz="2000" dirty="0" smtClean="0">
              <a:solidFill>
                <a:schemeClr val="bg1"/>
              </a:solidFill>
              <a:latin typeface="微软雅黑" panose="020B0503020204020204" pitchFamily="34" charset="-122"/>
              <a:ea typeface="微软雅黑" panose="020B0503020204020204" pitchFamily="34" charset="-122"/>
            </a:rPr>
            <a:t>二是在通用单片机或嵌入式片上系</a:t>
          </a:r>
          <a:r>
            <a:rPr lang="en-US" altLang="zh-CN" sz="2000" b="1" dirty="0" smtClean="0">
              <a:solidFill>
                <a:srgbClr val="FF5050"/>
              </a:solidFill>
              <a:latin typeface="微软雅黑" panose="020B0503020204020204" pitchFamily="34" charset="-122"/>
              <a:ea typeface="微软雅黑" panose="020B0503020204020204" pitchFamily="34" charset="-122"/>
            </a:rPr>
            <a:t>(System On Chip) SOC</a:t>
          </a:r>
          <a:r>
            <a:rPr lang="zh-CN" altLang="en-US" sz="2000" dirty="0" smtClean="0">
              <a:solidFill>
                <a:schemeClr val="bg1"/>
              </a:solidFill>
              <a:latin typeface="微软雅黑" panose="020B0503020204020204" pitchFamily="34" charset="-122"/>
              <a:ea typeface="微软雅黑" panose="020B0503020204020204" pitchFamily="34" charset="-122"/>
            </a:rPr>
            <a:t>中增加</a:t>
          </a:r>
          <a:r>
            <a:rPr lang="en-US" altLang="zh-CN" sz="2000" b="1" dirty="0" smtClean="0">
              <a:solidFill>
                <a:srgbClr val="FF5050"/>
              </a:solidFill>
              <a:latin typeface="微软雅黑" panose="020B0503020204020204" pitchFamily="34" charset="-122"/>
              <a:ea typeface="微软雅黑" panose="020B0503020204020204" pitchFamily="34" charset="-122"/>
            </a:rPr>
            <a:t>DSP</a:t>
          </a:r>
          <a:r>
            <a:rPr lang="zh-CN" altLang="en-US" sz="2000" dirty="0" smtClean="0">
              <a:solidFill>
                <a:schemeClr val="bg1"/>
              </a:solidFill>
              <a:latin typeface="微软雅黑" panose="020B0503020204020204" pitchFamily="34" charset="-122"/>
              <a:ea typeface="微软雅黑" panose="020B0503020204020204" pitchFamily="34" charset="-122"/>
            </a:rPr>
            <a:t>协处理器，例如达芬奇是一款基于高性能 </a:t>
          </a:r>
          <a:r>
            <a:rPr lang="en-US" sz="2000" dirty="0" smtClean="0">
              <a:solidFill>
                <a:schemeClr val="bg1"/>
              </a:solidFill>
              <a:latin typeface="微软雅黑" panose="020B0503020204020204" pitchFamily="34" charset="-122"/>
              <a:ea typeface="微软雅黑" panose="020B0503020204020204" pitchFamily="34" charset="-122"/>
            </a:rPr>
            <a:t>TMS 320C64x™ </a:t>
          </a:r>
          <a:r>
            <a:rPr lang="zh-CN" altLang="en-US" sz="2000" dirty="0" smtClean="0">
              <a:solidFill>
                <a:schemeClr val="bg1"/>
              </a:solidFill>
              <a:latin typeface="微软雅黑" panose="020B0503020204020204" pitchFamily="34" charset="-122"/>
              <a:ea typeface="微软雅黑" panose="020B0503020204020204" pitchFamily="34" charset="-122"/>
            </a:rPr>
            <a:t>系列器件的 </a:t>
          </a:r>
          <a:r>
            <a:rPr lang="en-US" sz="2000" dirty="0" err="1" smtClean="0">
              <a:solidFill>
                <a:schemeClr val="bg1"/>
              </a:solidFill>
              <a:latin typeface="微软雅黑" panose="020B0503020204020204" pitchFamily="34" charset="-122"/>
              <a:ea typeface="微软雅黑" panose="020B0503020204020204" pitchFamily="34" charset="-122"/>
            </a:rPr>
            <a:t>SoC</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 </a:t>
          </a:r>
          <a:endParaRPr lang="zh-CN" altLang="en-US" sz="2000" b="0" dirty="0">
            <a:solidFill>
              <a:schemeClr val="bg1"/>
            </a:solidFill>
            <a:latin typeface="微软雅黑" panose="020B0503020204020204" pitchFamily="34" charset="-122"/>
            <a:ea typeface="微软雅黑" panose="020B0503020204020204" pitchFamily="34" charset="-122"/>
          </a:endParaRPr>
        </a:p>
      </dgm:t>
    </dgm:pt>
    <dgm:pt modelId="{F37625E2-22AD-4F55-9592-EBA713A26FE7}" cxnId="{6627A9A6-1514-4E83-A292-7DCDDA07EE0C}"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DA21B9E9-CE50-4ED0-9D67-9056D802AD32}" cxnId="{6627A9A6-1514-4E83-A292-7DCDDA07EE0C}"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B8F45326-BF4D-48AA-8317-A2D0F4DF7CCF}" type="pres">
      <dgm:prSet presAssocID="{DA6C900F-E5F3-4853-887A-24613C21F109}" presName="composite" presStyleCnt="0">
        <dgm:presLayoutVars>
          <dgm:chMax val="1"/>
          <dgm:dir/>
          <dgm:resizeHandles val="exact"/>
        </dgm:presLayoutVars>
      </dgm:prSet>
      <dgm:spPr/>
    </dgm:pt>
    <dgm:pt modelId="{AF94DC7E-DCCE-46A0-BDF2-651371B427F0}" type="pres">
      <dgm:prSet presAssocID="{ADCD1FC3-82C2-476D-9485-D2F72D099FEB}" presName="roof" presStyleLbl="dkBgShp" presStyleIdx="0" presStyleCnt="2" custLinFactNeighborX="-1870"/>
      <dgm:spPr/>
      <dgm:t>
        <a:bodyPr/>
        <a:lstStyle/>
        <a:p>
          <a:endParaRPr lang="zh-CN" altLang="en-US"/>
        </a:p>
      </dgm:t>
    </dgm:pt>
    <dgm:pt modelId="{BBD2DE6F-B801-4FED-8029-FD1541CD03CD}" type="pres">
      <dgm:prSet presAssocID="{ADCD1FC3-82C2-476D-9485-D2F72D099FEB}" presName="pillars" presStyleCnt="0"/>
      <dgm:spPr/>
    </dgm:pt>
    <dgm:pt modelId="{D6A9885B-FFA9-4139-8A2E-2E90C64FCC5A}" type="pres">
      <dgm:prSet presAssocID="{ADCD1FC3-82C2-476D-9485-D2F72D099FEB}" presName="pillar1" presStyleLbl="node1" presStyleIdx="0" presStyleCnt="2">
        <dgm:presLayoutVars>
          <dgm:bulletEnabled val="1"/>
        </dgm:presLayoutVars>
      </dgm:prSet>
      <dgm:spPr/>
      <dgm:t>
        <a:bodyPr/>
        <a:lstStyle/>
        <a:p>
          <a:endParaRPr lang="zh-CN" altLang="en-US"/>
        </a:p>
      </dgm:t>
    </dgm:pt>
    <dgm:pt modelId="{D04FF97D-9CB6-4F3F-82B5-0E457E128C04}" type="pres">
      <dgm:prSet presAssocID="{E53E72F6-51C1-4D30-B7A1-698280CE8B27}" presName="pillarX" presStyleLbl="node1" presStyleIdx="1" presStyleCnt="2" custLinFactNeighborX="3655">
        <dgm:presLayoutVars>
          <dgm:bulletEnabled val="1"/>
        </dgm:presLayoutVars>
      </dgm:prSet>
      <dgm:spPr/>
      <dgm:t>
        <a:bodyPr/>
        <a:lstStyle/>
        <a:p>
          <a:endParaRPr lang="zh-CN" altLang="en-US"/>
        </a:p>
      </dgm:t>
    </dgm:pt>
    <dgm:pt modelId="{B93EF497-CA9D-41B5-A8BA-F1B0B8E17453}" type="pres">
      <dgm:prSet presAssocID="{ADCD1FC3-82C2-476D-9485-D2F72D099FEB}" presName="base" presStyleLbl="dkBgShp" presStyleIdx="1" presStyleCnt="2"/>
      <dgm:spPr/>
    </dgm:pt>
  </dgm:ptLst>
  <dgm:cxnLst>
    <dgm:cxn modelId="{D9C84728-F5CC-4613-A1C7-2D9511624F99}" type="presOf" srcId="{E53E72F6-51C1-4D30-B7A1-698280CE8B27}" destId="{D04FF97D-9CB6-4F3F-82B5-0E457E128C04}" srcOrd="0" destOrd="0" presId="urn:microsoft.com/office/officeart/2005/8/layout/hList3"/>
    <dgm:cxn modelId="{6D6D4F4F-610A-414B-813E-076778C204B9}" type="presOf" srcId="{DA6C900F-E5F3-4853-887A-24613C21F109}" destId="{B8F45326-BF4D-48AA-8317-A2D0F4DF7CCF}" srcOrd="0" destOrd="0" presId="urn:microsoft.com/office/officeart/2005/8/layout/hList3"/>
    <dgm:cxn modelId="{52D08463-65B7-4205-8CD1-04F2D43C700F}" srcId="{ADCD1FC3-82C2-476D-9485-D2F72D099FEB}" destId="{D8BE0CB2-7620-4A35-BA3F-1CC4A27873EA}" srcOrd="0" destOrd="0" parTransId="{AE2EDAF1-9E64-4F69-B393-17E937202EEA}" sibTransId="{77E707FB-EF4A-46DC-9A85-7F3F358275AC}"/>
    <dgm:cxn modelId="{6627A9A6-1514-4E83-A292-7DCDDA07EE0C}" srcId="{ADCD1FC3-82C2-476D-9485-D2F72D099FEB}" destId="{E53E72F6-51C1-4D30-B7A1-698280CE8B27}" srcOrd="1" destOrd="0" parTransId="{F37625E2-22AD-4F55-9592-EBA713A26FE7}" sibTransId="{DA21B9E9-CE50-4ED0-9D67-9056D802AD32}"/>
    <dgm:cxn modelId="{390290A0-2503-4584-A867-344A23602FA5}" type="presOf" srcId="{D8BE0CB2-7620-4A35-BA3F-1CC4A27873EA}" destId="{D6A9885B-FFA9-4139-8A2E-2E90C64FCC5A}" srcOrd="0" destOrd="0" presId="urn:microsoft.com/office/officeart/2005/8/layout/hList3"/>
    <dgm:cxn modelId="{5BE62269-A3F4-4573-AE70-C7186BA44D09}" type="presOf" srcId="{ADCD1FC3-82C2-476D-9485-D2F72D099FEB}" destId="{AF94DC7E-DCCE-46A0-BDF2-651371B427F0}" srcOrd="0" destOrd="0" presId="urn:microsoft.com/office/officeart/2005/8/layout/hList3"/>
    <dgm:cxn modelId="{115D5531-20C7-4EE9-9132-D51471E94DD3}" srcId="{DA6C900F-E5F3-4853-887A-24613C21F109}" destId="{ADCD1FC3-82C2-476D-9485-D2F72D099FEB}" srcOrd="0" destOrd="0" parTransId="{32C02B1F-D7F7-4F80-B010-55088E80B66E}" sibTransId="{5F877E7F-4012-463B-A786-DE838BE4D74D}"/>
    <dgm:cxn modelId="{C97CF2B3-DE5A-481F-9A2D-30D446DE7022}" type="presParOf" srcId="{B8F45326-BF4D-48AA-8317-A2D0F4DF7CCF}" destId="{AF94DC7E-DCCE-46A0-BDF2-651371B427F0}" srcOrd="0" destOrd="0" presId="urn:microsoft.com/office/officeart/2005/8/layout/hList3"/>
    <dgm:cxn modelId="{4350C094-894B-444A-87B8-EC8D293EB985}" type="presParOf" srcId="{B8F45326-BF4D-48AA-8317-A2D0F4DF7CCF}" destId="{BBD2DE6F-B801-4FED-8029-FD1541CD03CD}" srcOrd="1" destOrd="0" presId="urn:microsoft.com/office/officeart/2005/8/layout/hList3"/>
    <dgm:cxn modelId="{B550BA6D-B84C-428D-8AEE-34DAAB4E1376}" type="presParOf" srcId="{BBD2DE6F-B801-4FED-8029-FD1541CD03CD}" destId="{D6A9885B-FFA9-4139-8A2E-2E90C64FCC5A}" srcOrd="0" destOrd="0" presId="urn:microsoft.com/office/officeart/2005/8/layout/hList3"/>
    <dgm:cxn modelId="{2ADDC009-5555-435A-9B48-C79BDFD97833}" type="presParOf" srcId="{BBD2DE6F-B801-4FED-8029-FD1541CD03CD}" destId="{D04FF97D-9CB6-4F3F-82B5-0E457E128C04}" srcOrd="1" destOrd="0" presId="urn:microsoft.com/office/officeart/2005/8/layout/hList3"/>
    <dgm:cxn modelId="{5863AB2F-A526-410A-91C8-4BE4E11868D5}" type="presParOf" srcId="{B8F45326-BF4D-48AA-8317-A2D0F4DF7CCF}" destId="{B93EF497-CA9D-41B5-A8BA-F1B0B8E17453}"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6C900F-E5F3-4853-887A-24613C21F109}" type="doc">
      <dgm:prSet loTypeId="urn:microsoft.com/office/officeart/2005/8/layout/hList3" loCatId="list" qsTypeId="urn:microsoft.com/office/officeart/2005/8/quickstyle/simple1" qsCatId="simple" csTypeId="urn:microsoft.com/office/officeart/2005/8/colors/colorful5" csCatId="colorful" phldr="1"/>
      <dgm:spPr/>
      <dgm:t>
        <a:bodyPr/>
        <a:lstStyle/>
        <a:p>
          <a:endParaRPr lang="zh-CN" altLang="en-US"/>
        </a:p>
      </dgm:t>
    </dgm:pt>
    <dgm:pt modelId="{ADCD1FC3-82C2-476D-9485-D2F72D099FEB}">
      <dgm:prSet phldrT="[文本]" custT="1"/>
      <dgm:spPr>
        <a:solidFill>
          <a:srgbClr val="0070C0"/>
        </a:solidFill>
      </dgm:spPr>
      <dgm:t>
        <a:bodyPr/>
        <a:lstStyle/>
        <a:p>
          <a:r>
            <a:rPr lang="zh-CN" altLang="en-US" sz="3600" dirty="0" smtClean="0">
              <a:latin typeface="微软雅黑" panose="020B0503020204020204" pitchFamily="34" charset="-122"/>
              <a:ea typeface="微软雅黑" panose="020B0503020204020204" pitchFamily="34" charset="-122"/>
            </a:rPr>
            <a:t>按实时性</a:t>
          </a:r>
          <a:endParaRPr lang="zh-CN" altLang="en-US" sz="3600" dirty="0">
            <a:latin typeface="微软雅黑" panose="020B0503020204020204" pitchFamily="34" charset="-122"/>
            <a:ea typeface="微软雅黑" panose="020B0503020204020204" pitchFamily="34" charset="-122"/>
          </a:endParaRPr>
        </a:p>
      </dgm:t>
    </dgm:pt>
    <dgm:pt modelId="{32C02B1F-D7F7-4F80-B010-55088E80B66E}" cxnId="{115D5531-20C7-4EE9-9132-D51471E94DD3}" type="parTrans">
      <dgm:prSet/>
      <dgm:spPr/>
      <dgm:t>
        <a:bodyPr/>
        <a:lstStyle/>
        <a:p>
          <a:endParaRPr lang="zh-CN" altLang="en-US"/>
        </a:p>
      </dgm:t>
    </dgm:pt>
    <dgm:pt modelId="{5F877E7F-4012-463B-A786-DE838BE4D74D}" cxnId="{115D5531-20C7-4EE9-9132-D51471E94DD3}" type="sibTrans">
      <dgm:prSet/>
      <dgm:spPr/>
      <dgm:t>
        <a:bodyPr/>
        <a:lstStyle/>
        <a:p>
          <a:endParaRPr lang="zh-CN" altLang="en-US"/>
        </a:p>
      </dgm:t>
    </dgm:pt>
    <dgm:pt modelId="{D8BE0CB2-7620-4A35-BA3F-1CC4A27873EA}">
      <dgm:prSet phldrT="[文本]" custT="1"/>
      <dgm:spPr/>
      <dgm:t>
        <a:bodyPr/>
        <a:lstStyle/>
        <a:p>
          <a:r>
            <a:rPr lang="zh-CN" altLang="en-US" sz="3200" b="0" dirty="0" smtClean="0">
              <a:solidFill>
                <a:schemeClr val="bg1"/>
              </a:solidFill>
              <a:latin typeface="微软雅黑" panose="020B0503020204020204" pitchFamily="34" charset="-122"/>
              <a:ea typeface="微软雅黑" panose="020B0503020204020204" pitchFamily="34" charset="-122"/>
            </a:rPr>
            <a:t>实时系统</a:t>
          </a:r>
          <a:endParaRPr lang="zh-CN" altLang="en-US" sz="3200" b="0" dirty="0">
            <a:solidFill>
              <a:schemeClr val="bg1"/>
            </a:solidFill>
            <a:latin typeface="微软雅黑" panose="020B0503020204020204" pitchFamily="34" charset="-122"/>
            <a:ea typeface="微软雅黑" panose="020B0503020204020204" pitchFamily="34" charset="-122"/>
          </a:endParaRPr>
        </a:p>
      </dgm:t>
    </dgm:pt>
    <dgm:pt modelId="{AE2EDAF1-9E64-4F69-B393-17E937202EEA}" cxnId="{52D08463-65B7-4205-8CD1-04F2D43C700F}" type="parTrans">
      <dgm:prSet/>
      <dgm:spPr/>
      <dgm:t>
        <a:bodyPr/>
        <a:lstStyle/>
        <a:p>
          <a:endParaRPr lang="zh-CN" altLang="en-US"/>
        </a:p>
      </dgm:t>
    </dgm:pt>
    <dgm:pt modelId="{77E707FB-EF4A-46DC-9A85-7F3F358275AC}" cxnId="{52D08463-65B7-4205-8CD1-04F2D43C700F}" type="sibTrans">
      <dgm:prSet/>
      <dgm:spPr/>
      <dgm:t>
        <a:bodyPr/>
        <a:lstStyle/>
        <a:p>
          <a:endParaRPr lang="zh-CN" altLang="en-US"/>
        </a:p>
      </dgm:t>
    </dgm:pt>
    <dgm:pt modelId="{E53E72F6-51C1-4D30-B7A1-698280CE8B27}">
      <dgm:prSet phldrT="[文本]" custT="1"/>
      <dgm:spPr/>
      <dgm:t>
        <a:bodyPr/>
        <a:lstStyle/>
        <a:p>
          <a:r>
            <a:rPr lang="zh-CN" altLang="en-US" sz="3200" b="0" dirty="0" smtClean="0">
              <a:solidFill>
                <a:schemeClr val="bg1"/>
              </a:solidFill>
              <a:latin typeface="微软雅黑" panose="020B0503020204020204" pitchFamily="34" charset="-122"/>
              <a:ea typeface="微软雅黑" panose="020B0503020204020204" pitchFamily="34" charset="-122"/>
            </a:rPr>
            <a:t>非实时系统</a:t>
          </a:r>
          <a:endParaRPr lang="zh-CN" altLang="en-US" sz="3200" b="0" dirty="0">
            <a:solidFill>
              <a:schemeClr val="bg1"/>
            </a:solidFill>
            <a:latin typeface="微软雅黑" panose="020B0503020204020204" pitchFamily="34" charset="-122"/>
            <a:ea typeface="微软雅黑" panose="020B0503020204020204" pitchFamily="34" charset="-122"/>
          </a:endParaRPr>
        </a:p>
      </dgm:t>
    </dgm:pt>
    <dgm:pt modelId="{F37625E2-22AD-4F55-9592-EBA713A26FE7}" cxnId="{6627A9A6-1514-4E83-A292-7DCDDA07EE0C}" type="parTrans">
      <dgm:prSet/>
      <dgm:spPr/>
      <dgm:t>
        <a:bodyPr/>
        <a:lstStyle/>
        <a:p>
          <a:endParaRPr lang="zh-CN" altLang="en-US"/>
        </a:p>
      </dgm:t>
    </dgm:pt>
    <dgm:pt modelId="{DA21B9E9-CE50-4ED0-9D67-9056D802AD32}" cxnId="{6627A9A6-1514-4E83-A292-7DCDDA07EE0C}" type="sibTrans">
      <dgm:prSet/>
      <dgm:spPr/>
      <dgm:t>
        <a:bodyPr/>
        <a:lstStyle/>
        <a:p>
          <a:endParaRPr lang="zh-CN" altLang="en-US"/>
        </a:p>
      </dgm:t>
    </dgm:pt>
    <dgm:pt modelId="{B8F45326-BF4D-48AA-8317-A2D0F4DF7CCF}" type="pres">
      <dgm:prSet presAssocID="{DA6C900F-E5F3-4853-887A-24613C21F109}" presName="composite" presStyleCnt="0">
        <dgm:presLayoutVars>
          <dgm:chMax val="1"/>
          <dgm:dir/>
          <dgm:resizeHandles val="exact"/>
        </dgm:presLayoutVars>
      </dgm:prSet>
      <dgm:spPr/>
    </dgm:pt>
    <dgm:pt modelId="{AF94DC7E-DCCE-46A0-BDF2-651371B427F0}" type="pres">
      <dgm:prSet presAssocID="{ADCD1FC3-82C2-476D-9485-D2F72D099FEB}" presName="roof" presStyleLbl="dkBgShp" presStyleIdx="0" presStyleCnt="2"/>
      <dgm:spPr/>
      <dgm:t>
        <a:bodyPr/>
        <a:lstStyle/>
        <a:p>
          <a:endParaRPr lang="zh-CN" altLang="en-US"/>
        </a:p>
      </dgm:t>
    </dgm:pt>
    <dgm:pt modelId="{BBD2DE6F-B801-4FED-8029-FD1541CD03CD}" type="pres">
      <dgm:prSet presAssocID="{ADCD1FC3-82C2-476D-9485-D2F72D099FEB}" presName="pillars" presStyleCnt="0"/>
      <dgm:spPr/>
    </dgm:pt>
    <dgm:pt modelId="{D6A9885B-FFA9-4139-8A2E-2E90C64FCC5A}" type="pres">
      <dgm:prSet presAssocID="{ADCD1FC3-82C2-476D-9485-D2F72D099FEB}" presName="pillar1" presStyleLbl="node1" presStyleIdx="0" presStyleCnt="2">
        <dgm:presLayoutVars>
          <dgm:bulletEnabled val="1"/>
        </dgm:presLayoutVars>
      </dgm:prSet>
      <dgm:spPr/>
      <dgm:t>
        <a:bodyPr/>
        <a:lstStyle/>
        <a:p>
          <a:endParaRPr lang="zh-CN" altLang="en-US"/>
        </a:p>
      </dgm:t>
    </dgm:pt>
    <dgm:pt modelId="{D04FF97D-9CB6-4F3F-82B5-0E457E128C04}" type="pres">
      <dgm:prSet presAssocID="{E53E72F6-51C1-4D30-B7A1-698280CE8B27}" presName="pillarX" presStyleLbl="node1" presStyleIdx="1" presStyleCnt="2">
        <dgm:presLayoutVars>
          <dgm:bulletEnabled val="1"/>
        </dgm:presLayoutVars>
      </dgm:prSet>
      <dgm:spPr/>
      <dgm:t>
        <a:bodyPr/>
        <a:lstStyle/>
        <a:p>
          <a:endParaRPr lang="zh-CN" altLang="en-US"/>
        </a:p>
      </dgm:t>
    </dgm:pt>
    <dgm:pt modelId="{B93EF497-CA9D-41B5-A8BA-F1B0B8E17453}" type="pres">
      <dgm:prSet presAssocID="{ADCD1FC3-82C2-476D-9485-D2F72D099FEB}" presName="base" presStyleLbl="dkBgShp" presStyleIdx="1" presStyleCnt="2"/>
      <dgm:spPr/>
    </dgm:pt>
  </dgm:ptLst>
  <dgm:cxnLst>
    <dgm:cxn modelId="{95A5B1A0-0EAC-4947-BC22-D5DF490180C4}" type="presOf" srcId="{E53E72F6-51C1-4D30-B7A1-698280CE8B27}" destId="{D04FF97D-9CB6-4F3F-82B5-0E457E128C04}" srcOrd="0" destOrd="0" presId="urn:microsoft.com/office/officeart/2005/8/layout/hList3"/>
    <dgm:cxn modelId="{52D08463-65B7-4205-8CD1-04F2D43C700F}" srcId="{ADCD1FC3-82C2-476D-9485-D2F72D099FEB}" destId="{D8BE0CB2-7620-4A35-BA3F-1CC4A27873EA}" srcOrd="0" destOrd="0" parTransId="{AE2EDAF1-9E64-4F69-B393-17E937202EEA}" sibTransId="{77E707FB-EF4A-46DC-9A85-7F3F358275AC}"/>
    <dgm:cxn modelId="{6627A9A6-1514-4E83-A292-7DCDDA07EE0C}" srcId="{ADCD1FC3-82C2-476D-9485-D2F72D099FEB}" destId="{E53E72F6-51C1-4D30-B7A1-698280CE8B27}" srcOrd="1" destOrd="0" parTransId="{F37625E2-22AD-4F55-9592-EBA713A26FE7}" sibTransId="{DA21B9E9-CE50-4ED0-9D67-9056D802AD32}"/>
    <dgm:cxn modelId="{29BC6AE0-9DC7-43CA-84FE-93E60AA37B79}" type="presOf" srcId="{DA6C900F-E5F3-4853-887A-24613C21F109}" destId="{B8F45326-BF4D-48AA-8317-A2D0F4DF7CCF}" srcOrd="0" destOrd="0" presId="urn:microsoft.com/office/officeart/2005/8/layout/hList3"/>
    <dgm:cxn modelId="{D72728E4-9465-480C-B556-5307AB3D2029}" type="presOf" srcId="{D8BE0CB2-7620-4A35-BA3F-1CC4A27873EA}" destId="{D6A9885B-FFA9-4139-8A2E-2E90C64FCC5A}" srcOrd="0" destOrd="0" presId="urn:microsoft.com/office/officeart/2005/8/layout/hList3"/>
    <dgm:cxn modelId="{E1870DA2-F1C1-4EEB-8AEC-0E9389379BB2}" type="presOf" srcId="{ADCD1FC3-82C2-476D-9485-D2F72D099FEB}" destId="{AF94DC7E-DCCE-46A0-BDF2-651371B427F0}" srcOrd="0" destOrd="0" presId="urn:microsoft.com/office/officeart/2005/8/layout/hList3"/>
    <dgm:cxn modelId="{115D5531-20C7-4EE9-9132-D51471E94DD3}" srcId="{DA6C900F-E5F3-4853-887A-24613C21F109}" destId="{ADCD1FC3-82C2-476D-9485-D2F72D099FEB}" srcOrd="0" destOrd="0" parTransId="{32C02B1F-D7F7-4F80-B010-55088E80B66E}" sibTransId="{5F877E7F-4012-463B-A786-DE838BE4D74D}"/>
    <dgm:cxn modelId="{E47BB5B9-1EB6-4455-A7C8-565BBC0582EE}" type="presParOf" srcId="{B8F45326-BF4D-48AA-8317-A2D0F4DF7CCF}" destId="{AF94DC7E-DCCE-46A0-BDF2-651371B427F0}" srcOrd="0" destOrd="0" presId="urn:microsoft.com/office/officeart/2005/8/layout/hList3"/>
    <dgm:cxn modelId="{F19C74E0-1087-414D-A439-2D744C26D39D}" type="presParOf" srcId="{B8F45326-BF4D-48AA-8317-A2D0F4DF7CCF}" destId="{BBD2DE6F-B801-4FED-8029-FD1541CD03CD}" srcOrd="1" destOrd="0" presId="urn:microsoft.com/office/officeart/2005/8/layout/hList3"/>
    <dgm:cxn modelId="{9AD305EE-B6B3-47CF-A05F-44D79B7936F8}" type="presParOf" srcId="{BBD2DE6F-B801-4FED-8029-FD1541CD03CD}" destId="{D6A9885B-FFA9-4139-8A2E-2E90C64FCC5A}" srcOrd="0" destOrd="0" presId="urn:microsoft.com/office/officeart/2005/8/layout/hList3"/>
    <dgm:cxn modelId="{DD8B9F21-3015-4428-AE9D-21FD2F99A0D0}" type="presParOf" srcId="{BBD2DE6F-B801-4FED-8029-FD1541CD03CD}" destId="{D04FF97D-9CB6-4F3F-82B5-0E457E128C04}" srcOrd="1" destOrd="0" presId="urn:microsoft.com/office/officeart/2005/8/layout/hList3"/>
    <dgm:cxn modelId="{47944A33-9471-4A7C-9338-35DF4A4B27BA}" type="presParOf" srcId="{B8F45326-BF4D-48AA-8317-A2D0F4DF7CCF}" destId="{B93EF497-CA9D-41B5-A8BA-F1B0B8E17453}"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4139BD-4AD3-4848-BC95-A9B5763FCB1F}" type="doc">
      <dgm:prSet loTypeId="urn:microsoft.com/office/officeart/2005/8/layout/hList3" loCatId="list" qsTypeId="urn:microsoft.com/office/officeart/2005/8/quickstyle/simple1" qsCatId="simple" csTypeId="urn:microsoft.com/office/officeart/2005/8/colors/colorful5" csCatId="colorful" phldr="1"/>
      <dgm:spPr/>
      <dgm:t>
        <a:bodyPr/>
        <a:lstStyle/>
        <a:p>
          <a:endParaRPr lang="zh-CN" altLang="en-US"/>
        </a:p>
      </dgm:t>
    </dgm:pt>
    <dgm:pt modelId="{D58F7A02-BDF0-46E0-A2BC-42C498BAB2C5}">
      <dgm:prSet phldrT="[文本]" custT="1"/>
      <dgm:spPr/>
      <dgm:t>
        <a:bodyPr/>
        <a:lstStyle/>
        <a:p>
          <a:r>
            <a:rPr lang="zh-CN" altLang="en-US" sz="2800" dirty="0" smtClean="0">
              <a:latin typeface="微软雅黑" panose="020B0503020204020204" pitchFamily="34" charset="-122"/>
              <a:ea typeface="微软雅黑" panose="020B0503020204020204" pitchFamily="34" charset="-122"/>
            </a:rPr>
            <a:t>按应用范围可分为</a:t>
          </a:r>
          <a:endParaRPr lang="zh-CN" altLang="en-US" sz="2800" dirty="0">
            <a:latin typeface="微软雅黑" panose="020B0503020204020204" pitchFamily="34" charset="-122"/>
            <a:ea typeface="微软雅黑" panose="020B0503020204020204" pitchFamily="34" charset="-122"/>
          </a:endParaRPr>
        </a:p>
      </dgm:t>
    </dgm:pt>
    <dgm:pt modelId="{DB8CFBDB-7256-4D81-BF7A-D3B77EB30001}" cxnId="{CF754A2C-9F28-4931-994B-2D6C7DD50229}" type="parTrans">
      <dgm:prSet/>
      <dgm:spPr/>
      <dgm:t>
        <a:bodyPr/>
        <a:lstStyle/>
        <a:p>
          <a:endParaRPr lang="zh-CN" altLang="en-US"/>
        </a:p>
      </dgm:t>
    </dgm:pt>
    <dgm:pt modelId="{396C3ADF-3B2C-4D40-AD05-0743693B82A3}" cxnId="{CF754A2C-9F28-4931-994B-2D6C7DD50229}" type="sibTrans">
      <dgm:prSet/>
      <dgm:spPr/>
      <dgm:t>
        <a:bodyPr/>
        <a:lstStyle/>
        <a:p>
          <a:endParaRPr lang="zh-CN" altLang="en-US"/>
        </a:p>
      </dgm:t>
    </dgm:pt>
    <dgm:pt modelId="{97563B19-8775-419A-9574-D1E70EAB4B71}">
      <dgm:prSet phldrT="[文本]" custT="1"/>
      <dgm:spPr/>
      <dgm:t>
        <a:bodyPr/>
        <a:lstStyle/>
        <a:p>
          <a:pPr>
            <a:lnSpc>
              <a:spcPct val="100000"/>
            </a:lnSpc>
          </a:pPr>
          <a:r>
            <a:rPr lang="zh-CN" altLang="en-US" sz="2000" dirty="0" smtClean="0">
              <a:latin typeface="微软雅黑" panose="020B0503020204020204" pitchFamily="34" charset="-122"/>
              <a:ea typeface="微软雅黑" panose="020B0503020204020204" pitchFamily="34" charset="-122"/>
            </a:rPr>
            <a:t>工业应用</a:t>
          </a:r>
          <a:endParaRPr lang="zh-CN" altLang="en-US" sz="2000" dirty="0">
            <a:latin typeface="微软雅黑" panose="020B0503020204020204" pitchFamily="34" charset="-122"/>
            <a:ea typeface="微软雅黑" panose="020B0503020204020204" pitchFamily="34" charset="-122"/>
          </a:endParaRPr>
        </a:p>
      </dgm:t>
    </dgm:pt>
    <dgm:pt modelId="{BBCCF6EA-CD78-4DFB-B073-E30A0EF689F8}" cxnId="{5AB0D779-CB70-40DF-B20C-008ECC5F6B1D}" type="parTrans">
      <dgm:prSet/>
      <dgm:spPr/>
      <dgm:t>
        <a:bodyPr/>
        <a:lstStyle/>
        <a:p>
          <a:endParaRPr lang="zh-CN" altLang="en-US"/>
        </a:p>
      </dgm:t>
    </dgm:pt>
    <dgm:pt modelId="{40119DDC-A456-457A-BB4E-D6A36C5CAB35}" cxnId="{5AB0D779-CB70-40DF-B20C-008ECC5F6B1D}" type="sibTrans">
      <dgm:prSet/>
      <dgm:spPr/>
      <dgm:t>
        <a:bodyPr/>
        <a:lstStyle/>
        <a:p>
          <a:endParaRPr lang="zh-CN" altLang="en-US"/>
        </a:p>
      </dgm:t>
    </dgm:pt>
    <dgm:pt modelId="{8792E599-4751-43FB-85FB-19E1B53C66C6}">
      <dgm:prSet phldrT="[文本]" custT="1"/>
      <dgm:spPr/>
      <dgm:t>
        <a:bodyPr/>
        <a:lstStyle/>
        <a:p>
          <a:pPr>
            <a:lnSpc>
              <a:spcPct val="100000"/>
            </a:lnSpc>
          </a:pPr>
          <a:r>
            <a:rPr lang="zh-CN" altLang="en-US" sz="2000" dirty="0" smtClean="0">
              <a:latin typeface="微软雅黑" panose="020B0503020204020204" pitchFamily="34" charset="-122"/>
              <a:ea typeface="微软雅黑" panose="020B0503020204020204" pitchFamily="34" charset="-122"/>
            </a:rPr>
            <a:t>仪器仪表</a:t>
          </a:r>
          <a:endParaRPr lang="zh-CN" altLang="en-US" sz="2000" dirty="0">
            <a:latin typeface="微软雅黑" panose="020B0503020204020204" pitchFamily="34" charset="-122"/>
            <a:ea typeface="微软雅黑" panose="020B0503020204020204" pitchFamily="34" charset="-122"/>
          </a:endParaRPr>
        </a:p>
      </dgm:t>
    </dgm:pt>
    <dgm:pt modelId="{D66BD73B-4ABD-4361-920B-0A2BDF4D572F}" cxnId="{ECAA674D-17AA-47B8-96A0-05926AA44306}" type="parTrans">
      <dgm:prSet/>
      <dgm:spPr/>
      <dgm:t>
        <a:bodyPr/>
        <a:lstStyle/>
        <a:p>
          <a:endParaRPr lang="zh-CN" altLang="en-US"/>
        </a:p>
      </dgm:t>
    </dgm:pt>
    <dgm:pt modelId="{3D9FDD95-345F-4018-BD0E-7080E4AC9339}" cxnId="{ECAA674D-17AA-47B8-96A0-05926AA44306}" type="sibTrans">
      <dgm:prSet/>
      <dgm:spPr/>
      <dgm:t>
        <a:bodyPr/>
        <a:lstStyle/>
        <a:p>
          <a:endParaRPr lang="zh-CN" altLang="en-US"/>
        </a:p>
      </dgm:t>
    </dgm:pt>
    <dgm:pt modelId="{3AE8013C-5C76-4105-9CA8-43506AC6EA90}">
      <dgm:prSet phldrT="[文本]" custT="1"/>
      <dgm:spPr/>
      <dgm:t>
        <a:bodyPr/>
        <a:lstStyle/>
        <a:p>
          <a:pPr>
            <a:lnSpc>
              <a:spcPct val="100000"/>
            </a:lnSpc>
          </a:pPr>
          <a:r>
            <a:rPr lang="zh-CN" altLang="en-US" sz="2000" dirty="0" smtClean="0">
              <a:latin typeface="微软雅黑" panose="020B0503020204020204" pitchFamily="34" charset="-122"/>
              <a:ea typeface="微软雅黑" panose="020B0503020204020204" pitchFamily="34" charset="-122"/>
            </a:rPr>
            <a:t>民用</a:t>
          </a:r>
          <a:endParaRPr lang="zh-CN" altLang="en-US" sz="2000" dirty="0">
            <a:latin typeface="微软雅黑" panose="020B0503020204020204" pitchFamily="34" charset="-122"/>
            <a:ea typeface="微软雅黑" panose="020B0503020204020204" pitchFamily="34" charset="-122"/>
          </a:endParaRPr>
        </a:p>
      </dgm:t>
    </dgm:pt>
    <dgm:pt modelId="{4A4767A9-0BCC-4DBD-8954-595222B1C7BC}" cxnId="{A706C009-EA18-4F16-8E26-D3469A0C97BE}" type="parTrans">
      <dgm:prSet/>
      <dgm:spPr/>
      <dgm:t>
        <a:bodyPr/>
        <a:lstStyle/>
        <a:p>
          <a:endParaRPr lang="zh-CN" altLang="en-US"/>
        </a:p>
      </dgm:t>
    </dgm:pt>
    <dgm:pt modelId="{92722239-0927-4C44-ADE4-7AE2538F6E24}" cxnId="{A706C009-EA18-4F16-8E26-D3469A0C97BE}" type="sibTrans">
      <dgm:prSet/>
      <dgm:spPr/>
      <dgm:t>
        <a:bodyPr/>
        <a:lstStyle/>
        <a:p>
          <a:endParaRPr lang="zh-CN" altLang="en-US"/>
        </a:p>
      </dgm:t>
    </dgm:pt>
    <dgm:pt modelId="{D7191F49-FDFE-46EE-B514-670B0EA3FAF1}">
      <dgm:prSet phldrT="[文本]" custT="1"/>
      <dgm:spPr/>
      <dgm:t>
        <a:bodyPr/>
        <a:lstStyle/>
        <a:p>
          <a:pPr>
            <a:lnSpc>
              <a:spcPct val="100000"/>
            </a:lnSpc>
          </a:pPr>
          <a:r>
            <a:rPr lang="zh-CN" altLang="en-US" sz="2000" smtClean="0">
              <a:latin typeface="微软雅黑" panose="020B0503020204020204" pitchFamily="34" charset="-122"/>
              <a:ea typeface="微软雅黑" panose="020B0503020204020204" pitchFamily="34" charset="-122"/>
            </a:rPr>
            <a:t>电讯</a:t>
          </a:r>
          <a:endParaRPr lang="zh-CN" altLang="en-US" sz="2000" dirty="0">
            <a:latin typeface="微软雅黑" panose="020B0503020204020204" pitchFamily="34" charset="-122"/>
            <a:ea typeface="微软雅黑" panose="020B0503020204020204" pitchFamily="34" charset="-122"/>
          </a:endParaRPr>
        </a:p>
      </dgm:t>
    </dgm:pt>
    <dgm:pt modelId="{F193E70B-3D35-47BB-8563-B3CC77FBC650}" cxnId="{A38E9D33-CE9E-4FE7-A742-4569A4093F5C}" type="parTrans">
      <dgm:prSet/>
      <dgm:spPr/>
      <dgm:t>
        <a:bodyPr/>
        <a:lstStyle/>
        <a:p>
          <a:endParaRPr lang="zh-CN" altLang="en-US"/>
        </a:p>
      </dgm:t>
    </dgm:pt>
    <dgm:pt modelId="{E4BDC064-5D00-42D7-B1BA-70D682505D82}" cxnId="{A38E9D33-CE9E-4FE7-A742-4569A4093F5C}" type="sibTrans">
      <dgm:prSet/>
      <dgm:spPr/>
      <dgm:t>
        <a:bodyPr/>
        <a:lstStyle/>
        <a:p>
          <a:endParaRPr lang="zh-CN" altLang="en-US"/>
        </a:p>
      </dgm:t>
    </dgm:pt>
    <dgm:pt modelId="{0295A06F-84EE-4694-90CC-551F7798923D}">
      <dgm:prSet phldrT="[文本]" custT="1"/>
      <dgm:spPr/>
      <dgm:t>
        <a:bodyPr/>
        <a:lstStyle/>
        <a:p>
          <a:pPr>
            <a:lnSpc>
              <a:spcPct val="100000"/>
            </a:lnSpc>
          </a:pPr>
          <a:r>
            <a:rPr lang="zh-CN" altLang="en-US" sz="2000" smtClean="0">
              <a:latin typeface="微软雅黑" panose="020B0503020204020204" pitchFamily="34" charset="-122"/>
              <a:ea typeface="微软雅黑" panose="020B0503020204020204" pitchFamily="34" charset="-122"/>
            </a:rPr>
            <a:t>导航控制</a:t>
          </a:r>
          <a:endParaRPr lang="zh-CN" altLang="en-US" sz="2000" dirty="0">
            <a:latin typeface="微软雅黑" panose="020B0503020204020204" pitchFamily="34" charset="-122"/>
            <a:ea typeface="微软雅黑" panose="020B0503020204020204" pitchFamily="34" charset="-122"/>
          </a:endParaRPr>
        </a:p>
      </dgm:t>
    </dgm:pt>
    <dgm:pt modelId="{79AC57AB-36C3-41A2-8BCC-BE5CDFE431DC}" cxnId="{5F2EF8C9-5C35-4C76-9F8F-8EEAF3874291}" type="parTrans">
      <dgm:prSet/>
      <dgm:spPr/>
      <dgm:t>
        <a:bodyPr/>
        <a:lstStyle/>
        <a:p>
          <a:endParaRPr lang="zh-CN" altLang="en-US"/>
        </a:p>
      </dgm:t>
    </dgm:pt>
    <dgm:pt modelId="{3717DF6B-8C43-4F94-B3D1-0F147B033DEA}" cxnId="{5F2EF8C9-5C35-4C76-9F8F-8EEAF3874291}" type="sibTrans">
      <dgm:prSet/>
      <dgm:spPr/>
      <dgm:t>
        <a:bodyPr/>
        <a:lstStyle/>
        <a:p>
          <a:endParaRPr lang="zh-CN" altLang="en-US"/>
        </a:p>
      </dgm:t>
    </dgm:pt>
    <dgm:pt modelId="{14E6FC44-1A3B-40CA-B959-17D776D06A73}">
      <dgm:prSet phldrT="[文本]" custT="1"/>
      <dgm:spPr/>
      <dgm:t>
        <a:bodyPr/>
        <a:lstStyle/>
        <a:p>
          <a:pPr>
            <a:lnSpc>
              <a:spcPct val="100000"/>
            </a:lnSpc>
          </a:pPr>
          <a:r>
            <a:rPr lang="zh-CN" altLang="en-US" sz="2000" smtClean="0">
              <a:latin typeface="微软雅黑" panose="020B0503020204020204" pitchFamily="34" charset="-122"/>
              <a:ea typeface="微软雅黑" panose="020B0503020204020204" pitchFamily="34" charset="-122"/>
            </a:rPr>
            <a:t>数据处理</a:t>
          </a:r>
          <a:endParaRPr lang="zh-CN" altLang="en-US" sz="2000" dirty="0">
            <a:latin typeface="微软雅黑" panose="020B0503020204020204" pitchFamily="34" charset="-122"/>
            <a:ea typeface="微软雅黑" panose="020B0503020204020204" pitchFamily="34" charset="-122"/>
          </a:endParaRPr>
        </a:p>
      </dgm:t>
    </dgm:pt>
    <dgm:pt modelId="{D0CEB04A-D705-46F9-A363-9B8F57D9E82B}" cxnId="{F1342569-45C5-4E25-BAE8-3ABDFEE74712}" type="parTrans">
      <dgm:prSet/>
      <dgm:spPr/>
      <dgm:t>
        <a:bodyPr/>
        <a:lstStyle/>
        <a:p>
          <a:endParaRPr lang="zh-CN" altLang="en-US"/>
        </a:p>
      </dgm:t>
    </dgm:pt>
    <dgm:pt modelId="{FDECD9BD-1D6D-4944-984A-6E2E3170EFD3}" cxnId="{F1342569-45C5-4E25-BAE8-3ABDFEE74712}" type="sibTrans">
      <dgm:prSet/>
      <dgm:spPr/>
      <dgm:t>
        <a:bodyPr/>
        <a:lstStyle/>
        <a:p>
          <a:endParaRPr lang="zh-CN" altLang="en-US"/>
        </a:p>
      </dgm:t>
    </dgm:pt>
    <dgm:pt modelId="{BCBB7E07-3CAB-4D9E-A3E5-E14CF77971C5}">
      <dgm:prSet phldrT="[文本]" custT="1"/>
      <dgm:spPr/>
      <dgm:t>
        <a:bodyPr/>
        <a:lstStyle/>
        <a:p>
          <a:pPr>
            <a:lnSpc>
              <a:spcPct val="100000"/>
            </a:lnSpc>
          </a:pPr>
          <a:r>
            <a:rPr lang="zh-CN" altLang="en-US" sz="2000" smtClean="0">
              <a:latin typeface="微软雅黑" panose="020B0503020204020204" pitchFamily="34" charset="-122"/>
              <a:ea typeface="微软雅黑" panose="020B0503020204020204" pitchFamily="34" charset="-122"/>
            </a:rPr>
            <a:t>通信及网络</a:t>
          </a:r>
          <a:endParaRPr lang="zh-CN" altLang="en-US" sz="2000" dirty="0">
            <a:latin typeface="微软雅黑" panose="020B0503020204020204" pitchFamily="34" charset="-122"/>
            <a:ea typeface="微软雅黑" panose="020B0503020204020204" pitchFamily="34" charset="-122"/>
          </a:endParaRPr>
        </a:p>
      </dgm:t>
    </dgm:pt>
    <dgm:pt modelId="{A858B11B-C35E-4CE8-8F18-D2A64AF2032E}" cxnId="{84A8DB2E-0CF9-428A-94D9-143D65A96F2E}" type="parTrans">
      <dgm:prSet/>
      <dgm:spPr/>
      <dgm:t>
        <a:bodyPr/>
        <a:lstStyle/>
        <a:p>
          <a:endParaRPr lang="zh-CN" altLang="en-US"/>
        </a:p>
      </dgm:t>
    </dgm:pt>
    <dgm:pt modelId="{A8E8654E-4BD5-4158-A050-EA36B23A0125}" cxnId="{84A8DB2E-0CF9-428A-94D9-143D65A96F2E}" type="sibTrans">
      <dgm:prSet/>
      <dgm:spPr/>
      <dgm:t>
        <a:bodyPr/>
        <a:lstStyle/>
        <a:p>
          <a:endParaRPr lang="zh-CN" altLang="en-US"/>
        </a:p>
      </dgm:t>
    </dgm:pt>
    <dgm:pt modelId="{C053F108-8E7D-481C-B081-0E68E7FE3968}">
      <dgm:prSet phldrT="[文本]" custT="1"/>
      <dgm:spPr/>
      <dgm:t>
        <a:bodyPr/>
        <a:lstStyle/>
        <a:p>
          <a:pPr>
            <a:lnSpc>
              <a:spcPct val="100000"/>
            </a:lnSpc>
          </a:pPr>
          <a:r>
            <a:rPr lang="zh-CN" altLang="en-US" sz="2000" smtClean="0">
              <a:latin typeface="微软雅黑" panose="020B0503020204020204" pitchFamily="34" charset="-122"/>
              <a:ea typeface="微软雅黑" panose="020B0503020204020204" pitchFamily="34" charset="-122"/>
            </a:rPr>
            <a:t>农业、交通等</a:t>
          </a:r>
          <a:endParaRPr lang="zh-CN" altLang="en-US" sz="2000" dirty="0">
            <a:latin typeface="微软雅黑" panose="020B0503020204020204" pitchFamily="34" charset="-122"/>
            <a:ea typeface="微软雅黑" panose="020B0503020204020204" pitchFamily="34" charset="-122"/>
          </a:endParaRPr>
        </a:p>
      </dgm:t>
    </dgm:pt>
    <dgm:pt modelId="{685789F5-2418-48E0-96B7-1A826CD00648}" cxnId="{0BAB721D-9728-452B-A352-7823BE2B4066}" type="parTrans">
      <dgm:prSet/>
      <dgm:spPr/>
      <dgm:t>
        <a:bodyPr/>
        <a:lstStyle/>
        <a:p>
          <a:endParaRPr lang="zh-CN" altLang="en-US"/>
        </a:p>
      </dgm:t>
    </dgm:pt>
    <dgm:pt modelId="{7EA4525E-DD14-474A-9542-7C5D2168D969}" cxnId="{0BAB721D-9728-452B-A352-7823BE2B4066}" type="sibTrans">
      <dgm:prSet/>
      <dgm:spPr/>
      <dgm:t>
        <a:bodyPr/>
        <a:lstStyle/>
        <a:p>
          <a:endParaRPr lang="zh-CN" altLang="en-US"/>
        </a:p>
      </dgm:t>
    </dgm:pt>
    <dgm:pt modelId="{D6AFC5E9-1E95-4826-B3B7-F5550A15615A}" type="pres">
      <dgm:prSet presAssocID="{E54139BD-4AD3-4848-BC95-A9B5763FCB1F}" presName="composite" presStyleCnt="0">
        <dgm:presLayoutVars>
          <dgm:chMax val="1"/>
          <dgm:dir/>
          <dgm:resizeHandles val="exact"/>
        </dgm:presLayoutVars>
      </dgm:prSet>
      <dgm:spPr/>
    </dgm:pt>
    <dgm:pt modelId="{6C1A3B81-AD30-4D14-B498-0013E0ECA239}" type="pres">
      <dgm:prSet presAssocID="{D58F7A02-BDF0-46E0-A2BC-42C498BAB2C5}" presName="roof" presStyleLbl="dkBgShp" presStyleIdx="0" presStyleCnt="2"/>
      <dgm:spPr/>
      <dgm:t>
        <a:bodyPr/>
        <a:lstStyle/>
        <a:p>
          <a:endParaRPr lang="zh-CN" altLang="en-US"/>
        </a:p>
      </dgm:t>
    </dgm:pt>
    <dgm:pt modelId="{8DCDE4DA-6629-473D-A99E-C0A2C2A31F01}" type="pres">
      <dgm:prSet presAssocID="{D58F7A02-BDF0-46E0-A2BC-42C498BAB2C5}" presName="pillars" presStyleCnt="0"/>
      <dgm:spPr/>
    </dgm:pt>
    <dgm:pt modelId="{DC218629-0B65-4984-8186-31D890406097}" type="pres">
      <dgm:prSet presAssocID="{D58F7A02-BDF0-46E0-A2BC-42C498BAB2C5}" presName="pillar1" presStyleLbl="node1" presStyleIdx="0" presStyleCnt="8" custLinFactNeighborY="-378">
        <dgm:presLayoutVars>
          <dgm:bulletEnabled val="1"/>
        </dgm:presLayoutVars>
      </dgm:prSet>
      <dgm:spPr/>
      <dgm:t>
        <a:bodyPr/>
        <a:lstStyle/>
        <a:p>
          <a:endParaRPr lang="zh-CN" altLang="en-US"/>
        </a:p>
      </dgm:t>
    </dgm:pt>
    <dgm:pt modelId="{92F6DBF8-DD0B-477A-81E5-4025D9F98661}" type="pres">
      <dgm:prSet presAssocID="{8792E599-4751-43FB-85FB-19E1B53C66C6}" presName="pillarX" presStyleLbl="node1" presStyleIdx="1" presStyleCnt="8" custLinFactNeighborY="-378">
        <dgm:presLayoutVars>
          <dgm:bulletEnabled val="1"/>
        </dgm:presLayoutVars>
      </dgm:prSet>
      <dgm:spPr/>
      <dgm:t>
        <a:bodyPr/>
        <a:lstStyle/>
        <a:p>
          <a:endParaRPr lang="zh-CN" altLang="en-US"/>
        </a:p>
      </dgm:t>
    </dgm:pt>
    <dgm:pt modelId="{C9524760-2817-4BE3-845C-B2B6DD677F47}" type="pres">
      <dgm:prSet presAssocID="{3AE8013C-5C76-4105-9CA8-43506AC6EA90}" presName="pillarX" presStyleLbl="node1" presStyleIdx="2" presStyleCnt="8" custLinFactNeighborY="-378">
        <dgm:presLayoutVars>
          <dgm:bulletEnabled val="1"/>
        </dgm:presLayoutVars>
      </dgm:prSet>
      <dgm:spPr/>
      <dgm:t>
        <a:bodyPr/>
        <a:lstStyle/>
        <a:p>
          <a:endParaRPr lang="zh-CN" altLang="en-US"/>
        </a:p>
      </dgm:t>
    </dgm:pt>
    <dgm:pt modelId="{5304B329-0E08-43D4-AA21-27F6CB32EFA1}" type="pres">
      <dgm:prSet presAssocID="{D7191F49-FDFE-46EE-B514-670B0EA3FAF1}" presName="pillarX" presStyleLbl="node1" presStyleIdx="3" presStyleCnt="8" custLinFactNeighborY="-378">
        <dgm:presLayoutVars>
          <dgm:bulletEnabled val="1"/>
        </dgm:presLayoutVars>
      </dgm:prSet>
      <dgm:spPr/>
      <dgm:t>
        <a:bodyPr/>
        <a:lstStyle/>
        <a:p>
          <a:endParaRPr lang="zh-CN" altLang="en-US"/>
        </a:p>
      </dgm:t>
    </dgm:pt>
    <dgm:pt modelId="{B1BB9F55-2E4A-4D55-BF3D-73FE25417409}" type="pres">
      <dgm:prSet presAssocID="{0295A06F-84EE-4694-90CC-551F7798923D}" presName="pillarX" presStyleLbl="node1" presStyleIdx="4" presStyleCnt="8" custLinFactNeighborY="-378">
        <dgm:presLayoutVars>
          <dgm:bulletEnabled val="1"/>
        </dgm:presLayoutVars>
      </dgm:prSet>
      <dgm:spPr/>
      <dgm:t>
        <a:bodyPr/>
        <a:lstStyle/>
        <a:p>
          <a:endParaRPr lang="zh-CN" altLang="en-US"/>
        </a:p>
      </dgm:t>
    </dgm:pt>
    <dgm:pt modelId="{9970CF82-2728-4228-B476-521057C2CC0E}" type="pres">
      <dgm:prSet presAssocID="{14E6FC44-1A3B-40CA-B959-17D776D06A73}" presName="pillarX" presStyleLbl="node1" presStyleIdx="5" presStyleCnt="8" custLinFactNeighborY="-378">
        <dgm:presLayoutVars>
          <dgm:bulletEnabled val="1"/>
        </dgm:presLayoutVars>
      </dgm:prSet>
      <dgm:spPr/>
      <dgm:t>
        <a:bodyPr/>
        <a:lstStyle/>
        <a:p>
          <a:endParaRPr lang="zh-CN" altLang="en-US"/>
        </a:p>
      </dgm:t>
    </dgm:pt>
    <dgm:pt modelId="{33624641-EAFE-4530-98BC-C284A81F8507}" type="pres">
      <dgm:prSet presAssocID="{BCBB7E07-3CAB-4D9E-A3E5-E14CF77971C5}" presName="pillarX" presStyleLbl="node1" presStyleIdx="6" presStyleCnt="8" custLinFactNeighborY="-378">
        <dgm:presLayoutVars>
          <dgm:bulletEnabled val="1"/>
        </dgm:presLayoutVars>
      </dgm:prSet>
      <dgm:spPr/>
      <dgm:t>
        <a:bodyPr/>
        <a:lstStyle/>
        <a:p>
          <a:endParaRPr lang="zh-CN" altLang="en-US"/>
        </a:p>
      </dgm:t>
    </dgm:pt>
    <dgm:pt modelId="{7C84292A-27A0-4195-9A4A-48C4C48172F8}" type="pres">
      <dgm:prSet presAssocID="{C053F108-8E7D-481C-B081-0E68E7FE3968}" presName="pillarX" presStyleLbl="node1" presStyleIdx="7" presStyleCnt="8" custLinFactNeighborY="-378">
        <dgm:presLayoutVars>
          <dgm:bulletEnabled val="1"/>
        </dgm:presLayoutVars>
      </dgm:prSet>
      <dgm:spPr/>
      <dgm:t>
        <a:bodyPr/>
        <a:lstStyle/>
        <a:p>
          <a:endParaRPr lang="zh-CN" altLang="en-US"/>
        </a:p>
      </dgm:t>
    </dgm:pt>
    <dgm:pt modelId="{E90EFA50-BDE2-4138-8538-4CCBBF7A4035}" type="pres">
      <dgm:prSet presAssocID="{D58F7A02-BDF0-46E0-A2BC-42C498BAB2C5}" presName="base" presStyleLbl="dkBgShp" presStyleIdx="1" presStyleCnt="2"/>
      <dgm:spPr/>
    </dgm:pt>
  </dgm:ptLst>
  <dgm:cxnLst>
    <dgm:cxn modelId="{98787417-4092-458A-9851-8EFD529551A3}" type="presOf" srcId="{D7191F49-FDFE-46EE-B514-670B0EA3FAF1}" destId="{5304B329-0E08-43D4-AA21-27F6CB32EFA1}" srcOrd="0" destOrd="0" presId="urn:microsoft.com/office/officeart/2005/8/layout/hList3"/>
    <dgm:cxn modelId="{8A7C5534-6833-4DD7-9C82-41757393AE2D}" type="presOf" srcId="{0295A06F-84EE-4694-90CC-551F7798923D}" destId="{B1BB9F55-2E4A-4D55-BF3D-73FE25417409}" srcOrd="0" destOrd="0" presId="urn:microsoft.com/office/officeart/2005/8/layout/hList3"/>
    <dgm:cxn modelId="{C87B274A-670A-4D1E-B832-3AE42961BFB7}" type="presOf" srcId="{14E6FC44-1A3B-40CA-B959-17D776D06A73}" destId="{9970CF82-2728-4228-B476-521057C2CC0E}" srcOrd="0" destOrd="0" presId="urn:microsoft.com/office/officeart/2005/8/layout/hList3"/>
    <dgm:cxn modelId="{0BAB721D-9728-452B-A352-7823BE2B4066}" srcId="{D58F7A02-BDF0-46E0-A2BC-42C498BAB2C5}" destId="{C053F108-8E7D-481C-B081-0E68E7FE3968}" srcOrd="7" destOrd="0" parTransId="{685789F5-2418-48E0-96B7-1A826CD00648}" sibTransId="{7EA4525E-DD14-474A-9542-7C5D2168D969}"/>
    <dgm:cxn modelId="{2B8B4B50-3B41-4BE5-860A-60791FED2648}" type="presOf" srcId="{8792E599-4751-43FB-85FB-19E1B53C66C6}" destId="{92F6DBF8-DD0B-477A-81E5-4025D9F98661}" srcOrd="0" destOrd="0" presId="urn:microsoft.com/office/officeart/2005/8/layout/hList3"/>
    <dgm:cxn modelId="{0A10A3BD-2EA0-4EA9-A4E3-B14D3DC8A9FA}" type="presOf" srcId="{97563B19-8775-419A-9574-D1E70EAB4B71}" destId="{DC218629-0B65-4984-8186-31D890406097}" srcOrd="0" destOrd="0" presId="urn:microsoft.com/office/officeart/2005/8/layout/hList3"/>
    <dgm:cxn modelId="{5AB0D779-CB70-40DF-B20C-008ECC5F6B1D}" srcId="{D58F7A02-BDF0-46E0-A2BC-42C498BAB2C5}" destId="{97563B19-8775-419A-9574-D1E70EAB4B71}" srcOrd="0" destOrd="0" parTransId="{BBCCF6EA-CD78-4DFB-B073-E30A0EF689F8}" sibTransId="{40119DDC-A456-457A-BB4E-D6A36C5CAB35}"/>
    <dgm:cxn modelId="{525BC4EB-1355-4886-A365-7B8B2D00AEDD}" type="presOf" srcId="{3AE8013C-5C76-4105-9CA8-43506AC6EA90}" destId="{C9524760-2817-4BE3-845C-B2B6DD677F47}" srcOrd="0" destOrd="0" presId="urn:microsoft.com/office/officeart/2005/8/layout/hList3"/>
    <dgm:cxn modelId="{23C20363-3559-44C5-9362-92410EBD578F}" type="presOf" srcId="{BCBB7E07-3CAB-4D9E-A3E5-E14CF77971C5}" destId="{33624641-EAFE-4530-98BC-C284A81F8507}" srcOrd="0" destOrd="0" presId="urn:microsoft.com/office/officeart/2005/8/layout/hList3"/>
    <dgm:cxn modelId="{F1342569-45C5-4E25-BAE8-3ABDFEE74712}" srcId="{D58F7A02-BDF0-46E0-A2BC-42C498BAB2C5}" destId="{14E6FC44-1A3B-40CA-B959-17D776D06A73}" srcOrd="5" destOrd="0" parTransId="{D0CEB04A-D705-46F9-A363-9B8F57D9E82B}" sibTransId="{FDECD9BD-1D6D-4944-984A-6E2E3170EFD3}"/>
    <dgm:cxn modelId="{5F2EF8C9-5C35-4C76-9F8F-8EEAF3874291}" srcId="{D58F7A02-BDF0-46E0-A2BC-42C498BAB2C5}" destId="{0295A06F-84EE-4694-90CC-551F7798923D}" srcOrd="4" destOrd="0" parTransId="{79AC57AB-36C3-41A2-8BCC-BE5CDFE431DC}" sibTransId="{3717DF6B-8C43-4F94-B3D1-0F147B033DEA}"/>
    <dgm:cxn modelId="{A38E9D33-CE9E-4FE7-A742-4569A4093F5C}" srcId="{D58F7A02-BDF0-46E0-A2BC-42C498BAB2C5}" destId="{D7191F49-FDFE-46EE-B514-670B0EA3FAF1}" srcOrd="3" destOrd="0" parTransId="{F193E70B-3D35-47BB-8563-B3CC77FBC650}" sibTransId="{E4BDC064-5D00-42D7-B1BA-70D682505D82}"/>
    <dgm:cxn modelId="{A706C009-EA18-4F16-8E26-D3469A0C97BE}" srcId="{D58F7A02-BDF0-46E0-A2BC-42C498BAB2C5}" destId="{3AE8013C-5C76-4105-9CA8-43506AC6EA90}" srcOrd="2" destOrd="0" parTransId="{4A4767A9-0BCC-4DBD-8954-595222B1C7BC}" sibTransId="{92722239-0927-4C44-ADE4-7AE2538F6E24}"/>
    <dgm:cxn modelId="{39603830-AFD9-4A94-9709-1BD4315CDDBA}" type="presOf" srcId="{D58F7A02-BDF0-46E0-A2BC-42C498BAB2C5}" destId="{6C1A3B81-AD30-4D14-B498-0013E0ECA239}" srcOrd="0" destOrd="0" presId="urn:microsoft.com/office/officeart/2005/8/layout/hList3"/>
    <dgm:cxn modelId="{002DED1F-0F46-4F66-AD3C-42ABEA6065F2}" type="presOf" srcId="{C053F108-8E7D-481C-B081-0E68E7FE3968}" destId="{7C84292A-27A0-4195-9A4A-48C4C48172F8}" srcOrd="0" destOrd="0" presId="urn:microsoft.com/office/officeart/2005/8/layout/hList3"/>
    <dgm:cxn modelId="{ECAA674D-17AA-47B8-96A0-05926AA44306}" srcId="{D58F7A02-BDF0-46E0-A2BC-42C498BAB2C5}" destId="{8792E599-4751-43FB-85FB-19E1B53C66C6}" srcOrd="1" destOrd="0" parTransId="{D66BD73B-4ABD-4361-920B-0A2BDF4D572F}" sibTransId="{3D9FDD95-345F-4018-BD0E-7080E4AC9339}"/>
    <dgm:cxn modelId="{CF754A2C-9F28-4931-994B-2D6C7DD50229}" srcId="{E54139BD-4AD3-4848-BC95-A9B5763FCB1F}" destId="{D58F7A02-BDF0-46E0-A2BC-42C498BAB2C5}" srcOrd="0" destOrd="0" parTransId="{DB8CFBDB-7256-4D81-BF7A-D3B77EB30001}" sibTransId="{396C3ADF-3B2C-4D40-AD05-0743693B82A3}"/>
    <dgm:cxn modelId="{84A8DB2E-0CF9-428A-94D9-143D65A96F2E}" srcId="{D58F7A02-BDF0-46E0-A2BC-42C498BAB2C5}" destId="{BCBB7E07-3CAB-4D9E-A3E5-E14CF77971C5}" srcOrd="6" destOrd="0" parTransId="{A858B11B-C35E-4CE8-8F18-D2A64AF2032E}" sibTransId="{A8E8654E-4BD5-4158-A050-EA36B23A0125}"/>
    <dgm:cxn modelId="{4E9B7DFC-5204-458A-AD36-71FAEC71C45C}" type="presOf" srcId="{E54139BD-4AD3-4848-BC95-A9B5763FCB1F}" destId="{D6AFC5E9-1E95-4826-B3B7-F5550A15615A}" srcOrd="0" destOrd="0" presId="urn:microsoft.com/office/officeart/2005/8/layout/hList3"/>
    <dgm:cxn modelId="{810A98F2-DD8A-48E7-A2F1-D2EFE94288A8}" type="presParOf" srcId="{D6AFC5E9-1E95-4826-B3B7-F5550A15615A}" destId="{6C1A3B81-AD30-4D14-B498-0013E0ECA239}" srcOrd="0" destOrd="0" presId="urn:microsoft.com/office/officeart/2005/8/layout/hList3"/>
    <dgm:cxn modelId="{78EECFA3-F2E5-4D8F-B9F2-5D72AA21D9CB}" type="presParOf" srcId="{D6AFC5E9-1E95-4826-B3B7-F5550A15615A}" destId="{8DCDE4DA-6629-473D-A99E-C0A2C2A31F01}" srcOrd="1" destOrd="0" presId="urn:microsoft.com/office/officeart/2005/8/layout/hList3"/>
    <dgm:cxn modelId="{E30B1949-9BC8-4F5B-9267-119878278A4F}" type="presParOf" srcId="{8DCDE4DA-6629-473D-A99E-C0A2C2A31F01}" destId="{DC218629-0B65-4984-8186-31D890406097}" srcOrd="0" destOrd="0" presId="urn:microsoft.com/office/officeart/2005/8/layout/hList3"/>
    <dgm:cxn modelId="{AD97BB15-4F84-4C18-A72E-91ABAB79271C}" type="presParOf" srcId="{8DCDE4DA-6629-473D-A99E-C0A2C2A31F01}" destId="{92F6DBF8-DD0B-477A-81E5-4025D9F98661}" srcOrd="1" destOrd="0" presId="urn:microsoft.com/office/officeart/2005/8/layout/hList3"/>
    <dgm:cxn modelId="{3219671B-C2FF-4A14-838E-17DC81412048}" type="presParOf" srcId="{8DCDE4DA-6629-473D-A99E-C0A2C2A31F01}" destId="{C9524760-2817-4BE3-845C-B2B6DD677F47}" srcOrd="2" destOrd="0" presId="urn:microsoft.com/office/officeart/2005/8/layout/hList3"/>
    <dgm:cxn modelId="{DDA2FE09-46E7-4955-A150-96D91EF37420}" type="presParOf" srcId="{8DCDE4DA-6629-473D-A99E-C0A2C2A31F01}" destId="{5304B329-0E08-43D4-AA21-27F6CB32EFA1}" srcOrd="3" destOrd="0" presId="urn:microsoft.com/office/officeart/2005/8/layout/hList3"/>
    <dgm:cxn modelId="{0BB6D7DC-E9EB-45DC-BE4D-85181A052CE9}" type="presParOf" srcId="{8DCDE4DA-6629-473D-A99E-C0A2C2A31F01}" destId="{B1BB9F55-2E4A-4D55-BF3D-73FE25417409}" srcOrd="4" destOrd="0" presId="urn:microsoft.com/office/officeart/2005/8/layout/hList3"/>
    <dgm:cxn modelId="{24AD339F-8999-4092-8EF7-A2156E3A30E0}" type="presParOf" srcId="{8DCDE4DA-6629-473D-A99E-C0A2C2A31F01}" destId="{9970CF82-2728-4228-B476-521057C2CC0E}" srcOrd="5" destOrd="0" presId="urn:microsoft.com/office/officeart/2005/8/layout/hList3"/>
    <dgm:cxn modelId="{722C85EE-940E-450D-AA64-B393AB82A0D8}" type="presParOf" srcId="{8DCDE4DA-6629-473D-A99E-C0A2C2A31F01}" destId="{33624641-EAFE-4530-98BC-C284A81F8507}" srcOrd="6" destOrd="0" presId="urn:microsoft.com/office/officeart/2005/8/layout/hList3"/>
    <dgm:cxn modelId="{8EADC77D-FEA9-4A80-80FC-F6C1C6E7EDBE}" type="presParOf" srcId="{8DCDE4DA-6629-473D-A99E-C0A2C2A31F01}" destId="{7C84292A-27A0-4195-9A4A-48C4C48172F8}" srcOrd="7" destOrd="0" presId="urn:microsoft.com/office/officeart/2005/8/layout/hList3"/>
    <dgm:cxn modelId="{6CEE4623-8F02-43A2-97D6-73FC13165716}" type="presParOf" srcId="{D6AFC5E9-1E95-4826-B3B7-F5550A15615A}" destId="{E90EFA50-BDE2-4138-8538-4CCBBF7A4035}"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0AB0A-3DDA-4266-818D-00531A19BBC1}">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9202C7-0D2A-44A6-8A07-264462CED4CE}">
      <dsp:nvSpPr>
        <dsp:cNvPr id="0" name=""/>
        <dsp:cNvSpPr/>
      </dsp:nvSpPr>
      <dsp:spPr>
        <a:xfrm>
          <a:off x="509717" y="338558"/>
          <a:ext cx="7646721" cy="677550"/>
        </a:xfrm>
        <a:prstGeom prst="rect">
          <a:avLst/>
        </a:prstGeom>
        <a:solidFill>
          <a:schemeClr val="accent5">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0960" rIns="60960" bIns="60960" numCol="1" spcCol="1270" anchor="ctr" anchorCtr="0">
          <a:noAutofit/>
        </a:bodyPr>
        <a:lstStyle/>
        <a:p>
          <a:pPr lvl="0" algn="l" defTabSz="1066800">
            <a:lnSpc>
              <a:spcPct val="90000"/>
            </a:lnSpc>
            <a:spcBef>
              <a:spcPct val="0"/>
            </a:spcBef>
            <a:spcAft>
              <a:spcPct val="35000"/>
            </a:spcAft>
          </a:pPr>
          <a:r>
            <a:rPr lang="zh-CN" altLang="en-US" sz="2400" b="1" kern="1200" smtClean="0">
              <a:latin typeface="微软雅黑" panose="020B0503020204020204" pitchFamily="34" charset="-122"/>
              <a:ea typeface="微软雅黑" panose="020B0503020204020204" pitchFamily="34" charset="-122"/>
            </a:rPr>
            <a:t>嵌入式系统的硬件基础（</a:t>
          </a:r>
          <a:r>
            <a:rPr lang="en-US" altLang="zh-CN" sz="2400" b="1" kern="1200" smtClean="0">
              <a:latin typeface="微软雅黑" panose="020B0503020204020204" pitchFamily="34" charset="-122"/>
              <a:ea typeface="微软雅黑" panose="020B0503020204020204" pitchFamily="34" charset="-122"/>
            </a:rPr>
            <a:t>1-4</a:t>
          </a:r>
          <a:r>
            <a:rPr lang="zh-CN" altLang="en-US" sz="2400" b="1" kern="1200" smtClean="0">
              <a:latin typeface="微软雅黑" panose="020B0503020204020204" pitchFamily="34" charset="-122"/>
              <a:ea typeface="微软雅黑" panose="020B0503020204020204" pitchFamily="34" charset="-122"/>
            </a:rPr>
            <a:t>章，陈曦）</a:t>
          </a:r>
          <a:endParaRPr lang="zh-CN" altLang="en-US" sz="2400" kern="1200" dirty="0"/>
        </a:p>
      </dsp:txBody>
      <dsp:txXfrm>
        <a:off x="509717" y="338558"/>
        <a:ext cx="7646721" cy="677550"/>
      </dsp:txXfrm>
    </dsp:sp>
    <dsp:sp modelId="{04CBDE74-95AA-491A-84F2-5AE59D0E354A}">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CA070E-647A-4B9C-BF41-2FD610277AFD}">
      <dsp:nvSpPr>
        <dsp:cNvPr id="0" name=""/>
        <dsp:cNvSpPr/>
      </dsp:nvSpPr>
      <dsp:spPr>
        <a:xfrm>
          <a:off x="995230" y="1354558"/>
          <a:ext cx="7161208" cy="677550"/>
        </a:xfrm>
        <a:prstGeom prst="rect">
          <a:avLst/>
        </a:prstGeom>
        <a:solidFill>
          <a:schemeClr val="accent5">
            <a:hueOff val="-1838336"/>
            <a:satOff val="-2557"/>
            <a:lumOff val="-981"/>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0960" rIns="60960" bIns="60960" numCol="1" spcCol="1270" anchor="ctr" anchorCtr="0">
          <a:noAutofit/>
        </a:bodyPr>
        <a:lstStyle/>
        <a:p>
          <a:pPr lvl="0" algn="l" defTabSz="1066800">
            <a:lnSpc>
              <a:spcPct val="90000"/>
            </a:lnSpc>
            <a:spcBef>
              <a:spcPct val="0"/>
            </a:spcBef>
            <a:spcAft>
              <a:spcPct val="35000"/>
            </a:spcAft>
          </a:pPr>
          <a:r>
            <a:rPr lang="zh-CN" altLang="en-US" sz="2400" b="1" kern="1200" smtClean="0">
              <a:latin typeface="微软雅黑" panose="020B0503020204020204" pitchFamily="34" charset="-122"/>
              <a:ea typeface="微软雅黑" panose="020B0503020204020204" pitchFamily="34" charset="-122"/>
            </a:rPr>
            <a:t>嵌入式系统的软件开发（</a:t>
          </a:r>
          <a:r>
            <a:rPr lang="en-US" altLang="zh-CN" sz="2400" b="1" kern="1200" smtClean="0">
              <a:latin typeface="微软雅黑" panose="020B0503020204020204" pitchFamily="34" charset="-122"/>
              <a:ea typeface="微软雅黑" panose="020B0503020204020204" pitchFamily="34" charset="-122"/>
            </a:rPr>
            <a:t>5-8</a:t>
          </a:r>
          <a:r>
            <a:rPr lang="zh-CN" altLang="en-US" sz="2400" b="1" kern="1200" smtClean="0">
              <a:latin typeface="微软雅黑" panose="020B0503020204020204" pitchFamily="34" charset="-122"/>
              <a:ea typeface="微软雅黑" panose="020B0503020204020204" pitchFamily="34" charset="-122"/>
            </a:rPr>
            <a:t>章，孙世磊）</a:t>
          </a:r>
          <a:endParaRPr lang="zh-CN" altLang="en-US" sz="2400" kern="1200" dirty="0"/>
        </a:p>
      </dsp:txBody>
      <dsp:txXfrm>
        <a:off x="995230" y="1354558"/>
        <a:ext cx="7161208" cy="677550"/>
      </dsp:txXfrm>
    </dsp:sp>
    <dsp:sp modelId="{57F94B5E-1DB7-4733-ADDF-44C5EB948FDE}">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5">
              <a:hueOff val="-1838336"/>
              <a:satOff val="-2557"/>
              <a:lumOff val="-981"/>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A19E62-E541-42E0-98A8-EE5E99B869C7}">
      <dsp:nvSpPr>
        <dsp:cNvPr id="0" name=""/>
        <dsp:cNvSpPr/>
      </dsp:nvSpPr>
      <dsp:spPr>
        <a:xfrm>
          <a:off x="1144243" y="2370558"/>
          <a:ext cx="7012195" cy="677550"/>
        </a:xfrm>
        <a:prstGeom prst="rect">
          <a:avLst/>
        </a:prstGeom>
        <a:solidFill>
          <a:schemeClr val="accent5">
            <a:hueOff val="-3676672"/>
            <a:satOff val="-5114"/>
            <a:lumOff val="-1961"/>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0960" rIns="60960" bIns="60960" numCol="1" spcCol="1270" anchor="ctr" anchorCtr="0">
          <a:noAutofit/>
        </a:bodyPr>
        <a:lstStyle/>
        <a:p>
          <a:pPr lvl="0" algn="l" defTabSz="1066800">
            <a:lnSpc>
              <a:spcPct val="90000"/>
            </a:lnSpc>
            <a:spcBef>
              <a:spcPct val="0"/>
            </a:spcBef>
            <a:spcAft>
              <a:spcPct val="35000"/>
            </a:spcAft>
          </a:pPr>
          <a:r>
            <a:rPr lang="zh-CN" altLang="en-US" sz="2400" b="1" kern="1200" smtClean="0">
              <a:latin typeface="微软雅黑" panose="020B0503020204020204" pitchFamily="34" charset="-122"/>
              <a:ea typeface="微软雅黑" panose="020B0503020204020204" pitchFamily="34" charset="-122"/>
            </a:rPr>
            <a:t>嵌入式开发工具/调试技术（</a:t>
          </a:r>
          <a:r>
            <a:rPr lang="en-US" altLang="zh-CN" sz="2400" b="1" kern="1200" smtClean="0">
              <a:latin typeface="微软雅黑" panose="020B0503020204020204" pitchFamily="34" charset="-122"/>
              <a:ea typeface="微软雅黑" panose="020B0503020204020204" pitchFamily="34" charset="-122"/>
            </a:rPr>
            <a:t>9-11</a:t>
          </a:r>
          <a:r>
            <a:rPr lang="zh-CN" altLang="en-US" sz="2400" b="1" kern="1200" smtClean="0">
              <a:latin typeface="微软雅黑" panose="020B0503020204020204" pitchFamily="34" charset="-122"/>
              <a:ea typeface="微软雅黑" panose="020B0503020204020204" pitchFamily="34" charset="-122"/>
            </a:rPr>
            <a:t>章，赵小刚）</a:t>
          </a:r>
          <a:endParaRPr lang="zh-CN" altLang="en-US" sz="2400" kern="1200" dirty="0"/>
        </a:p>
      </dsp:txBody>
      <dsp:txXfrm>
        <a:off x="1144243" y="2370558"/>
        <a:ext cx="7012195" cy="677550"/>
      </dsp:txXfrm>
    </dsp:sp>
    <dsp:sp modelId="{C3F23C0C-2CA8-485C-BB60-5FD373421A9B}">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7D76CA-0D01-4948-B46A-48DD7368DFAE}">
      <dsp:nvSpPr>
        <dsp:cNvPr id="0" name=""/>
        <dsp:cNvSpPr/>
      </dsp:nvSpPr>
      <dsp:spPr>
        <a:xfrm>
          <a:off x="995230" y="3386558"/>
          <a:ext cx="7161208" cy="677550"/>
        </a:xfrm>
        <a:prstGeom prst="rect">
          <a:avLst/>
        </a:prstGeom>
        <a:solidFill>
          <a:schemeClr val="accent5">
            <a:hueOff val="-5515009"/>
            <a:satOff val="-7671"/>
            <a:lumOff val="-2942"/>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0960" rIns="60960" bIns="60960" numCol="1" spcCol="1270" anchor="ctr"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课堂研讨（陈曦）</a:t>
          </a:r>
          <a:endParaRPr lang="zh-CN" altLang="en-US" sz="2400" kern="1200" dirty="0"/>
        </a:p>
      </dsp:txBody>
      <dsp:txXfrm>
        <a:off x="995230" y="3386558"/>
        <a:ext cx="7161208" cy="677550"/>
      </dsp:txXfrm>
    </dsp:sp>
    <dsp:sp modelId="{C2EC288D-6544-4CB8-88E4-44FD52373A36}">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5">
              <a:hueOff val="-5515009"/>
              <a:satOff val="-7671"/>
              <a:lumOff val="-2942"/>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522B95-65BD-4978-8181-8E92D791F1A7}">
      <dsp:nvSpPr>
        <dsp:cNvPr id="0" name=""/>
        <dsp:cNvSpPr/>
      </dsp:nvSpPr>
      <dsp:spPr>
        <a:xfrm>
          <a:off x="509717" y="4402558"/>
          <a:ext cx="7646721" cy="677550"/>
        </a:xfrm>
        <a:prstGeom prst="rect">
          <a:avLst/>
        </a:prstGeom>
        <a:solidFill>
          <a:schemeClr val="accent5">
            <a:hueOff val="-7353344"/>
            <a:satOff val="-10228"/>
            <a:lumOff val="-3922"/>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0960" rIns="60960" bIns="60960" numCol="1" spcCol="1270" anchor="ctr" anchorCtr="0">
          <a:noAutofit/>
        </a:bodyPr>
        <a:lstStyle/>
        <a:p>
          <a:pPr lvl="0" algn="l" defTabSz="1066800">
            <a:lnSpc>
              <a:spcPct val="90000"/>
            </a:lnSpc>
            <a:spcBef>
              <a:spcPct val="0"/>
            </a:spcBef>
            <a:spcAft>
              <a:spcPct val="35000"/>
            </a:spcAft>
          </a:pPr>
          <a:r>
            <a:rPr lang="zh-CN" altLang="en-US" sz="2400" b="1" kern="1200" smtClean="0">
              <a:latin typeface="微软雅黑" panose="020B0503020204020204" pitchFamily="34" charset="-122"/>
              <a:ea typeface="微软雅黑" panose="020B0503020204020204" pitchFamily="34" charset="-122"/>
            </a:rPr>
            <a:t>上机实验（赵小刚）</a:t>
          </a:r>
          <a:endParaRPr lang="zh-CN" altLang="en-US" sz="2400" kern="1200" dirty="0"/>
        </a:p>
      </dsp:txBody>
      <dsp:txXfrm>
        <a:off x="509717" y="4402558"/>
        <a:ext cx="7646721" cy="677550"/>
      </dsp:txXfrm>
    </dsp:sp>
    <dsp:sp modelId="{74D385BF-F2A6-4846-9636-DE02C231C1C7}">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4DC7E-DCCE-46A0-BDF2-651371B427F0}">
      <dsp:nvSpPr>
        <dsp:cNvPr id="0" name=""/>
        <dsp:cNvSpPr/>
      </dsp:nvSpPr>
      <dsp:spPr>
        <a:xfrm>
          <a:off x="0" y="0"/>
          <a:ext cx="8128000" cy="1013254"/>
        </a:xfrm>
        <a:prstGeom prst="rect">
          <a:avLst/>
        </a:prstGeom>
        <a:solidFill>
          <a:srgbClr val="0070C0"/>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微软雅黑" panose="020B0503020204020204" pitchFamily="34" charset="-122"/>
              <a:ea typeface="微软雅黑" panose="020B0503020204020204" pitchFamily="34" charset="-122"/>
            </a:rPr>
            <a:t>按硬件功能分类统</a:t>
          </a:r>
          <a:endParaRPr lang="zh-CN" altLang="en-US" sz="3600" kern="1200" dirty="0">
            <a:latin typeface="微软雅黑" panose="020B0503020204020204" pitchFamily="34" charset="-122"/>
            <a:ea typeface="微软雅黑" panose="020B0503020204020204" pitchFamily="34" charset="-122"/>
          </a:endParaRPr>
        </a:p>
      </dsp:txBody>
      <dsp:txXfrm>
        <a:off x="0" y="0"/>
        <a:ext cx="8128000" cy="1013254"/>
      </dsp:txXfrm>
    </dsp:sp>
    <dsp:sp modelId="{D6A9885B-FFA9-4139-8A2E-2E90C64FCC5A}">
      <dsp:nvSpPr>
        <dsp:cNvPr id="0" name=""/>
        <dsp:cNvSpPr/>
      </dsp:nvSpPr>
      <dsp:spPr>
        <a:xfrm>
          <a:off x="0" y="1013254"/>
          <a:ext cx="2032000" cy="21278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altLang="zh-CN" sz="3600" b="0" kern="1200" dirty="0" smtClean="0">
              <a:solidFill>
                <a:schemeClr val="bg1"/>
              </a:solidFill>
              <a:latin typeface="微软雅黑" panose="020B0503020204020204" pitchFamily="34" charset="-122"/>
              <a:ea typeface="微软雅黑" panose="020B0503020204020204" pitchFamily="34" charset="-122"/>
            </a:rPr>
            <a:t>MPU</a:t>
          </a:r>
          <a:endParaRPr lang="zh-CN" altLang="en-US" sz="3600" b="0" kern="1200" dirty="0">
            <a:solidFill>
              <a:schemeClr val="bg1"/>
            </a:solidFill>
            <a:latin typeface="微软雅黑" panose="020B0503020204020204" pitchFamily="34" charset="-122"/>
            <a:ea typeface="微软雅黑" panose="020B0503020204020204" pitchFamily="34" charset="-122"/>
          </a:endParaRPr>
        </a:p>
      </dsp:txBody>
      <dsp:txXfrm>
        <a:off x="0" y="1013254"/>
        <a:ext cx="2032000" cy="2127833"/>
      </dsp:txXfrm>
    </dsp:sp>
    <dsp:sp modelId="{D04FF97D-9CB6-4F3F-82B5-0E457E128C04}">
      <dsp:nvSpPr>
        <dsp:cNvPr id="0" name=""/>
        <dsp:cNvSpPr/>
      </dsp:nvSpPr>
      <dsp:spPr>
        <a:xfrm>
          <a:off x="2032000" y="1013254"/>
          <a:ext cx="2032000" cy="2127833"/>
        </a:xfrm>
        <a:prstGeom prst="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altLang="zh-CN" sz="3600" b="0" kern="1200" dirty="0" smtClean="0">
              <a:latin typeface="微软雅黑" panose="020B0503020204020204" pitchFamily="34" charset="-122"/>
              <a:ea typeface="微软雅黑" panose="020B0503020204020204" pitchFamily="34" charset="-122"/>
            </a:rPr>
            <a:t>MCU</a:t>
          </a:r>
          <a:endParaRPr lang="zh-CN" altLang="en-US" sz="3600" b="0" kern="1200" dirty="0">
            <a:latin typeface="微软雅黑" panose="020B0503020204020204" pitchFamily="34" charset="-122"/>
            <a:ea typeface="微软雅黑" panose="020B0503020204020204" pitchFamily="34" charset="-122"/>
          </a:endParaRPr>
        </a:p>
      </dsp:txBody>
      <dsp:txXfrm>
        <a:off x="2032000" y="1013254"/>
        <a:ext cx="2032000" cy="2127833"/>
      </dsp:txXfrm>
    </dsp:sp>
    <dsp:sp modelId="{95324ABE-1612-4F63-89E0-4DBA23727AB3}">
      <dsp:nvSpPr>
        <dsp:cNvPr id="0" name=""/>
        <dsp:cNvSpPr/>
      </dsp:nvSpPr>
      <dsp:spPr>
        <a:xfrm>
          <a:off x="4064000" y="1013254"/>
          <a:ext cx="2032000" cy="2127833"/>
        </a:xfrm>
        <a:prstGeom prst="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altLang="zh-CN" sz="3600" b="0" kern="1200" dirty="0" smtClean="0">
              <a:solidFill>
                <a:schemeClr val="bg1"/>
              </a:solidFill>
              <a:latin typeface="微软雅黑" panose="020B0503020204020204" pitchFamily="34" charset="-122"/>
              <a:ea typeface="微软雅黑" panose="020B0503020204020204" pitchFamily="34" charset="-122"/>
            </a:rPr>
            <a:t>DSP</a:t>
          </a:r>
          <a:endParaRPr lang="zh-CN" altLang="en-US" sz="3600" b="0" kern="1200" dirty="0">
            <a:solidFill>
              <a:schemeClr val="bg1"/>
            </a:solidFill>
            <a:latin typeface="微软雅黑" panose="020B0503020204020204" pitchFamily="34" charset="-122"/>
            <a:ea typeface="微软雅黑" panose="020B0503020204020204" pitchFamily="34" charset="-122"/>
          </a:endParaRPr>
        </a:p>
      </dsp:txBody>
      <dsp:txXfrm>
        <a:off x="4064000" y="1013254"/>
        <a:ext cx="2032000" cy="2127833"/>
      </dsp:txXfrm>
    </dsp:sp>
    <dsp:sp modelId="{A6C34367-F7D8-4458-8379-B8BF0C17E2C2}">
      <dsp:nvSpPr>
        <dsp:cNvPr id="0" name=""/>
        <dsp:cNvSpPr/>
      </dsp:nvSpPr>
      <dsp:spPr>
        <a:xfrm>
          <a:off x="6095999" y="1013254"/>
          <a:ext cx="2032000" cy="2127833"/>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altLang="zh-CN" sz="3600" b="0" kern="1200" dirty="0" smtClean="0">
              <a:solidFill>
                <a:schemeClr val="bg1"/>
              </a:solidFill>
              <a:latin typeface="微软雅黑" panose="020B0503020204020204" pitchFamily="34" charset="-122"/>
              <a:ea typeface="微软雅黑" panose="020B0503020204020204" pitchFamily="34" charset="-122"/>
            </a:rPr>
            <a:t>SOC</a:t>
          </a:r>
          <a:endParaRPr lang="zh-CN" altLang="en-US" sz="3600" b="0" kern="1200" dirty="0">
            <a:solidFill>
              <a:schemeClr val="bg1"/>
            </a:solidFill>
            <a:latin typeface="微软雅黑" panose="020B0503020204020204" pitchFamily="34" charset="-122"/>
            <a:ea typeface="微软雅黑" panose="020B0503020204020204" pitchFamily="34" charset="-122"/>
          </a:endParaRPr>
        </a:p>
      </dsp:txBody>
      <dsp:txXfrm>
        <a:off x="6095999" y="1013254"/>
        <a:ext cx="2032000" cy="2127833"/>
      </dsp:txXfrm>
    </dsp:sp>
    <dsp:sp modelId="{B93EF497-CA9D-41B5-A8BA-F1B0B8E17453}">
      <dsp:nvSpPr>
        <dsp:cNvPr id="0" name=""/>
        <dsp:cNvSpPr/>
      </dsp:nvSpPr>
      <dsp:spPr>
        <a:xfrm>
          <a:off x="0" y="3141088"/>
          <a:ext cx="8128000" cy="236425"/>
        </a:xfrm>
        <a:prstGeom prst="rect">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4DC7E-DCCE-46A0-BDF2-651371B427F0}">
      <dsp:nvSpPr>
        <dsp:cNvPr id="0" name=""/>
        <dsp:cNvSpPr/>
      </dsp:nvSpPr>
      <dsp:spPr>
        <a:xfrm>
          <a:off x="0" y="0"/>
          <a:ext cx="10366977" cy="901626"/>
        </a:xfrm>
        <a:prstGeom prst="rect">
          <a:avLst/>
        </a:prstGeom>
        <a:solidFill>
          <a:srgbClr val="0070C0"/>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嵌入式</a:t>
          </a:r>
          <a:r>
            <a:rPr lang="en-US" altLang="zh-CN" sz="2400" kern="1200" dirty="0" smtClean="0">
              <a:latin typeface="微软雅黑" panose="020B0503020204020204" pitchFamily="34" charset="-122"/>
              <a:ea typeface="微软雅黑" panose="020B0503020204020204" pitchFamily="34" charset="-122"/>
            </a:rPr>
            <a:t>DSP</a:t>
          </a:r>
          <a:r>
            <a:rPr lang="zh-CN" altLang="en-US" sz="2400" kern="1200" dirty="0" smtClean="0">
              <a:latin typeface="微软雅黑" panose="020B0503020204020204" pitchFamily="34" charset="-122"/>
              <a:ea typeface="微软雅黑" panose="020B0503020204020204" pitchFamily="34" charset="-122"/>
            </a:rPr>
            <a:t>处理器两个发展来源</a:t>
          </a:r>
          <a:endParaRPr lang="zh-CN" altLang="en-US" sz="2400" kern="1200" dirty="0">
            <a:latin typeface="微软雅黑" panose="020B0503020204020204" pitchFamily="34" charset="-122"/>
            <a:ea typeface="微软雅黑" panose="020B0503020204020204" pitchFamily="34" charset="-122"/>
          </a:endParaRPr>
        </a:p>
      </dsp:txBody>
      <dsp:txXfrm>
        <a:off x="0" y="0"/>
        <a:ext cx="10366977" cy="901626"/>
      </dsp:txXfrm>
    </dsp:sp>
    <dsp:sp modelId="{D6A9885B-FFA9-4139-8A2E-2E90C64FCC5A}">
      <dsp:nvSpPr>
        <dsp:cNvPr id="0" name=""/>
        <dsp:cNvSpPr/>
      </dsp:nvSpPr>
      <dsp:spPr>
        <a:xfrm>
          <a:off x="0" y="901626"/>
          <a:ext cx="5183488" cy="1893416"/>
        </a:xfrm>
        <a:prstGeom prst="rect">
          <a:avLst/>
        </a:prstGeom>
        <a:solidFill>
          <a:srgbClr val="002E7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bg1"/>
              </a:solidFill>
              <a:latin typeface="微软雅黑" panose="020B0503020204020204" pitchFamily="34" charset="-122"/>
              <a:ea typeface="微软雅黑" panose="020B0503020204020204" pitchFamily="34" charset="-122"/>
            </a:rPr>
            <a:t>一是</a:t>
          </a:r>
          <a:r>
            <a:rPr lang="en-US" altLang="zh-CN" sz="2000" kern="1200" dirty="0" smtClean="0">
              <a:solidFill>
                <a:schemeClr val="bg1"/>
              </a:solidFill>
              <a:latin typeface="微软雅黑" panose="020B0503020204020204" pitchFamily="34" charset="-122"/>
              <a:ea typeface="微软雅黑" panose="020B0503020204020204" pitchFamily="34" charset="-122"/>
            </a:rPr>
            <a:t>DSP</a:t>
          </a:r>
          <a:r>
            <a:rPr lang="zh-CN" altLang="en-US" sz="2000" kern="1200" dirty="0" smtClean="0">
              <a:solidFill>
                <a:schemeClr val="bg1"/>
              </a:solidFill>
              <a:latin typeface="微软雅黑" panose="020B0503020204020204" pitchFamily="34" charset="-122"/>
              <a:ea typeface="微软雅黑" panose="020B0503020204020204" pitchFamily="34" charset="-122"/>
            </a:rPr>
            <a:t>处理器经过单片化、</a:t>
          </a:r>
          <a:r>
            <a:rPr lang="en-US" altLang="zh-CN" sz="2000" kern="1200" dirty="0" smtClean="0">
              <a:solidFill>
                <a:schemeClr val="bg1"/>
              </a:solidFill>
              <a:latin typeface="微软雅黑" panose="020B0503020204020204" pitchFamily="34" charset="-122"/>
              <a:ea typeface="微软雅黑" panose="020B0503020204020204" pitchFamily="34" charset="-122"/>
            </a:rPr>
            <a:t>EMC</a:t>
          </a:r>
          <a:r>
            <a:rPr lang="zh-CN" altLang="en-US" sz="2000" kern="1200" dirty="0" smtClean="0">
              <a:solidFill>
                <a:schemeClr val="bg1"/>
              </a:solidFill>
              <a:latin typeface="微软雅黑" panose="020B0503020204020204" pitchFamily="34" charset="-122"/>
              <a:ea typeface="微软雅黑" panose="020B0503020204020204" pitchFamily="34" charset="-122"/>
            </a:rPr>
            <a:t>改造、增加片上外设成为嵌入式</a:t>
          </a:r>
          <a:r>
            <a:rPr lang="en-US" altLang="zh-CN" sz="2000" kern="1200" dirty="0" smtClean="0">
              <a:solidFill>
                <a:schemeClr val="bg1"/>
              </a:solidFill>
              <a:latin typeface="微软雅黑" panose="020B0503020204020204" pitchFamily="34" charset="-122"/>
              <a:ea typeface="微软雅黑" panose="020B0503020204020204" pitchFamily="34" charset="-122"/>
            </a:rPr>
            <a:t>DSP</a:t>
          </a:r>
          <a:r>
            <a:rPr lang="zh-CN" altLang="en-US" sz="2000" kern="1200" dirty="0" smtClean="0">
              <a:solidFill>
                <a:schemeClr val="bg1"/>
              </a:solidFill>
              <a:latin typeface="微软雅黑" panose="020B0503020204020204" pitchFamily="34" charset="-122"/>
              <a:ea typeface="微软雅黑" panose="020B0503020204020204" pitchFamily="34" charset="-122"/>
            </a:rPr>
            <a:t>处理器，</a:t>
          </a:r>
          <a:r>
            <a:rPr lang="en-US" altLang="zh-CN" sz="2000" kern="1200" dirty="0" smtClean="0">
              <a:solidFill>
                <a:schemeClr val="bg1"/>
              </a:solidFill>
              <a:latin typeface="微软雅黑" panose="020B0503020204020204" pitchFamily="34" charset="-122"/>
              <a:ea typeface="微软雅黑" panose="020B0503020204020204" pitchFamily="34" charset="-122"/>
            </a:rPr>
            <a:t>TI</a:t>
          </a:r>
          <a:r>
            <a:rPr lang="zh-CN" altLang="en-US" sz="2000" kern="1200" dirty="0" smtClean="0">
              <a:solidFill>
                <a:schemeClr val="bg1"/>
              </a:solidFill>
              <a:latin typeface="微软雅黑" panose="020B0503020204020204" pitchFamily="34" charset="-122"/>
              <a:ea typeface="微软雅黑" panose="020B0503020204020204" pitchFamily="34" charset="-122"/>
            </a:rPr>
            <a:t>的</a:t>
          </a:r>
          <a:r>
            <a:rPr lang="en-US" altLang="zh-CN" sz="2000" b="1" kern="1200" dirty="0" smtClean="0">
              <a:solidFill>
                <a:srgbClr val="FF5050"/>
              </a:solidFill>
              <a:latin typeface="微软雅黑" panose="020B0503020204020204" pitchFamily="34" charset="-122"/>
              <a:ea typeface="微软雅黑" panose="020B0503020204020204" pitchFamily="34" charset="-122"/>
            </a:rPr>
            <a:t>TMS320C2000/C5000</a:t>
          </a:r>
          <a:r>
            <a:rPr lang="zh-CN" altLang="en-US" sz="2000" kern="1200" dirty="0" smtClean="0">
              <a:solidFill>
                <a:schemeClr val="bg1"/>
              </a:solidFill>
              <a:latin typeface="微软雅黑" panose="020B0503020204020204" pitchFamily="34" charset="-122"/>
              <a:ea typeface="微软雅黑" panose="020B0503020204020204" pitchFamily="34" charset="-122"/>
            </a:rPr>
            <a:t>等属于此范畴；</a:t>
          </a:r>
          <a:endParaRPr lang="zh-CN" altLang="en-US" sz="2000" b="0" kern="1200" dirty="0">
            <a:solidFill>
              <a:schemeClr val="bg1"/>
            </a:solidFill>
            <a:latin typeface="微软雅黑" panose="020B0503020204020204" pitchFamily="34" charset="-122"/>
            <a:ea typeface="微软雅黑" panose="020B0503020204020204" pitchFamily="34" charset="-122"/>
          </a:endParaRPr>
        </a:p>
      </dsp:txBody>
      <dsp:txXfrm>
        <a:off x="0" y="901626"/>
        <a:ext cx="5183488" cy="1893416"/>
      </dsp:txXfrm>
    </dsp:sp>
    <dsp:sp modelId="{D04FF97D-9CB6-4F3F-82B5-0E457E128C04}">
      <dsp:nvSpPr>
        <dsp:cNvPr id="0" name=""/>
        <dsp:cNvSpPr/>
      </dsp:nvSpPr>
      <dsp:spPr>
        <a:xfrm>
          <a:off x="5183488" y="901626"/>
          <a:ext cx="5183488" cy="1893416"/>
        </a:xfrm>
        <a:prstGeom prst="rect">
          <a:avLst/>
        </a:prstGeom>
        <a:solidFill>
          <a:srgbClr val="0048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bg1"/>
              </a:solidFill>
              <a:latin typeface="微软雅黑" panose="020B0503020204020204" pitchFamily="34" charset="-122"/>
              <a:ea typeface="微软雅黑" panose="020B0503020204020204" pitchFamily="34" charset="-122"/>
            </a:rPr>
            <a:t>二是在通用单片机或嵌入式片上系</a:t>
          </a:r>
          <a:r>
            <a:rPr lang="en-US" altLang="zh-CN" sz="2000" b="1" kern="1200" dirty="0" smtClean="0">
              <a:solidFill>
                <a:srgbClr val="FF5050"/>
              </a:solidFill>
              <a:latin typeface="微软雅黑" panose="020B0503020204020204" pitchFamily="34" charset="-122"/>
              <a:ea typeface="微软雅黑" panose="020B0503020204020204" pitchFamily="34" charset="-122"/>
            </a:rPr>
            <a:t>(System On Chip) SOC</a:t>
          </a:r>
          <a:r>
            <a:rPr lang="zh-CN" altLang="en-US" sz="2000" kern="1200" dirty="0" smtClean="0">
              <a:solidFill>
                <a:schemeClr val="bg1"/>
              </a:solidFill>
              <a:latin typeface="微软雅黑" panose="020B0503020204020204" pitchFamily="34" charset="-122"/>
              <a:ea typeface="微软雅黑" panose="020B0503020204020204" pitchFamily="34" charset="-122"/>
            </a:rPr>
            <a:t>中增加</a:t>
          </a:r>
          <a:r>
            <a:rPr lang="en-US" altLang="zh-CN" sz="2000" b="1" kern="1200" dirty="0" smtClean="0">
              <a:solidFill>
                <a:srgbClr val="FF5050"/>
              </a:solidFill>
              <a:latin typeface="微软雅黑" panose="020B0503020204020204" pitchFamily="34" charset="-122"/>
              <a:ea typeface="微软雅黑" panose="020B0503020204020204" pitchFamily="34" charset="-122"/>
            </a:rPr>
            <a:t>DSP</a:t>
          </a:r>
          <a:r>
            <a:rPr lang="zh-CN" altLang="en-US" sz="2000" kern="1200" dirty="0" smtClean="0">
              <a:solidFill>
                <a:schemeClr val="bg1"/>
              </a:solidFill>
              <a:latin typeface="微软雅黑" panose="020B0503020204020204" pitchFamily="34" charset="-122"/>
              <a:ea typeface="微软雅黑" panose="020B0503020204020204" pitchFamily="34" charset="-122"/>
            </a:rPr>
            <a:t>协处理器，例如达芬奇是一款基于高性能 </a:t>
          </a:r>
          <a:r>
            <a:rPr lang="en-US" sz="2000" kern="1200" dirty="0" smtClean="0">
              <a:solidFill>
                <a:schemeClr val="bg1"/>
              </a:solidFill>
              <a:latin typeface="微软雅黑" panose="020B0503020204020204" pitchFamily="34" charset="-122"/>
              <a:ea typeface="微软雅黑" panose="020B0503020204020204" pitchFamily="34" charset="-122"/>
            </a:rPr>
            <a:t>TMS 320C64x™ </a:t>
          </a:r>
          <a:r>
            <a:rPr lang="zh-CN" altLang="en-US" sz="2000" kern="1200" dirty="0" smtClean="0">
              <a:solidFill>
                <a:schemeClr val="bg1"/>
              </a:solidFill>
              <a:latin typeface="微软雅黑" panose="020B0503020204020204" pitchFamily="34" charset="-122"/>
              <a:ea typeface="微软雅黑" panose="020B0503020204020204" pitchFamily="34" charset="-122"/>
            </a:rPr>
            <a:t>系列器件的 </a:t>
          </a:r>
          <a:r>
            <a:rPr lang="en-US" sz="2000" kern="1200" dirty="0" err="1" smtClean="0">
              <a:solidFill>
                <a:schemeClr val="bg1"/>
              </a:solidFill>
              <a:latin typeface="微软雅黑" panose="020B0503020204020204" pitchFamily="34" charset="-122"/>
              <a:ea typeface="微软雅黑" panose="020B0503020204020204" pitchFamily="34" charset="-122"/>
            </a:rPr>
            <a:t>SoC</a:t>
          </a:r>
          <a:r>
            <a:rPr lang="zh-CN" altLang="en-US" sz="2000" kern="1200" dirty="0" smtClean="0">
              <a:solidFill>
                <a:schemeClr val="bg1"/>
              </a:solidFill>
              <a:latin typeface="微软雅黑" panose="020B0503020204020204" pitchFamily="34" charset="-122"/>
              <a:ea typeface="微软雅黑" panose="020B0503020204020204" pitchFamily="34" charset="-122"/>
            </a:rPr>
            <a:t>。</a:t>
          </a:r>
          <a:r>
            <a:rPr lang="en-US" altLang="zh-CN" sz="2000" kern="1200" dirty="0" smtClean="0">
              <a:solidFill>
                <a:schemeClr val="bg1"/>
              </a:solidFill>
              <a:latin typeface="微软雅黑" panose="020B0503020204020204" pitchFamily="34" charset="-122"/>
              <a:ea typeface="微软雅黑" panose="020B0503020204020204" pitchFamily="34" charset="-122"/>
            </a:rPr>
            <a:t> </a:t>
          </a:r>
          <a:endParaRPr lang="zh-CN" altLang="en-US" sz="2000" b="0" kern="1200" dirty="0">
            <a:solidFill>
              <a:schemeClr val="bg1"/>
            </a:solidFill>
            <a:latin typeface="微软雅黑" panose="020B0503020204020204" pitchFamily="34" charset="-122"/>
            <a:ea typeface="微软雅黑" panose="020B0503020204020204" pitchFamily="34" charset="-122"/>
          </a:endParaRPr>
        </a:p>
      </dsp:txBody>
      <dsp:txXfrm>
        <a:off x="5183488" y="901626"/>
        <a:ext cx="5183488" cy="1893416"/>
      </dsp:txXfrm>
    </dsp:sp>
    <dsp:sp modelId="{B93EF497-CA9D-41B5-A8BA-F1B0B8E17453}">
      <dsp:nvSpPr>
        <dsp:cNvPr id="0" name=""/>
        <dsp:cNvSpPr/>
      </dsp:nvSpPr>
      <dsp:spPr>
        <a:xfrm>
          <a:off x="0" y="2795043"/>
          <a:ext cx="10366977" cy="210379"/>
        </a:xfrm>
        <a:prstGeom prst="rect">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4DC7E-DCCE-46A0-BDF2-651371B427F0}">
      <dsp:nvSpPr>
        <dsp:cNvPr id="0" name=""/>
        <dsp:cNvSpPr/>
      </dsp:nvSpPr>
      <dsp:spPr>
        <a:xfrm>
          <a:off x="0" y="0"/>
          <a:ext cx="8128000" cy="1013254"/>
        </a:xfrm>
        <a:prstGeom prst="rect">
          <a:avLst/>
        </a:prstGeom>
        <a:solidFill>
          <a:srgbClr val="0070C0"/>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微软雅黑" panose="020B0503020204020204" pitchFamily="34" charset="-122"/>
              <a:ea typeface="微软雅黑" panose="020B0503020204020204" pitchFamily="34" charset="-122"/>
            </a:rPr>
            <a:t>按实时性</a:t>
          </a:r>
          <a:endParaRPr lang="zh-CN" altLang="en-US" sz="3600" kern="1200" dirty="0">
            <a:latin typeface="微软雅黑" panose="020B0503020204020204" pitchFamily="34" charset="-122"/>
            <a:ea typeface="微软雅黑" panose="020B0503020204020204" pitchFamily="34" charset="-122"/>
          </a:endParaRPr>
        </a:p>
      </dsp:txBody>
      <dsp:txXfrm>
        <a:off x="0" y="0"/>
        <a:ext cx="8128000" cy="1013254"/>
      </dsp:txXfrm>
    </dsp:sp>
    <dsp:sp modelId="{D6A9885B-FFA9-4139-8A2E-2E90C64FCC5A}">
      <dsp:nvSpPr>
        <dsp:cNvPr id="0" name=""/>
        <dsp:cNvSpPr/>
      </dsp:nvSpPr>
      <dsp:spPr>
        <a:xfrm>
          <a:off x="0" y="1013254"/>
          <a:ext cx="4064000" cy="21278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b="0" kern="1200" dirty="0" smtClean="0">
              <a:solidFill>
                <a:schemeClr val="bg1"/>
              </a:solidFill>
              <a:latin typeface="微软雅黑" panose="020B0503020204020204" pitchFamily="34" charset="-122"/>
              <a:ea typeface="微软雅黑" panose="020B0503020204020204" pitchFamily="34" charset="-122"/>
            </a:rPr>
            <a:t>实时系统</a:t>
          </a:r>
          <a:endParaRPr lang="zh-CN" altLang="en-US" sz="3200" b="0" kern="1200" dirty="0">
            <a:solidFill>
              <a:schemeClr val="bg1"/>
            </a:solidFill>
            <a:latin typeface="微软雅黑" panose="020B0503020204020204" pitchFamily="34" charset="-122"/>
            <a:ea typeface="微软雅黑" panose="020B0503020204020204" pitchFamily="34" charset="-122"/>
          </a:endParaRPr>
        </a:p>
      </dsp:txBody>
      <dsp:txXfrm>
        <a:off x="0" y="1013254"/>
        <a:ext cx="4064000" cy="2127833"/>
      </dsp:txXfrm>
    </dsp:sp>
    <dsp:sp modelId="{D04FF97D-9CB6-4F3F-82B5-0E457E128C04}">
      <dsp:nvSpPr>
        <dsp:cNvPr id="0" name=""/>
        <dsp:cNvSpPr/>
      </dsp:nvSpPr>
      <dsp:spPr>
        <a:xfrm>
          <a:off x="4064000" y="1013254"/>
          <a:ext cx="4064000" cy="2127833"/>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b="0" kern="1200" dirty="0" smtClean="0">
              <a:solidFill>
                <a:schemeClr val="bg1"/>
              </a:solidFill>
              <a:latin typeface="微软雅黑" panose="020B0503020204020204" pitchFamily="34" charset="-122"/>
              <a:ea typeface="微软雅黑" panose="020B0503020204020204" pitchFamily="34" charset="-122"/>
            </a:rPr>
            <a:t>非实时系统</a:t>
          </a:r>
          <a:endParaRPr lang="zh-CN" altLang="en-US" sz="3200" b="0" kern="1200" dirty="0">
            <a:solidFill>
              <a:schemeClr val="bg1"/>
            </a:solidFill>
            <a:latin typeface="微软雅黑" panose="020B0503020204020204" pitchFamily="34" charset="-122"/>
            <a:ea typeface="微软雅黑" panose="020B0503020204020204" pitchFamily="34" charset="-122"/>
          </a:endParaRPr>
        </a:p>
      </dsp:txBody>
      <dsp:txXfrm>
        <a:off x="4064000" y="1013254"/>
        <a:ext cx="4064000" cy="2127833"/>
      </dsp:txXfrm>
    </dsp:sp>
    <dsp:sp modelId="{B93EF497-CA9D-41B5-A8BA-F1B0B8E17453}">
      <dsp:nvSpPr>
        <dsp:cNvPr id="0" name=""/>
        <dsp:cNvSpPr/>
      </dsp:nvSpPr>
      <dsp:spPr>
        <a:xfrm>
          <a:off x="0" y="3141088"/>
          <a:ext cx="8128000" cy="236425"/>
        </a:xfrm>
        <a:prstGeom prst="rect">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A3B81-AD30-4D14-B498-0013E0ECA239}">
      <dsp:nvSpPr>
        <dsp:cNvPr id="0" name=""/>
        <dsp:cNvSpPr/>
      </dsp:nvSpPr>
      <dsp:spPr>
        <a:xfrm>
          <a:off x="0" y="0"/>
          <a:ext cx="10473039" cy="793303"/>
        </a:xfrm>
        <a:prstGeom prst="rect">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按应用范围可分为</a:t>
          </a:r>
          <a:endParaRPr lang="zh-CN" altLang="en-US" sz="2800" kern="1200" dirty="0">
            <a:latin typeface="微软雅黑" panose="020B0503020204020204" pitchFamily="34" charset="-122"/>
            <a:ea typeface="微软雅黑" panose="020B0503020204020204" pitchFamily="34" charset="-122"/>
          </a:endParaRPr>
        </a:p>
      </dsp:txBody>
      <dsp:txXfrm>
        <a:off x="0" y="0"/>
        <a:ext cx="10473039" cy="793303"/>
      </dsp:txXfrm>
    </dsp:sp>
    <dsp:sp modelId="{DC218629-0B65-4984-8186-31D890406097}">
      <dsp:nvSpPr>
        <dsp:cNvPr id="0" name=""/>
        <dsp:cNvSpPr/>
      </dsp:nvSpPr>
      <dsp:spPr>
        <a:xfrm>
          <a:off x="0" y="787006"/>
          <a:ext cx="1309129" cy="16659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10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工业应用</a:t>
          </a:r>
          <a:endParaRPr lang="zh-CN" altLang="en-US" sz="2000" kern="1200" dirty="0">
            <a:latin typeface="微软雅黑" panose="020B0503020204020204" pitchFamily="34" charset="-122"/>
            <a:ea typeface="微软雅黑" panose="020B0503020204020204" pitchFamily="34" charset="-122"/>
          </a:endParaRPr>
        </a:p>
      </dsp:txBody>
      <dsp:txXfrm>
        <a:off x="0" y="787006"/>
        <a:ext cx="1309129" cy="1665937"/>
      </dsp:txXfrm>
    </dsp:sp>
    <dsp:sp modelId="{92F6DBF8-DD0B-477A-81E5-4025D9F98661}">
      <dsp:nvSpPr>
        <dsp:cNvPr id="0" name=""/>
        <dsp:cNvSpPr/>
      </dsp:nvSpPr>
      <dsp:spPr>
        <a:xfrm>
          <a:off x="1309129" y="787006"/>
          <a:ext cx="1309129" cy="1665937"/>
        </a:xfrm>
        <a:prstGeom prst="rect">
          <a:avLst/>
        </a:prstGeom>
        <a:solidFill>
          <a:schemeClr val="accent5">
            <a:hueOff val="-1050478"/>
            <a:satOff val="-1461"/>
            <a:lumOff val="-5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10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仪器仪表</a:t>
          </a:r>
          <a:endParaRPr lang="zh-CN" altLang="en-US" sz="2000" kern="1200" dirty="0">
            <a:latin typeface="微软雅黑" panose="020B0503020204020204" pitchFamily="34" charset="-122"/>
            <a:ea typeface="微软雅黑" panose="020B0503020204020204" pitchFamily="34" charset="-122"/>
          </a:endParaRPr>
        </a:p>
      </dsp:txBody>
      <dsp:txXfrm>
        <a:off x="1309129" y="787006"/>
        <a:ext cx="1309129" cy="1665937"/>
      </dsp:txXfrm>
    </dsp:sp>
    <dsp:sp modelId="{C9524760-2817-4BE3-845C-B2B6DD677F47}">
      <dsp:nvSpPr>
        <dsp:cNvPr id="0" name=""/>
        <dsp:cNvSpPr/>
      </dsp:nvSpPr>
      <dsp:spPr>
        <a:xfrm>
          <a:off x="2618259" y="787006"/>
          <a:ext cx="1309129" cy="1665937"/>
        </a:xfrm>
        <a:prstGeom prst="rect">
          <a:avLst/>
        </a:prstGeom>
        <a:solidFill>
          <a:schemeClr val="accent5">
            <a:hueOff val="-2100956"/>
            <a:satOff val="-2922"/>
            <a:lumOff val="-11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10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民用</a:t>
          </a:r>
          <a:endParaRPr lang="zh-CN" altLang="en-US" sz="2000" kern="1200" dirty="0">
            <a:latin typeface="微软雅黑" panose="020B0503020204020204" pitchFamily="34" charset="-122"/>
            <a:ea typeface="微软雅黑" panose="020B0503020204020204" pitchFamily="34" charset="-122"/>
          </a:endParaRPr>
        </a:p>
      </dsp:txBody>
      <dsp:txXfrm>
        <a:off x="2618259" y="787006"/>
        <a:ext cx="1309129" cy="1665937"/>
      </dsp:txXfrm>
    </dsp:sp>
    <dsp:sp modelId="{5304B329-0E08-43D4-AA21-27F6CB32EFA1}">
      <dsp:nvSpPr>
        <dsp:cNvPr id="0" name=""/>
        <dsp:cNvSpPr/>
      </dsp:nvSpPr>
      <dsp:spPr>
        <a:xfrm>
          <a:off x="3927389" y="787006"/>
          <a:ext cx="1309129" cy="1665937"/>
        </a:xfrm>
        <a:prstGeom prst="rect">
          <a:avLst/>
        </a:prstGeom>
        <a:solidFill>
          <a:schemeClr val="accent5">
            <a:hueOff val="-3151433"/>
            <a:satOff val="-4383"/>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100000"/>
            </a:lnSpc>
            <a:spcBef>
              <a:spcPct val="0"/>
            </a:spcBef>
            <a:spcAft>
              <a:spcPct val="35000"/>
            </a:spcAft>
          </a:pPr>
          <a:r>
            <a:rPr lang="zh-CN" altLang="en-US" sz="2000" kern="1200" smtClean="0">
              <a:latin typeface="微软雅黑" panose="020B0503020204020204" pitchFamily="34" charset="-122"/>
              <a:ea typeface="微软雅黑" panose="020B0503020204020204" pitchFamily="34" charset="-122"/>
            </a:rPr>
            <a:t>电讯</a:t>
          </a:r>
          <a:endParaRPr lang="zh-CN" altLang="en-US" sz="2000" kern="1200" dirty="0">
            <a:latin typeface="微软雅黑" panose="020B0503020204020204" pitchFamily="34" charset="-122"/>
            <a:ea typeface="微软雅黑" panose="020B0503020204020204" pitchFamily="34" charset="-122"/>
          </a:endParaRPr>
        </a:p>
      </dsp:txBody>
      <dsp:txXfrm>
        <a:off x="3927389" y="787006"/>
        <a:ext cx="1309129" cy="1665937"/>
      </dsp:txXfrm>
    </dsp:sp>
    <dsp:sp modelId="{B1BB9F55-2E4A-4D55-BF3D-73FE25417409}">
      <dsp:nvSpPr>
        <dsp:cNvPr id="0" name=""/>
        <dsp:cNvSpPr/>
      </dsp:nvSpPr>
      <dsp:spPr>
        <a:xfrm>
          <a:off x="5236519" y="787006"/>
          <a:ext cx="1309129" cy="1665937"/>
        </a:xfrm>
        <a:prstGeom prst="rect">
          <a:avLst/>
        </a:prstGeom>
        <a:solidFill>
          <a:schemeClr val="accent5">
            <a:hueOff val="-4201911"/>
            <a:satOff val="-5845"/>
            <a:lumOff val="-22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100000"/>
            </a:lnSpc>
            <a:spcBef>
              <a:spcPct val="0"/>
            </a:spcBef>
            <a:spcAft>
              <a:spcPct val="35000"/>
            </a:spcAft>
          </a:pPr>
          <a:r>
            <a:rPr lang="zh-CN" altLang="en-US" sz="2000" kern="1200" smtClean="0">
              <a:latin typeface="微软雅黑" panose="020B0503020204020204" pitchFamily="34" charset="-122"/>
              <a:ea typeface="微软雅黑" panose="020B0503020204020204" pitchFamily="34" charset="-122"/>
            </a:rPr>
            <a:t>导航控制</a:t>
          </a:r>
          <a:endParaRPr lang="zh-CN" altLang="en-US" sz="2000" kern="1200" dirty="0">
            <a:latin typeface="微软雅黑" panose="020B0503020204020204" pitchFamily="34" charset="-122"/>
            <a:ea typeface="微软雅黑" panose="020B0503020204020204" pitchFamily="34" charset="-122"/>
          </a:endParaRPr>
        </a:p>
      </dsp:txBody>
      <dsp:txXfrm>
        <a:off x="5236519" y="787006"/>
        <a:ext cx="1309129" cy="1665937"/>
      </dsp:txXfrm>
    </dsp:sp>
    <dsp:sp modelId="{9970CF82-2728-4228-B476-521057C2CC0E}">
      <dsp:nvSpPr>
        <dsp:cNvPr id="0" name=""/>
        <dsp:cNvSpPr/>
      </dsp:nvSpPr>
      <dsp:spPr>
        <a:xfrm>
          <a:off x="6545649" y="787006"/>
          <a:ext cx="1309129" cy="1665937"/>
        </a:xfrm>
        <a:prstGeom prst="rect">
          <a:avLst/>
        </a:prstGeom>
        <a:solidFill>
          <a:schemeClr val="accent5">
            <a:hueOff val="-5252389"/>
            <a:satOff val="-7306"/>
            <a:lumOff val="-28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100000"/>
            </a:lnSpc>
            <a:spcBef>
              <a:spcPct val="0"/>
            </a:spcBef>
            <a:spcAft>
              <a:spcPct val="35000"/>
            </a:spcAft>
          </a:pPr>
          <a:r>
            <a:rPr lang="zh-CN" altLang="en-US" sz="2000" kern="1200" smtClean="0">
              <a:latin typeface="微软雅黑" panose="020B0503020204020204" pitchFamily="34" charset="-122"/>
              <a:ea typeface="微软雅黑" panose="020B0503020204020204" pitchFamily="34" charset="-122"/>
            </a:rPr>
            <a:t>数据处理</a:t>
          </a:r>
          <a:endParaRPr lang="zh-CN" altLang="en-US" sz="2000" kern="1200" dirty="0">
            <a:latin typeface="微软雅黑" panose="020B0503020204020204" pitchFamily="34" charset="-122"/>
            <a:ea typeface="微软雅黑" panose="020B0503020204020204" pitchFamily="34" charset="-122"/>
          </a:endParaRPr>
        </a:p>
      </dsp:txBody>
      <dsp:txXfrm>
        <a:off x="6545649" y="787006"/>
        <a:ext cx="1309129" cy="1665937"/>
      </dsp:txXfrm>
    </dsp:sp>
    <dsp:sp modelId="{33624641-EAFE-4530-98BC-C284A81F8507}">
      <dsp:nvSpPr>
        <dsp:cNvPr id="0" name=""/>
        <dsp:cNvSpPr/>
      </dsp:nvSpPr>
      <dsp:spPr>
        <a:xfrm>
          <a:off x="7854779" y="787006"/>
          <a:ext cx="1309129" cy="1665937"/>
        </a:xfrm>
        <a:prstGeom prst="rect">
          <a:avLst/>
        </a:prstGeom>
        <a:solidFill>
          <a:schemeClr val="accent5">
            <a:hueOff val="-6302867"/>
            <a:satOff val="-8767"/>
            <a:lumOff val="-33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100000"/>
            </a:lnSpc>
            <a:spcBef>
              <a:spcPct val="0"/>
            </a:spcBef>
            <a:spcAft>
              <a:spcPct val="35000"/>
            </a:spcAft>
          </a:pPr>
          <a:r>
            <a:rPr lang="zh-CN" altLang="en-US" sz="2000" kern="1200" smtClean="0">
              <a:latin typeface="微软雅黑" panose="020B0503020204020204" pitchFamily="34" charset="-122"/>
              <a:ea typeface="微软雅黑" panose="020B0503020204020204" pitchFamily="34" charset="-122"/>
            </a:rPr>
            <a:t>通信及网络</a:t>
          </a:r>
          <a:endParaRPr lang="zh-CN" altLang="en-US" sz="2000" kern="1200" dirty="0">
            <a:latin typeface="微软雅黑" panose="020B0503020204020204" pitchFamily="34" charset="-122"/>
            <a:ea typeface="微软雅黑" panose="020B0503020204020204" pitchFamily="34" charset="-122"/>
          </a:endParaRPr>
        </a:p>
      </dsp:txBody>
      <dsp:txXfrm>
        <a:off x="7854779" y="787006"/>
        <a:ext cx="1309129" cy="1665937"/>
      </dsp:txXfrm>
    </dsp:sp>
    <dsp:sp modelId="{7C84292A-27A0-4195-9A4A-48C4C48172F8}">
      <dsp:nvSpPr>
        <dsp:cNvPr id="0" name=""/>
        <dsp:cNvSpPr/>
      </dsp:nvSpPr>
      <dsp:spPr>
        <a:xfrm>
          <a:off x="9163909" y="787006"/>
          <a:ext cx="1309129" cy="1665937"/>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100000"/>
            </a:lnSpc>
            <a:spcBef>
              <a:spcPct val="0"/>
            </a:spcBef>
            <a:spcAft>
              <a:spcPct val="35000"/>
            </a:spcAft>
          </a:pPr>
          <a:r>
            <a:rPr lang="zh-CN" altLang="en-US" sz="2000" kern="1200" smtClean="0">
              <a:latin typeface="微软雅黑" panose="020B0503020204020204" pitchFamily="34" charset="-122"/>
              <a:ea typeface="微软雅黑" panose="020B0503020204020204" pitchFamily="34" charset="-122"/>
            </a:rPr>
            <a:t>农业、交通等</a:t>
          </a:r>
          <a:endParaRPr lang="zh-CN" altLang="en-US" sz="2000" kern="1200" dirty="0">
            <a:latin typeface="微软雅黑" panose="020B0503020204020204" pitchFamily="34" charset="-122"/>
            <a:ea typeface="微软雅黑" panose="020B0503020204020204" pitchFamily="34" charset="-122"/>
          </a:endParaRPr>
        </a:p>
      </dsp:txBody>
      <dsp:txXfrm>
        <a:off x="9163909" y="787006"/>
        <a:ext cx="1309129" cy="1665937"/>
      </dsp:txXfrm>
    </dsp:sp>
    <dsp:sp modelId="{E90EFA50-BDE2-4138-8538-4CCBBF7A4035}">
      <dsp:nvSpPr>
        <dsp:cNvPr id="0" name=""/>
        <dsp:cNvSpPr/>
      </dsp:nvSpPr>
      <dsp:spPr>
        <a:xfrm>
          <a:off x="0" y="2459241"/>
          <a:ext cx="10473039" cy="185104"/>
        </a:xfrm>
        <a:prstGeom prst="rect">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3+6+1+2+5</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第一节课，画个网络共享打印机的图片</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嵌入式微处理器是由通用计算机中的CPU演变而来的。它的特征是具有32位以上的处理器，具有较高的性能，当然其价格也相应较高。但与计算机处理器不同的是，在实际嵌入式应用中，只保留和嵌入式应用紧密相关的功能硬件。配备存储器板以及各式I/O插件板，从而构成专用的嵌入式计算机系统；</a:t>
            </a:r>
            <a:endParaRPr lang="zh-CN" altLang="en-US"/>
          </a:p>
          <a:p>
            <a:endParaRPr lang="zh-CN" altLang="en-US"/>
          </a:p>
          <a:p>
            <a:r>
              <a:rPr lang="zh-CN" altLang="en-US">
                <a:sym typeface="+mn-ea"/>
              </a:rPr>
              <a:t>和嵌入式微处理器相比，微控制器的最大特点是单片化，体积大大减小，从而使功耗和成本下降、可靠性提高。微控制器的片上外设资源一般比较丰富，适合于控制，因此称微控制器。</a:t>
            </a:r>
            <a:endParaRPr lang="zh-CN" altLang="en-US"/>
          </a:p>
          <a:p>
            <a:endParaRPr lang="zh-CN" altLang="en-US"/>
          </a:p>
          <a:p>
            <a:r>
              <a:rPr lang="zh-CN" altLang="en-US">
                <a:sym typeface="+mn-ea"/>
              </a:rPr>
              <a:t>DSP处理器是专门用于信号处理方面的处理器，其在系统结构和指令算法方面进行了特殊设计，具有很高的编译效率和指令的执行速度。在数字滤波、FFT、谱分析等各种仪器上DSP获得了大规模的应用。</a:t>
            </a:r>
            <a:endParaRPr lang="zh-CN" altLang="en-US"/>
          </a:p>
          <a:p>
            <a:endParaRPr lang="zh-CN" altLang="en-US"/>
          </a:p>
          <a:p>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第二节课</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达芬奇是一款基于高性能 TMS 320C64x™ 系列器件的 SoC ，包含有符合消费类娱乐设备规范的硬件性能加速器以及音、视频外设。此外，其还是业界首款针对视频流、影像以及音频性能而精心优化的平台。 </a:t>
            </a:r>
            <a:endParaRPr lang="zh-CN" altLang="en-US"/>
          </a:p>
          <a:p>
            <a:endParaRPr lang="zh-CN" altLang="en-US"/>
          </a:p>
          <a:p>
            <a:endParaRPr lang="zh-CN" altLang="en-US"/>
          </a:p>
          <a:p>
            <a:r>
              <a:rPr lang="zh-CN" altLang="en-US">
                <a:sym typeface="+mn-ea"/>
              </a:rPr>
              <a:t>达芬奇拥有无穷尽的扩展选项，可帮助流媒体厂商紧跟整个行业的快速发展步伐，可实现业界领先的视频、影像及音频质量，并拥有极高的灵活性。达芬奇具有多种视频编解码器，如： MPEG2 、MPEG4 、Windows WMV9/VC1 、H.264 、MP3 以及 AAC 等等。此外，制造商还可以通过机顶盒等单个设备提供更多的功能，如：高清视频、游戏、视频点播 (VoD) 、个人视频录制 (PVR) 以及无线局域网（WLAN ）。 </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8ADE2AC-6D69-4A93-AD80-3C96CA1EDE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C4F787-AFD5-49BB-ADBC-D9F990D83F8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DE2AC-6D69-4A93-AD80-3C96CA1EDEB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4F787-AFD5-49BB-ADBC-D9F990D83F8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image" Target="../media/image3.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microsoft.com/office/2007/relationships/diagramDrawing" Target="../diagrams/drawing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3" Type="http://schemas.openxmlformats.org/officeDocument/2006/relationships/diagramData" Target="../diagrams/data2.xml"/><Relationship Id="rId2" Type="http://schemas.openxmlformats.org/officeDocument/2006/relationships/image" Target="../media/image3.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xml"/><Relationship Id="rId7" Type="http://schemas.microsoft.com/office/2007/relationships/diagramDrawing" Target="../diagrams/drawing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3" Type="http://schemas.openxmlformats.org/officeDocument/2006/relationships/diagramData" Target="../diagrams/data3.xml"/><Relationship Id="rId2" Type="http://schemas.openxmlformats.org/officeDocument/2006/relationships/image" Target="../media/image3.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microsoft.com/office/2007/relationships/diagramDrawing" Target="../diagrams/drawing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3" Type="http://schemas.openxmlformats.org/officeDocument/2006/relationships/diagramData" Target="../diagrams/data4.xml"/><Relationship Id="rId2" Type="http://schemas.openxmlformats.org/officeDocument/2006/relationships/image" Target="../media/image3.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microsoft.com/office/2007/relationships/diagramDrawing" Target="../diagrams/drawing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3" Type="http://schemas.openxmlformats.org/officeDocument/2006/relationships/diagramData" Target="../diagrams/data5.xml"/><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766119"/>
            <a:ext cx="12192000" cy="6091881"/>
          </a:xfrm>
          <a:prstGeom prst="rect">
            <a:avLst/>
          </a:prstGeom>
          <a:blipFill dpi="0" rotWithShape="1">
            <a:blip r:embed="rId2">
              <a:alphaModFix amt="2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1598141" y="2858528"/>
            <a:ext cx="9144000" cy="972709"/>
          </a:xfrm>
        </p:spPr>
        <p:txBody>
          <a:bodyPr/>
          <a:lstStyle/>
          <a:p>
            <a:r>
              <a:rPr lang="zh-CN" altLang="en-US" b="1" dirty="0" smtClean="0">
                <a:solidFill>
                  <a:srgbClr val="FFFFFF"/>
                </a:solidFill>
                <a:latin typeface="微软雅黑" panose="020B0503020204020204" pitchFamily="34" charset="-122"/>
                <a:ea typeface="微软雅黑" panose="020B0503020204020204" pitchFamily="34" charset="-122"/>
              </a:rPr>
              <a:t>嵌入式软件技术</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6" name="矩形 5"/>
          <p:cNvSpPr/>
          <p:nvPr/>
        </p:nvSpPr>
        <p:spPr>
          <a:xfrm>
            <a:off x="642551" y="1269346"/>
            <a:ext cx="11030465" cy="707886"/>
          </a:xfrm>
          <a:prstGeom prst="rect">
            <a:avLst/>
          </a:prstGeom>
        </p:spPr>
        <p:txBody>
          <a:bodyPr wrap="square">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嵌入式计算机系统要嵌入到对象体系中，实现的是对象的智能化控制，因此，它有着与通用计算机系统完全不同的技术要求与技术发展方向。</a:t>
            </a:r>
            <a:endParaRPr kumimoji="1" lang="zh-CN" altLang="en-US" sz="2000" dirty="0">
              <a:solidFill>
                <a:schemeClr val="bg1"/>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1323546" y="2507275"/>
          <a:ext cx="9402120" cy="2970886"/>
        </p:xfrm>
        <a:graphic>
          <a:graphicData uri="http://schemas.openxmlformats.org/drawingml/2006/table">
            <a:tbl>
              <a:tblPr firstRow="1" bandRow="1">
                <a:tableStyleId>{5C22544A-7EE6-4342-B048-85BDC9FD1C3A}</a:tableStyleId>
              </a:tblPr>
              <a:tblGrid>
                <a:gridCol w="3134040"/>
                <a:gridCol w="3134040"/>
                <a:gridCol w="3134040"/>
              </a:tblGrid>
              <a:tr h="97246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0" dirty="0" smtClean="0">
                          <a:latin typeface="微软雅黑" panose="020B0503020204020204" pitchFamily="34" charset="-122"/>
                          <a:ea typeface="微软雅黑" panose="020B0503020204020204" pitchFamily="34" charset="-122"/>
                        </a:rPr>
                        <a:t>分类</a:t>
                      </a:r>
                      <a:endParaRPr lang="zh-CN" altLang="en-US" sz="2400" b="0" dirty="0" smtClean="0">
                        <a:latin typeface="微软雅黑" panose="020B0503020204020204" pitchFamily="34" charset="-122"/>
                        <a:ea typeface="微软雅黑" panose="020B0503020204020204" pitchFamily="34" charset="-122"/>
                      </a:endParaRPr>
                    </a:p>
                  </a:txBody>
                  <a:tcPr anchor="ctr">
                    <a:solidFill>
                      <a:srgbClr val="0033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0"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技术要求</a:t>
                      </a:r>
                      <a:endParaRPr lang="zh-CN" altLang="en-US" sz="2400" b="0" dirty="0" smtClean="0">
                        <a:latin typeface="微软雅黑" panose="020B0503020204020204" pitchFamily="34" charset="-122"/>
                        <a:ea typeface="微软雅黑" panose="020B0503020204020204" pitchFamily="34" charset="-122"/>
                      </a:endParaRPr>
                    </a:p>
                  </a:txBody>
                  <a:tcPr anchor="ctr">
                    <a:solidFill>
                      <a:srgbClr val="0033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0" i="0"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技术发展方向</a:t>
                      </a:r>
                      <a:endParaRPr lang="zh-CN" altLang="en-US" sz="2400" b="0" dirty="0" smtClean="0">
                        <a:latin typeface="微软雅黑" panose="020B0503020204020204" pitchFamily="34" charset="-122"/>
                        <a:ea typeface="微软雅黑" panose="020B0503020204020204" pitchFamily="34" charset="-122"/>
                      </a:endParaRPr>
                    </a:p>
                  </a:txBody>
                  <a:tcPr anchor="ctr">
                    <a:solidFill>
                      <a:srgbClr val="003399"/>
                    </a:solidFill>
                  </a:tcPr>
                </a:tc>
              </a:tr>
              <a:tr h="97246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smtClean="0">
                          <a:latin typeface="微软雅黑" panose="020B0503020204020204" pitchFamily="34" charset="-122"/>
                          <a:ea typeface="微软雅黑" panose="020B0503020204020204" pitchFamily="34" charset="-122"/>
                        </a:rPr>
                        <a:t>通用计算机系统</a:t>
                      </a:r>
                      <a:endParaRPr lang="zh-CN" altLang="en-US" sz="1800" dirty="0" smtClean="0">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i="0"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高速、海量的数值计算</a:t>
                      </a:r>
                      <a:endParaRPr lang="zh-CN" altLang="en-US" sz="1800" dirty="0" smtClean="0">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i="0"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总线速度的无限提升，计算能力和存储容量的无限扩大</a:t>
                      </a:r>
                      <a:endParaRPr lang="zh-CN" altLang="en-US" sz="1800" dirty="0" smtClean="0">
                        <a:latin typeface="微软雅黑" panose="020B0503020204020204" pitchFamily="34" charset="-122"/>
                        <a:ea typeface="微软雅黑" panose="020B0503020204020204" pitchFamily="34" charset="-122"/>
                      </a:endParaRPr>
                    </a:p>
                  </a:txBody>
                  <a:tcPr anchor="ctr"/>
                </a:tc>
              </a:tr>
              <a:tr h="1025954">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微软雅黑" panose="020B0503020204020204" pitchFamily="34" charset="-122"/>
                          <a:ea typeface="微软雅黑" panose="020B0503020204020204" pitchFamily="34" charset="-122"/>
                        </a:rPr>
                        <a:t>嵌入式计算机系统</a:t>
                      </a:r>
                      <a:endParaRPr lang="zh-CN" altLang="en-US" sz="1800" dirty="0" smtClean="0">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i="0"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对象的智能化控制能力</a:t>
                      </a:r>
                      <a:endParaRPr lang="zh-CN" altLang="en-US" sz="1800" dirty="0" smtClean="0">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i="0"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与对象系统密切相关的嵌入性能、控制能力与控制的可靠性</a:t>
                      </a:r>
                      <a:endParaRPr lang="zh-CN" altLang="en-US" sz="1800" dirty="0" smtClean="0">
                        <a:latin typeface="微软雅黑" panose="020B0503020204020204" pitchFamily="34" charset="-122"/>
                        <a:ea typeface="微软雅黑" panose="020B0503020204020204" pitchFamily="34" charset="-122"/>
                      </a:endParaRPr>
                    </a:p>
                  </a:txBody>
                  <a:tcPr anchor="ctr"/>
                </a:tc>
              </a:tr>
            </a:tbl>
          </a:graphicData>
        </a:graphic>
      </p:graphicFrame>
      <p:sp>
        <p:nvSpPr>
          <p:cNvPr id="8"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嵌入式系统的定义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嵌入式系统的定义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8" name="Picture 10" descr="D:\嵌入式系统软件设计\t01-01.jpg"/>
          <p:cNvPicPr>
            <a:picLocks noChangeAspect="1" noChangeArrowheads="1"/>
          </p:cNvPicPr>
          <p:nvPr/>
        </p:nvPicPr>
        <p:blipFill>
          <a:blip r:embed="rId3" cstate="print"/>
          <a:srcRect/>
          <a:stretch>
            <a:fillRect/>
          </a:stretch>
        </p:blipFill>
        <p:spPr bwMode="auto">
          <a:xfrm>
            <a:off x="2641745" y="2388458"/>
            <a:ext cx="6914146" cy="3485120"/>
          </a:xfrm>
          <a:prstGeom prst="rect">
            <a:avLst/>
          </a:prstGeom>
          <a:noFill/>
          <a:ln w="9525">
            <a:noFill/>
            <a:miter lim="800000"/>
            <a:headEnd/>
            <a:tailEnd/>
          </a:ln>
        </p:spPr>
      </p:pic>
      <p:sp>
        <p:nvSpPr>
          <p:cNvPr id="2" name="矩形 1"/>
          <p:cNvSpPr/>
          <p:nvPr/>
        </p:nvSpPr>
        <p:spPr>
          <a:xfrm>
            <a:off x="4645562" y="1786987"/>
            <a:ext cx="2906512" cy="400110"/>
          </a:xfrm>
          <a:prstGeom prst="rect">
            <a:avLst/>
          </a:prstGeom>
        </p:spPr>
        <p:txBody>
          <a:bodyPr wrap="square">
            <a:spAutoFit/>
          </a:bodyPr>
          <a:lstStyle/>
          <a:p>
            <a:pPr>
              <a:spcBef>
                <a:spcPct val="50000"/>
              </a:spcBef>
            </a:pPr>
            <a:r>
              <a:rPr lang="zh-CN" altLang="en-US" sz="2000" dirty="0" smtClean="0">
                <a:solidFill>
                  <a:schemeClr val="bg1"/>
                </a:solidFill>
                <a:latin typeface="微软雅黑" panose="020B0503020204020204" pitchFamily="34" charset="-122"/>
                <a:ea typeface="微软雅黑" panose="020B0503020204020204" pitchFamily="34" charset="-122"/>
              </a:rPr>
              <a:t>实例</a:t>
            </a:r>
            <a:r>
              <a:rPr lang="en-US" altLang="zh-CN" sz="2000" dirty="0" smtClean="0">
                <a:solidFill>
                  <a:schemeClr val="bg1"/>
                </a:solidFill>
                <a:latin typeface="微软雅黑" panose="020B0503020204020204" pitchFamily="34" charset="-122"/>
                <a:ea typeface="微软雅黑" panose="020B0503020204020204" pitchFamily="34" charset="-122"/>
              </a:rPr>
              <a:t>1</a:t>
            </a:r>
            <a:r>
              <a:rPr lang="zh-CN" altLang="en-US" sz="2000" dirty="0" smtClean="0">
                <a:solidFill>
                  <a:schemeClr val="bg1"/>
                </a:solidFill>
                <a:latin typeface="微软雅黑" panose="020B0503020204020204" pitchFamily="34" charset="-122"/>
                <a:ea typeface="微软雅黑" panose="020B0503020204020204" pitchFamily="34" charset="-122"/>
              </a:rPr>
              <a:t>：打印机共享器</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642688" y="1066862"/>
            <a:ext cx="3482043" cy="461665"/>
          </a:xfrm>
          <a:prstGeom prst="rect">
            <a:avLst/>
          </a:prstGeom>
        </p:spPr>
        <p:txBody>
          <a:bodyPr wrap="none">
            <a:spAutoFit/>
          </a:bodyPr>
          <a:lstStyle/>
          <a:p>
            <a:r>
              <a:rPr lang="en-US" altLang="zh-CN" sz="2400" b="1" dirty="0" smtClean="0">
                <a:solidFill>
                  <a:srgbClr val="00B0F0"/>
                </a:solidFill>
                <a:latin typeface="微软雅黑" panose="020B0503020204020204" pitchFamily="34" charset="-122"/>
                <a:ea typeface="微软雅黑" panose="020B0503020204020204" pitchFamily="34" charset="-122"/>
              </a:rPr>
              <a:t>1.1.1 </a:t>
            </a:r>
            <a:r>
              <a:rPr lang="zh-CN" altLang="en-US" sz="2400" b="1" dirty="0" smtClean="0">
                <a:solidFill>
                  <a:srgbClr val="00B0F0"/>
                </a:solidFill>
                <a:latin typeface="微软雅黑" panose="020B0503020204020204" pitchFamily="34" charset="-122"/>
                <a:ea typeface="微软雅黑" panose="020B0503020204020204" pitchFamily="34" charset="-122"/>
              </a:rPr>
              <a:t>嵌入式系统的举例</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2" name="Text Box 2"/>
          <p:cNvSpPr txBox="1">
            <a:spLocks noChangeArrowheads="1"/>
          </p:cNvSpPr>
          <p:nvPr/>
        </p:nvSpPr>
        <p:spPr bwMode="auto">
          <a:xfrm>
            <a:off x="6419277" y="1384329"/>
            <a:ext cx="4675187" cy="461665"/>
          </a:xfrm>
          <a:prstGeom prst="rect">
            <a:avLst/>
          </a:prstGeom>
          <a:noFill/>
          <a:ln w="9525">
            <a:noFill/>
            <a:miter lim="800000"/>
          </a:ln>
        </p:spPr>
        <p:txBody>
          <a:bodyPr>
            <a:spAutoFit/>
          </a:bodyPr>
          <a:lstStyle/>
          <a:p>
            <a:pPr algn="l">
              <a:lnSpc>
                <a:spcPct val="120000"/>
              </a:lnSpc>
              <a:spcBef>
                <a:spcPct val="50000"/>
              </a:spcBef>
            </a:pPr>
            <a:r>
              <a:rPr lang="en-US" altLang="zh-CN" sz="2000" b="1" dirty="0">
                <a:solidFill>
                  <a:srgbClr val="00B0F0"/>
                </a:solidFill>
                <a:latin typeface="微软雅黑" panose="020B0503020204020204" pitchFamily="34" charset="-122"/>
                <a:ea typeface="微软雅黑" panose="020B0503020204020204" pitchFamily="34" charset="-122"/>
              </a:rPr>
              <a:t>3</a:t>
            </a:r>
            <a:r>
              <a:rPr lang="zh-CN" altLang="en-US" sz="2000" b="1" dirty="0">
                <a:solidFill>
                  <a:srgbClr val="00B0F0"/>
                </a:solidFill>
                <a:latin typeface="微软雅黑" panose="020B0503020204020204" pitchFamily="34" charset="-122"/>
                <a:ea typeface="微软雅黑" panose="020B0503020204020204" pitchFamily="34" charset="-122"/>
              </a:rPr>
              <a:t>、解决方法及新的桃战</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
        <p:nvSpPr>
          <p:cNvPr id="13" name="Text Box 3"/>
          <p:cNvSpPr txBox="1">
            <a:spLocks noChangeArrowheads="1"/>
          </p:cNvSpPr>
          <p:nvPr/>
        </p:nvSpPr>
        <p:spPr bwMode="auto">
          <a:xfrm>
            <a:off x="6419277" y="1858903"/>
            <a:ext cx="3513138" cy="800219"/>
          </a:xfrm>
          <a:prstGeom prst="rect">
            <a:avLst/>
          </a:prstGeom>
          <a:noFill/>
          <a:ln w="9525">
            <a:noFill/>
            <a:miter lim="800000"/>
          </a:ln>
        </p:spPr>
        <p:txBody>
          <a:bodyPr>
            <a:spAutoFit/>
          </a:bodyPr>
          <a:lstStyle/>
          <a:p>
            <a:pPr algn="l">
              <a:spcBef>
                <a:spcPct val="30000"/>
              </a:spcBef>
              <a:buFontTx/>
              <a:buChar char="•"/>
            </a:pP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解决方法</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l">
              <a:spcBef>
                <a:spcPct val="30000"/>
              </a:spcBef>
            </a:pPr>
            <a:r>
              <a:rPr lang="zh-CN" altLang="en-US" sz="2000" b="1" dirty="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内</a:t>
            </a:r>
            <a:r>
              <a:rPr lang="zh-CN" altLang="en-US" sz="2000" dirty="0">
                <a:solidFill>
                  <a:schemeClr val="bg1"/>
                </a:solidFill>
                <a:latin typeface="微软雅黑" panose="020B0503020204020204" pitchFamily="34" charset="-122"/>
                <a:ea typeface="微软雅黑" panose="020B0503020204020204" pitchFamily="34" charset="-122"/>
              </a:rPr>
              <a:t>嵌微处理器 </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软件</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4" name="Text Box 4"/>
          <p:cNvSpPr txBox="1">
            <a:spLocks noChangeArrowheads="1"/>
          </p:cNvSpPr>
          <p:nvPr/>
        </p:nvSpPr>
        <p:spPr bwMode="auto">
          <a:xfrm>
            <a:off x="6419278" y="2660721"/>
            <a:ext cx="3513137" cy="3154710"/>
          </a:xfrm>
          <a:prstGeom prst="rect">
            <a:avLst/>
          </a:prstGeom>
          <a:noFill/>
          <a:ln w="9525">
            <a:noFill/>
            <a:miter lim="800000"/>
          </a:ln>
        </p:spPr>
        <p:txBody>
          <a:bodyPr>
            <a:spAutoFit/>
          </a:bodyPr>
          <a:lstStyle/>
          <a:p>
            <a:pPr algn="l">
              <a:lnSpc>
                <a:spcPct val="120000"/>
              </a:lnSpc>
              <a:spcBef>
                <a:spcPct val="5000"/>
              </a:spcBef>
              <a:buFontTx/>
              <a:buChar char="•"/>
            </a:pP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新的挑战</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5000"/>
              </a:spcBef>
            </a:pPr>
            <a:r>
              <a:rPr lang="en-US" altLang="zh-CN" sz="2000" dirty="0" smtClean="0">
                <a:solidFill>
                  <a:schemeClr val="bg1"/>
                </a:solidFill>
                <a:latin typeface="微软雅黑" panose="020B0503020204020204" pitchFamily="34" charset="-122"/>
                <a:ea typeface="微软雅黑" panose="020B0503020204020204" pitchFamily="34" charset="-122"/>
              </a:rPr>
              <a:t>  1</a:t>
            </a:r>
            <a:r>
              <a:rPr lang="zh-CN" altLang="en-US" sz="2000" dirty="0">
                <a:solidFill>
                  <a:schemeClr val="bg1"/>
                </a:solidFill>
                <a:latin typeface="微软雅黑" panose="020B0503020204020204" pitchFamily="34" charset="-122"/>
                <a:ea typeface="微软雅黑" panose="020B0503020204020204" pitchFamily="34" charset="-122"/>
              </a:rPr>
              <a:t>）吞吐量</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5000"/>
              </a:spcBef>
            </a:pPr>
            <a:r>
              <a:rPr lang="en-US" altLang="zh-CN" sz="2000" dirty="0" smtClean="0">
                <a:solidFill>
                  <a:schemeClr val="bg1"/>
                </a:solidFill>
                <a:latin typeface="微软雅黑" panose="020B0503020204020204" pitchFamily="34" charset="-122"/>
                <a:ea typeface="微软雅黑" panose="020B0503020204020204" pitchFamily="34" charset="-122"/>
              </a:rPr>
              <a:t>  2</a:t>
            </a:r>
            <a:r>
              <a:rPr lang="zh-CN" altLang="en-US" sz="2000" dirty="0">
                <a:solidFill>
                  <a:schemeClr val="bg1"/>
                </a:solidFill>
                <a:latin typeface="微软雅黑" panose="020B0503020204020204" pitchFamily="34" charset="-122"/>
                <a:ea typeface="微软雅黑" panose="020B0503020204020204" pitchFamily="34" charset="-122"/>
              </a:rPr>
              <a:t>）响应</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5000"/>
              </a:spcBef>
            </a:pPr>
            <a:r>
              <a:rPr lang="en-US" altLang="zh-CN" sz="2000" dirty="0" smtClean="0">
                <a:solidFill>
                  <a:schemeClr val="bg1"/>
                </a:solidFill>
                <a:latin typeface="微软雅黑" panose="020B0503020204020204" pitchFamily="34" charset="-122"/>
                <a:ea typeface="微软雅黑" panose="020B0503020204020204" pitchFamily="34" charset="-122"/>
              </a:rPr>
              <a:t>  3</a:t>
            </a:r>
            <a:r>
              <a:rPr lang="zh-CN" altLang="en-US" sz="2000" dirty="0">
                <a:solidFill>
                  <a:schemeClr val="bg1"/>
                </a:solidFill>
                <a:latin typeface="微软雅黑" panose="020B0503020204020204" pitchFamily="34" charset="-122"/>
                <a:ea typeface="微软雅黑" panose="020B0503020204020204" pitchFamily="34" charset="-122"/>
              </a:rPr>
              <a:t>）易测性</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5000"/>
              </a:spcBef>
            </a:pPr>
            <a:r>
              <a:rPr lang="en-US" altLang="zh-CN" sz="2000" dirty="0" smtClean="0">
                <a:solidFill>
                  <a:schemeClr val="bg1"/>
                </a:solidFill>
                <a:latin typeface="微软雅黑" panose="020B0503020204020204" pitchFamily="34" charset="-122"/>
                <a:ea typeface="微软雅黑" panose="020B0503020204020204" pitchFamily="34" charset="-122"/>
              </a:rPr>
              <a:t>  4</a:t>
            </a:r>
            <a:r>
              <a:rPr lang="zh-CN" altLang="en-US" sz="2000" dirty="0">
                <a:solidFill>
                  <a:schemeClr val="bg1"/>
                </a:solidFill>
                <a:latin typeface="微软雅黑" panose="020B0503020204020204" pitchFamily="34" charset="-122"/>
                <a:ea typeface="微软雅黑" panose="020B0503020204020204" pitchFamily="34" charset="-122"/>
              </a:rPr>
              <a:t>）可调试性</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5000"/>
              </a:spcBef>
            </a:pPr>
            <a:r>
              <a:rPr lang="en-US" altLang="zh-CN" sz="2000" dirty="0" smtClean="0">
                <a:solidFill>
                  <a:schemeClr val="bg1"/>
                </a:solidFill>
                <a:latin typeface="微软雅黑" panose="020B0503020204020204" pitchFamily="34" charset="-122"/>
                <a:ea typeface="微软雅黑" panose="020B0503020204020204" pitchFamily="34" charset="-122"/>
              </a:rPr>
              <a:t>  5</a:t>
            </a:r>
            <a:r>
              <a:rPr lang="zh-CN" altLang="en-US" sz="2000" dirty="0">
                <a:solidFill>
                  <a:schemeClr val="bg1"/>
                </a:solidFill>
                <a:latin typeface="微软雅黑" panose="020B0503020204020204" pitchFamily="34" charset="-122"/>
                <a:ea typeface="微软雅黑" panose="020B0503020204020204" pitchFamily="34" charset="-122"/>
              </a:rPr>
              <a:t>）可靠性</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5000"/>
              </a:spcBef>
            </a:pPr>
            <a:r>
              <a:rPr lang="en-US" altLang="zh-CN" sz="2000" dirty="0" smtClean="0">
                <a:solidFill>
                  <a:schemeClr val="bg1"/>
                </a:solidFill>
                <a:latin typeface="微软雅黑" panose="020B0503020204020204" pitchFamily="34" charset="-122"/>
                <a:ea typeface="微软雅黑" panose="020B0503020204020204" pitchFamily="34" charset="-122"/>
              </a:rPr>
              <a:t>  6</a:t>
            </a:r>
            <a:r>
              <a:rPr lang="zh-CN" altLang="en-US" sz="2000" dirty="0">
                <a:solidFill>
                  <a:schemeClr val="bg1"/>
                </a:solidFill>
                <a:latin typeface="微软雅黑" panose="020B0503020204020204" pitchFamily="34" charset="-122"/>
                <a:ea typeface="微软雅黑" panose="020B0503020204020204" pitchFamily="34" charset="-122"/>
              </a:rPr>
              <a:t>）内存空间</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lnSpc>
                <a:spcPct val="120000"/>
              </a:lnSpc>
              <a:spcBef>
                <a:spcPct val="5000"/>
              </a:spcBef>
            </a:pPr>
            <a:r>
              <a:rPr lang="en-US" altLang="zh-CN" sz="2000" dirty="0" smtClean="0">
                <a:solidFill>
                  <a:schemeClr val="bg1"/>
                </a:solidFill>
                <a:latin typeface="微软雅黑" panose="020B0503020204020204" pitchFamily="34" charset="-122"/>
                <a:ea typeface="微软雅黑" panose="020B0503020204020204" pitchFamily="34" charset="-122"/>
              </a:rPr>
              <a:t>  7</a:t>
            </a:r>
            <a:r>
              <a:rPr lang="zh-CN" altLang="en-US" sz="2000" dirty="0">
                <a:solidFill>
                  <a:schemeClr val="bg1"/>
                </a:solidFill>
                <a:latin typeface="微软雅黑" panose="020B0503020204020204" pitchFamily="34" charset="-122"/>
                <a:ea typeface="微软雅黑" panose="020B0503020204020204" pitchFamily="34" charset="-122"/>
              </a:rPr>
              <a:t>）程序安装</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 name="Text Box 9"/>
          <p:cNvSpPr txBox="1">
            <a:spLocks noChangeArrowheads="1"/>
          </p:cNvSpPr>
          <p:nvPr/>
        </p:nvSpPr>
        <p:spPr bwMode="auto">
          <a:xfrm>
            <a:off x="953700" y="1384329"/>
            <a:ext cx="4664505" cy="1231106"/>
          </a:xfrm>
          <a:prstGeom prst="rect">
            <a:avLst/>
          </a:prstGeom>
          <a:noFill/>
          <a:ln w="9525">
            <a:noFill/>
            <a:miter lim="800000"/>
          </a:ln>
        </p:spPr>
        <p:txBody>
          <a:bodyPr wrap="square">
            <a:spAutoFit/>
          </a:bodyPr>
          <a:lstStyle/>
          <a:p>
            <a:pPr>
              <a:lnSpc>
                <a:spcPct val="120000"/>
              </a:lnSpc>
              <a:spcBef>
                <a:spcPct val="50000"/>
              </a:spcBef>
            </a:pPr>
            <a:r>
              <a:rPr lang="en-US" altLang="zh-CN" sz="2000" b="1" dirty="0" smtClean="0">
                <a:solidFill>
                  <a:srgbClr val="00B0F0"/>
                </a:solidFill>
                <a:latin typeface="微软雅黑" panose="020B0503020204020204" pitchFamily="34" charset="-122"/>
                <a:ea typeface="微软雅黑" panose="020B0503020204020204" pitchFamily="34" charset="-122"/>
              </a:rPr>
              <a:t>1</a:t>
            </a:r>
            <a:r>
              <a:rPr lang="zh-CN" altLang="en-US" sz="2000" b="1" dirty="0" smtClean="0">
                <a:solidFill>
                  <a:srgbClr val="00B0F0"/>
                </a:solidFill>
                <a:latin typeface="微软雅黑" panose="020B0503020204020204" pitchFamily="34" charset="-122"/>
                <a:ea typeface="微软雅黑" panose="020B0503020204020204" pitchFamily="34" charset="-122"/>
              </a:rPr>
              <a:t>、它是用来干什么的？</a:t>
            </a:r>
            <a:r>
              <a:rPr lang="en-US" altLang="zh-CN" sz="2000" b="1" dirty="0" smtClean="0">
                <a:solidFill>
                  <a:srgbClr val="00B0F0"/>
                </a:solidFill>
                <a:latin typeface="微软雅黑" panose="020B0503020204020204" pitchFamily="34" charset="-122"/>
                <a:ea typeface="微软雅黑" panose="020B0503020204020204" pitchFamily="34" charset="-122"/>
              </a:rPr>
              <a:t> </a:t>
            </a:r>
            <a:endParaRPr lang="en-US" altLang="zh-CN" sz="2000" b="1" dirty="0" smtClean="0">
              <a:solidFill>
                <a:srgbClr val="00B0F0"/>
              </a:solidFill>
              <a:latin typeface="微软雅黑" panose="020B0503020204020204" pitchFamily="34" charset="-122"/>
              <a:ea typeface="微软雅黑" panose="020B0503020204020204" pitchFamily="34" charset="-122"/>
            </a:endParaRPr>
          </a:p>
          <a:p>
            <a:pPr>
              <a:spcBef>
                <a:spcPct val="50000"/>
              </a:spcBef>
            </a:pPr>
            <a:r>
              <a:rPr lang="zh-CN" altLang="en-US" sz="2000" dirty="0" smtClean="0">
                <a:solidFill>
                  <a:schemeClr val="bg1"/>
                </a:solidFill>
                <a:latin typeface="微软雅黑" panose="020B0503020204020204" pitchFamily="34" charset="-122"/>
                <a:ea typeface="微软雅黑" panose="020B0503020204020204" pitchFamily="34" charset="-122"/>
              </a:rPr>
              <a:t>它</a:t>
            </a:r>
            <a:r>
              <a:rPr lang="zh-CN" altLang="en-US" sz="2000" dirty="0">
                <a:solidFill>
                  <a:schemeClr val="bg1"/>
                </a:solidFill>
                <a:latin typeface="微软雅黑" panose="020B0503020204020204" pitchFamily="34" charset="-122"/>
                <a:ea typeface="微软雅黑" panose="020B0503020204020204" pitchFamily="34" charset="-122"/>
              </a:rPr>
              <a:t>与只有高速串行接口的打印机相连接，实现多台计算机共享一台打印机。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6" name="Text Box 6"/>
          <p:cNvSpPr txBox="1">
            <a:spLocks noChangeArrowheads="1"/>
          </p:cNvSpPr>
          <p:nvPr/>
        </p:nvSpPr>
        <p:spPr bwMode="auto">
          <a:xfrm>
            <a:off x="953700" y="2973667"/>
            <a:ext cx="4572000" cy="2800767"/>
          </a:xfrm>
          <a:prstGeom prst="rect">
            <a:avLst/>
          </a:prstGeom>
          <a:noFill/>
          <a:ln w="9525">
            <a:noFill/>
            <a:miter lim="800000"/>
          </a:ln>
        </p:spPr>
        <p:txBody>
          <a:bodyPr>
            <a:spAutoFit/>
          </a:bodyPr>
          <a:lstStyle/>
          <a:p>
            <a:pPr>
              <a:spcBef>
                <a:spcPct val="30000"/>
              </a:spcBef>
            </a:pPr>
            <a:r>
              <a:rPr lang="en-US" altLang="zh-CN" sz="2000" b="1" dirty="0" smtClean="0">
                <a:solidFill>
                  <a:srgbClr val="00B0F0"/>
                </a:solidFill>
                <a:latin typeface="微软雅黑" panose="020B0503020204020204" pitchFamily="34" charset="-122"/>
                <a:ea typeface="微软雅黑" panose="020B0503020204020204" pitchFamily="34" charset="-122"/>
              </a:rPr>
              <a:t>2</a:t>
            </a:r>
            <a:r>
              <a:rPr lang="zh-CN" altLang="en-US" sz="2000" b="1" dirty="0" smtClean="0">
                <a:solidFill>
                  <a:srgbClr val="00B0F0"/>
                </a:solidFill>
                <a:latin typeface="微软雅黑" panose="020B0503020204020204" pitchFamily="34" charset="-122"/>
                <a:ea typeface="微软雅黑" panose="020B0503020204020204" pitchFamily="34" charset="-122"/>
              </a:rPr>
              <a:t>、它要完成哪些工作？</a:t>
            </a:r>
            <a:endParaRPr lang="en-US" altLang="zh-CN" sz="2000" b="1" dirty="0" smtClean="0">
              <a:solidFill>
                <a:srgbClr val="00B0F0"/>
              </a:solidFill>
              <a:latin typeface="微软雅黑" panose="020B0503020204020204" pitchFamily="34" charset="-122"/>
              <a:ea typeface="微软雅黑" panose="020B0503020204020204" pitchFamily="34" charset="-122"/>
            </a:endParaRPr>
          </a:p>
          <a:p>
            <a:pPr algn="l">
              <a:spcBef>
                <a:spcPct val="30000"/>
              </a:spcBef>
              <a:buFontTx/>
              <a:buChar char="•"/>
            </a:pPr>
            <a:r>
              <a:rPr lang="zh-CN" altLang="en-US" sz="2000" dirty="0" smtClean="0">
                <a:solidFill>
                  <a:schemeClr val="bg1"/>
                </a:solidFill>
                <a:latin typeface="微软雅黑" panose="020B0503020204020204" pitchFamily="34" charset="-122"/>
                <a:ea typeface="微软雅黑" panose="020B0503020204020204" pitchFamily="34" charset="-122"/>
              </a:rPr>
              <a:t> 数据</a:t>
            </a:r>
            <a:r>
              <a:rPr lang="zh-CN" altLang="en-US" sz="2000" dirty="0">
                <a:solidFill>
                  <a:schemeClr val="bg1"/>
                </a:solidFill>
                <a:latin typeface="微软雅黑" panose="020B0503020204020204" pitchFamily="34" charset="-122"/>
                <a:ea typeface="微软雅黑" panose="020B0503020204020204" pitchFamily="34" charset="-122"/>
              </a:rPr>
              <a:t>整理</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spcBef>
                <a:spcPct val="3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作业管理</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spcBef>
                <a:spcPct val="3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报告工作状态</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spcBef>
                <a:spcPct val="3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协同工作</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spcBef>
                <a:spcPct val="3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即时响应</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spcBef>
                <a:spcPct val="30000"/>
              </a:spcBef>
              <a:buFontTx/>
              <a:buChar char="•"/>
            </a:pPr>
            <a:r>
              <a:rPr lang="zh-CN" altLang="en-US" sz="2000" dirty="0">
                <a:solidFill>
                  <a:schemeClr val="bg1"/>
                </a:solidFill>
                <a:latin typeface="微软雅黑" panose="020B0503020204020204" pitchFamily="34" charset="-122"/>
                <a:ea typeface="微软雅黑" panose="020B0503020204020204" pitchFamily="34" charset="-122"/>
              </a:rPr>
              <a:t> 自动纠错</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7"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嵌入式系统的定义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2" name="矩形 1"/>
          <p:cNvSpPr/>
          <p:nvPr/>
        </p:nvSpPr>
        <p:spPr>
          <a:xfrm>
            <a:off x="4383395" y="1688115"/>
            <a:ext cx="3353379" cy="400110"/>
          </a:xfrm>
          <a:prstGeom prst="rect">
            <a:avLst/>
          </a:prstGeom>
        </p:spPr>
        <p:txBody>
          <a:bodyPr wrap="square">
            <a:spAutoFit/>
          </a:bodyPr>
          <a:lstStyle/>
          <a:p>
            <a:pPr>
              <a:spcBef>
                <a:spcPct val="50000"/>
              </a:spcBef>
            </a:pPr>
            <a:r>
              <a:rPr lang="zh-CN" altLang="en-US" sz="2000" dirty="0" smtClean="0">
                <a:solidFill>
                  <a:schemeClr val="bg1"/>
                </a:solidFill>
                <a:latin typeface="微软雅黑" panose="020B0503020204020204" pitchFamily="34" charset="-122"/>
                <a:ea typeface="微软雅黑" panose="020B0503020204020204" pitchFamily="34" charset="-122"/>
              </a:rPr>
              <a:t>实例</a:t>
            </a:r>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smtClean="0">
                <a:solidFill>
                  <a:schemeClr val="bg1"/>
                </a:solidFill>
                <a:latin typeface="微软雅黑" panose="020B0503020204020204" pitchFamily="34" charset="-122"/>
                <a:ea typeface="微软雅黑" panose="020B0503020204020204" pitchFamily="34" charset="-122"/>
              </a:rPr>
              <a:t>：无线条形码扫描仪</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7" name="Picture 11" descr="D:\嵌入式系统软件设计\t01-02.jpg"/>
          <p:cNvPicPr>
            <a:picLocks noChangeAspect="1" noChangeArrowheads="1"/>
          </p:cNvPicPr>
          <p:nvPr/>
        </p:nvPicPr>
        <p:blipFill>
          <a:blip r:embed="rId3" cstate="print"/>
          <a:srcRect/>
          <a:stretch>
            <a:fillRect/>
          </a:stretch>
        </p:blipFill>
        <p:spPr bwMode="auto">
          <a:xfrm>
            <a:off x="3519871" y="2231337"/>
            <a:ext cx="5080429" cy="4109627"/>
          </a:xfrm>
          <a:prstGeom prst="rect">
            <a:avLst/>
          </a:prstGeom>
          <a:noFill/>
          <a:ln w="9525">
            <a:noFill/>
            <a:miter lim="800000"/>
            <a:headEnd/>
            <a:tailEnd/>
          </a:ln>
        </p:spPr>
      </p:pic>
      <p:sp>
        <p:nvSpPr>
          <p:cNvPr id="9" name="矩形 8"/>
          <p:cNvSpPr/>
          <p:nvPr/>
        </p:nvSpPr>
        <p:spPr>
          <a:xfrm>
            <a:off x="642688" y="1066862"/>
            <a:ext cx="3482043" cy="461665"/>
          </a:xfrm>
          <a:prstGeom prst="rect">
            <a:avLst/>
          </a:prstGeom>
        </p:spPr>
        <p:txBody>
          <a:bodyPr wrap="none">
            <a:spAutoFit/>
          </a:bodyPr>
          <a:lstStyle/>
          <a:p>
            <a:r>
              <a:rPr lang="en-US" altLang="zh-CN" sz="2400" b="1" dirty="0" smtClean="0">
                <a:solidFill>
                  <a:srgbClr val="00B0F0"/>
                </a:solidFill>
                <a:latin typeface="微软雅黑" panose="020B0503020204020204" pitchFamily="34" charset="-122"/>
                <a:ea typeface="微软雅黑" panose="020B0503020204020204" pitchFamily="34" charset="-122"/>
              </a:rPr>
              <a:t>1.1.1 </a:t>
            </a:r>
            <a:r>
              <a:rPr lang="zh-CN" altLang="en-US" sz="2400" b="1" dirty="0" smtClean="0">
                <a:solidFill>
                  <a:srgbClr val="00B0F0"/>
                </a:solidFill>
                <a:latin typeface="微软雅黑" panose="020B0503020204020204" pitchFamily="34" charset="-122"/>
                <a:ea typeface="微软雅黑" panose="020B0503020204020204" pitchFamily="34" charset="-122"/>
              </a:rPr>
              <a:t>嵌入式系统的举例</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0"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嵌入式系统的定义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Text Box 5"/>
          <p:cNvSpPr txBox="1">
            <a:spLocks noChangeArrowheads="1"/>
          </p:cNvSpPr>
          <p:nvPr/>
        </p:nvSpPr>
        <p:spPr bwMode="auto">
          <a:xfrm>
            <a:off x="948640" y="2932671"/>
            <a:ext cx="8048320" cy="430374"/>
          </a:xfrm>
          <a:prstGeom prst="rect">
            <a:avLst/>
          </a:prstGeom>
          <a:noFill/>
          <a:ln w="9525">
            <a:noFill/>
            <a:miter lim="800000"/>
          </a:ln>
        </p:spPr>
        <p:txBody>
          <a:bodyPr wrap="square">
            <a:spAutoFit/>
          </a:bodyPr>
          <a:lstStyle/>
          <a:p>
            <a:pPr algn="l">
              <a:lnSpc>
                <a:spcPct val="120000"/>
              </a:lnSpc>
              <a:spcBef>
                <a:spcPct val="50000"/>
              </a:spcBef>
            </a:pPr>
            <a:r>
              <a:rPr lang="en-US" altLang="zh-CN" sz="2000" b="1">
                <a:solidFill>
                  <a:srgbClr val="00B0F0"/>
                </a:solidFill>
                <a:latin typeface="微软雅黑" panose="020B0503020204020204" pitchFamily="34" charset="-122"/>
                <a:ea typeface="微软雅黑" panose="020B0503020204020204" pitchFamily="34" charset="-122"/>
              </a:rPr>
              <a:t>2</a:t>
            </a:r>
            <a:r>
              <a:rPr lang="zh-CN" altLang="en-US" sz="2000" b="1">
                <a:solidFill>
                  <a:srgbClr val="00B0F0"/>
                </a:solidFill>
                <a:latin typeface="微软雅黑" panose="020B0503020204020204" pitchFamily="34" charset="-122"/>
                <a:ea typeface="微软雅黑" panose="020B0503020204020204" pitchFamily="34" charset="-122"/>
              </a:rPr>
              <a:t>、它与共享器有什么不同之处？</a:t>
            </a:r>
            <a:endParaRPr lang="zh-CN" altLang="en-US" sz="2000" b="1">
              <a:solidFill>
                <a:srgbClr val="00B0F0"/>
              </a:solidFill>
              <a:latin typeface="微软雅黑" panose="020B0503020204020204" pitchFamily="34" charset="-122"/>
              <a:ea typeface="微软雅黑" panose="020B0503020204020204" pitchFamily="34" charset="-122"/>
            </a:endParaRPr>
          </a:p>
        </p:txBody>
      </p:sp>
      <p:sp>
        <p:nvSpPr>
          <p:cNvPr id="6" name="Text Box 6"/>
          <p:cNvSpPr txBox="1">
            <a:spLocks noChangeArrowheads="1"/>
          </p:cNvSpPr>
          <p:nvPr/>
        </p:nvSpPr>
        <p:spPr bwMode="auto">
          <a:xfrm>
            <a:off x="948639" y="3446254"/>
            <a:ext cx="9768787" cy="461665"/>
          </a:xfrm>
          <a:prstGeom prst="rect">
            <a:avLst/>
          </a:prstGeom>
          <a:noFill/>
          <a:ln w="9525">
            <a:noFill/>
            <a:miter lim="800000"/>
          </a:ln>
        </p:spPr>
        <p:txBody>
          <a:bodyPr wrap="square">
            <a:spAutoFit/>
          </a:bodyPr>
          <a:lstStyle/>
          <a:p>
            <a:pPr algn="l">
              <a:lnSpc>
                <a:spcPct val="120000"/>
              </a:lnSpc>
              <a:spcBef>
                <a:spcPct val="50000"/>
              </a:spcBef>
            </a:pPr>
            <a:r>
              <a:rPr lang="zh-CN" altLang="en-US" sz="2000" dirty="0" smtClean="0">
                <a:solidFill>
                  <a:schemeClr val="bg1"/>
                </a:solidFill>
                <a:latin typeface="微软雅黑" panose="020B0503020204020204" pitchFamily="34" charset="-122"/>
                <a:ea typeface="微软雅黑" panose="020B0503020204020204" pitchFamily="34" charset="-122"/>
              </a:rPr>
              <a:t>它</a:t>
            </a:r>
            <a:r>
              <a:rPr lang="zh-CN" altLang="en-US" sz="2000" dirty="0">
                <a:solidFill>
                  <a:schemeClr val="bg1"/>
                </a:solidFill>
                <a:latin typeface="微软雅黑" panose="020B0503020204020204" pitchFamily="34" charset="-122"/>
                <a:ea typeface="微软雅黑" panose="020B0503020204020204" pitchFamily="34" charset="-122"/>
              </a:rPr>
              <a:t>不存在吞吐量问题，但有</a:t>
            </a:r>
            <a:r>
              <a:rPr lang="zh-CN" altLang="en-US" sz="2000" dirty="0">
                <a:solidFill>
                  <a:srgbClr val="FF3300"/>
                </a:solidFill>
                <a:latin typeface="微软雅黑" panose="020B0503020204020204" pitchFamily="34" charset="-122"/>
                <a:ea typeface="微软雅黑" panose="020B0503020204020204" pitchFamily="34" charset="-122"/>
              </a:rPr>
              <a:t>能耗</a:t>
            </a:r>
            <a:r>
              <a:rPr lang="zh-CN" altLang="en-US" sz="2000" dirty="0">
                <a:solidFill>
                  <a:schemeClr val="bg1"/>
                </a:solidFill>
                <a:latin typeface="微软雅黑" panose="020B0503020204020204" pitchFamily="34" charset="-122"/>
                <a:ea typeface="微软雅黑" panose="020B0503020204020204" pitchFamily="34" charset="-122"/>
              </a:rPr>
              <a:t>问题。</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8" name="Text Box 3"/>
          <p:cNvSpPr txBox="1">
            <a:spLocks noChangeArrowheads="1"/>
          </p:cNvSpPr>
          <p:nvPr/>
        </p:nvSpPr>
        <p:spPr bwMode="auto">
          <a:xfrm>
            <a:off x="948640" y="1450763"/>
            <a:ext cx="5549590" cy="430374"/>
          </a:xfrm>
          <a:prstGeom prst="rect">
            <a:avLst/>
          </a:prstGeom>
          <a:noFill/>
          <a:ln w="9525">
            <a:noFill/>
            <a:miter lim="800000"/>
          </a:ln>
        </p:spPr>
        <p:txBody>
          <a:bodyPr wrap="square">
            <a:spAutoFit/>
          </a:bodyPr>
          <a:lstStyle/>
          <a:p>
            <a:pPr algn="l">
              <a:lnSpc>
                <a:spcPct val="120000"/>
              </a:lnSpc>
              <a:spcBef>
                <a:spcPct val="50000"/>
              </a:spcBef>
            </a:pPr>
            <a:r>
              <a:rPr lang="en-US" altLang="zh-CN" sz="2000" b="1" dirty="0">
                <a:solidFill>
                  <a:srgbClr val="00B0F0"/>
                </a:solidFill>
                <a:latin typeface="微软雅黑" panose="020B0503020204020204" pitchFamily="34" charset="-122"/>
                <a:ea typeface="微软雅黑" panose="020B0503020204020204" pitchFamily="34" charset="-122"/>
              </a:rPr>
              <a:t>1</a:t>
            </a:r>
            <a:r>
              <a:rPr lang="zh-CN" altLang="en-US" sz="2000" b="1" dirty="0">
                <a:solidFill>
                  <a:srgbClr val="00B0F0"/>
                </a:solidFill>
                <a:latin typeface="微软雅黑" panose="020B0503020204020204" pitchFamily="34" charset="-122"/>
                <a:ea typeface="微软雅黑" panose="020B0503020204020204" pitchFamily="34" charset="-122"/>
              </a:rPr>
              <a:t>、它是用来干什么的？</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
        <p:nvSpPr>
          <p:cNvPr id="9" name="Text Box 4"/>
          <p:cNvSpPr txBox="1">
            <a:spLocks noChangeArrowheads="1"/>
          </p:cNvSpPr>
          <p:nvPr/>
        </p:nvSpPr>
        <p:spPr bwMode="auto">
          <a:xfrm>
            <a:off x="948639" y="1978815"/>
            <a:ext cx="9768787" cy="430374"/>
          </a:xfrm>
          <a:prstGeom prst="rect">
            <a:avLst/>
          </a:prstGeom>
          <a:noFill/>
          <a:ln w="9525">
            <a:noFill/>
            <a:miter lim="800000"/>
          </a:ln>
        </p:spPr>
        <p:txBody>
          <a:bodyPr wrap="square">
            <a:spAutoFit/>
          </a:bodyPr>
          <a:lstStyle/>
          <a:p>
            <a:pPr algn="l">
              <a:lnSpc>
                <a:spcPct val="120000"/>
              </a:lnSpc>
              <a:spcBef>
                <a:spcPct val="50000"/>
              </a:spcBef>
            </a:pPr>
            <a:r>
              <a:rPr lang="zh-CN" altLang="en-US" sz="2000" dirty="0" smtClean="0">
                <a:solidFill>
                  <a:schemeClr val="bg1"/>
                </a:solidFill>
                <a:latin typeface="微软雅黑" panose="020B0503020204020204" pitchFamily="34" charset="-122"/>
                <a:ea typeface="微软雅黑" panose="020B0503020204020204" pitchFamily="34" charset="-122"/>
              </a:rPr>
              <a:t>它</a:t>
            </a:r>
            <a:r>
              <a:rPr lang="zh-CN" altLang="en-US" sz="2000" dirty="0">
                <a:solidFill>
                  <a:schemeClr val="bg1"/>
                </a:solidFill>
                <a:latin typeface="微软雅黑" panose="020B0503020204020204" pitchFamily="34" charset="-122"/>
                <a:ea typeface="微软雅黑" panose="020B0503020204020204" pitchFamily="34" charset="-122"/>
              </a:rPr>
              <a:t>自动发射激光读取条形码，然后通过无线通信部件传给收款机。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嵌入式系统的定义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7" name="Text Box 2"/>
          <p:cNvSpPr txBox="1">
            <a:spLocks noChangeArrowheads="1"/>
          </p:cNvSpPr>
          <p:nvPr/>
        </p:nvSpPr>
        <p:spPr bwMode="auto">
          <a:xfrm>
            <a:off x="1474709" y="1915812"/>
            <a:ext cx="8229600" cy="400110"/>
          </a:xfrm>
          <a:prstGeom prst="rect">
            <a:avLst/>
          </a:prstGeom>
          <a:noFill/>
          <a:ln w="9525">
            <a:noFill/>
            <a:miter lim="800000"/>
          </a:ln>
        </p:spPr>
        <p:txBody>
          <a:bodyPr>
            <a:spAutoFit/>
          </a:bodyPr>
          <a:lstStyle/>
          <a:p>
            <a:pPr algn="l">
              <a:spcBef>
                <a:spcPct val="50000"/>
              </a:spcBef>
            </a:pPr>
            <a:r>
              <a:rPr lang="zh-CN" altLang="en-US" sz="2000" b="1" dirty="0">
                <a:solidFill>
                  <a:schemeClr val="bg1"/>
                </a:solidFill>
                <a:latin typeface="微软雅黑" panose="020B0503020204020204" pitchFamily="34" charset="-122"/>
                <a:ea typeface="微软雅黑" panose="020B0503020204020204" pitchFamily="34" charset="-122"/>
              </a:rPr>
              <a:t>实例</a:t>
            </a:r>
            <a:r>
              <a:rPr lang="en-US" altLang="zh-CN" sz="2000" b="1" dirty="0">
                <a:solidFill>
                  <a:schemeClr val="bg1"/>
                </a:solidFill>
                <a:latin typeface="微软雅黑" panose="020B0503020204020204" pitchFamily="34" charset="-122"/>
                <a:ea typeface="微软雅黑" panose="020B0503020204020204" pitchFamily="34" charset="-122"/>
              </a:rPr>
              <a:t>3</a:t>
            </a:r>
            <a:r>
              <a:rPr lang="zh-CN" altLang="en-US" sz="2000" b="1" dirty="0">
                <a:solidFill>
                  <a:schemeClr val="bg1"/>
                </a:solidFill>
                <a:latin typeface="微软雅黑" panose="020B0503020204020204" pitchFamily="34" charset="-122"/>
                <a:ea typeface="微软雅黑" panose="020B0503020204020204" pitchFamily="34" charset="-122"/>
              </a:rPr>
              <a:t>：激光打印机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Text Box 4"/>
          <p:cNvSpPr txBox="1">
            <a:spLocks noChangeArrowheads="1"/>
          </p:cNvSpPr>
          <p:nvPr/>
        </p:nvSpPr>
        <p:spPr bwMode="auto">
          <a:xfrm>
            <a:off x="1489726" y="2377477"/>
            <a:ext cx="3449637" cy="461665"/>
          </a:xfrm>
          <a:prstGeom prst="rect">
            <a:avLst/>
          </a:prstGeom>
          <a:noFill/>
          <a:ln w="9525">
            <a:noFill/>
            <a:miter lim="800000"/>
          </a:ln>
        </p:spPr>
        <p:txBody>
          <a:bodyPr>
            <a:spAutoFit/>
          </a:bodyPr>
          <a:lstStyle/>
          <a:p>
            <a:pPr algn="l">
              <a:lnSpc>
                <a:spcPct val="120000"/>
              </a:lnSpc>
              <a:spcBef>
                <a:spcPct val="50000"/>
              </a:spcBef>
            </a:pPr>
            <a:r>
              <a:rPr lang="zh-CN" altLang="en-US" sz="2000" dirty="0">
                <a:solidFill>
                  <a:schemeClr val="bg1"/>
                </a:solidFill>
                <a:latin typeface="微软雅黑" panose="020B0503020204020204" pitchFamily="34" charset="-122"/>
                <a:ea typeface="微软雅黑" panose="020B0503020204020204" pitchFamily="34" charset="-122"/>
              </a:rPr>
              <a:t>处理器过载</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1" name="Text Box 5"/>
          <p:cNvSpPr txBox="1">
            <a:spLocks noChangeArrowheads="1"/>
          </p:cNvSpPr>
          <p:nvPr/>
        </p:nvSpPr>
        <p:spPr bwMode="auto">
          <a:xfrm>
            <a:off x="1484234" y="3337099"/>
            <a:ext cx="8229600" cy="400110"/>
          </a:xfrm>
          <a:prstGeom prst="rect">
            <a:avLst/>
          </a:prstGeom>
          <a:noFill/>
          <a:ln w="9525">
            <a:noFill/>
            <a:miter lim="800000"/>
          </a:ln>
        </p:spPr>
        <p:txBody>
          <a:bodyPr>
            <a:spAutoFit/>
          </a:bodyPr>
          <a:lstStyle/>
          <a:p>
            <a:pPr algn="l">
              <a:spcBef>
                <a:spcPct val="50000"/>
              </a:spcBef>
            </a:pPr>
            <a:r>
              <a:rPr lang="zh-CN" altLang="en-US" sz="2000" b="1" dirty="0">
                <a:solidFill>
                  <a:schemeClr val="bg1"/>
                </a:solidFill>
                <a:latin typeface="微软雅黑" panose="020B0503020204020204" pitchFamily="34" charset="-122"/>
                <a:ea typeface="微软雅黑" panose="020B0503020204020204" pitchFamily="34" charset="-122"/>
              </a:rPr>
              <a:t>实例</a:t>
            </a:r>
            <a:r>
              <a:rPr lang="en-US" altLang="zh-CN" sz="2000" b="1" dirty="0">
                <a:solidFill>
                  <a:schemeClr val="bg1"/>
                </a:solidFill>
                <a:latin typeface="微软雅黑" panose="020B0503020204020204" pitchFamily="34" charset="-122"/>
                <a:ea typeface="微软雅黑" panose="020B0503020204020204" pitchFamily="34" charset="-122"/>
              </a:rPr>
              <a:t>4</a:t>
            </a:r>
            <a:r>
              <a:rPr lang="zh-CN" altLang="en-US" sz="2000" b="1" dirty="0">
                <a:solidFill>
                  <a:schemeClr val="bg1"/>
                </a:solidFill>
                <a:latin typeface="微软雅黑" panose="020B0503020204020204" pitchFamily="34" charset="-122"/>
                <a:ea typeface="微软雅黑" panose="020B0503020204020204" pitchFamily="34" charset="-122"/>
              </a:rPr>
              <a:t>：地下油罐监视器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2" name="Text Box 6"/>
          <p:cNvSpPr txBox="1">
            <a:spLocks noChangeArrowheads="1"/>
          </p:cNvSpPr>
          <p:nvPr/>
        </p:nvSpPr>
        <p:spPr bwMode="auto">
          <a:xfrm>
            <a:off x="1484234" y="3835056"/>
            <a:ext cx="5080000" cy="430374"/>
          </a:xfrm>
          <a:prstGeom prst="rect">
            <a:avLst/>
          </a:prstGeom>
          <a:noFill/>
          <a:ln w="9525">
            <a:noFill/>
            <a:miter lim="800000"/>
          </a:ln>
        </p:spPr>
        <p:txBody>
          <a:bodyPr wrap="square">
            <a:spAutoFit/>
          </a:bodyPr>
          <a:lstStyle/>
          <a:p>
            <a:pPr algn="l">
              <a:lnSpc>
                <a:spcPct val="120000"/>
              </a:lnSpc>
              <a:spcBef>
                <a:spcPct val="50000"/>
              </a:spcBef>
            </a:pPr>
            <a:r>
              <a:rPr lang="zh-CN" altLang="en-US" sz="2000" dirty="0">
                <a:solidFill>
                  <a:schemeClr val="bg1"/>
                </a:solidFill>
                <a:latin typeface="微软雅黑" panose="020B0503020204020204" pitchFamily="34" charset="-122"/>
                <a:ea typeface="微软雅黑" panose="020B0503020204020204" pitchFamily="34" charset="-122"/>
              </a:rPr>
              <a:t>成本问题（性能，处理器过载）</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Text Box 7"/>
          <p:cNvSpPr txBox="1">
            <a:spLocks noChangeArrowheads="1"/>
          </p:cNvSpPr>
          <p:nvPr/>
        </p:nvSpPr>
        <p:spPr bwMode="auto">
          <a:xfrm>
            <a:off x="1474709" y="4758386"/>
            <a:ext cx="8229600" cy="400110"/>
          </a:xfrm>
          <a:prstGeom prst="rect">
            <a:avLst/>
          </a:prstGeom>
          <a:noFill/>
          <a:ln w="9525">
            <a:noFill/>
            <a:miter lim="800000"/>
          </a:ln>
        </p:spPr>
        <p:txBody>
          <a:bodyPr>
            <a:spAutoFit/>
          </a:bodyPr>
          <a:lstStyle/>
          <a:p>
            <a:pPr algn="l">
              <a:spcBef>
                <a:spcPct val="50000"/>
              </a:spcBef>
            </a:pPr>
            <a:r>
              <a:rPr lang="zh-CN" altLang="en-US" sz="2000" b="1" dirty="0">
                <a:solidFill>
                  <a:schemeClr val="bg1"/>
                </a:solidFill>
                <a:latin typeface="微软雅黑" panose="020B0503020204020204" pitchFamily="34" charset="-122"/>
                <a:ea typeface="微软雅黑" panose="020B0503020204020204" pitchFamily="34" charset="-122"/>
              </a:rPr>
              <a:t>实例</a:t>
            </a:r>
            <a:r>
              <a:rPr lang="en-US" altLang="zh-CN" sz="2000" b="1" dirty="0">
                <a:solidFill>
                  <a:schemeClr val="bg1"/>
                </a:solidFill>
                <a:latin typeface="微软雅黑" panose="020B0503020204020204" pitchFamily="34" charset="-122"/>
                <a:ea typeface="微软雅黑" panose="020B0503020204020204" pitchFamily="34" charset="-122"/>
              </a:rPr>
              <a:t>5</a:t>
            </a:r>
            <a:r>
              <a:rPr lang="zh-CN" altLang="en-US" sz="2000" b="1" dirty="0">
                <a:solidFill>
                  <a:schemeClr val="bg1"/>
                </a:solidFill>
                <a:latin typeface="微软雅黑" panose="020B0503020204020204" pitchFamily="34" charset="-122"/>
                <a:ea typeface="微软雅黑" panose="020B0503020204020204" pitchFamily="34" charset="-122"/>
              </a:rPr>
              <a:t>：核反应堆监视器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4" name="Text Box 8"/>
          <p:cNvSpPr txBox="1">
            <a:spLocks noChangeArrowheads="1"/>
          </p:cNvSpPr>
          <p:nvPr/>
        </p:nvSpPr>
        <p:spPr bwMode="auto">
          <a:xfrm>
            <a:off x="1489725" y="5256343"/>
            <a:ext cx="3449638" cy="430374"/>
          </a:xfrm>
          <a:prstGeom prst="rect">
            <a:avLst/>
          </a:prstGeom>
          <a:noFill/>
          <a:ln w="9525">
            <a:noFill/>
            <a:miter lim="800000"/>
          </a:ln>
        </p:spPr>
        <p:txBody>
          <a:bodyPr>
            <a:spAutoFit/>
          </a:bodyPr>
          <a:lstStyle/>
          <a:p>
            <a:pPr algn="l">
              <a:lnSpc>
                <a:spcPct val="120000"/>
              </a:lnSpc>
              <a:spcBef>
                <a:spcPct val="50000"/>
              </a:spcBef>
            </a:pPr>
            <a:r>
              <a:rPr lang="zh-CN" altLang="en-US" sz="2000" dirty="0">
                <a:solidFill>
                  <a:schemeClr val="bg1"/>
                </a:solidFill>
                <a:latin typeface="微软雅黑" panose="020B0503020204020204" pitchFamily="34" charset="-122"/>
                <a:ea typeface="微软雅黑" panose="020B0503020204020204" pitchFamily="34" charset="-122"/>
              </a:rPr>
              <a:t>一致性问题</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642688" y="1066862"/>
            <a:ext cx="3482043" cy="461665"/>
          </a:xfrm>
          <a:prstGeom prst="rect">
            <a:avLst/>
          </a:prstGeom>
        </p:spPr>
        <p:txBody>
          <a:bodyPr wrap="none">
            <a:spAutoFit/>
          </a:bodyPr>
          <a:lstStyle/>
          <a:p>
            <a:r>
              <a:rPr lang="en-US" altLang="zh-CN" sz="2400" b="1" dirty="0" smtClean="0">
                <a:solidFill>
                  <a:srgbClr val="00B0F0"/>
                </a:solidFill>
                <a:latin typeface="微软雅黑" panose="020B0503020204020204" pitchFamily="34" charset="-122"/>
                <a:ea typeface="微软雅黑" panose="020B0503020204020204" pitchFamily="34" charset="-122"/>
              </a:rPr>
              <a:t>1.1.1 </a:t>
            </a:r>
            <a:r>
              <a:rPr lang="zh-CN" altLang="en-US" sz="2400" b="1" dirty="0" smtClean="0">
                <a:solidFill>
                  <a:srgbClr val="00B0F0"/>
                </a:solidFill>
                <a:latin typeface="微软雅黑" panose="020B0503020204020204" pitchFamily="34" charset="-122"/>
                <a:ea typeface="微软雅黑" panose="020B0503020204020204" pitchFamily="34" charset="-122"/>
              </a:rPr>
              <a:t>嵌入式系统的举例</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6"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嵌入式系统的定义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7" name="矩形 6"/>
          <p:cNvSpPr/>
          <p:nvPr/>
        </p:nvSpPr>
        <p:spPr>
          <a:xfrm>
            <a:off x="642688" y="1066862"/>
            <a:ext cx="3482043" cy="461665"/>
          </a:xfrm>
          <a:prstGeom prst="rect">
            <a:avLst/>
          </a:prstGeom>
        </p:spPr>
        <p:txBody>
          <a:bodyPr wrap="none">
            <a:spAutoFit/>
          </a:bodyPr>
          <a:lstStyle/>
          <a:p>
            <a:r>
              <a:rPr lang="en-US" altLang="zh-CN" sz="2400" b="1" dirty="0" smtClean="0">
                <a:solidFill>
                  <a:srgbClr val="00B0F0"/>
                </a:solidFill>
                <a:latin typeface="微软雅黑" panose="020B0503020204020204" pitchFamily="34" charset="-122"/>
                <a:ea typeface="微软雅黑" panose="020B0503020204020204" pitchFamily="34" charset="-122"/>
              </a:rPr>
              <a:t>1.1.2 </a:t>
            </a:r>
            <a:r>
              <a:rPr lang="zh-CN" altLang="en-US" sz="2400" b="1" dirty="0" smtClean="0">
                <a:solidFill>
                  <a:srgbClr val="00B0F0"/>
                </a:solidFill>
                <a:latin typeface="微软雅黑" panose="020B0503020204020204" pitchFamily="34" charset="-122"/>
                <a:ea typeface="微软雅黑" panose="020B0503020204020204" pitchFamily="34" charset="-122"/>
              </a:rPr>
              <a:t>嵌入式系统的定义</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0" name="AutoShape 9"/>
          <p:cNvSpPr>
            <a:spLocks noChangeArrowheads="1"/>
          </p:cNvSpPr>
          <p:nvPr/>
        </p:nvSpPr>
        <p:spPr bwMode="gray">
          <a:xfrm>
            <a:off x="1581750" y="1780617"/>
            <a:ext cx="9020347" cy="756637"/>
          </a:xfrm>
          <a:prstGeom prst="roundRect">
            <a:avLst>
              <a:gd name="adj" fmla="val 0"/>
            </a:avLst>
          </a:prstGeom>
          <a:solidFill>
            <a:srgbClr val="003399">
              <a:alpha val="80000"/>
            </a:srgbClr>
          </a:solidFill>
          <a:ln w="12700">
            <a:solidFill>
              <a:srgbClr val="0070C0"/>
            </a:solidFill>
            <a:round/>
          </a:ln>
          <a:effectLst/>
        </p:spPr>
        <p:txBody>
          <a:bodyPr wrap="none" anchor="ctr"/>
          <a:lstStyle/>
          <a:p>
            <a:pPr algn="l" eaLnBrk="0" hangingPunct="0">
              <a:defRPr/>
            </a:pPr>
            <a:r>
              <a:rPr lang="zh-CN" altLang="en-US" sz="2000" dirty="0">
                <a:solidFill>
                  <a:schemeClr val="bg1"/>
                </a:solidFill>
                <a:latin typeface="微软雅黑" panose="020B0503020204020204" pitchFamily="34" charset="-122"/>
                <a:ea typeface="微软雅黑" panose="020B0503020204020204" pitchFamily="34" charset="-122"/>
              </a:rPr>
              <a:t>定义</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：带有微处理器的专用软硬件系统。</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1581750" y="2789345"/>
            <a:ext cx="9020347" cy="1173056"/>
          </a:xfrm>
          <a:prstGeom prst="rect">
            <a:avLst/>
          </a:prstGeom>
          <a:solidFill>
            <a:srgbClr val="005AB4">
              <a:alpha val="80000"/>
            </a:srgbClr>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lnSpc>
                <a:spcPct val="120000"/>
              </a:lnSpc>
              <a:defRPr/>
            </a:pPr>
            <a:r>
              <a:rPr lang="zh-CN" altLang="en-US" sz="2000" dirty="0">
                <a:solidFill>
                  <a:srgbClr val="FFFFFF"/>
                </a:solidFill>
                <a:latin typeface="微软雅黑" panose="020B0503020204020204" pitchFamily="34" charset="-122"/>
                <a:ea typeface="微软雅黑" panose="020B0503020204020204" pitchFamily="34" charset="-122"/>
              </a:rPr>
              <a:t>定义</a:t>
            </a:r>
            <a:r>
              <a:rPr lang="en-US" altLang="zh-CN" sz="2000" dirty="0">
                <a:solidFill>
                  <a:srgbClr val="FFFFFF"/>
                </a:solidFill>
                <a:latin typeface="微软雅黑" panose="020B0503020204020204" pitchFamily="34" charset="-122"/>
                <a:ea typeface="微软雅黑" panose="020B0503020204020204" pitchFamily="34" charset="-122"/>
              </a:rPr>
              <a:t>2</a:t>
            </a:r>
            <a:r>
              <a:rPr lang="zh-CN" altLang="en-US" sz="2000" dirty="0">
                <a:solidFill>
                  <a:srgbClr val="FFFFFF"/>
                </a:solidFill>
                <a:latin typeface="微软雅黑" panose="020B0503020204020204" pitchFamily="34" charset="-122"/>
                <a:ea typeface="微软雅黑" panose="020B0503020204020204" pitchFamily="34" charset="-122"/>
              </a:rPr>
              <a:t>：隐藏在一些更大的机器中，管理控制</a:t>
            </a:r>
            <a:r>
              <a:rPr lang="zh-CN" altLang="en-US" sz="2000" dirty="0" smtClean="0">
                <a:solidFill>
                  <a:srgbClr val="FFFFFF"/>
                </a:solidFill>
                <a:latin typeface="微软雅黑" panose="020B0503020204020204" pitchFamily="34" charset="-122"/>
                <a:ea typeface="微软雅黑" panose="020B0503020204020204" pitchFamily="34" charset="-122"/>
              </a:rPr>
              <a:t>这些机器</a:t>
            </a:r>
            <a:r>
              <a:rPr lang="zh-CN" altLang="en-US" sz="2000" dirty="0">
                <a:solidFill>
                  <a:srgbClr val="FFFFFF"/>
                </a:solidFill>
                <a:latin typeface="微软雅黑" panose="020B0503020204020204" pitchFamily="34" charset="-122"/>
                <a:ea typeface="微软雅黑" panose="020B0503020204020204" pitchFamily="34" charset="-122"/>
              </a:rPr>
              <a:t>，带有微处理器，并且没有使用操作系统，</a:t>
            </a:r>
            <a:r>
              <a:rPr lang="zh-CN" altLang="en-US" sz="2000" dirty="0" smtClean="0">
                <a:solidFill>
                  <a:srgbClr val="FFFFFF"/>
                </a:solidFill>
                <a:latin typeface="微软雅黑" panose="020B0503020204020204" pitchFamily="34" charset="-122"/>
                <a:ea typeface="微软雅黑" panose="020B0503020204020204" pitchFamily="34" charset="-122"/>
              </a:rPr>
              <a:t>或使用</a:t>
            </a:r>
            <a:r>
              <a:rPr lang="zh-CN" altLang="en-US" sz="2000" dirty="0">
                <a:solidFill>
                  <a:srgbClr val="FFFFFF"/>
                </a:solidFill>
                <a:latin typeface="微软雅黑" panose="020B0503020204020204" pitchFamily="34" charset="-122"/>
                <a:ea typeface="微软雅黑" panose="020B0503020204020204" pitchFamily="34" charset="-122"/>
              </a:rPr>
              <a:t>嵌入式操作系统的专用软硬件系统。</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11" name="矩形 10"/>
          <p:cNvSpPr/>
          <p:nvPr/>
        </p:nvSpPr>
        <p:spPr>
          <a:xfrm>
            <a:off x="1581750" y="4214492"/>
            <a:ext cx="9020347" cy="728212"/>
          </a:xfrm>
          <a:prstGeom prst="rect">
            <a:avLst/>
          </a:prstGeom>
          <a:solidFill>
            <a:srgbClr val="008080">
              <a:alpha val="80000"/>
            </a:srgbClr>
          </a:solidFill>
          <a:ln w="12700">
            <a:solidFill>
              <a:srgbClr val="33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lnSpc>
                <a:spcPct val="120000"/>
              </a:lnSpc>
              <a:defRPr/>
            </a:pPr>
            <a:r>
              <a:rPr lang="zh-CN" altLang="en-US" sz="2000" dirty="0">
                <a:solidFill>
                  <a:srgbClr val="FFFFFF"/>
                </a:solidFill>
                <a:latin typeface="微软雅黑" panose="020B0503020204020204" pitchFamily="34" charset="-122"/>
                <a:ea typeface="微软雅黑" panose="020B0503020204020204" pitchFamily="34" charset="-122"/>
              </a:rPr>
              <a:t>定义</a:t>
            </a:r>
            <a:r>
              <a:rPr lang="en-US" altLang="zh-CN" sz="2000" dirty="0">
                <a:solidFill>
                  <a:srgbClr val="FFFFFF"/>
                </a:solidFill>
                <a:latin typeface="微软雅黑" panose="020B0503020204020204" pitchFamily="34" charset="-122"/>
                <a:ea typeface="微软雅黑" panose="020B0503020204020204" pitchFamily="34" charset="-122"/>
              </a:rPr>
              <a:t>3</a:t>
            </a:r>
            <a:r>
              <a:rPr lang="zh-CN" altLang="en-US" sz="2000" dirty="0">
                <a:solidFill>
                  <a:srgbClr val="FFFFFF"/>
                </a:solidFill>
                <a:latin typeface="微软雅黑" panose="020B0503020204020204" pitchFamily="34" charset="-122"/>
                <a:ea typeface="微软雅黑" panose="020B0503020204020204" pitchFamily="34" charset="-122"/>
              </a:rPr>
              <a:t>：用于控制、监视或者辅助操作机器和</a:t>
            </a:r>
            <a:r>
              <a:rPr lang="zh-CN" altLang="en-US" sz="2000" dirty="0" smtClean="0">
                <a:solidFill>
                  <a:srgbClr val="FFFFFF"/>
                </a:solidFill>
                <a:latin typeface="微软雅黑" panose="020B0503020204020204" pitchFamily="34" charset="-122"/>
                <a:ea typeface="微软雅黑" panose="020B0503020204020204" pitchFamily="34" charset="-122"/>
              </a:rPr>
              <a:t>设备的</a:t>
            </a:r>
            <a:r>
              <a:rPr lang="zh-CN" altLang="en-US" sz="2000" dirty="0">
                <a:solidFill>
                  <a:srgbClr val="FFFFFF"/>
                </a:solidFill>
                <a:latin typeface="微软雅黑" panose="020B0503020204020204" pitchFamily="34" charset="-122"/>
                <a:ea typeface="微软雅黑" panose="020B0503020204020204" pitchFamily="34" charset="-122"/>
              </a:rPr>
              <a:t>装置。</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12" name="矩形 11"/>
          <p:cNvSpPr/>
          <p:nvPr/>
        </p:nvSpPr>
        <p:spPr>
          <a:xfrm>
            <a:off x="1581750" y="5194795"/>
            <a:ext cx="9020347" cy="1090675"/>
          </a:xfrm>
          <a:prstGeom prst="rect">
            <a:avLst/>
          </a:prstGeom>
          <a:solidFill>
            <a:srgbClr val="4C7430">
              <a:alpha val="80000"/>
            </a:srgb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lnSpc>
                <a:spcPct val="120000"/>
              </a:lnSpc>
              <a:defRPr/>
            </a:pPr>
            <a:r>
              <a:rPr lang="zh-CN" altLang="en-US" sz="2000" dirty="0">
                <a:solidFill>
                  <a:srgbClr val="FFFFFF"/>
                </a:solidFill>
                <a:latin typeface="微软雅黑" panose="020B0503020204020204" pitchFamily="34" charset="-122"/>
                <a:ea typeface="微软雅黑" panose="020B0503020204020204" pitchFamily="34" charset="-122"/>
              </a:rPr>
              <a:t>定义</a:t>
            </a:r>
            <a:r>
              <a:rPr lang="en-US" altLang="zh-CN" sz="2000" dirty="0">
                <a:solidFill>
                  <a:srgbClr val="FFFFFF"/>
                </a:solidFill>
                <a:latin typeface="微软雅黑" panose="020B0503020204020204" pitchFamily="34" charset="-122"/>
                <a:ea typeface="微软雅黑" panose="020B0503020204020204" pitchFamily="34" charset="-122"/>
              </a:rPr>
              <a:t>4</a:t>
            </a:r>
            <a:r>
              <a:rPr lang="zh-CN" altLang="en-US" sz="2000" dirty="0">
                <a:solidFill>
                  <a:srgbClr val="FFFFFF"/>
                </a:solidFill>
                <a:latin typeface="微软雅黑" panose="020B0503020204020204" pitchFamily="34" charset="-122"/>
                <a:ea typeface="微软雅黑" panose="020B0503020204020204" pitchFamily="34" charset="-122"/>
              </a:rPr>
              <a:t>：以应用为中心，以计算机为基础，功能</a:t>
            </a:r>
            <a:r>
              <a:rPr lang="zh-CN" altLang="en-US" sz="2000" dirty="0" smtClean="0">
                <a:solidFill>
                  <a:srgbClr val="FFFFFF"/>
                </a:solidFill>
                <a:latin typeface="微软雅黑" panose="020B0503020204020204" pitchFamily="34" charset="-122"/>
                <a:ea typeface="微软雅黑" panose="020B0503020204020204" pitchFamily="34" charset="-122"/>
              </a:rPr>
              <a:t>、可靠性</a:t>
            </a:r>
            <a:r>
              <a:rPr lang="zh-CN" altLang="en-US" sz="2000" dirty="0">
                <a:solidFill>
                  <a:srgbClr val="FFFFFF"/>
                </a:solidFill>
                <a:latin typeface="微软雅黑" panose="020B0503020204020204" pitchFamily="34" charset="-122"/>
                <a:ea typeface="微软雅黑" panose="020B0503020204020204" pitchFamily="34" charset="-122"/>
              </a:rPr>
              <a:t>、成本、体积、功耗严格要求的</a:t>
            </a:r>
            <a:r>
              <a:rPr lang="zh-CN" altLang="en-US" sz="2000" dirty="0" smtClean="0">
                <a:solidFill>
                  <a:srgbClr val="FFFFFF"/>
                </a:solidFill>
                <a:latin typeface="微软雅黑" panose="020B0503020204020204" pitchFamily="34" charset="-122"/>
                <a:ea typeface="微软雅黑" panose="020B0503020204020204" pitchFamily="34" charset="-122"/>
              </a:rPr>
              <a:t>专用计算机</a:t>
            </a:r>
            <a:r>
              <a:rPr lang="zh-CN" altLang="en-US" sz="2000" dirty="0">
                <a:solidFill>
                  <a:srgbClr val="FFFFFF"/>
                </a:solidFill>
                <a:latin typeface="微软雅黑" panose="020B0503020204020204" pitchFamily="34" charset="-122"/>
                <a:ea typeface="微软雅黑" panose="020B0503020204020204" pitchFamily="34" charset="-122"/>
              </a:rPr>
              <a:t>系统。</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13"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嵌入式系统的定义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剪去单角的矩形 2"/>
          <p:cNvSpPr/>
          <p:nvPr/>
        </p:nvSpPr>
        <p:spPr>
          <a:xfrm>
            <a:off x="1903617" y="1869990"/>
            <a:ext cx="3739978" cy="3443415"/>
          </a:xfrm>
          <a:prstGeom prst="snip1Rect">
            <a:avLst/>
          </a:prstGeom>
          <a:solidFill>
            <a:srgbClr val="003399">
              <a:alpha val="70000"/>
            </a:srgb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rPr>
              <a:t>嵌入式系统（Embedded system），是一种“完全嵌入受控器件内部，为特定应用而设计的专用计算机系统”。</a:t>
            </a:r>
            <a:endParaRPr lang="zh-CN" altLang="en-US" dirty="0" smtClean="0">
              <a:solidFill>
                <a:schemeClr val="bg1"/>
              </a:solidFill>
              <a:latin typeface="微软雅黑" panose="020B0503020204020204" pitchFamily="34" charset="-122"/>
              <a:ea typeface="微软雅黑" panose="020B0503020204020204" pitchFamily="34" charset="-122"/>
            </a:endParaRPr>
          </a:p>
          <a:p>
            <a:pPr>
              <a:lnSpc>
                <a:spcPct val="150000"/>
              </a:lnSpc>
            </a:pPr>
            <a:endParaRPr kumimoji="1" lang="zh-CN" altLang="en-US" dirty="0">
              <a:solidFill>
                <a:schemeClr val="bg1"/>
              </a:solidFill>
              <a:latin typeface="微软雅黑" panose="020B0503020204020204" pitchFamily="34" charset="-122"/>
              <a:ea typeface="微软雅黑" panose="020B0503020204020204" pitchFamily="34" charset="-122"/>
            </a:endParaRPr>
          </a:p>
        </p:txBody>
      </p:sp>
      <p:sp>
        <p:nvSpPr>
          <p:cNvPr id="13" name="剪去单角的矩形 12"/>
          <p:cNvSpPr/>
          <p:nvPr/>
        </p:nvSpPr>
        <p:spPr>
          <a:xfrm>
            <a:off x="6500330" y="1869990"/>
            <a:ext cx="3739978" cy="3443415"/>
          </a:xfrm>
          <a:prstGeom prst="snip1Rect">
            <a:avLst/>
          </a:prstGeom>
          <a:solidFill>
            <a:srgbClr val="00607E">
              <a:alpha val="70000"/>
            </a:srgbClr>
          </a:solidFill>
          <a:ln>
            <a:solidFill>
              <a:srgbClr val="2BAEA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kumimoji="1" lang="zh-CN" altLang="en-US" dirty="0" smtClean="0">
                <a:solidFill>
                  <a:schemeClr val="bg1"/>
                </a:solidFill>
                <a:latin typeface="微软雅黑" panose="020B0503020204020204" pitchFamily="34" charset="-122"/>
                <a:ea typeface="微软雅黑" panose="020B0503020204020204" pitchFamily="34" charset="-122"/>
              </a:rPr>
              <a:t>其核心是由一个或几个预先编程好以用来执行少数几项任务的微处理器或者单片机组成。与通用计算机能够运行用户选择的软件不同，嵌入式系统上的软件通常是暂时不变的；所以经常称为“固件”。</a:t>
            </a:r>
            <a:endParaRPr kumimoji="1" lang="zh-CN" altLang="en-US"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14"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嵌入式系统的定义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嵌入式系统的发展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4" name="AutoShape 9"/>
          <p:cNvSpPr>
            <a:spLocks noChangeArrowheads="1"/>
          </p:cNvSpPr>
          <p:nvPr/>
        </p:nvSpPr>
        <p:spPr bwMode="gray">
          <a:xfrm>
            <a:off x="3542271" y="1887709"/>
            <a:ext cx="6820929" cy="756637"/>
          </a:xfrm>
          <a:prstGeom prst="roundRect">
            <a:avLst>
              <a:gd name="adj" fmla="val 0"/>
            </a:avLst>
          </a:prstGeom>
          <a:solidFill>
            <a:srgbClr val="7030A0">
              <a:alpha val="70000"/>
            </a:srgbClr>
          </a:solidFill>
          <a:ln w="12700">
            <a:solidFill>
              <a:srgbClr val="CC66FF"/>
            </a:solidFill>
            <a:round/>
          </a:ln>
          <a:effectLst/>
        </p:spPr>
        <p:txBody>
          <a:bodyPr wrap="none" anchor="ctr"/>
          <a:lstStyle/>
          <a:p>
            <a:pPr algn="ctr" eaLnBrk="0" hangingPunct="0">
              <a:defRPr/>
            </a:pPr>
            <a:r>
              <a:rPr lang="zh-CN" altLang="en-US" sz="2000" dirty="0">
                <a:solidFill>
                  <a:schemeClr val="bg1"/>
                </a:solidFill>
                <a:latin typeface="微软雅黑" panose="020B0503020204020204" pitchFamily="34" charset="-122"/>
                <a:ea typeface="微软雅黑" panose="020B0503020204020204" pitchFamily="34" charset="-122"/>
              </a:rPr>
              <a:t>嵌入式微处理器</a:t>
            </a:r>
            <a:r>
              <a:rPr lang="en-US" altLang="zh-CN" sz="2000" dirty="0">
                <a:solidFill>
                  <a:schemeClr val="bg1"/>
                </a:solidFill>
                <a:latin typeface="微软雅黑" panose="020B0503020204020204" pitchFamily="34" charset="-122"/>
                <a:ea typeface="微软雅黑" panose="020B0503020204020204" pitchFamily="34" charset="-122"/>
              </a:rPr>
              <a:t>(MPU)-Power PC</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MIPS</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ARM</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3542271" y="2896437"/>
            <a:ext cx="6820929" cy="719974"/>
          </a:xfrm>
          <a:prstGeom prst="rect">
            <a:avLst/>
          </a:prstGeom>
          <a:solidFill>
            <a:srgbClr val="003399">
              <a:alpha val="70000"/>
            </a:srgb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defRPr/>
            </a:pPr>
            <a:r>
              <a:rPr lang="zh-CN" altLang="en-US" sz="2000" dirty="0">
                <a:solidFill>
                  <a:schemeClr val="bg1"/>
                </a:solidFill>
                <a:latin typeface="微软雅黑" panose="020B0503020204020204" pitchFamily="34" charset="-122"/>
                <a:ea typeface="微软雅黑" panose="020B0503020204020204" pitchFamily="34" charset="-122"/>
              </a:rPr>
              <a:t>嵌入式微控制器</a:t>
            </a:r>
            <a:r>
              <a:rPr lang="en-US" altLang="zh-CN" sz="2000" dirty="0">
                <a:solidFill>
                  <a:schemeClr val="bg1"/>
                </a:solidFill>
                <a:latin typeface="微软雅黑" panose="020B0503020204020204" pitchFamily="34" charset="-122"/>
                <a:ea typeface="微软雅黑" panose="020B0503020204020204" pitchFamily="34" charset="-122"/>
              </a:rPr>
              <a:t>(MCU)-8051</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3542271" y="3868502"/>
            <a:ext cx="6820929" cy="728212"/>
          </a:xfrm>
          <a:prstGeom prst="rect">
            <a:avLst/>
          </a:prstGeom>
          <a:solidFill>
            <a:schemeClr val="accent6">
              <a:lumMod val="75000"/>
              <a:alpha val="7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lnSpc>
                <a:spcPct val="120000"/>
              </a:lnSpc>
              <a:defRPr/>
            </a:pPr>
            <a:r>
              <a:rPr lang="zh-CN" altLang="en-US" sz="2000" dirty="0">
                <a:solidFill>
                  <a:schemeClr val="bg1"/>
                </a:solidFill>
                <a:latin typeface="微软雅黑" panose="020B0503020204020204" pitchFamily="34" charset="-122"/>
                <a:ea typeface="微软雅黑" panose="020B0503020204020204" pitchFamily="34" charset="-122"/>
              </a:rPr>
              <a:t>嵌入式</a:t>
            </a:r>
            <a:r>
              <a:rPr lang="en-US" altLang="zh-CN" sz="2000" dirty="0">
                <a:solidFill>
                  <a:schemeClr val="bg1"/>
                </a:solidFill>
                <a:latin typeface="微软雅黑" panose="020B0503020204020204" pitchFamily="34" charset="-122"/>
                <a:ea typeface="微软雅黑" panose="020B0503020204020204" pitchFamily="34" charset="-122"/>
              </a:rPr>
              <a:t>DSP</a:t>
            </a:r>
            <a:r>
              <a:rPr lang="zh-CN" altLang="en-US" sz="2000" dirty="0">
                <a:solidFill>
                  <a:schemeClr val="bg1"/>
                </a:solidFill>
                <a:latin typeface="微软雅黑" panose="020B0503020204020204" pitchFamily="34" charset="-122"/>
                <a:ea typeface="微软雅黑" panose="020B0503020204020204" pitchFamily="34" charset="-122"/>
              </a:rPr>
              <a:t>处理器</a:t>
            </a:r>
            <a:r>
              <a:rPr lang="en-US" altLang="zh-CN" sz="2000" dirty="0">
                <a:solidFill>
                  <a:schemeClr val="bg1"/>
                </a:solidFill>
                <a:latin typeface="微软雅黑" panose="020B0503020204020204" pitchFamily="34" charset="-122"/>
                <a:ea typeface="微软雅黑" panose="020B0503020204020204" pitchFamily="34" charset="-122"/>
              </a:rPr>
              <a:t>(DSP)-</a:t>
            </a:r>
            <a:r>
              <a:rPr lang="en-US" altLang="zh-CN" sz="2000" dirty="0" smtClean="0">
                <a:solidFill>
                  <a:schemeClr val="bg1"/>
                </a:solidFill>
                <a:latin typeface="微软雅黑" panose="020B0503020204020204" pitchFamily="34" charset="-122"/>
                <a:ea typeface="微软雅黑" panose="020B0503020204020204" pitchFamily="34" charset="-122"/>
              </a:rPr>
              <a:t>TMS320C2000/C5000</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3542271" y="4848805"/>
            <a:ext cx="6820929" cy="728211"/>
          </a:xfrm>
          <a:prstGeom prst="rect">
            <a:avLst/>
          </a:prstGeom>
          <a:solidFill>
            <a:schemeClr val="accent2">
              <a:lumMod val="75000"/>
              <a:alpha val="7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defRPr/>
            </a:pPr>
            <a:r>
              <a:rPr lang="zh-CN" altLang="en-US" sz="2000" dirty="0">
                <a:solidFill>
                  <a:schemeClr val="bg1"/>
                </a:solidFill>
                <a:latin typeface="微软雅黑" panose="020B0503020204020204" pitchFamily="34" charset="-122"/>
                <a:ea typeface="微软雅黑" panose="020B0503020204020204" pitchFamily="34" charset="-122"/>
              </a:rPr>
              <a:t>嵌入式片上系统</a:t>
            </a:r>
            <a:r>
              <a:rPr lang="en-US" altLang="zh-CN" sz="2000" dirty="0">
                <a:solidFill>
                  <a:schemeClr val="bg1"/>
                </a:solidFill>
                <a:latin typeface="微软雅黑" panose="020B0503020204020204" pitchFamily="34" charset="-122"/>
                <a:ea typeface="微软雅黑" panose="020B0503020204020204" pitchFamily="34" charset="-122"/>
              </a:rPr>
              <a:t>(System On Chip)-ZYNQ</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1886465" y="1887709"/>
            <a:ext cx="1070919" cy="3689307"/>
          </a:xfrm>
          <a:prstGeom prst="rect">
            <a:avLst/>
          </a:prstGeom>
          <a:solidFill>
            <a:srgbClr val="0066F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硬</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r>
              <a:rPr lang="zh-CN" altLang="en-US" sz="2800" dirty="0" smtClean="0">
                <a:solidFill>
                  <a:schemeClr val="bg1"/>
                </a:solidFill>
                <a:latin typeface="微软雅黑" panose="020B0503020204020204" pitchFamily="34" charset="-122"/>
                <a:ea typeface="微软雅黑" panose="020B0503020204020204" pitchFamily="34" charset="-122"/>
              </a:rPr>
              <a:t>件</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9" name="右箭头 28"/>
          <p:cNvSpPr/>
          <p:nvPr/>
        </p:nvSpPr>
        <p:spPr>
          <a:xfrm>
            <a:off x="3076832" y="3336945"/>
            <a:ext cx="345990" cy="790833"/>
          </a:xfrm>
          <a:prstGeom prst="rightArrow">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嵌入式系统的发展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1169773" y="1887709"/>
            <a:ext cx="1070919" cy="3689307"/>
          </a:xfrm>
          <a:prstGeom prst="rect">
            <a:avLst/>
          </a:prstGeom>
          <a:solidFill>
            <a:srgbClr val="0066F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硬</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r>
              <a:rPr lang="zh-CN" altLang="en-US" sz="2800" dirty="0" smtClean="0">
                <a:solidFill>
                  <a:schemeClr val="bg1"/>
                </a:solidFill>
                <a:latin typeface="微软雅黑" panose="020B0503020204020204" pitchFamily="34" charset="-122"/>
                <a:ea typeface="微软雅黑" panose="020B0503020204020204" pitchFamily="34" charset="-122"/>
              </a:rPr>
              <a:t>件</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2839030" y="1887708"/>
            <a:ext cx="3689307" cy="3689307"/>
          </a:xfrm>
          <a:prstGeom prst="rect">
            <a:avLst/>
          </a:prstGeom>
        </p:spPr>
      </p:pic>
      <p:pic>
        <p:nvPicPr>
          <p:cNvPr id="10" name="图片 9"/>
          <p:cNvPicPr>
            <a:picLocks noChangeAspect="1"/>
          </p:cNvPicPr>
          <p:nvPr/>
        </p:nvPicPr>
        <p:blipFill>
          <a:blip r:embed="rId4"/>
          <a:stretch>
            <a:fillRect/>
          </a:stretch>
        </p:blipFill>
        <p:spPr>
          <a:xfrm>
            <a:off x="6661405" y="1887707"/>
            <a:ext cx="4406802" cy="3689307"/>
          </a:xfrm>
          <a:prstGeom prst="rect">
            <a:avLst/>
          </a:prstGeom>
        </p:spPr>
      </p:pic>
      <p:sp>
        <p:nvSpPr>
          <p:cNvPr id="11" name="右箭头 10"/>
          <p:cNvSpPr/>
          <p:nvPr/>
        </p:nvSpPr>
        <p:spPr>
          <a:xfrm>
            <a:off x="2366866" y="3336945"/>
            <a:ext cx="345990" cy="790833"/>
          </a:xfrm>
          <a:prstGeom prst="rightArrow">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课程主要内容</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graphicFrame>
        <p:nvGraphicFramePr>
          <p:cNvPr id="3" name="图示 2"/>
          <p:cNvGraphicFramePr/>
          <p:nvPr/>
        </p:nvGraphicFramePr>
        <p:xfrm>
          <a:off x="2007286" y="1082131"/>
          <a:ext cx="8233021"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框 5"/>
          <p:cNvSpPr txBox="1"/>
          <p:nvPr/>
        </p:nvSpPr>
        <p:spPr>
          <a:xfrm>
            <a:off x="2306595" y="1540476"/>
            <a:ext cx="665121" cy="461665"/>
          </a:xfrm>
          <a:prstGeom prst="rect">
            <a:avLst/>
          </a:prstGeom>
          <a:noFill/>
        </p:spPr>
        <p:txBody>
          <a:bodyPr wrap="square" rtlCol="0">
            <a:spAutoFit/>
          </a:bodyPr>
          <a:lstStyle/>
          <a:p>
            <a:r>
              <a:rPr lang="en-US" altLang="zh-CN" sz="2400" b="1" dirty="0" smtClean="0">
                <a:solidFill>
                  <a:srgbClr val="0070C0"/>
                </a:solidFill>
                <a:latin typeface="微软雅黑" panose="020B0503020204020204" pitchFamily="34" charset="-122"/>
                <a:ea typeface="微软雅黑" panose="020B0503020204020204" pitchFamily="34" charset="-122"/>
              </a:rPr>
              <a:t>1</a:t>
            </a:r>
            <a:r>
              <a:rPr lang="zh-CN" altLang="en-US" sz="2400" b="1" dirty="0" smtClean="0">
                <a:solidFill>
                  <a:srgbClr val="0070C0"/>
                </a:solidFill>
                <a:latin typeface="微软雅黑" panose="020B0503020204020204" pitchFamily="34" charset="-122"/>
                <a:ea typeface="微软雅黑" panose="020B0503020204020204" pitchFamily="34" charset="-122"/>
              </a:rPr>
              <a:t>、</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809103" y="2543442"/>
            <a:ext cx="665121" cy="461665"/>
          </a:xfrm>
          <a:prstGeom prst="rect">
            <a:avLst/>
          </a:prstGeom>
          <a:noFill/>
        </p:spPr>
        <p:txBody>
          <a:bodyPr wrap="square" rtlCol="0">
            <a:spAutoFit/>
          </a:bodyPr>
          <a:lstStyle/>
          <a:p>
            <a:r>
              <a:rPr lang="en-US" altLang="zh-CN" sz="2400" b="1" dirty="0" smtClean="0">
                <a:solidFill>
                  <a:srgbClr val="0070C0"/>
                </a:solidFill>
                <a:latin typeface="微软雅黑" panose="020B0503020204020204" pitchFamily="34" charset="-122"/>
                <a:ea typeface="微软雅黑" panose="020B0503020204020204" pitchFamily="34" charset="-122"/>
              </a:rPr>
              <a:t>2</a:t>
            </a:r>
            <a:r>
              <a:rPr lang="zh-CN" altLang="en-US" sz="2400" b="1" dirty="0" smtClean="0">
                <a:solidFill>
                  <a:srgbClr val="0070C0"/>
                </a:solidFill>
                <a:latin typeface="微软雅黑" panose="020B0503020204020204" pitchFamily="34" charset="-122"/>
                <a:ea typeface="微软雅黑" panose="020B0503020204020204" pitchFamily="34" charset="-122"/>
              </a:rPr>
              <a:t>、</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955240" y="3581418"/>
            <a:ext cx="665121" cy="461665"/>
          </a:xfrm>
          <a:prstGeom prst="rect">
            <a:avLst/>
          </a:prstGeom>
          <a:noFill/>
        </p:spPr>
        <p:txBody>
          <a:bodyPr wrap="square" rtlCol="0">
            <a:spAutoFit/>
          </a:bodyPr>
          <a:lstStyle/>
          <a:p>
            <a:r>
              <a:rPr lang="en-US" altLang="zh-CN" sz="2400" b="1" dirty="0" smtClean="0">
                <a:solidFill>
                  <a:srgbClr val="0070C0"/>
                </a:solidFill>
                <a:latin typeface="微软雅黑" panose="020B0503020204020204" pitchFamily="34" charset="-122"/>
                <a:ea typeface="微软雅黑" panose="020B0503020204020204" pitchFamily="34" charset="-122"/>
              </a:rPr>
              <a:t>3</a:t>
            </a:r>
            <a:r>
              <a:rPr lang="zh-CN" altLang="en-US" sz="2400" b="1" dirty="0" smtClean="0">
                <a:solidFill>
                  <a:srgbClr val="0070C0"/>
                </a:solidFill>
                <a:latin typeface="微软雅黑" panose="020B0503020204020204" pitchFamily="34" charset="-122"/>
                <a:ea typeface="微软雅黑" panose="020B0503020204020204" pitchFamily="34" charset="-122"/>
              </a:rPr>
              <a:t>、</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790484" y="4602918"/>
            <a:ext cx="665121" cy="461665"/>
          </a:xfrm>
          <a:prstGeom prst="rect">
            <a:avLst/>
          </a:prstGeom>
          <a:noFill/>
        </p:spPr>
        <p:txBody>
          <a:bodyPr wrap="square" rtlCol="0">
            <a:spAutoFit/>
          </a:bodyPr>
          <a:lstStyle/>
          <a:p>
            <a:r>
              <a:rPr lang="en-US" altLang="zh-CN" sz="2400" b="1" dirty="0" smtClean="0">
                <a:solidFill>
                  <a:srgbClr val="0070C0"/>
                </a:solidFill>
                <a:latin typeface="微软雅黑" panose="020B0503020204020204" pitchFamily="34" charset="-122"/>
                <a:ea typeface="微软雅黑" panose="020B0503020204020204" pitchFamily="34" charset="-122"/>
              </a:rPr>
              <a:t>4</a:t>
            </a:r>
            <a:r>
              <a:rPr lang="zh-CN" altLang="en-US" sz="2400" b="1" dirty="0" smtClean="0">
                <a:solidFill>
                  <a:srgbClr val="0070C0"/>
                </a:solidFill>
                <a:latin typeface="微软雅黑" panose="020B0503020204020204" pitchFamily="34" charset="-122"/>
                <a:ea typeface="微软雅黑" panose="020B0503020204020204" pitchFamily="34" charset="-122"/>
              </a:rPr>
              <a:t>、</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314833" y="5605884"/>
            <a:ext cx="665121" cy="461665"/>
          </a:xfrm>
          <a:prstGeom prst="rect">
            <a:avLst/>
          </a:prstGeom>
          <a:noFill/>
        </p:spPr>
        <p:txBody>
          <a:bodyPr wrap="square" rtlCol="0">
            <a:spAutoFit/>
          </a:bodyPr>
          <a:lstStyle/>
          <a:p>
            <a:r>
              <a:rPr lang="en-US" altLang="zh-CN" sz="2400" b="1" dirty="0" smtClean="0">
                <a:solidFill>
                  <a:srgbClr val="0070C0"/>
                </a:solidFill>
                <a:latin typeface="微软雅黑" panose="020B0503020204020204" pitchFamily="34" charset="-122"/>
                <a:ea typeface="微软雅黑" panose="020B0503020204020204" pitchFamily="34" charset="-122"/>
              </a:rPr>
              <a:t>5</a:t>
            </a:r>
            <a:r>
              <a:rPr lang="zh-CN" altLang="en-US" sz="2400" b="1" dirty="0" smtClean="0">
                <a:solidFill>
                  <a:srgbClr val="0070C0"/>
                </a:solidFill>
                <a:latin typeface="微软雅黑" panose="020B0503020204020204" pitchFamily="34" charset="-122"/>
                <a:ea typeface="微软雅黑" panose="020B0503020204020204" pitchFamily="34" charset="-122"/>
              </a:rPr>
              <a:t>、</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嵌入式系统的发展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1070920" y="1887709"/>
            <a:ext cx="1070919" cy="3689307"/>
          </a:xfrm>
          <a:prstGeom prst="rect">
            <a:avLst/>
          </a:prstGeom>
          <a:solidFill>
            <a:srgbClr val="0066F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硬</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r>
              <a:rPr lang="zh-CN" altLang="en-US" sz="2800" dirty="0" smtClean="0">
                <a:solidFill>
                  <a:schemeClr val="bg1"/>
                </a:solidFill>
                <a:latin typeface="微软雅黑" panose="020B0503020204020204" pitchFamily="34" charset="-122"/>
                <a:ea typeface="微软雅黑" panose="020B0503020204020204" pitchFamily="34" charset="-122"/>
              </a:rPr>
              <a:t>件</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2702010" y="1887708"/>
            <a:ext cx="4773161" cy="3689307"/>
          </a:xfrm>
          <a:prstGeom prst="rect">
            <a:avLst/>
          </a:prstGeom>
        </p:spPr>
      </p:pic>
      <p:pic>
        <p:nvPicPr>
          <p:cNvPr id="8" name="图片 7"/>
          <p:cNvPicPr>
            <a:picLocks noChangeAspect="1"/>
          </p:cNvPicPr>
          <p:nvPr/>
        </p:nvPicPr>
        <p:blipFill>
          <a:blip r:embed="rId4"/>
          <a:stretch>
            <a:fillRect/>
          </a:stretch>
        </p:blipFill>
        <p:spPr>
          <a:xfrm>
            <a:off x="7609343" y="1887707"/>
            <a:ext cx="3583433" cy="3689307"/>
          </a:xfrm>
          <a:prstGeom prst="rect">
            <a:avLst/>
          </a:prstGeom>
        </p:spPr>
      </p:pic>
      <p:sp>
        <p:nvSpPr>
          <p:cNvPr id="11" name="右箭头 10"/>
          <p:cNvSpPr/>
          <p:nvPr/>
        </p:nvSpPr>
        <p:spPr>
          <a:xfrm>
            <a:off x="2264220" y="3336945"/>
            <a:ext cx="345990" cy="790833"/>
          </a:xfrm>
          <a:prstGeom prst="rightArrow">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嵌入式系统的发展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2421925" y="1830045"/>
            <a:ext cx="1070919" cy="3689307"/>
          </a:xfrm>
          <a:prstGeom prst="rect">
            <a:avLst/>
          </a:prstGeom>
          <a:solidFill>
            <a:srgbClr val="0099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软</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r>
              <a:rPr lang="zh-CN" altLang="en-US" sz="2800" dirty="0" smtClean="0">
                <a:solidFill>
                  <a:schemeClr val="bg1"/>
                </a:solidFill>
                <a:latin typeface="微软雅黑" panose="020B0503020204020204" pitchFamily="34" charset="-122"/>
                <a:ea typeface="微软雅黑" panose="020B0503020204020204" pitchFamily="34" charset="-122"/>
              </a:rPr>
              <a:t>件</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9" name="AutoShape 9"/>
          <p:cNvSpPr>
            <a:spLocks noChangeArrowheads="1"/>
          </p:cNvSpPr>
          <p:nvPr/>
        </p:nvSpPr>
        <p:spPr bwMode="gray">
          <a:xfrm>
            <a:off x="4308390" y="1830045"/>
            <a:ext cx="5296929" cy="756637"/>
          </a:xfrm>
          <a:prstGeom prst="roundRect">
            <a:avLst>
              <a:gd name="adj" fmla="val 0"/>
            </a:avLst>
          </a:prstGeom>
          <a:solidFill>
            <a:srgbClr val="660033">
              <a:alpha val="69804"/>
            </a:srgbClr>
          </a:solidFill>
          <a:ln w="12700">
            <a:solidFill>
              <a:srgbClr val="990033"/>
            </a:solidFill>
            <a:round/>
          </a:ln>
          <a:effectLst/>
        </p:spPr>
        <p:txBody>
          <a:bodyPr wrap="none" anchor="ctr"/>
          <a:lstStyle/>
          <a:p>
            <a:pPr algn="ctr" eaLnBrk="0" hangingPunct="0">
              <a:defRPr/>
            </a:pPr>
            <a:r>
              <a:rPr lang="el-GR" altLang="zh-CN" sz="2000" dirty="0">
                <a:solidFill>
                  <a:schemeClr val="bg1"/>
                </a:solidFill>
                <a:latin typeface="微软雅黑" panose="020B0503020204020204" pitchFamily="34" charset="-122"/>
                <a:ea typeface="微软雅黑" panose="020B0503020204020204" pitchFamily="34" charset="-122"/>
              </a:rPr>
              <a:t>μ</a:t>
            </a:r>
            <a:r>
              <a:rPr lang="en-US" altLang="zh-CN" sz="2000" dirty="0">
                <a:solidFill>
                  <a:schemeClr val="bg1"/>
                </a:solidFill>
                <a:latin typeface="微软雅黑" panose="020B0503020204020204" pitchFamily="34" charset="-122"/>
                <a:ea typeface="微软雅黑" panose="020B0503020204020204" pitchFamily="34" charset="-122"/>
              </a:rPr>
              <a:t>C/OS</a:t>
            </a:r>
            <a:r>
              <a:rPr lang="zh-CN" altLang="en-US" sz="2000" dirty="0">
                <a:solidFill>
                  <a:schemeClr val="bg1"/>
                </a:solidFill>
                <a:latin typeface="微软雅黑" panose="020B0503020204020204" pitchFamily="34" charset="-122"/>
                <a:ea typeface="微软雅黑" panose="020B0503020204020204" pitchFamily="34" charset="-122"/>
              </a:rPr>
              <a:t>一</a:t>
            </a:r>
            <a:r>
              <a:rPr lang="en-US" altLang="zh-CN" sz="2000" dirty="0">
                <a:solidFill>
                  <a:schemeClr val="bg1"/>
                </a:solidFill>
                <a:latin typeface="微软雅黑" panose="020B0503020204020204" pitchFamily="34" charset="-122"/>
                <a:ea typeface="微软雅黑" panose="020B0503020204020204" pitchFamily="34" charset="-122"/>
              </a:rPr>
              <a:t>Ⅱ</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sym typeface="+mn-ea"/>
              </a:rPr>
              <a:t>VxWorks</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4308390" y="2838773"/>
            <a:ext cx="5296929" cy="719974"/>
          </a:xfrm>
          <a:prstGeom prst="rect">
            <a:avLst/>
          </a:prstGeom>
          <a:solidFill>
            <a:srgbClr val="339966">
              <a:alpha val="69804"/>
            </a:srgbClr>
          </a:solidFill>
          <a:ln w="12700">
            <a:solidFill>
              <a:srgbClr val="00CC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defRPr/>
            </a:pPr>
            <a:r>
              <a:rPr lang="el-GR" altLang="zh-CN"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RTOS</a:t>
            </a:r>
            <a:endParaRPr lang="el-GR" altLang="zh-CN"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p:nvSpPr>
        <p:spPr>
          <a:xfrm>
            <a:off x="4308390" y="3810838"/>
            <a:ext cx="5296929" cy="728212"/>
          </a:xfrm>
          <a:prstGeom prst="rect">
            <a:avLst/>
          </a:prstGeom>
          <a:solidFill>
            <a:srgbClr val="3333FF">
              <a:alpha val="69804"/>
            </a:srgbClr>
          </a:solidFill>
          <a:ln w="127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lnSpc>
                <a:spcPct val="120000"/>
              </a:lnSpc>
              <a:defRPr/>
            </a:pPr>
            <a:r>
              <a:rPr lang="el-GR" altLang="zh-CN"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μ</a:t>
            </a:r>
            <a:r>
              <a:rPr lang="en-US" altLang="zh-CN" sz="2000" dirty="0" err="1">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CLinux</a:t>
            </a:r>
            <a:r>
              <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Windows </a:t>
            </a:r>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CE</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4308390" y="4791141"/>
            <a:ext cx="5296929" cy="728211"/>
          </a:xfrm>
          <a:prstGeom prst="rect">
            <a:avLst/>
          </a:prstGeom>
          <a:solidFill>
            <a:srgbClr val="FFC000">
              <a:alpha val="69804"/>
            </a:srgb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r>
              <a:rPr lang="en-US" altLang="zh-CN" sz="2000" dirty="0" smtClean="0">
                <a:solidFill>
                  <a:schemeClr val="bg1"/>
                </a:solidFill>
                <a:latin typeface="微软雅黑" panose="020B0503020204020204" pitchFamily="34" charset="-122"/>
                <a:ea typeface="微软雅黑" panose="020B0503020204020204" pitchFamily="34" charset="-122"/>
              </a:rPr>
              <a:t>Android</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iOS</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 name="右箭头 1"/>
          <p:cNvSpPr/>
          <p:nvPr/>
        </p:nvSpPr>
        <p:spPr>
          <a:xfrm>
            <a:off x="3727622" y="3279281"/>
            <a:ext cx="345990" cy="790833"/>
          </a:xfrm>
          <a:prstGeom prst="rightArrow">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1.2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嵌入式系统的发展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1674342" y="1830043"/>
            <a:ext cx="1070919" cy="3689307"/>
          </a:xfrm>
          <a:prstGeom prst="rect">
            <a:avLst/>
          </a:prstGeom>
          <a:solidFill>
            <a:srgbClr val="0099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zh-CN" altLang="en-US" sz="2800" dirty="0" smtClean="0">
                <a:solidFill>
                  <a:srgbClr val="FFFFFF"/>
                </a:solidFill>
                <a:latin typeface="微软雅黑" panose="020B0503020204020204" pitchFamily="34" charset="-122"/>
                <a:ea typeface="微软雅黑" panose="020B0503020204020204" pitchFamily="34" charset="-122"/>
              </a:rPr>
              <a:t>主</a:t>
            </a:r>
            <a:endParaRPr lang="en-US" altLang="zh-CN" sz="2800" dirty="0" smtClean="0">
              <a:solidFill>
                <a:srgbClr val="FFFFFF"/>
              </a:solidFill>
              <a:latin typeface="微软雅黑" panose="020B0503020204020204" pitchFamily="34" charset="-122"/>
              <a:ea typeface="微软雅黑" panose="020B0503020204020204" pitchFamily="34" charset="-122"/>
            </a:endParaRPr>
          </a:p>
          <a:p>
            <a:pPr algn="ctr">
              <a:spcBef>
                <a:spcPct val="0"/>
              </a:spcBef>
            </a:pPr>
            <a:r>
              <a:rPr lang="zh-CN" altLang="en-US" sz="2800" dirty="0" smtClean="0">
                <a:solidFill>
                  <a:srgbClr val="FFFFFF"/>
                </a:solidFill>
                <a:latin typeface="微软雅黑" panose="020B0503020204020204" pitchFamily="34" charset="-122"/>
                <a:ea typeface="微软雅黑" panose="020B0503020204020204" pitchFamily="34" charset="-122"/>
              </a:rPr>
              <a:t>要</a:t>
            </a:r>
            <a:endParaRPr lang="en-US" altLang="zh-CN" sz="2800" dirty="0" smtClean="0">
              <a:solidFill>
                <a:srgbClr val="FFFFFF"/>
              </a:solidFill>
              <a:latin typeface="微软雅黑" panose="020B0503020204020204" pitchFamily="34" charset="-122"/>
              <a:ea typeface="微软雅黑" panose="020B0503020204020204" pitchFamily="34" charset="-122"/>
            </a:endParaRPr>
          </a:p>
          <a:p>
            <a:pPr algn="ctr">
              <a:spcBef>
                <a:spcPct val="0"/>
              </a:spcBef>
            </a:pPr>
            <a:r>
              <a:rPr lang="zh-CN" altLang="en-US" sz="2800" dirty="0" smtClean="0">
                <a:solidFill>
                  <a:srgbClr val="FFFFFF"/>
                </a:solidFill>
                <a:latin typeface="微软雅黑" panose="020B0503020204020204" pitchFamily="34" charset="-122"/>
                <a:ea typeface="微软雅黑" panose="020B0503020204020204" pitchFamily="34" charset="-122"/>
              </a:rPr>
              <a:t>应</a:t>
            </a:r>
            <a:endParaRPr lang="en-US" altLang="zh-CN" sz="2800" dirty="0" smtClean="0">
              <a:solidFill>
                <a:srgbClr val="FFFFFF"/>
              </a:solidFill>
              <a:latin typeface="微软雅黑" panose="020B0503020204020204" pitchFamily="34" charset="-122"/>
              <a:ea typeface="微软雅黑" panose="020B0503020204020204" pitchFamily="34" charset="-122"/>
            </a:endParaRPr>
          </a:p>
          <a:p>
            <a:pPr algn="ctr">
              <a:spcBef>
                <a:spcPct val="0"/>
              </a:spcBef>
            </a:pPr>
            <a:r>
              <a:rPr lang="zh-CN" altLang="en-US" sz="2800" dirty="0" smtClean="0">
                <a:solidFill>
                  <a:srgbClr val="FFFFFF"/>
                </a:solidFill>
                <a:latin typeface="微软雅黑" panose="020B0503020204020204" pitchFamily="34" charset="-122"/>
                <a:ea typeface="微软雅黑" panose="020B0503020204020204" pitchFamily="34" charset="-122"/>
              </a:rPr>
              <a:t>用</a:t>
            </a:r>
            <a:endParaRPr lang="en-US" altLang="zh-CN" sz="2800" dirty="0" smtClean="0">
              <a:solidFill>
                <a:srgbClr val="FFFFFF"/>
              </a:solidFill>
              <a:latin typeface="微软雅黑" panose="020B0503020204020204" pitchFamily="34" charset="-122"/>
              <a:ea typeface="微软雅黑" panose="020B0503020204020204" pitchFamily="34" charset="-122"/>
            </a:endParaRPr>
          </a:p>
          <a:p>
            <a:pPr algn="ctr">
              <a:spcBef>
                <a:spcPct val="0"/>
              </a:spcBef>
            </a:pPr>
            <a:r>
              <a:rPr lang="zh-CN" altLang="en-US" sz="2800" dirty="0" smtClean="0">
                <a:solidFill>
                  <a:srgbClr val="FFFFFF"/>
                </a:solidFill>
                <a:latin typeface="微软雅黑" panose="020B0503020204020204" pitchFamily="34" charset="-122"/>
                <a:ea typeface="微软雅黑" panose="020B0503020204020204" pitchFamily="34" charset="-122"/>
              </a:rPr>
              <a:t>领</a:t>
            </a:r>
            <a:endParaRPr lang="en-US" altLang="zh-CN" sz="2800" dirty="0" smtClean="0">
              <a:solidFill>
                <a:srgbClr val="FFFFFF"/>
              </a:solidFill>
              <a:latin typeface="微软雅黑" panose="020B0503020204020204" pitchFamily="34" charset="-122"/>
              <a:ea typeface="微软雅黑" panose="020B0503020204020204" pitchFamily="34" charset="-122"/>
            </a:endParaRPr>
          </a:p>
          <a:p>
            <a:pPr algn="ctr">
              <a:spcBef>
                <a:spcPct val="0"/>
              </a:spcBef>
            </a:pPr>
            <a:r>
              <a:rPr lang="zh-CN" altLang="en-US" sz="2800" dirty="0" smtClean="0">
                <a:solidFill>
                  <a:srgbClr val="FFFFFF"/>
                </a:solidFill>
                <a:latin typeface="微软雅黑" panose="020B0503020204020204" pitchFamily="34" charset="-122"/>
                <a:ea typeface="微软雅黑" panose="020B0503020204020204" pitchFamily="34" charset="-122"/>
              </a:rPr>
              <a:t>域</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9" name="AutoShape 9"/>
          <p:cNvSpPr>
            <a:spLocks noChangeArrowheads="1"/>
          </p:cNvSpPr>
          <p:nvPr/>
        </p:nvSpPr>
        <p:spPr bwMode="gray">
          <a:xfrm>
            <a:off x="3657602" y="1830046"/>
            <a:ext cx="3278658" cy="567166"/>
          </a:xfrm>
          <a:prstGeom prst="roundRect">
            <a:avLst>
              <a:gd name="adj" fmla="val 0"/>
            </a:avLst>
          </a:prstGeom>
          <a:solidFill>
            <a:srgbClr val="CC3300">
              <a:alpha val="69804"/>
            </a:srgbClr>
          </a:solidFill>
          <a:ln w="12700">
            <a:solidFill>
              <a:srgbClr val="FF4D15"/>
            </a:solidFill>
            <a:round/>
          </a:ln>
          <a:effectLst/>
        </p:spPr>
        <p:txBody>
          <a:bodyPr wrap="none" anchor="ctr"/>
          <a:lstStyle/>
          <a:p>
            <a:pPr algn="ctr" eaLnBrk="0" hangingPunct="0">
              <a:defRPr/>
            </a:pPr>
            <a:r>
              <a:rPr lang="zh-CN" altLang="en-US" sz="2000" dirty="0">
                <a:solidFill>
                  <a:schemeClr val="bg1"/>
                </a:solidFill>
                <a:latin typeface="微软雅黑" panose="020B0503020204020204" pitchFamily="34" charset="-122"/>
                <a:ea typeface="微软雅黑" panose="020B0503020204020204" pitchFamily="34" charset="-122"/>
              </a:rPr>
              <a:t>家用电器</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3657602" y="3391108"/>
            <a:ext cx="3278658" cy="567169"/>
          </a:xfrm>
          <a:prstGeom prst="rect">
            <a:avLst/>
          </a:prstGeom>
          <a:solidFill>
            <a:srgbClr val="009999">
              <a:alpha val="69804"/>
            </a:srgbClr>
          </a:solidFill>
          <a:ln w="12700">
            <a:solidFill>
              <a:srgbClr val="33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defRPr/>
            </a:pPr>
            <a:r>
              <a:rPr lang="zh-CN" altLang="en-US" sz="2000">
                <a:solidFill>
                  <a:schemeClr val="bg1"/>
                </a:solidFill>
                <a:latin typeface="微软雅黑" panose="020B0503020204020204" pitchFamily="34" charset="-122"/>
                <a:ea typeface="微软雅黑" panose="020B0503020204020204" pitchFamily="34" charset="-122"/>
              </a:rPr>
              <a:t>工业</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3657602" y="4171645"/>
            <a:ext cx="3278658" cy="567169"/>
          </a:xfrm>
          <a:prstGeom prst="rect">
            <a:avLst/>
          </a:prstGeom>
          <a:solidFill>
            <a:srgbClr val="FFC000">
              <a:alpha val="69804"/>
            </a:srgb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defRPr/>
            </a:pPr>
            <a:r>
              <a:rPr lang="zh-CN" altLang="en-US" sz="2000" dirty="0">
                <a:solidFill>
                  <a:schemeClr val="bg1"/>
                </a:solidFill>
                <a:latin typeface="微软雅黑" panose="020B0503020204020204" pitchFamily="34" charset="-122"/>
                <a:ea typeface="微软雅黑" panose="020B0503020204020204" pitchFamily="34" charset="-122"/>
              </a:rPr>
              <a:t>仪器仪表</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 name="右箭头 1"/>
          <p:cNvSpPr/>
          <p:nvPr/>
        </p:nvSpPr>
        <p:spPr>
          <a:xfrm>
            <a:off x="2995484" y="3279281"/>
            <a:ext cx="345990" cy="790833"/>
          </a:xfrm>
          <a:prstGeom prst="rightArrow">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657602" y="4952181"/>
            <a:ext cx="3278658" cy="567169"/>
          </a:xfrm>
          <a:prstGeom prst="rect">
            <a:avLst/>
          </a:prstGeom>
          <a:solidFill>
            <a:schemeClr val="accent1">
              <a:lumMod val="75000"/>
              <a:alpha val="69804"/>
            </a:schemeClr>
          </a:solid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r>
              <a:rPr lang="zh-CN" altLang="en-US" sz="2000" dirty="0" smtClean="0">
                <a:solidFill>
                  <a:schemeClr val="bg1"/>
                </a:solidFill>
                <a:latin typeface="微软雅黑" panose="020B0503020204020204" pitchFamily="34" charset="-122"/>
                <a:ea typeface="微软雅黑" panose="020B0503020204020204" pitchFamily="34" charset="-122"/>
              </a:rPr>
              <a:t>导航控制</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7252388" y="4171645"/>
            <a:ext cx="3278658" cy="567169"/>
          </a:xfrm>
          <a:prstGeom prst="rect">
            <a:avLst/>
          </a:prstGeom>
          <a:solidFill>
            <a:srgbClr val="3333FF">
              <a:alpha val="69804"/>
            </a:srgbClr>
          </a:solidFill>
          <a:ln w="127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defRPr/>
            </a:pPr>
            <a:r>
              <a:rPr lang="zh-CN" altLang="en-US" sz="2000" dirty="0">
                <a:solidFill>
                  <a:schemeClr val="bg1"/>
                </a:solidFill>
                <a:latin typeface="微软雅黑" panose="020B0503020204020204" pitchFamily="34" charset="-122"/>
                <a:ea typeface="微软雅黑" panose="020B0503020204020204" pitchFamily="34" charset="-122"/>
              </a:rPr>
              <a:t>交通运输</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252388" y="1816107"/>
            <a:ext cx="3278658" cy="567169"/>
          </a:xfrm>
          <a:prstGeom prst="rect">
            <a:avLst/>
          </a:prstGeom>
          <a:solidFill>
            <a:srgbClr val="00CC66">
              <a:alpha val="69804"/>
            </a:srgbClr>
          </a:solid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defRPr/>
            </a:pPr>
            <a:r>
              <a:rPr lang="zh-CN" altLang="en-US" sz="2000" dirty="0" smtClean="0">
                <a:solidFill>
                  <a:schemeClr val="bg1"/>
                </a:solidFill>
                <a:latin typeface="微软雅黑" panose="020B0503020204020204" pitchFamily="34" charset="-122"/>
                <a:ea typeface="微软雅黑" panose="020B0503020204020204" pitchFamily="34" charset="-122"/>
              </a:rPr>
              <a:t>医疗</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0" name="AutoShape 9"/>
          <p:cNvSpPr>
            <a:spLocks noChangeArrowheads="1"/>
          </p:cNvSpPr>
          <p:nvPr/>
        </p:nvSpPr>
        <p:spPr bwMode="gray">
          <a:xfrm>
            <a:off x="7252388" y="2610575"/>
            <a:ext cx="3304048" cy="568644"/>
          </a:xfrm>
          <a:prstGeom prst="roundRect">
            <a:avLst>
              <a:gd name="adj" fmla="val 0"/>
            </a:avLst>
          </a:prstGeom>
          <a:solidFill>
            <a:srgbClr val="7030A0">
              <a:alpha val="70000"/>
            </a:srgbClr>
          </a:solidFill>
          <a:ln w="12700">
            <a:solidFill>
              <a:srgbClr val="CC66FF"/>
            </a:solidFill>
            <a:round/>
          </a:ln>
          <a:effectLst/>
        </p:spPr>
        <p:txBody>
          <a:bodyPr wrap="none" anchor="ctr"/>
          <a:lstStyle/>
          <a:p>
            <a:pPr algn="ctr" eaLnBrk="0" hangingPunct="0">
              <a:defRPr/>
            </a:pPr>
            <a:r>
              <a:rPr lang="zh-CN" altLang="en-US" sz="2000">
                <a:solidFill>
                  <a:schemeClr val="bg1"/>
                </a:solidFill>
                <a:latin typeface="微软雅黑" panose="020B0503020204020204" pitchFamily="34" charset="-122"/>
                <a:ea typeface="微软雅黑" panose="020B0503020204020204" pitchFamily="34" charset="-122"/>
              </a:rPr>
              <a:t>商业和金融业</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3657602" y="2611313"/>
            <a:ext cx="3278658" cy="567168"/>
          </a:xfrm>
          <a:prstGeom prst="rect">
            <a:avLst/>
          </a:prstGeom>
          <a:solidFill>
            <a:srgbClr val="003399">
              <a:alpha val="70000"/>
            </a:srgb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defRPr/>
            </a:pPr>
            <a:r>
              <a:rPr lang="zh-CN" altLang="en-US" sz="2000" dirty="0" smtClean="0">
                <a:solidFill>
                  <a:schemeClr val="bg1"/>
                </a:solidFill>
                <a:latin typeface="微软雅黑" panose="020B0503020204020204" pitchFamily="34" charset="-122"/>
                <a:ea typeface="微软雅黑" panose="020B0503020204020204" pitchFamily="34" charset="-122"/>
              </a:rPr>
              <a:t>通信设备</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7252388" y="4966113"/>
            <a:ext cx="3278658" cy="577472"/>
          </a:xfrm>
          <a:prstGeom prst="rect">
            <a:avLst/>
          </a:prstGeom>
          <a:solidFill>
            <a:schemeClr val="tx2">
              <a:lumMod val="75000"/>
              <a:alpha val="70000"/>
            </a:schemeClr>
          </a:solidFill>
          <a:ln w="12700">
            <a:solidFill>
              <a:srgbClr val="4E61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r>
              <a:rPr lang="zh-CN" altLang="en-US" sz="2000" dirty="0" smtClean="0">
                <a:solidFill>
                  <a:schemeClr val="bg1"/>
                </a:solidFill>
                <a:latin typeface="微软雅黑" panose="020B0503020204020204" pitchFamily="34" charset="-122"/>
                <a:ea typeface="微软雅黑" panose="020B0503020204020204" pitchFamily="34" charset="-122"/>
              </a:rPr>
              <a:t>建筑</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7252389" y="3391109"/>
            <a:ext cx="3278658" cy="567169"/>
          </a:xfrm>
          <a:prstGeom prst="rect">
            <a:avLst/>
          </a:prstGeom>
          <a:solidFill>
            <a:schemeClr val="accent2">
              <a:lumMod val="75000"/>
              <a:alpha val="70000"/>
            </a:schemeClr>
          </a:solidFill>
          <a:ln>
            <a:solidFill>
              <a:srgbClr val="ED81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r>
              <a:rPr lang="zh-CN" altLang="en-US" sz="2000" dirty="0" smtClean="0">
                <a:solidFill>
                  <a:schemeClr val="bg1"/>
                </a:solidFill>
                <a:latin typeface="微软雅黑" panose="020B0503020204020204" pitchFamily="34" charset="-122"/>
                <a:ea typeface="微软雅黑" panose="020B0503020204020204" pitchFamily="34" charset="-122"/>
              </a:rPr>
              <a:t>办公设备</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1.3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嵌入式系统的组成、 特点和分类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642688" y="1066862"/>
            <a:ext cx="3482043" cy="461665"/>
          </a:xfrm>
          <a:prstGeom prst="rect">
            <a:avLst/>
          </a:prstGeom>
        </p:spPr>
        <p:txBody>
          <a:bodyPr wrap="none">
            <a:spAutoFit/>
          </a:bodyPr>
          <a:lstStyle/>
          <a:p>
            <a:r>
              <a:rPr lang="en-US" altLang="zh-CN" sz="2400" b="1" dirty="0" smtClean="0">
                <a:solidFill>
                  <a:srgbClr val="00B0F0"/>
                </a:solidFill>
                <a:latin typeface="微软雅黑" panose="020B0503020204020204" pitchFamily="34" charset="-122"/>
                <a:ea typeface="微软雅黑" panose="020B0503020204020204" pitchFamily="34" charset="-122"/>
              </a:rPr>
              <a:t>1.3.1 </a:t>
            </a:r>
            <a:r>
              <a:rPr lang="zh-CN" altLang="en-US" sz="2400" b="1" dirty="0" smtClean="0">
                <a:solidFill>
                  <a:srgbClr val="00B0F0"/>
                </a:solidFill>
                <a:latin typeface="微软雅黑" panose="020B0503020204020204" pitchFamily="34" charset="-122"/>
                <a:ea typeface="微软雅黑" panose="020B0503020204020204" pitchFamily="34" charset="-122"/>
              </a:rPr>
              <a:t>嵌入式系统的组成</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8" name="矩形 17"/>
          <p:cNvSpPr/>
          <p:nvPr/>
        </p:nvSpPr>
        <p:spPr>
          <a:xfrm>
            <a:off x="3328087" y="1978326"/>
            <a:ext cx="1070919" cy="3689307"/>
          </a:xfrm>
          <a:prstGeom prst="rect">
            <a:avLst/>
          </a:prstGeom>
          <a:solidFill>
            <a:srgbClr val="005E9E"/>
          </a:solidFill>
          <a:ln>
            <a:solidFill>
              <a:srgbClr val="15A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zh-CN" altLang="en-US" sz="2800" dirty="0" smtClean="0">
                <a:solidFill>
                  <a:srgbClr val="FFFFFF"/>
                </a:solidFill>
                <a:latin typeface="微软雅黑" panose="020B0503020204020204" pitchFamily="34" charset="-122"/>
                <a:ea typeface="微软雅黑" panose="020B0503020204020204" pitchFamily="34" charset="-122"/>
              </a:rPr>
              <a:t>嵌</a:t>
            </a:r>
            <a:endParaRPr lang="en-US" altLang="zh-CN" sz="2800" dirty="0" smtClean="0">
              <a:solidFill>
                <a:srgbClr val="FFFFFF"/>
              </a:solidFill>
              <a:latin typeface="微软雅黑" panose="020B0503020204020204" pitchFamily="34" charset="-122"/>
              <a:ea typeface="微软雅黑" panose="020B0503020204020204" pitchFamily="34" charset="-122"/>
            </a:endParaRPr>
          </a:p>
          <a:p>
            <a:pPr algn="ctr">
              <a:spcBef>
                <a:spcPct val="0"/>
              </a:spcBef>
            </a:pPr>
            <a:r>
              <a:rPr lang="zh-CN" altLang="en-US" sz="2800" dirty="0" smtClean="0">
                <a:solidFill>
                  <a:srgbClr val="FFFFFF"/>
                </a:solidFill>
                <a:latin typeface="微软雅黑" panose="020B0503020204020204" pitchFamily="34" charset="-122"/>
                <a:ea typeface="微软雅黑" panose="020B0503020204020204" pitchFamily="34" charset="-122"/>
              </a:rPr>
              <a:t>入</a:t>
            </a:r>
            <a:endParaRPr lang="en-US" altLang="zh-CN" sz="2800" dirty="0" smtClean="0">
              <a:solidFill>
                <a:srgbClr val="FFFFFF"/>
              </a:solidFill>
              <a:latin typeface="微软雅黑" panose="020B0503020204020204" pitchFamily="34" charset="-122"/>
              <a:ea typeface="微软雅黑" panose="020B0503020204020204" pitchFamily="34" charset="-122"/>
            </a:endParaRPr>
          </a:p>
          <a:p>
            <a:pPr algn="ctr">
              <a:spcBef>
                <a:spcPct val="0"/>
              </a:spcBef>
            </a:pPr>
            <a:r>
              <a:rPr lang="zh-CN" altLang="en-US" sz="2800" dirty="0" smtClean="0">
                <a:solidFill>
                  <a:srgbClr val="FFFFFF"/>
                </a:solidFill>
                <a:latin typeface="微软雅黑" panose="020B0503020204020204" pitchFamily="34" charset="-122"/>
                <a:ea typeface="微软雅黑" panose="020B0503020204020204" pitchFamily="34" charset="-122"/>
              </a:rPr>
              <a:t>式</a:t>
            </a:r>
            <a:endParaRPr lang="en-US" altLang="zh-CN" sz="2800" dirty="0" smtClean="0">
              <a:solidFill>
                <a:srgbClr val="FFFFFF"/>
              </a:solidFill>
              <a:latin typeface="微软雅黑" panose="020B0503020204020204" pitchFamily="34" charset="-122"/>
              <a:ea typeface="微软雅黑" panose="020B0503020204020204" pitchFamily="34" charset="-122"/>
            </a:endParaRPr>
          </a:p>
          <a:p>
            <a:pPr algn="ctr">
              <a:spcBef>
                <a:spcPct val="0"/>
              </a:spcBef>
            </a:pPr>
            <a:r>
              <a:rPr lang="zh-CN" altLang="en-US" sz="2800" dirty="0" smtClean="0">
                <a:solidFill>
                  <a:srgbClr val="FFFFFF"/>
                </a:solidFill>
                <a:latin typeface="微软雅黑" panose="020B0503020204020204" pitchFamily="34" charset="-122"/>
                <a:ea typeface="微软雅黑" panose="020B0503020204020204" pitchFamily="34" charset="-122"/>
              </a:rPr>
              <a:t>系</a:t>
            </a:r>
            <a:endParaRPr lang="en-US" altLang="zh-CN" sz="2800" dirty="0" smtClean="0">
              <a:solidFill>
                <a:srgbClr val="FFFFFF"/>
              </a:solidFill>
              <a:latin typeface="微软雅黑" panose="020B0503020204020204" pitchFamily="34" charset="-122"/>
              <a:ea typeface="微软雅黑" panose="020B0503020204020204" pitchFamily="34" charset="-122"/>
            </a:endParaRPr>
          </a:p>
          <a:p>
            <a:pPr algn="ctr">
              <a:spcBef>
                <a:spcPct val="0"/>
              </a:spcBef>
            </a:pPr>
            <a:r>
              <a:rPr lang="zh-CN" altLang="en-US" sz="2800" dirty="0" smtClean="0">
                <a:solidFill>
                  <a:srgbClr val="FFFFFF"/>
                </a:solidFill>
                <a:latin typeface="微软雅黑" panose="020B0503020204020204" pitchFamily="34" charset="-122"/>
                <a:ea typeface="微软雅黑" panose="020B0503020204020204" pitchFamily="34" charset="-122"/>
              </a:rPr>
              <a:t>统</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25" name="矩形 24"/>
          <p:cNvSpPr/>
          <p:nvPr/>
        </p:nvSpPr>
        <p:spPr>
          <a:xfrm>
            <a:off x="5305171" y="1978326"/>
            <a:ext cx="3435178" cy="1547470"/>
          </a:xfrm>
          <a:prstGeom prst="rect">
            <a:avLst/>
          </a:prstGeom>
          <a:solidFill>
            <a:srgbClr val="FF6600">
              <a:alpha val="69804"/>
            </a:srgbClr>
          </a:solidFill>
          <a:ln w="12700">
            <a:solidFill>
              <a:srgbClr val="FF7B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defRPr/>
            </a:pPr>
            <a:r>
              <a:rPr lang="zh-CN" altLang="en-US" sz="2400" dirty="0">
                <a:solidFill>
                  <a:schemeClr val="bg1"/>
                </a:solidFill>
                <a:latin typeface="微软雅黑" panose="020B0503020204020204" pitchFamily="34" charset="-122"/>
                <a:ea typeface="微软雅黑" panose="020B0503020204020204" pitchFamily="34" charset="-122"/>
              </a:rPr>
              <a:t>硬件</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5305171" y="4094206"/>
            <a:ext cx="3435178" cy="1573428"/>
          </a:xfrm>
          <a:prstGeom prst="rect">
            <a:avLst/>
          </a:prstGeom>
          <a:solidFill>
            <a:srgbClr val="3333FF">
              <a:alpha val="69804"/>
            </a:srgbClr>
          </a:solidFill>
          <a:ln w="127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defRPr/>
            </a:pPr>
            <a:r>
              <a:rPr lang="zh-CN" altLang="en-US" sz="2400" dirty="0">
                <a:solidFill>
                  <a:schemeClr val="bg1"/>
                </a:solidFill>
                <a:latin typeface="微软雅黑" panose="020B0503020204020204" pitchFamily="34" charset="-122"/>
                <a:ea typeface="微软雅黑" panose="020B0503020204020204" pitchFamily="34" charset="-122"/>
              </a:rPr>
              <a:t>软件</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0" name="右箭头 29"/>
          <p:cNvSpPr/>
          <p:nvPr/>
        </p:nvSpPr>
        <p:spPr>
          <a:xfrm>
            <a:off x="4592596" y="3427562"/>
            <a:ext cx="510746" cy="790833"/>
          </a:xfrm>
          <a:prstGeom prst="rightArrow">
            <a:avLst/>
          </a:prstGeom>
          <a:solidFill>
            <a:srgbClr val="007C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1.3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嵌入式系统的组成、 特点和分类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642688" y="1066862"/>
            <a:ext cx="3482043" cy="461665"/>
          </a:xfrm>
          <a:prstGeom prst="rect">
            <a:avLst/>
          </a:prstGeom>
        </p:spPr>
        <p:txBody>
          <a:bodyPr wrap="none">
            <a:spAutoFit/>
          </a:bodyPr>
          <a:lstStyle/>
          <a:p>
            <a:r>
              <a:rPr lang="en-US" altLang="zh-CN" sz="2400" b="1" dirty="0" smtClean="0">
                <a:solidFill>
                  <a:srgbClr val="00B0F0"/>
                </a:solidFill>
                <a:latin typeface="微软雅黑" panose="020B0503020204020204" pitchFamily="34" charset="-122"/>
                <a:ea typeface="微软雅黑" panose="020B0503020204020204" pitchFamily="34" charset="-122"/>
              </a:rPr>
              <a:t>1.3.1 </a:t>
            </a:r>
            <a:r>
              <a:rPr lang="zh-CN" altLang="en-US" sz="2400" b="1" dirty="0" smtClean="0">
                <a:solidFill>
                  <a:srgbClr val="00B0F0"/>
                </a:solidFill>
                <a:latin typeface="微软雅黑" panose="020B0503020204020204" pitchFamily="34" charset="-122"/>
                <a:ea typeface="微软雅黑" panose="020B0503020204020204" pitchFamily="34" charset="-122"/>
              </a:rPr>
              <a:t>嵌入式系统的组成</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8" name="矩形 17"/>
          <p:cNvSpPr/>
          <p:nvPr/>
        </p:nvSpPr>
        <p:spPr>
          <a:xfrm>
            <a:off x="3319849" y="2126610"/>
            <a:ext cx="1070919" cy="3689307"/>
          </a:xfrm>
          <a:prstGeom prst="rect">
            <a:avLst/>
          </a:prstGeom>
          <a:solidFill>
            <a:srgbClr val="005E9E"/>
          </a:solidFill>
          <a:ln>
            <a:solidFill>
              <a:srgbClr val="15A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zh-CN" altLang="en-US" sz="2800" dirty="0" smtClean="0">
                <a:solidFill>
                  <a:srgbClr val="FFFFFF"/>
                </a:solidFill>
                <a:latin typeface="微软雅黑" panose="020B0503020204020204" pitchFamily="34" charset="-122"/>
                <a:ea typeface="微软雅黑" panose="020B0503020204020204" pitchFamily="34" charset="-122"/>
              </a:rPr>
              <a:t>硬</a:t>
            </a:r>
            <a:endParaRPr lang="en-US" altLang="zh-CN" sz="2800" dirty="0" smtClean="0">
              <a:solidFill>
                <a:srgbClr val="FFFFFF"/>
              </a:solidFill>
              <a:latin typeface="微软雅黑" panose="020B0503020204020204" pitchFamily="34" charset="-122"/>
              <a:ea typeface="微软雅黑" panose="020B0503020204020204" pitchFamily="34" charset="-122"/>
            </a:endParaRPr>
          </a:p>
          <a:p>
            <a:pPr algn="ctr">
              <a:spcBef>
                <a:spcPct val="0"/>
              </a:spcBef>
            </a:pPr>
            <a:r>
              <a:rPr lang="zh-CN" altLang="en-US" sz="2800" dirty="0" smtClean="0">
                <a:solidFill>
                  <a:srgbClr val="FFFFFF"/>
                </a:solidFill>
                <a:latin typeface="微软雅黑" panose="020B0503020204020204" pitchFamily="34" charset="-122"/>
                <a:ea typeface="微软雅黑" panose="020B0503020204020204" pitchFamily="34" charset="-122"/>
              </a:rPr>
              <a:t>件</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12" name="矩形 11"/>
          <p:cNvSpPr/>
          <p:nvPr/>
        </p:nvSpPr>
        <p:spPr>
          <a:xfrm>
            <a:off x="5461011" y="4098249"/>
            <a:ext cx="3278658" cy="398084"/>
          </a:xfrm>
          <a:prstGeom prst="rect">
            <a:avLst/>
          </a:prstGeom>
          <a:solidFill>
            <a:srgbClr val="009999">
              <a:alpha val="69804"/>
            </a:srgbClr>
          </a:solidFill>
          <a:ln w="12700">
            <a:solidFill>
              <a:srgbClr val="33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r>
              <a:rPr lang="zh-CN" altLang="en-US" sz="2000" dirty="0" smtClean="0">
                <a:solidFill>
                  <a:schemeClr val="bg1"/>
                </a:solidFill>
                <a:latin typeface="微软雅黑" panose="020B0503020204020204" pitchFamily="34" charset="-122"/>
                <a:ea typeface="微软雅黑" panose="020B0503020204020204" pitchFamily="34" charset="-122"/>
              </a:rPr>
              <a:t>中断控制器</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5461011" y="2949835"/>
            <a:ext cx="3278658" cy="401702"/>
          </a:xfrm>
          <a:prstGeom prst="rect">
            <a:avLst/>
          </a:prstGeom>
          <a:solidFill>
            <a:srgbClr val="FFC000">
              <a:alpha val="69804"/>
            </a:srgb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r>
              <a:rPr lang="zh-CN" altLang="en-US" sz="2000" dirty="0" smtClean="0">
                <a:solidFill>
                  <a:schemeClr val="bg1"/>
                </a:solidFill>
                <a:latin typeface="微软雅黑" panose="020B0503020204020204" pitchFamily="34" charset="-122"/>
                <a:ea typeface="微软雅黑" panose="020B0503020204020204" pitchFamily="34" charset="-122"/>
              </a:rPr>
              <a:t>定时器</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5461011" y="4670647"/>
            <a:ext cx="3278658" cy="398084"/>
          </a:xfrm>
          <a:prstGeom prst="rect">
            <a:avLst/>
          </a:prstGeom>
          <a:solidFill>
            <a:schemeClr val="accent1">
              <a:lumMod val="75000"/>
              <a:alpha val="69804"/>
            </a:schemeClr>
          </a:solid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defRPr/>
            </a:pPr>
            <a:r>
              <a:rPr lang="zh-CN" altLang="en-US" sz="2000" dirty="0">
                <a:solidFill>
                  <a:schemeClr val="bg1"/>
                </a:solidFill>
                <a:latin typeface="微软雅黑" panose="020B0503020204020204" pitchFamily="34" charset="-122"/>
                <a:ea typeface="微软雅黑" panose="020B0503020204020204" pitchFamily="34" charset="-122"/>
              </a:rPr>
              <a:t>外设器件</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5461011" y="5243045"/>
            <a:ext cx="3278658" cy="398084"/>
          </a:xfrm>
          <a:prstGeom prst="rect">
            <a:avLst/>
          </a:prstGeom>
          <a:solidFill>
            <a:srgbClr val="003399">
              <a:alpha val="70000"/>
            </a:srgb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r>
              <a:rPr lang="zh-CN" altLang="en-US" sz="2000" dirty="0" smtClean="0">
                <a:solidFill>
                  <a:schemeClr val="bg1"/>
                </a:solidFill>
                <a:latin typeface="微软雅黑" panose="020B0503020204020204" pitchFamily="34" charset="-122"/>
                <a:ea typeface="微软雅黑" panose="020B0503020204020204" pitchFamily="34" charset="-122"/>
              </a:rPr>
              <a:t>图形控制器</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5461011" y="3525851"/>
            <a:ext cx="3278658" cy="398084"/>
          </a:xfrm>
          <a:prstGeom prst="rect">
            <a:avLst/>
          </a:prstGeom>
          <a:solidFill>
            <a:srgbClr val="00CC66">
              <a:alpha val="69804"/>
            </a:srgbClr>
          </a:solid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defRPr/>
            </a:pPr>
            <a:r>
              <a:rPr lang="zh-CN" altLang="en-US" sz="2000" dirty="0">
                <a:solidFill>
                  <a:schemeClr val="bg1"/>
                </a:solidFill>
                <a:latin typeface="微软雅黑" panose="020B0503020204020204" pitchFamily="34" charset="-122"/>
                <a:ea typeface="微软雅黑" panose="020B0503020204020204" pitchFamily="34" charset="-122"/>
              </a:rPr>
              <a:t>串    口</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AutoShape 9"/>
          <p:cNvSpPr>
            <a:spLocks noChangeArrowheads="1"/>
          </p:cNvSpPr>
          <p:nvPr/>
        </p:nvSpPr>
        <p:spPr bwMode="gray">
          <a:xfrm>
            <a:off x="5461011" y="1797096"/>
            <a:ext cx="3304048" cy="402409"/>
          </a:xfrm>
          <a:prstGeom prst="roundRect">
            <a:avLst>
              <a:gd name="adj" fmla="val 0"/>
            </a:avLst>
          </a:prstGeom>
          <a:solidFill>
            <a:srgbClr val="7030A0">
              <a:alpha val="70000"/>
            </a:srgbClr>
          </a:solidFill>
          <a:ln w="12700">
            <a:solidFill>
              <a:srgbClr val="CC66FF"/>
            </a:solidFill>
            <a:round/>
          </a:ln>
          <a:effectLst/>
        </p:spPr>
        <p:txBody>
          <a:bodyPr wrap="none" anchor="ctr"/>
          <a:lstStyle/>
          <a:p>
            <a:pPr algn="ctr" eaLnBrk="0" hangingPunct="0"/>
            <a:r>
              <a:rPr lang="zh-CN" altLang="en-US" sz="2000" dirty="0" smtClean="0">
                <a:solidFill>
                  <a:schemeClr val="bg1"/>
                </a:solidFill>
                <a:latin typeface="微软雅黑" panose="020B0503020204020204" pitchFamily="34" charset="-122"/>
                <a:ea typeface="微软雅黑" panose="020B0503020204020204" pitchFamily="34" charset="-122"/>
              </a:rPr>
              <a:t>输入输出接口</a:t>
            </a:r>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驱动电路</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5461011" y="5815444"/>
            <a:ext cx="3278658" cy="398084"/>
          </a:xfrm>
          <a:prstGeom prst="rect">
            <a:avLst/>
          </a:prstGeom>
          <a:solidFill>
            <a:srgbClr val="FF5050">
              <a:alpha val="69804"/>
            </a:srgbClr>
          </a:solidFill>
          <a:ln w="127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defRPr/>
            </a:pPr>
            <a:r>
              <a:rPr lang="zh-CN" altLang="en-US" sz="2000" dirty="0">
                <a:solidFill>
                  <a:schemeClr val="bg1"/>
                </a:solidFill>
                <a:latin typeface="微软雅黑" panose="020B0503020204020204" pitchFamily="34" charset="-122"/>
                <a:ea typeface="微软雅黑" panose="020B0503020204020204" pitchFamily="34" charset="-122"/>
              </a:rPr>
              <a:t>系统电路</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5461011" y="2373819"/>
            <a:ext cx="3278658" cy="401702"/>
          </a:xfrm>
          <a:prstGeom prst="rect">
            <a:avLst/>
          </a:prstGeom>
          <a:solidFill>
            <a:schemeClr val="accent2">
              <a:lumMod val="75000"/>
              <a:alpha val="70000"/>
            </a:schemeClr>
          </a:solidFill>
          <a:ln>
            <a:solidFill>
              <a:srgbClr val="ED81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defRPr/>
            </a:pPr>
            <a:r>
              <a:rPr lang="zh-CN" altLang="en-US" sz="2000" dirty="0">
                <a:solidFill>
                  <a:schemeClr val="bg1"/>
                </a:solidFill>
                <a:latin typeface="微软雅黑" panose="020B0503020204020204" pitchFamily="34" charset="-122"/>
                <a:ea typeface="微软雅黑" panose="020B0503020204020204" pitchFamily="34" charset="-122"/>
              </a:rPr>
              <a:t>存储器</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 name="右箭头 21"/>
          <p:cNvSpPr/>
          <p:nvPr/>
        </p:nvSpPr>
        <p:spPr>
          <a:xfrm>
            <a:off x="4654379" y="3575846"/>
            <a:ext cx="510746" cy="790833"/>
          </a:xfrm>
          <a:prstGeom prst="rightArrow">
            <a:avLst/>
          </a:prstGeom>
          <a:solidFill>
            <a:srgbClr val="007C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1.3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嵌入式系统的组成、 特点和分类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642688" y="1066862"/>
            <a:ext cx="3482043" cy="461665"/>
          </a:xfrm>
          <a:prstGeom prst="rect">
            <a:avLst/>
          </a:prstGeom>
        </p:spPr>
        <p:txBody>
          <a:bodyPr wrap="none">
            <a:spAutoFit/>
          </a:bodyPr>
          <a:lstStyle/>
          <a:p>
            <a:r>
              <a:rPr lang="en-US" altLang="zh-CN" sz="2400" b="1" dirty="0" smtClean="0">
                <a:solidFill>
                  <a:srgbClr val="00B0F0"/>
                </a:solidFill>
                <a:latin typeface="微软雅黑" panose="020B0503020204020204" pitchFamily="34" charset="-122"/>
                <a:ea typeface="微软雅黑" panose="020B0503020204020204" pitchFamily="34" charset="-122"/>
              </a:rPr>
              <a:t>1.3.1 </a:t>
            </a:r>
            <a:r>
              <a:rPr lang="zh-CN" altLang="en-US" sz="2400" b="1" dirty="0" smtClean="0">
                <a:solidFill>
                  <a:srgbClr val="00B0F0"/>
                </a:solidFill>
                <a:latin typeface="微软雅黑" panose="020B0503020204020204" pitchFamily="34" charset="-122"/>
                <a:ea typeface="微软雅黑" panose="020B0503020204020204" pitchFamily="34" charset="-122"/>
              </a:rPr>
              <a:t>嵌入式系统的组成</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8" name="矩形 17"/>
          <p:cNvSpPr/>
          <p:nvPr/>
        </p:nvSpPr>
        <p:spPr>
          <a:xfrm>
            <a:off x="3319849" y="1912422"/>
            <a:ext cx="1070919" cy="3689307"/>
          </a:xfrm>
          <a:prstGeom prst="rect">
            <a:avLst/>
          </a:prstGeom>
          <a:solidFill>
            <a:srgbClr val="005E9E"/>
          </a:solidFill>
          <a:ln>
            <a:solidFill>
              <a:srgbClr val="15A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zh-CN" altLang="en-US" sz="2800" dirty="0" smtClean="0">
                <a:solidFill>
                  <a:srgbClr val="FFFFFF"/>
                </a:solidFill>
                <a:latin typeface="微软雅黑" panose="020B0503020204020204" pitchFamily="34" charset="-122"/>
                <a:ea typeface="微软雅黑" panose="020B0503020204020204" pitchFamily="34" charset="-122"/>
              </a:rPr>
              <a:t>软</a:t>
            </a:r>
            <a:endParaRPr lang="en-US" altLang="zh-CN" sz="2800" dirty="0" smtClean="0">
              <a:solidFill>
                <a:srgbClr val="FFFFFF"/>
              </a:solidFill>
              <a:latin typeface="微软雅黑" panose="020B0503020204020204" pitchFamily="34" charset="-122"/>
              <a:ea typeface="微软雅黑" panose="020B0503020204020204" pitchFamily="34" charset="-122"/>
            </a:endParaRPr>
          </a:p>
          <a:p>
            <a:pPr algn="ctr">
              <a:spcBef>
                <a:spcPct val="0"/>
              </a:spcBef>
            </a:pPr>
            <a:r>
              <a:rPr lang="zh-CN" altLang="en-US" sz="2800" dirty="0" smtClean="0">
                <a:solidFill>
                  <a:srgbClr val="FFFFFF"/>
                </a:solidFill>
                <a:latin typeface="微软雅黑" panose="020B0503020204020204" pitchFamily="34" charset="-122"/>
                <a:ea typeface="微软雅黑" panose="020B0503020204020204" pitchFamily="34" charset="-122"/>
              </a:rPr>
              <a:t>件</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29" name="右箭头 28"/>
          <p:cNvSpPr/>
          <p:nvPr/>
        </p:nvSpPr>
        <p:spPr>
          <a:xfrm>
            <a:off x="4654379" y="3323942"/>
            <a:ext cx="510746" cy="790833"/>
          </a:xfrm>
          <a:prstGeom prst="rightArrow">
            <a:avLst/>
          </a:prstGeom>
          <a:solidFill>
            <a:srgbClr val="007C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486401" y="3988359"/>
            <a:ext cx="3278658" cy="575401"/>
          </a:xfrm>
          <a:prstGeom prst="rect">
            <a:avLst/>
          </a:prstGeom>
          <a:solidFill>
            <a:srgbClr val="009999">
              <a:alpha val="69804"/>
            </a:srgbClr>
          </a:solidFill>
          <a:ln w="12700">
            <a:solidFill>
              <a:srgbClr val="33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r>
              <a:rPr lang="zh-CN" altLang="en-US" sz="2000" dirty="0" smtClean="0">
                <a:solidFill>
                  <a:schemeClr val="bg1"/>
                </a:solidFill>
                <a:latin typeface="微软雅黑" panose="020B0503020204020204" pitchFamily="34" charset="-122"/>
                <a:ea typeface="微软雅黑" panose="020B0503020204020204" pitchFamily="34" charset="-122"/>
              </a:rPr>
              <a:t>应用软件</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5503552" y="2950390"/>
            <a:ext cx="3278658" cy="575401"/>
          </a:xfrm>
          <a:prstGeom prst="rect">
            <a:avLst/>
          </a:prstGeom>
          <a:solidFill>
            <a:srgbClr val="FFC000">
              <a:alpha val="69804"/>
            </a:srgb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defRPr/>
            </a:pPr>
            <a:r>
              <a:rPr lang="zh-CN" altLang="en-US" sz="2000" dirty="0">
                <a:solidFill>
                  <a:schemeClr val="bg1"/>
                </a:solidFill>
                <a:latin typeface="微软雅黑" panose="020B0503020204020204" pitchFamily="34" charset="-122"/>
                <a:ea typeface="微软雅黑" panose="020B0503020204020204" pitchFamily="34" charset="-122"/>
              </a:rPr>
              <a:t>驱动软件</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5486401" y="5026328"/>
            <a:ext cx="3278658" cy="575401"/>
          </a:xfrm>
          <a:prstGeom prst="rect">
            <a:avLst/>
          </a:prstGeom>
          <a:solidFill>
            <a:srgbClr val="3333FF">
              <a:alpha val="69804"/>
            </a:srgbClr>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defRPr/>
            </a:pPr>
            <a:r>
              <a:rPr lang="zh-CN" altLang="en-US" sz="2000" dirty="0">
                <a:solidFill>
                  <a:schemeClr val="bg1"/>
                </a:solidFill>
                <a:latin typeface="微软雅黑" panose="020B0503020204020204" pitchFamily="34" charset="-122"/>
                <a:ea typeface="微软雅黑" panose="020B0503020204020204" pitchFamily="34" charset="-122"/>
              </a:rPr>
              <a:t>开发</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调试软件</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5486401" y="1912421"/>
            <a:ext cx="3278658" cy="575401"/>
          </a:xfrm>
          <a:prstGeom prst="rect">
            <a:avLst/>
          </a:prstGeom>
          <a:solidFill>
            <a:srgbClr val="CC3300">
              <a:alpha val="69804"/>
            </a:srgbClr>
          </a:solidFill>
          <a:ln>
            <a:solidFill>
              <a:srgbClr val="C85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r>
              <a:rPr lang="zh-CN" altLang="en-US" sz="2000" dirty="0" smtClean="0">
                <a:solidFill>
                  <a:schemeClr val="bg1"/>
                </a:solidFill>
                <a:latin typeface="微软雅黑" panose="020B0503020204020204" pitchFamily="34" charset="-122"/>
                <a:ea typeface="微软雅黑" panose="020B0503020204020204" pitchFamily="34" charset="-122"/>
              </a:rPr>
              <a:t>嵌入式操作系统</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1.3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嵌入式系统的组成、 特点和分类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642688" y="1066862"/>
            <a:ext cx="3482043" cy="461665"/>
          </a:xfrm>
          <a:prstGeom prst="rect">
            <a:avLst/>
          </a:prstGeom>
        </p:spPr>
        <p:txBody>
          <a:bodyPr wrap="none">
            <a:spAutoFit/>
          </a:bodyPr>
          <a:lstStyle/>
          <a:p>
            <a:r>
              <a:rPr lang="en-US" altLang="zh-CN" sz="2400" b="1" dirty="0" smtClean="0">
                <a:solidFill>
                  <a:srgbClr val="00B0F0"/>
                </a:solidFill>
                <a:latin typeface="微软雅黑" panose="020B0503020204020204" pitchFamily="34" charset="-122"/>
                <a:ea typeface="微软雅黑" panose="020B0503020204020204" pitchFamily="34" charset="-122"/>
              </a:rPr>
              <a:t>1.3.2 </a:t>
            </a:r>
            <a:r>
              <a:rPr lang="zh-CN" altLang="en-US" sz="2400" b="1" dirty="0" smtClean="0">
                <a:solidFill>
                  <a:srgbClr val="00B0F0"/>
                </a:solidFill>
                <a:latin typeface="微软雅黑" panose="020B0503020204020204" pitchFamily="34" charset="-122"/>
                <a:ea typeface="微软雅黑" panose="020B0503020204020204" pitchFamily="34" charset="-122"/>
              </a:rPr>
              <a:t>嵌入式系统的特点</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19" name="矩形 18"/>
          <p:cNvSpPr/>
          <p:nvPr/>
        </p:nvSpPr>
        <p:spPr>
          <a:xfrm>
            <a:off x="2710248" y="1787611"/>
            <a:ext cx="6705600" cy="448138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1" name="表格 20"/>
          <p:cNvGraphicFramePr>
            <a:graphicFrameLocks noGrp="1"/>
          </p:cNvGraphicFramePr>
          <p:nvPr/>
        </p:nvGraphicFramePr>
        <p:xfrm>
          <a:off x="4053016" y="1787607"/>
          <a:ext cx="5206313" cy="4481386"/>
        </p:xfrm>
        <a:graphic>
          <a:graphicData uri="http://schemas.openxmlformats.org/drawingml/2006/table">
            <a:tbl>
              <a:tblPr bandRow="1">
                <a:tableStyleId>{BC89EF96-8CEA-46FF-86C4-4CE0E7609802}</a:tableStyleId>
              </a:tblPr>
              <a:tblGrid>
                <a:gridCol w="5206313"/>
              </a:tblGrid>
              <a:tr h="64019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0" dirty="0" smtClean="0">
                          <a:solidFill>
                            <a:schemeClr val="bg1"/>
                          </a:solidFill>
                          <a:latin typeface="微软雅黑" panose="020B0503020204020204" pitchFamily="34" charset="-122"/>
                          <a:ea typeface="微软雅黑" panose="020B0503020204020204" pitchFamily="34" charset="-122"/>
                        </a:rPr>
                        <a:t>操作系统内核小，资源少</a:t>
                      </a:r>
                      <a:endParaRPr lang="zh-CN" altLang="en-US" sz="2000" b="0" dirty="0" smtClean="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64019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0" dirty="0" smtClean="0">
                          <a:solidFill>
                            <a:schemeClr val="bg1"/>
                          </a:solidFill>
                          <a:latin typeface="微软雅黑" panose="020B0503020204020204" pitchFamily="34" charset="-122"/>
                          <a:ea typeface="微软雅黑" panose="020B0503020204020204" pitchFamily="34" charset="-122"/>
                        </a:rPr>
                        <a:t>专用性强</a:t>
                      </a:r>
                      <a:endParaRPr lang="zh-CN" altLang="en-US" sz="2000" b="0" dirty="0" smtClean="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64019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0" dirty="0" smtClean="0">
                          <a:solidFill>
                            <a:schemeClr val="bg1"/>
                          </a:solidFill>
                          <a:latin typeface="微软雅黑" panose="020B0503020204020204" pitchFamily="34" charset="-122"/>
                          <a:ea typeface="微软雅黑" panose="020B0503020204020204" pitchFamily="34" charset="-122"/>
                        </a:rPr>
                        <a:t>系统稳定持久</a:t>
                      </a:r>
                      <a:endParaRPr lang="zh-CN" altLang="en-US" sz="2000" b="0" dirty="0" smtClean="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64019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0" dirty="0" smtClean="0">
                          <a:solidFill>
                            <a:schemeClr val="bg1"/>
                          </a:solidFill>
                          <a:latin typeface="微软雅黑" panose="020B0503020204020204" pitchFamily="34" charset="-122"/>
                          <a:ea typeface="微软雅黑" panose="020B0503020204020204" pitchFamily="34" charset="-122"/>
                        </a:rPr>
                        <a:t>软硬件结合紧密</a:t>
                      </a:r>
                      <a:endParaRPr lang="zh-CN" altLang="en-US" sz="2000" b="0" dirty="0" smtClean="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64019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0" dirty="0" smtClean="0">
                          <a:solidFill>
                            <a:schemeClr val="bg1"/>
                          </a:solidFill>
                          <a:latin typeface="微软雅黑" panose="020B0503020204020204" pitchFamily="34" charset="-122"/>
                          <a:ea typeface="微软雅黑" panose="020B0503020204020204" pitchFamily="34" charset="-122"/>
                        </a:rPr>
                        <a:t>专门的开发环境和开发工具</a:t>
                      </a:r>
                      <a:endParaRPr lang="zh-CN" altLang="en-US" sz="2000" b="0" dirty="0" smtClean="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64019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0" dirty="0" smtClean="0">
                          <a:solidFill>
                            <a:schemeClr val="bg1"/>
                          </a:solidFill>
                          <a:latin typeface="微软雅黑" panose="020B0503020204020204" pitchFamily="34" charset="-122"/>
                          <a:ea typeface="微软雅黑" panose="020B0503020204020204" pitchFamily="34" charset="-122"/>
                        </a:rPr>
                        <a:t>软件固态化存储</a:t>
                      </a:r>
                      <a:endParaRPr lang="zh-CN" altLang="en-US" sz="2000" b="0" dirty="0" smtClean="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64019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0" dirty="0" smtClean="0">
                          <a:solidFill>
                            <a:schemeClr val="bg1"/>
                          </a:solidFill>
                          <a:latin typeface="微软雅黑" panose="020B0503020204020204" pitchFamily="34" charset="-122"/>
                          <a:ea typeface="微软雅黑" panose="020B0503020204020204" pitchFamily="34" charset="-122"/>
                        </a:rPr>
                        <a:t>实时性要求高</a:t>
                      </a:r>
                      <a:endParaRPr lang="zh-CN" altLang="en-US" sz="2000" b="0" dirty="0" smtClean="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
        <p:nvSpPr>
          <p:cNvPr id="24" name="Text Box 22"/>
          <p:cNvSpPr txBox="1">
            <a:spLocks noChangeArrowheads="1"/>
          </p:cNvSpPr>
          <p:nvPr/>
        </p:nvSpPr>
        <p:spPr bwMode="auto">
          <a:xfrm>
            <a:off x="3018888" y="3579804"/>
            <a:ext cx="725488" cy="1033386"/>
          </a:xfrm>
          <a:prstGeom prst="rect">
            <a:avLst/>
          </a:prstGeom>
          <a:noFill/>
          <a:ln w="9525">
            <a:noFill/>
            <a:miter lim="800000"/>
          </a:ln>
        </p:spPr>
        <p:txBody>
          <a:bodyPr vert="eaVert"/>
          <a:lstStyle/>
          <a:p>
            <a:pPr marL="342900" indent="-342900"/>
            <a:r>
              <a:rPr lang="zh-CN" altLang="en-US" sz="3200" b="1" dirty="0">
                <a:solidFill>
                  <a:srgbClr val="FFFFFF"/>
                </a:solidFill>
                <a:latin typeface="微软雅黑" panose="020B0503020204020204" pitchFamily="34" charset="-122"/>
                <a:ea typeface="微软雅黑" panose="020B0503020204020204" pitchFamily="34" charset="-122"/>
              </a:rPr>
              <a:t>特点</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1.3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嵌入式系统的组成、 特点和分类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642688" y="1066862"/>
            <a:ext cx="3482043" cy="461665"/>
          </a:xfrm>
          <a:prstGeom prst="rect">
            <a:avLst/>
          </a:prstGeom>
        </p:spPr>
        <p:txBody>
          <a:bodyPr wrap="none">
            <a:spAutoFit/>
          </a:bodyPr>
          <a:lstStyle/>
          <a:p>
            <a:r>
              <a:rPr lang="en-US" altLang="zh-CN" sz="2400" b="1" dirty="0" smtClean="0">
                <a:solidFill>
                  <a:srgbClr val="00B0F0"/>
                </a:solidFill>
                <a:latin typeface="微软雅黑" panose="020B0503020204020204" pitchFamily="34" charset="-122"/>
                <a:ea typeface="微软雅黑" panose="020B0503020204020204" pitchFamily="34" charset="-122"/>
              </a:rPr>
              <a:t>1.3.2 </a:t>
            </a:r>
            <a:r>
              <a:rPr lang="zh-CN" altLang="en-US" sz="2400" b="1" dirty="0" smtClean="0">
                <a:solidFill>
                  <a:srgbClr val="00B0F0"/>
                </a:solidFill>
                <a:latin typeface="微软雅黑" panose="020B0503020204020204" pitchFamily="34" charset="-122"/>
                <a:ea typeface="微软雅黑" panose="020B0503020204020204" pitchFamily="34" charset="-122"/>
              </a:rPr>
              <a:t>嵌入式系统的分类</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2015524" y="2133601"/>
          <a:ext cx="8128000" cy="3377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a:t>
            </a:r>
            <a:r>
              <a:rPr lang="zh-CN" altLang="en-US" sz="2800" b="1" dirty="0" smtClean="0">
                <a:solidFill>
                  <a:schemeClr val="bg1"/>
                </a:solidFill>
                <a:latin typeface="微软雅黑" panose="020B0503020204020204" pitchFamily="34" charset="-122"/>
                <a:ea typeface="微软雅黑" panose="020B0503020204020204" pitchFamily="34" charset="-122"/>
              </a:rPr>
              <a:t>嵌入式微处理器</a:t>
            </a:r>
            <a:r>
              <a:rPr lang="en-US" altLang="zh-CN" sz="2800" b="1" dirty="0" smtClean="0">
                <a:solidFill>
                  <a:schemeClr val="bg1"/>
                </a:solidFill>
                <a:latin typeface="微软雅黑" panose="020B0503020204020204" pitchFamily="34" charset="-122"/>
                <a:ea typeface="微软雅黑" panose="020B0503020204020204" pitchFamily="34" charset="-122"/>
              </a:rPr>
              <a:t>(EMPU)</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Rectangle 2"/>
          <p:cNvSpPr>
            <a:spLocks noChangeArrowheads="1"/>
          </p:cNvSpPr>
          <p:nvPr/>
        </p:nvSpPr>
        <p:spPr bwMode="auto">
          <a:xfrm>
            <a:off x="1118287" y="1357404"/>
            <a:ext cx="10085173"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269875">
              <a:defRPr kumimoji="1" sz="2400">
                <a:solidFill>
                  <a:schemeClr val="tx1"/>
                </a:solidFill>
                <a:latin typeface="Times New Roman" panose="02020603050405020304" charset="0"/>
                <a:ea typeface="宋体" panose="02010600030101010101" pitchFamily="2" charset="-122"/>
              </a:defRPr>
            </a:lvl1pPr>
            <a:lvl2pPr>
              <a:defRPr kumimoji="1" sz="2400">
                <a:solidFill>
                  <a:schemeClr val="tx1"/>
                </a:solidFill>
                <a:latin typeface="Times New Roman" panose="02020603050405020304" charset="0"/>
                <a:ea typeface="宋体" panose="02010600030101010101" pitchFamily="2" charset="-122"/>
              </a:defRPr>
            </a:lvl2pPr>
            <a:lvl3pPr>
              <a:defRPr kumimoji="1" sz="2400">
                <a:solidFill>
                  <a:schemeClr val="tx1"/>
                </a:solidFill>
                <a:latin typeface="Times New Roman" panose="02020603050405020304" charset="0"/>
                <a:ea typeface="宋体" panose="02010600030101010101" pitchFamily="2" charset="-122"/>
              </a:defRPr>
            </a:lvl3pPr>
            <a:lvl4pPr>
              <a:defRPr kumimoji="1" sz="2400">
                <a:solidFill>
                  <a:schemeClr val="tx1"/>
                </a:solidFill>
                <a:latin typeface="Times New Roman" panose="02020603050405020304" charset="0"/>
                <a:ea typeface="宋体" panose="02010600030101010101" pitchFamily="2" charset="-122"/>
              </a:defRPr>
            </a:lvl4pPr>
            <a:lvl5pPr>
              <a:defRPr kumimoji="1" sz="2400">
                <a:solidFill>
                  <a:schemeClr val="tx1"/>
                </a:solidFill>
                <a:latin typeface="Times New Roman" panose="02020603050405020304"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indent="0" algn="just" eaLnBrk="0" hangingPunct="0">
              <a:lnSpc>
                <a:spcPct val="150000"/>
              </a:lnSpc>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嵌入</a:t>
            </a:r>
            <a:r>
              <a:rPr lang="zh-CN" altLang="en-US" sz="2000" dirty="0">
                <a:solidFill>
                  <a:schemeClr val="bg1"/>
                </a:solidFill>
                <a:latin typeface="微软雅黑" panose="020B0503020204020204" pitchFamily="34" charset="-122"/>
                <a:ea typeface="微软雅黑" panose="020B0503020204020204" pitchFamily="34" charset="-122"/>
              </a:rPr>
              <a:t>式微处理器的基础是通用计算机中的</a:t>
            </a:r>
            <a:r>
              <a:rPr lang="en-US" altLang="zh-CN" sz="2000" dirty="0">
                <a:solidFill>
                  <a:schemeClr val="bg1"/>
                </a:solidFill>
                <a:latin typeface="微软雅黑" panose="020B0503020204020204" pitchFamily="34" charset="-122"/>
                <a:ea typeface="微软雅黑" panose="020B0503020204020204" pitchFamily="34" charset="-122"/>
              </a:rPr>
              <a:t>CPU</a:t>
            </a:r>
            <a:r>
              <a:rPr lang="zh-CN" altLang="en-US" sz="2000" dirty="0">
                <a:solidFill>
                  <a:schemeClr val="bg1"/>
                </a:solidFill>
                <a:latin typeface="微软雅黑" panose="020B0503020204020204" pitchFamily="34" charset="-122"/>
                <a:ea typeface="微软雅黑" panose="020B0503020204020204" pitchFamily="34" charset="-122"/>
              </a:rPr>
              <a:t>。在应用中，将微处理器装配在专门设计的电路板上，只保留和嵌入式应用有关的母板功能，这样可以大幅度减小系统体积和功耗。为了满足嵌入式应用的特殊要求，嵌入式微处理器虽然在功能上和标准微处理器基本是一样的，但在工作温度、抗电磁干扰、可靠性等方面一般都做了各种增强</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indent="0" algn="just" eaLnBrk="0" hangingPunct="0">
              <a:lnSpc>
                <a:spcPct val="150000"/>
              </a:lnSpc>
            </a:pPr>
            <a:endParaRPr lang="en-US" altLang="zh-CN" sz="2000" dirty="0">
              <a:solidFill>
                <a:schemeClr val="bg1"/>
              </a:solidFill>
              <a:latin typeface="微软雅黑" panose="020B0503020204020204" pitchFamily="34" charset="-122"/>
              <a:ea typeface="微软雅黑" panose="020B0503020204020204" pitchFamily="34" charset="-122"/>
            </a:endParaRPr>
          </a:p>
          <a:p>
            <a:pPr indent="0" algn="just" eaLnBrk="0" hangingPunct="0">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       工业控制</a:t>
            </a:r>
            <a:r>
              <a:rPr lang="zh-CN" altLang="en-US" sz="2000" dirty="0">
                <a:solidFill>
                  <a:schemeClr val="bg1"/>
                </a:solidFill>
                <a:latin typeface="微软雅黑" panose="020B0503020204020204" pitchFamily="34" charset="-122"/>
                <a:ea typeface="微软雅黑" panose="020B0503020204020204" pitchFamily="34" charset="-122"/>
              </a:rPr>
              <a:t>计算机相比，嵌入式微处理器具有体积小、重量轻、成本低、可靠性高的优点。但在电路板上必须配备</a:t>
            </a:r>
            <a:r>
              <a:rPr lang="en-US" altLang="zh-CN" sz="2000" dirty="0">
                <a:solidFill>
                  <a:schemeClr val="bg1"/>
                </a:solidFill>
                <a:latin typeface="微软雅黑" panose="020B0503020204020204" pitchFamily="34" charset="-122"/>
                <a:ea typeface="微软雅黑" panose="020B0503020204020204" pitchFamily="34" charset="-122"/>
              </a:rPr>
              <a:t>ROM</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RAM</a:t>
            </a:r>
            <a:r>
              <a:rPr lang="zh-CN" altLang="en-US" sz="2000" dirty="0">
                <a:solidFill>
                  <a:schemeClr val="bg1"/>
                </a:solidFill>
                <a:latin typeface="微软雅黑" panose="020B0503020204020204" pitchFamily="34" charset="-122"/>
                <a:ea typeface="微软雅黑" panose="020B0503020204020204" pitchFamily="34" charset="-122"/>
              </a:rPr>
              <a:t>、总线接口、各种外设等器件，从而降低了系统的可靠性，技术保密性也较差。嵌入式处理器目前主要有</a:t>
            </a:r>
            <a:r>
              <a:rPr lang="en-US" altLang="zh-CN" sz="2000" dirty="0">
                <a:solidFill>
                  <a:schemeClr val="bg1"/>
                </a:solidFill>
                <a:latin typeface="微软雅黑" panose="020B0503020204020204" pitchFamily="34" charset="-122"/>
                <a:ea typeface="微软雅黑" panose="020B0503020204020204" pitchFamily="34" charset="-122"/>
              </a:rPr>
              <a:t>Power PC</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MIPS</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ARM</a:t>
            </a:r>
            <a:r>
              <a:rPr lang="zh-CN" altLang="en-US" sz="2000" dirty="0">
                <a:solidFill>
                  <a:schemeClr val="bg1"/>
                </a:solidFill>
                <a:latin typeface="微软雅黑" panose="020B0503020204020204" pitchFamily="34" charset="-122"/>
                <a:ea typeface="微软雅黑" panose="020B0503020204020204" pitchFamily="34" charset="-122"/>
              </a:rPr>
              <a:t>系列等。</a:t>
            </a:r>
            <a:endParaRPr lang="zh-CN" altLang="en-US" sz="2000" dirty="0">
              <a:solidFill>
                <a:schemeClr val="bg1"/>
              </a:solidFill>
              <a:latin typeface="微软雅黑" panose="020B0503020204020204" pitchFamily="34" charset="-122"/>
              <a:ea typeface="微软雅黑" panose="020B0503020204020204" pitchFamily="34" charset="-122"/>
            </a:endParaRPr>
          </a:p>
          <a:p>
            <a:pPr indent="0" algn="just" eaLnBrk="0" hangingPunct="0">
              <a:lnSpc>
                <a:spcPct val="150000"/>
              </a:lnSpc>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2.</a:t>
            </a:r>
            <a:r>
              <a:rPr lang="zh-CN" altLang="en-US" sz="2800" b="1" dirty="0" smtClean="0">
                <a:solidFill>
                  <a:schemeClr val="bg1"/>
                </a:solidFill>
                <a:latin typeface="微软雅黑" panose="020B0503020204020204" pitchFamily="34" charset="-122"/>
                <a:ea typeface="微软雅黑" panose="020B0503020204020204" pitchFamily="34" charset="-122"/>
              </a:rPr>
              <a:t>嵌入式微控制器</a:t>
            </a:r>
            <a:r>
              <a:rPr lang="en-US" altLang="zh-CN" sz="2800" b="1" dirty="0" smtClean="0">
                <a:solidFill>
                  <a:schemeClr val="bg1"/>
                </a:solidFill>
                <a:latin typeface="微软雅黑" panose="020B0503020204020204" pitchFamily="34" charset="-122"/>
                <a:ea typeface="微软雅黑" panose="020B0503020204020204" pitchFamily="34" charset="-122"/>
              </a:rPr>
              <a:t>(EMCU)</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Rectangle 2"/>
          <p:cNvSpPr>
            <a:spLocks noChangeArrowheads="1"/>
          </p:cNvSpPr>
          <p:nvPr/>
        </p:nvSpPr>
        <p:spPr bwMode="auto">
          <a:xfrm>
            <a:off x="809367" y="1200884"/>
            <a:ext cx="10620632"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269875">
              <a:defRPr kumimoji="1" sz="2400">
                <a:solidFill>
                  <a:schemeClr val="tx1"/>
                </a:solidFill>
                <a:latin typeface="Times New Roman" panose="02020603050405020304" charset="0"/>
                <a:ea typeface="宋体" panose="02010600030101010101" pitchFamily="2" charset="-122"/>
              </a:defRPr>
            </a:lvl1pPr>
            <a:lvl2pPr>
              <a:defRPr kumimoji="1" sz="2400">
                <a:solidFill>
                  <a:schemeClr val="tx1"/>
                </a:solidFill>
                <a:latin typeface="Times New Roman" panose="02020603050405020304" charset="0"/>
                <a:ea typeface="宋体" panose="02010600030101010101" pitchFamily="2" charset="-122"/>
              </a:defRPr>
            </a:lvl2pPr>
            <a:lvl3pPr>
              <a:defRPr kumimoji="1" sz="2400">
                <a:solidFill>
                  <a:schemeClr val="tx1"/>
                </a:solidFill>
                <a:latin typeface="Times New Roman" panose="02020603050405020304" charset="0"/>
                <a:ea typeface="宋体" panose="02010600030101010101" pitchFamily="2" charset="-122"/>
              </a:defRPr>
            </a:lvl3pPr>
            <a:lvl4pPr>
              <a:defRPr kumimoji="1" sz="2400">
                <a:solidFill>
                  <a:schemeClr val="tx1"/>
                </a:solidFill>
                <a:latin typeface="Times New Roman" panose="02020603050405020304" charset="0"/>
                <a:ea typeface="宋体" panose="02010600030101010101" pitchFamily="2" charset="-122"/>
              </a:defRPr>
            </a:lvl4pPr>
            <a:lvl5pPr>
              <a:defRPr kumimoji="1" sz="2400">
                <a:solidFill>
                  <a:schemeClr val="tx1"/>
                </a:solidFill>
                <a:latin typeface="Times New Roman" panose="02020603050405020304"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indent="0">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       嵌入</a:t>
            </a:r>
            <a:r>
              <a:rPr lang="zh-CN" altLang="en-US" sz="2000" dirty="0">
                <a:solidFill>
                  <a:schemeClr val="bg1"/>
                </a:solidFill>
                <a:latin typeface="微软雅黑" panose="020B0503020204020204" pitchFamily="34" charset="-122"/>
                <a:ea typeface="微软雅黑" panose="020B0503020204020204" pitchFamily="34" charset="-122"/>
              </a:rPr>
              <a:t>式微控制器又称单片机（</a:t>
            </a:r>
            <a:r>
              <a:rPr lang="en-US" altLang="zh-CN" sz="2000" dirty="0">
                <a:solidFill>
                  <a:schemeClr val="bg1"/>
                </a:solidFill>
                <a:latin typeface="微软雅黑" panose="020B0503020204020204" pitchFamily="34" charset="-122"/>
                <a:ea typeface="微软雅黑" panose="020B0503020204020204" pitchFamily="34" charset="-122"/>
              </a:rPr>
              <a:t>Intel</a:t>
            </a:r>
            <a:r>
              <a:rPr lang="zh-CN" altLang="en-US" sz="2000" dirty="0">
                <a:solidFill>
                  <a:schemeClr val="bg1"/>
                </a:solidFill>
                <a:latin typeface="微软雅黑" panose="020B0503020204020204" pitchFamily="34" charset="-122"/>
                <a:ea typeface="微软雅黑" panose="020B0503020204020204" pitchFamily="34" charset="-122"/>
              </a:rPr>
              <a:t>最早将自己生产的单片机命名为嵌入式微控制器），就是将整个计算机系统集成到一块芯片中</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indent="0">
              <a:lnSpc>
                <a:spcPct val="150000"/>
              </a:lnSpc>
            </a:pPr>
            <a:endParaRPr lang="en-US" altLang="zh-CN" sz="2000" dirty="0">
              <a:solidFill>
                <a:schemeClr val="bg1"/>
              </a:solidFill>
              <a:latin typeface="微软雅黑" panose="020B0503020204020204" pitchFamily="34" charset="-122"/>
              <a:ea typeface="微软雅黑" panose="020B0503020204020204" pitchFamily="34" charset="-122"/>
            </a:endParaRPr>
          </a:p>
          <a:p>
            <a:pPr indent="0">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       嵌入</a:t>
            </a:r>
            <a:r>
              <a:rPr lang="zh-CN" altLang="en-US" sz="2000" dirty="0">
                <a:solidFill>
                  <a:schemeClr val="bg1"/>
                </a:solidFill>
                <a:latin typeface="微软雅黑" panose="020B0503020204020204" pitchFamily="34" charset="-122"/>
                <a:ea typeface="微软雅黑" panose="020B0503020204020204" pitchFamily="34" charset="-122"/>
              </a:rPr>
              <a:t>式微控制器一般以某一种微处理器内核为核心，芯片内部集成</a:t>
            </a:r>
            <a:r>
              <a:rPr lang="en-US" altLang="zh-CN" sz="2000" dirty="0">
                <a:solidFill>
                  <a:schemeClr val="bg1"/>
                </a:solidFill>
                <a:latin typeface="微软雅黑" panose="020B0503020204020204" pitchFamily="34" charset="-122"/>
                <a:ea typeface="微软雅黑" panose="020B0503020204020204" pitchFamily="34" charset="-122"/>
              </a:rPr>
              <a:t>ROM/EPROM</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RAM</a:t>
            </a:r>
            <a:r>
              <a:rPr lang="zh-CN" altLang="en-US" sz="2000" dirty="0">
                <a:solidFill>
                  <a:schemeClr val="bg1"/>
                </a:solidFill>
                <a:latin typeface="微软雅黑" panose="020B0503020204020204" pitchFamily="34" charset="-122"/>
                <a:ea typeface="微软雅黑" panose="020B0503020204020204" pitchFamily="34" charset="-122"/>
              </a:rPr>
              <a:t>、总线、总线逻辑、定时</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计数器、</a:t>
            </a:r>
            <a:r>
              <a:rPr lang="en-US" altLang="zh-CN" sz="2000" dirty="0" err="1">
                <a:solidFill>
                  <a:schemeClr val="bg1"/>
                </a:solidFill>
                <a:latin typeface="微软雅黑" panose="020B0503020204020204" pitchFamily="34" charset="-122"/>
                <a:ea typeface="微软雅黑" panose="020B0503020204020204" pitchFamily="34" charset="-122"/>
              </a:rPr>
              <a:t>WatchDog</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I/O</a:t>
            </a:r>
            <a:r>
              <a:rPr lang="zh-CN" altLang="en-US" sz="2000" dirty="0">
                <a:solidFill>
                  <a:schemeClr val="bg1"/>
                </a:solidFill>
                <a:latin typeface="微软雅黑" panose="020B0503020204020204" pitchFamily="34" charset="-122"/>
                <a:ea typeface="微软雅黑" panose="020B0503020204020204" pitchFamily="34" charset="-122"/>
              </a:rPr>
              <a:t>、串行口、脉宽调制输出、</a:t>
            </a:r>
            <a:r>
              <a:rPr lang="en-US" altLang="zh-CN" sz="2000" dirty="0">
                <a:solidFill>
                  <a:schemeClr val="bg1"/>
                </a:solidFill>
                <a:latin typeface="微软雅黑" panose="020B0503020204020204" pitchFamily="34" charset="-122"/>
                <a:ea typeface="微软雅黑" panose="020B0503020204020204" pitchFamily="34" charset="-122"/>
              </a:rPr>
              <a:t>A/D</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D/A</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Flash RAM</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E2PROM</a:t>
            </a:r>
            <a:r>
              <a:rPr lang="zh-CN" altLang="en-US" sz="2000" dirty="0">
                <a:solidFill>
                  <a:schemeClr val="bg1"/>
                </a:solidFill>
                <a:latin typeface="微软雅黑" panose="020B0503020204020204" pitchFamily="34" charset="-122"/>
                <a:ea typeface="微软雅黑" panose="020B0503020204020204" pitchFamily="34" charset="-122"/>
              </a:rPr>
              <a:t>等各种必要功能和外设</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indent="0">
              <a:lnSpc>
                <a:spcPct val="150000"/>
              </a:lnSpc>
            </a:pPr>
            <a:endParaRPr lang="en-US" altLang="zh-CN" sz="2000" dirty="0">
              <a:solidFill>
                <a:schemeClr val="bg1"/>
              </a:solidFill>
              <a:latin typeface="微软雅黑" panose="020B0503020204020204" pitchFamily="34" charset="-122"/>
              <a:ea typeface="微软雅黑" panose="020B0503020204020204" pitchFamily="34" charset="-122"/>
            </a:endParaRPr>
          </a:p>
          <a:p>
            <a:pPr indent="0">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      和</a:t>
            </a:r>
            <a:r>
              <a:rPr lang="zh-CN" altLang="en-US" sz="2000" dirty="0">
                <a:solidFill>
                  <a:schemeClr val="bg1"/>
                </a:solidFill>
                <a:latin typeface="微软雅黑" panose="020B0503020204020204" pitchFamily="34" charset="-122"/>
                <a:ea typeface="微软雅黑" panose="020B0503020204020204" pitchFamily="34" charset="-122"/>
              </a:rPr>
              <a:t>嵌入式微处理器相比，微控制器的最大特点是单片化，体积大大减小，从而使功耗和成本下降、可靠性提高。微控制器是目前嵌入式系统工业的主流，占整个嵌入式市场份额的</a:t>
            </a:r>
            <a:r>
              <a:rPr lang="en-US" altLang="zh-CN" sz="2000" dirty="0">
                <a:solidFill>
                  <a:schemeClr val="bg1"/>
                </a:solidFill>
                <a:latin typeface="微软雅黑" panose="020B0503020204020204" pitchFamily="34" charset="-122"/>
                <a:ea typeface="微软雅黑" panose="020B0503020204020204" pitchFamily="34" charset="-122"/>
              </a:rPr>
              <a:t>70%</a:t>
            </a:r>
            <a:r>
              <a:rPr lang="zh-CN" altLang="en-US" sz="2000" dirty="0">
                <a:solidFill>
                  <a:schemeClr val="bg1"/>
                </a:solidFill>
                <a:latin typeface="微软雅黑" panose="020B0503020204020204" pitchFamily="34" charset="-122"/>
                <a:ea typeface="微软雅黑" panose="020B0503020204020204" pitchFamily="34" charset="-122"/>
              </a:rPr>
              <a:t>。微控制器的片上外设资源一般比较丰富，适合于控制，因此称微控制器。典型产品是</a:t>
            </a:r>
            <a:r>
              <a:rPr lang="en-US" altLang="zh-CN" sz="2000" dirty="0">
                <a:solidFill>
                  <a:schemeClr val="bg1"/>
                </a:solidFill>
                <a:latin typeface="微软雅黑" panose="020B0503020204020204" pitchFamily="34" charset="-122"/>
                <a:ea typeface="微软雅黑" panose="020B0503020204020204" pitchFamily="34" charset="-122"/>
              </a:rPr>
              <a:t>80C51</a:t>
            </a:r>
            <a:r>
              <a:rPr lang="zh-CN" altLang="en-US"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pPr indent="0">
              <a:lnSpc>
                <a:spcPct val="150000"/>
              </a:lnSpc>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689919" y="2584844"/>
            <a:ext cx="10859529" cy="49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269875">
              <a:defRPr kumimoji="1" sz="2400">
                <a:solidFill>
                  <a:schemeClr val="tx1"/>
                </a:solidFill>
                <a:latin typeface="Times New Roman" panose="02020603050405020304" charset="0"/>
                <a:ea typeface="宋体" panose="02010600030101010101" pitchFamily="2" charset="-122"/>
              </a:defRPr>
            </a:lvl1pPr>
            <a:lvl2pPr>
              <a:defRPr kumimoji="1" sz="2400">
                <a:solidFill>
                  <a:schemeClr val="tx1"/>
                </a:solidFill>
                <a:latin typeface="Times New Roman" panose="02020603050405020304" charset="0"/>
                <a:ea typeface="宋体" panose="02010600030101010101" pitchFamily="2" charset="-122"/>
              </a:defRPr>
            </a:lvl2pPr>
            <a:lvl3pPr>
              <a:defRPr kumimoji="1" sz="2400">
                <a:solidFill>
                  <a:schemeClr val="tx1"/>
                </a:solidFill>
                <a:latin typeface="Times New Roman" panose="02020603050405020304" charset="0"/>
                <a:ea typeface="宋体" panose="02010600030101010101" pitchFamily="2" charset="-122"/>
              </a:defRPr>
            </a:lvl3pPr>
            <a:lvl4pPr>
              <a:defRPr kumimoji="1" sz="2400">
                <a:solidFill>
                  <a:schemeClr val="tx1"/>
                </a:solidFill>
                <a:latin typeface="Times New Roman" panose="02020603050405020304" charset="0"/>
                <a:ea typeface="宋体" panose="02010600030101010101" pitchFamily="2" charset="-122"/>
              </a:defRPr>
            </a:lvl4pPr>
            <a:lvl5pPr>
              <a:defRPr kumimoji="1" sz="2400">
                <a:solidFill>
                  <a:schemeClr val="tx1"/>
                </a:solidFill>
                <a:latin typeface="Times New Roman" panose="02020603050405020304"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indent="0" algn="just" eaLnBrk="0" hangingPunct="0">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       </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前导课程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7" name="平行四边形 6"/>
          <p:cNvSpPr/>
          <p:nvPr/>
        </p:nvSpPr>
        <p:spPr>
          <a:xfrm>
            <a:off x="2347785" y="1326291"/>
            <a:ext cx="7249296" cy="864973"/>
          </a:xfrm>
          <a:prstGeom prst="parallelogram">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2347785" y="2545491"/>
            <a:ext cx="7249296" cy="864973"/>
          </a:xfrm>
          <a:prstGeom prst="parallelogram">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a:off x="2347785" y="3764691"/>
            <a:ext cx="7249296" cy="864973"/>
          </a:xfrm>
          <a:prstGeom prst="parallelogram">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2347785" y="4983891"/>
            <a:ext cx="7249296" cy="864973"/>
          </a:xfrm>
          <a:prstGeom prst="parallelogram">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806520" y="1467167"/>
            <a:ext cx="3775393" cy="523220"/>
          </a:xfrm>
          <a:prstGeom prst="rect">
            <a:avLst/>
          </a:prstGeom>
        </p:spPr>
        <p:txBody>
          <a:bodyPr wrap="none">
            <a:spAutoFit/>
          </a:bodyPr>
          <a:lstStyle/>
          <a:p>
            <a:pPr lvl="0"/>
            <a:r>
              <a:rPr kumimoji="1" lang="zh-CN" altLang="en-US" sz="2800" b="1" dirty="0" smtClean="0">
                <a:solidFill>
                  <a:schemeClr val="bg1"/>
                </a:solidFill>
                <a:latin typeface="微软雅黑" panose="020B0503020204020204" pitchFamily="34" charset="-122"/>
                <a:ea typeface="微软雅黑" panose="020B0503020204020204" pitchFamily="34" charset="-122"/>
              </a:rPr>
              <a:t>计算机组织与体系结构</a:t>
            </a:r>
            <a:endParaRPr lang="zh-CN" altLang="en-US" sz="2800" dirty="0">
              <a:latin typeface="微软雅黑" panose="020B0503020204020204" pitchFamily="34" charset="-122"/>
              <a:ea typeface="微软雅黑" panose="020B0503020204020204" pitchFamily="34" charset="-122"/>
            </a:endParaRPr>
          </a:p>
        </p:txBody>
      </p:sp>
      <p:sp>
        <p:nvSpPr>
          <p:cNvPr id="12" name="矩形 11"/>
          <p:cNvSpPr/>
          <p:nvPr/>
        </p:nvSpPr>
        <p:spPr>
          <a:xfrm>
            <a:off x="2806520" y="2716367"/>
            <a:ext cx="2339102" cy="523220"/>
          </a:xfrm>
          <a:prstGeom prst="rect">
            <a:avLst/>
          </a:prstGeom>
        </p:spPr>
        <p:txBody>
          <a:bodyPr wrap="none">
            <a:spAutoFit/>
          </a:bodyPr>
          <a:lstStyle/>
          <a:p>
            <a:pPr lvl="0"/>
            <a:r>
              <a:rPr kumimoji="1" lang="zh-CN" altLang="en-US" sz="2800" b="1" dirty="0" smtClean="0">
                <a:solidFill>
                  <a:schemeClr val="bg1"/>
                </a:solidFill>
                <a:latin typeface="微软雅黑" panose="020B0503020204020204" pitchFamily="34" charset="-122"/>
                <a:ea typeface="微软雅黑" panose="020B0503020204020204" pitchFamily="34" charset="-122"/>
              </a:rPr>
              <a:t>操作系统原理</a:t>
            </a:r>
            <a:endParaRPr lang="zh-CN" altLang="en-US" sz="2800" dirty="0">
              <a:latin typeface="微软雅黑" panose="020B0503020204020204" pitchFamily="34" charset="-122"/>
              <a:ea typeface="微软雅黑" panose="020B0503020204020204" pitchFamily="34" charset="-122"/>
            </a:endParaRPr>
          </a:p>
        </p:txBody>
      </p:sp>
      <p:sp>
        <p:nvSpPr>
          <p:cNvPr id="13" name="矩形 12"/>
          <p:cNvSpPr/>
          <p:nvPr/>
        </p:nvSpPr>
        <p:spPr>
          <a:xfrm>
            <a:off x="2806520" y="3935567"/>
            <a:ext cx="3057247" cy="523220"/>
          </a:xfrm>
          <a:prstGeom prst="rect">
            <a:avLst/>
          </a:prstGeom>
        </p:spPr>
        <p:txBody>
          <a:bodyPr wrap="none">
            <a:spAutoFit/>
          </a:bodyPr>
          <a:lstStyle/>
          <a:p>
            <a:pPr lvl="0"/>
            <a:r>
              <a:rPr kumimoji="1" lang="zh-CN" altLang="en-US" sz="2800" b="1" dirty="0" smtClean="0">
                <a:solidFill>
                  <a:schemeClr val="bg1"/>
                </a:solidFill>
                <a:latin typeface="微软雅黑" panose="020B0503020204020204" pitchFamily="34" charset="-122"/>
                <a:ea typeface="微软雅黑" panose="020B0503020204020204" pitchFamily="34" charset="-122"/>
              </a:rPr>
              <a:t>计算机接口与通信</a:t>
            </a:r>
            <a:endParaRPr lang="zh-CN" altLang="en-US" sz="2800" dirty="0">
              <a:latin typeface="微软雅黑" panose="020B0503020204020204" pitchFamily="34" charset="-122"/>
              <a:ea typeface="微软雅黑" panose="020B0503020204020204" pitchFamily="34" charset="-122"/>
            </a:endParaRPr>
          </a:p>
        </p:txBody>
      </p:sp>
      <p:sp>
        <p:nvSpPr>
          <p:cNvPr id="16" name="矩形 15"/>
          <p:cNvSpPr/>
          <p:nvPr/>
        </p:nvSpPr>
        <p:spPr>
          <a:xfrm>
            <a:off x="2806520" y="5154767"/>
            <a:ext cx="1620957" cy="523220"/>
          </a:xfrm>
          <a:prstGeom prst="rect">
            <a:avLst/>
          </a:prstGeom>
        </p:spPr>
        <p:txBody>
          <a:bodyPr wrap="none">
            <a:spAutoFit/>
          </a:bodyPr>
          <a:lstStyle/>
          <a:p>
            <a:pPr lvl="0"/>
            <a:r>
              <a:rPr kumimoji="1" lang="zh-CN" altLang="en-US" sz="2800" b="1" dirty="0" smtClean="0">
                <a:solidFill>
                  <a:schemeClr val="bg1"/>
                </a:solidFill>
                <a:latin typeface="微软雅黑" panose="020B0503020204020204" pitchFamily="34" charset="-122"/>
                <a:ea typeface="微软雅黑" panose="020B0503020204020204" pitchFamily="34" charset="-122"/>
              </a:rPr>
              <a:t>数字逻辑</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3.</a:t>
            </a:r>
            <a:r>
              <a:rPr lang="zh-CN" altLang="en-US" sz="2800" b="1" dirty="0" smtClean="0">
                <a:solidFill>
                  <a:schemeClr val="bg1"/>
                </a:solidFill>
                <a:latin typeface="微软雅黑" panose="020B0503020204020204" pitchFamily="34" charset="-122"/>
                <a:ea typeface="微软雅黑" panose="020B0503020204020204" pitchFamily="34" charset="-122"/>
              </a:rPr>
              <a:t>嵌入式</a:t>
            </a:r>
            <a:r>
              <a:rPr lang="en-US" altLang="zh-CN" sz="2800" b="1" dirty="0" smtClean="0">
                <a:solidFill>
                  <a:schemeClr val="bg1"/>
                </a:solidFill>
                <a:latin typeface="微软雅黑" panose="020B0503020204020204" pitchFamily="34" charset="-122"/>
                <a:ea typeface="微软雅黑" panose="020B0503020204020204" pitchFamily="34" charset="-122"/>
              </a:rPr>
              <a:t>DSP</a:t>
            </a:r>
            <a:r>
              <a:rPr lang="zh-CN" altLang="en-US" sz="2800" b="1" dirty="0" smtClean="0">
                <a:solidFill>
                  <a:schemeClr val="bg1"/>
                </a:solidFill>
                <a:latin typeface="微软雅黑" panose="020B0503020204020204" pitchFamily="34" charset="-122"/>
                <a:ea typeface="微软雅黑" panose="020B0503020204020204" pitchFamily="34" charset="-122"/>
              </a:rPr>
              <a:t>处理器</a:t>
            </a:r>
            <a:r>
              <a:rPr lang="en-US" altLang="zh-CN" sz="2800" b="1" dirty="0" smtClean="0">
                <a:solidFill>
                  <a:schemeClr val="bg1"/>
                </a:solidFill>
                <a:latin typeface="微软雅黑" panose="020B0503020204020204" pitchFamily="34" charset="-122"/>
                <a:ea typeface="微软雅黑" panose="020B0503020204020204" pitchFamily="34" charset="-122"/>
              </a:rPr>
              <a:t>(Embedded DSP)</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809367" y="1200884"/>
            <a:ext cx="10620632" cy="142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269875">
              <a:defRPr kumimoji="1" sz="2400">
                <a:solidFill>
                  <a:schemeClr val="tx1"/>
                </a:solidFill>
                <a:latin typeface="Times New Roman" panose="02020603050405020304" charset="0"/>
                <a:ea typeface="宋体" panose="02010600030101010101" pitchFamily="2" charset="-122"/>
              </a:defRPr>
            </a:lvl1pPr>
            <a:lvl2pPr>
              <a:defRPr kumimoji="1" sz="2400">
                <a:solidFill>
                  <a:schemeClr val="tx1"/>
                </a:solidFill>
                <a:latin typeface="Times New Roman" panose="02020603050405020304" charset="0"/>
                <a:ea typeface="宋体" panose="02010600030101010101" pitchFamily="2" charset="-122"/>
              </a:defRPr>
            </a:lvl2pPr>
            <a:lvl3pPr>
              <a:defRPr kumimoji="1" sz="2400">
                <a:solidFill>
                  <a:schemeClr val="tx1"/>
                </a:solidFill>
                <a:latin typeface="Times New Roman" panose="02020603050405020304" charset="0"/>
                <a:ea typeface="宋体" panose="02010600030101010101" pitchFamily="2" charset="-122"/>
              </a:defRPr>
            </a:lvl3pPr>
            <a:lvl4pPr>
              <a:defRPr kumimoji="1" sz="2400">
                <a:solidFill>
                  <a:schemeClr val="tx1"/>
                </a:solidFill>
                <a:latin typeface="Times New Roman" panose="02020603050405020304" charset="0"/>
                <a:ea typeface="宋体" panose="02010600030101010101" pitchFamily="2" charset="-122"/>
              </a:defRPr>
            </a:lvl4pPr>
            <a:lvl5pPr>
              <a:defRPr kumimoji="1" sz="2400">
                <a:solidFill>
                  <a:schemeClr val="tx1"/>
                </a:solidFill>
                <a:latin typeface="Times New Roman" panose="02020603050405020304"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indent="0" algn="just">
              <a:lnSpc>
                <a:spcPct val="150000"/>
              </a:lnSpc>
              <a:buFont typeface="Wingdings" panose="05000000000000000000" pitchFamily="2" charset="2"/>
              <a:buNone/>
            </a:pPr>
            <a:r>
              <a:rPr lang="en-US" altLang="zh-CN" sz="2000" dirty="0" smtClean="0">
                <a:solidFill>
                  <a:schemeClr val="bg1"/>
                </a:solidFill>
                <a:latin typeface="微软雅黑" panose="020B0503020204020204" pitchFamily="34" charset="-122"/>
                <a:ea typeface="微软雅黑" panose="020B0503020204020204" pitchFamily="34" charset="-122"/>
              </a:rPr>
              <a:t>       DSP</a:t>
            </a:r>
            <a:r>
              <a:rPr lang="zh-CN" altLang="en-US" sz="2000" dirty="0">
                <a:solidFill>
                  <a:schemeClr val="bg1"/>
                </a:solidFill>
                <a:latin typeface="微软雅黑" panose="020B0503020204020204" pitchFamily="34" charset="-122"/>
                <a:ea typeface="微软雅黑" panose="020B0503020204020204" pitchFamily="34" charset="-122"/>
              </a:rPr>
              <a:t>处理器采用哈佛结构，适合于执行</a:t>
            </a:r>
            <a:r>
              <a:rPr lang="en-US" altLang="zh-CN" sz="2000" dirty="0">
                <a:solidFill>
                  <a:schemeClr val="bg1"/>
                </a:solidFill>
                <a:latin typeface="微软雅黑" panose="020B0503020204020204" pitchFamily="34" charset="-122"/>
                <a:ea typeface="微软雅黑" panose="020B0503020204020204" pitchFamily="34" charset="-122"/>
              </a:rPr>
              <a:t>DSP</a:t>
            </a:r>
            <a:r>
              <a:rPr lang="zh-CN" altLang="en-US" sz="2000" dirty="0">
                <a:solidFill>
                  <a:schemeClr val="bg1"/>
                </a:solidFill>
                <a:latin typeface="微软雅黑" panose="020B0503020204020204" pitchFamily="34" charset="-122"/>
                <a:ea typeface="微软雅黑" panose="020B0503020204020204" pitchFamily="34" charset="-122"/>
              </a:rPr>
              <a:t>算法，编译效率较高，指令执行速度高。在数字滤波、</a:t>
            </a:r>
            <a:r>
              <a:rPr lang="en-US" altLang="zh-CN" sz="2000" dirty="0">
                <a:solidFill>
                  <a:schemeClr val="bg1"/>
                </a:solidFill>
                <a:latin typeface="微软雅黑" panose="020B0503020204020204" pitchFamily="34" charset="-122"/>
                <a:ea typeface="微软雅黑" panose="020B0503020204020204" pitchFamily="34" charset="-122"/>
              </a:rPr>
              <a:t>FFT</a:t>
            </a:r>
            <a:r>
              <a:rPr lang="zh-CN" altLang="en-US" sz="2000" dirty="0">
                <a:solidFill>
                  <a:schemeClr val="bg1"/>
                </a:solidFill>
                <a:latin typeface="微软雅黑" panose="020B0503020204020204" pitchFamily="34" charset="-122"/>
                <a:ea typeface="微软雅黑" panose="020B0503020204020204" pitchFamily="34" charset="-122"/>
              </a:rPr>
              <a:t>、谱分析等方面</a:t>
            </a:r>
            <a:r>
              <a:rPr lang="en-US" altLang="zh-CN" sz="2000" dirty="0">
                <a:solidFill>
                  <a:schemeClr val="bg1"/>
                </a:solidFill>
                <a:latin typeface="微软雅黑" panose="020B0503020204020204" pitchFamily="34" charset="-122"/>
                <a:ea typeface="微软雅黑" panose="020B0503020204020204" pitchFamily="34" charset="-122"/>
              </a:rPr>
              <a:t>DSP</a:t>
            </a:r>
            <a:r>
              <a:rPr lang="zh-CN" altLang="en-US" sz="2000" dirty="0">
                <a:solidFill>
                  <a:schemeClr val="bg1"/>
                </a:solidFill>
                <a:latin typeface="微软雅黑" panose="020B0503020204020204" pitchFamily="34" charset="-122"/>
                <a:ea typeface="微软雅黑" panose="020B0503020204020204" pitchFamily="34" charset="-122"/>
              </a:rPr>
              <a:t>算法正在大量进入嵌入式领域，</a:t>
            </a:r>
            <a:r>
              <a:rPr lang="en-US" altLang="zh-CN" sz="2000" dirty="0">
                <a:solidFill>
                  <a:schemeClr val="bg1"/>
                </a:solidFill>
                <a:latin typeface="微软雅黑" panose="020B0503020204020204" pitchFamily="34" charset="-122"/>
                <a:ea typeface="微软雅黑" panose="020B0503020204020204" pitchFamily="34" charset="-122"/>
              </a:rPr>
              <a:t>DSP</a:t>
            </a:r>
            <a:r>
              <a:rPr lang="zh-CN" altLang="en-US" sz="2000" dirty="0">
                <a:solidFill>
                  <a:schemeClr val="bg1"/>
                </a:solidFill>
                <a:latin typeface="微软雅黑" panose="020B0503020204020204" pitchFamily="34" charset="-122"/>
                <a:ea typeface="微软雅黑" panose="020B0503020204020204" pitchFamily="34" charset="-122"/>
              </a:rPr>
              <a:t>应用正在从通用单片机中以普通指令实现</a:t>
            </a:r>
            <a:r>
              <a:rPr lang="en-US" altLang="zh-CN" sz="2000" dirty="0">
                <a:solidFill>
                  <a:schemeClr val="bg1"/>
                </a:solidFill>
                <a:latin typeface="微软雅黑" panose="020B0503020204020204" pitchFamily="34" charset="-122"/>
                <a:ea typeface="微软雅黑" panose="020B0503020204020204" pitchFamily="34" charset="-122"/>
              </a:rPr>
              <a:t>DSP</a:t>
            </a:r>
            <a:r>
              <a:rPr lang="zh-CN" altLang="en-US" sz="2000" dirty="0">
                <a:solidFill>
                  <a:schemeClr val="bg1"/>
                </a:solidFill>
                <a:latin typeface="微软雅黑" panose="020B0503020204020204" pitchFamily="34" charset="-122"/>
                <a:ea typeface="微软雅黑" panose="020B0503020204020204" pitchFamily="34" charset="-122"/>
              </a:rPr>
              <a:t>功能，过渡到采用嵌入式</a:t>
            </a:r>
            <a:r>
              <a:rPr lang="en-US" altLang="zh-CN" sz="2000" dirty="0">
                <a:solidFill>
                  <a:schemeClr val="bg1"/>
                </a:solidFill>
                <a:latin typeface="微软雅黑" panose="020B0503020204020204" pitchFamily="34" charset="-122"/>
                <a:ea typeface="微软雅黑" panose="020B0503020204020204" pitchFamily="34" charset="-122"/>
              </a:rPr>
              <a:t>DSP</a:t>
            </a:r>
            <a:r>
              <a:rPr lang="zh-CN" altLang="en-US" sz="2000" dirty="0">
                <a:solidFill>
                  <a:schemeClr val="bg1"/>
                </a:solidFill>
                <a:latin typeface="微软雅黑" panose="020B0503020204020204" pitchFamily="34" charset="-122"/>
                <a:ea typeface="微软雅黑" panose="020B0503020204020204" pitchFamily="34" charset="-122"/>
              </a:rPr>
              <a:t>处理器。</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aphicFrame>
        <p:nvGraphicFramePr>
          <p:cNvPr id="11" name="图示 10"/>
          <p:cNvGraphicFramePr/>
          <p:nvPr/>
        </p:nvGraphicFramePr>
        <p:xfrm>
          <a:off x="935336" y="2965621"/>
          <a:ext cx="10366977" cy="3005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4.</a:t>
            </a:r>
            <a:r>
              <a:rPr lang="zh-CN" altLang="en-US" sz="2800" b="1" dirty="0" smtClean="0">
                <a:solidFill>
                  <a:schemeClr val="bg1"/>
                </a:solidFill>
                <a:latin typeface="微软雅黑" panose="020B0503020204020204" pitchFamily="34" charset="-122"/>
                <a:ea typeface="微软雅黑" panose="020B0503020204020204" pitchFamily="34" charset="-122"/>
              </a:rPr>
              <a:t>嵌入式片上系统</a:t>
            </a:r>
            <a:r>
              <a:rPr lang="en-US" altLang="zh-CN" sz="2800" b="1" dirty="0" smtClean="0">
                <a:solidFill>
                  <a:schemeClr val="bg1"/>
                </a:solidFill>
                <a:latin typeface="微软雅黑" panose="020B0503020204020204" pitchFamily="34" charset="-122"/>
                <a:ea typeface="微软雅黑" panose="020B0503020204020204" pitchFamily="34" charset="-122"/>
              </a:rPr>
              <a:t>(System On Chip)</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809367" y="1200884"/>
            <a:ext cx="1062063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269875">
              <a:defRPr kumimoji="1" sz="2400">
                <a:solidFill>
                  <a:schemeClr val="tx1"/>
                </a:solidFill>
                <a:latin typeface="Times New Roman" panose="02020603050405020304" charset="0"/>
                <a:ea typeface="宋体" panose="02010600030101010101" pitchFamily="2" charset="-122"/>
              </a:defRPr>
            </a:lvl1pPr>
            <a:lvl2pPr>
              <a:defRPr kumimoji="1" sz="2400">
                <a:solidFill>
                  <a:schemeClr val="tx1"/>
                </a:solidFill>
                <a:latin typeface="Times New Roman" panose="02020603050405020304" charset="0"/>
                <a:ea typeface="宋体" panose="02010600030101010101" pitchFamily="2" charset="-122"/>
              </a:defRPr>
            </a:lvl2pPr>
            <a:lvl3pPr>
              <a:defRPr kumimoji="1" sz="2400">
                <a:solidFill>
                  <a:schemeClr val="tx1"/>
                </a:solidFill>
                <a:latin typeface="Times New Roman" panose="02020603050405020304" charset="0"/>
                <a:ea typeface="宋体" panose="02010600030101010101" pitchFamily="2" charset="-122"/>
              </a:defRPr>
            </a:lvl3pPr>
            <a:lvl4pPr>
              <a:defRPr kumimoji="1" sz="2400">
                <a:solidFill>
                  <a:schemeClr val="tx1"/>
                </a:solidFill>
                <a:latin typeface="Times New Roman" panose="02020603050405020304" charset="0"/>
                <a:ea typeface="宋体" panose="02010600030101010101" pitchFamily="2" charset="-122"/>
              </a:defRPr>
            </a:lvl4pPr>
            <a:lvl5pPr>
              <a:defRPr kumimoji="1" sz="2400">
                <a:solidFill>
                  <a:schemeClr val="tx1"/>
                </a:solidFill>
                <a:latin typeface="Times New Roman" panose="02020603050405020304"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indent="0" algn="just">
              <a:lnSpc>
                <a:spcPct val="150000"/>
              </a:lnSpc>
              <a:buFont typeface="Wingdings" panose="05000000000000000000" pitchFamily="2" charset="2"/>
              <a:buNone/>
            </a:pPr>
            <a:r>
              <a:rPr lang="zh-CN" altLang="en-US" sz="2000" dirty="0" smtClean="0">
                <a:solidFill>
                  <a:schemeClr val="bg1"/>
                </a:solidFill>
                <a:latin typeface="微软雅黑" panose="020B0503020204020204" pitchFamily="34" charset="-122"/>
                <a:ea typeface="微软雅黑" panose="020B0503020204020204" pitchFamily="34" charset="-122"/>
              </a:rPr>
              <a:t>       随着</a:t>
            </a:r>
            <a:r>
              <a:rPr lang="en-US" altLang="zh-CN" sz="2000" dirty="0">
                <a:solidFill>
                  <a:schemeClr val="bg1"/>
                </a:solidFill>
                <a:latin typeface="微软雅黑" panose="020B0503020204020204" pitchFamily="34" charset="-122"/>
                <a:ea typeface="微软雅黑" panose="020B0503020204020204" pitchFamily="34" charset="-122"/>
              </a:rPr>
              <a:t>EDI</a:t>
            </a:r>
            <a:r>
              <a:rPr lang="zh-CN" altLang="en-US" sz="2000" dirty="0">
                <a:solidFill>
                  <a:schemeClr val="bg1"/>
                </a:solidFill>
                <a:latin typeface="微软雅黑" panose="020B0503020204020204" pitchFamily="34" charset="-122"/>
                <a:ea typeface="微软雅黑" panose="020B0503020204020204" pitchFamily="34" charset="-122"/>
              </a:rPr>
              <a:t>的推广和</a:t>
            </a:r>
            <a:r>
              <a:rPr lang="en-US" altLang="zh-CN" sz="2000" dirty="0">
                <a:solidFill>
                  <a:schemeClr val="bg1"/>
                </a:solidFill>
                <a:latin typeface="微软雅黑" panose="020B0503020204020204" pitchFamily="34" charset="-122"/>
                <a:ea typeface="微软雅黑" panose="020B0503020204020204" pitchFamily="34" charset="-122"/>
              </a:rPr>
              <a:t>VLSI</a:t>
            </a:r>
            <a:r>
              <a:rPr lang="zh-CN" altLang="en-US" sz="2000" dirty="0">
                <a:solidFill>
                  <a:schemeClr val="bg1"/>
                </a:solidFill>
                <a:latin typeface="微软雅黑" panose="020B0503020204020204" pitchFamily="34" charset="-122"/>
                <a:ea typeface="微软雅黑" panose="020B0503020204020204" pitchFamily="34" charset="-122"/>
              </a:rPr>
              <a:t>设计的普及化，及半导体工艺的迅速发展，在一个硅片上实现一个更为复杂的系统的时代已来临，这就是</a:t>
            </a:r>
            <a:r>
              <a:rPr lang="en-US" altLang="zh-CN" sz="2000" dirty="0">
                <a:solidFill>
                  <a:schemeClr val="bg1"/>
                </a:solidFill>
                <a:latin typeface="微软雅黑" panose="020B0503020204020204" pitchFamily="34" charset="-122"/>
                <a:ea typeface="微软雅黑" panose="020B0503020204020204" pitchFamily="34" charset="-122"/>
              </a:rPr>
              <a:t>System On Chip(SOC)</a:t>
            </a:r>
            <a:r>
              <a:rPr lang="zh-CN" altLang="en-US" sz="2000" dirty="0">
                <a:solidFill>
                  <a:schemeClr val="bg1"/>
                </a:solidFill>
                <a:latin typeface="微软雅黑" panose="020B0503020204020204" pitchFamily="34" charset="-122"/>
                <a:ea typeface="微软雅黑" panose="020B0503020204020204" pitchFamily="34" charset="-122"/>
              </a:rPr>
              <a:t>。各种通用处理器内核将作为</a:t>
            </a:r>
            <a:r>
              <a:rPr lang="en-US" altLang="zh-CN" sz="2000" dirty="0">
                <a:solidFill>
                  <a:schemeClr val="bg1"/>
                </a:solidFill>
                <a:latin typeface="微软雅黑" panose="020B0503020204020204" pitchFamily="34" charset="-122"/>
                <a:ea typeface="微软雅黑" panose="020B0503020204020204" pitchFamily="34" charset="-122"/>
              </a:rPr>
              <a:t>SOC</a:t>
            </a:r>
            <a:r>
              <a:rPr lang="zh-CN" altLang="en-US" sz="2000" dirty="0">
                <a:solidFill>
                  <a:schemeClr val="bg1"/>
                </a:solidFill>
                <a:latin typeface="微软雅黑" panose="020B0503020204020204" pitchFamily="34" charset="-122"/>
                <a:ea typeface="微软雅黑" panose="020B0503020204020204" pitchFamily="34" charset="-122"/>
              </a:rPr>
              <a:t>设计公司的标准库，和许多其它嵌入式系统外设一样，成为</a:t>
            </a:r>
            <a:r>
              <a:rPr lang="en-US" altLang="zh-CN" sz="2000" dirty="0">
                <a:solidFill>
                  <a:schemeClr val="bg1"/>
                </a:solidFill>
                <a:latin typeface="微软雅黑" panose="020B0503020204020204" pitchFamily="34" charset="-122"/>
                <a:ea typeface="微软雅黑" panose="020B0503020204020204" pitchFamily="34" charset="-122"/>
              </a:rPr>
              <a:t>VLSI</a:t>
            </a:r>
            <a:r>
              <a:rPr lang="zh-CN" altLang="en-US" sz="2000" dirty="0">
                <a:solidFill>
                  <a:schemeClr val="bg1"/>
                </a:solidFill>
                <a:latin typeface="微软雅黑" panose="020B0503020204020204" pitchFamily="34" charset="-122"/>
                <a:ea typeface="微软雅黑" panose="020B0503020204020204" pitchFamily="34" charset="-122"/>
              </a:rPr>
              <a:t>设计中一种标准的器件</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indent="0" algn="just">
              <a:lnSpc>
                <a:spcPct val="150000"/>
              </a:lnSpc>
              <a:buFont typeface="Wingdings" panose="05000000000000000000" pitchFamily="2" charset="2"/>
              <a:buNone/>
            </a:pPr>
            <a:endParaRPr lang="en-US" altLang="zh-CN" sz="2000" dirty="0">
              <a:solidFill>
                <a:schemeClr val="bg1"/>
              </a:solidFill>
              <a:latin typeface="微软雅黑" panose="020B0503020204020204" pitchFamily="34" charset="-122"/>
              <a:ea typeface="微软雅黑" panose="020B0503020204020204" pitchFamily="34" charset="-122"/>
            </a:endParaRPr>
          </a:p>
          <a:p>
            <a:pPr indent="0" algn="just">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       用</a:t>
            </a:r>
            <a:r>
              <a:rPr lang="zh-CN" altLang="en-US" sz="2000" dirty="0">
                <a:solidFill>
                  <a:schemeClr val="bg1"/>
                </a:solidFill>
                <a:latin typeface="微软雅黑" panose="020B0503020204020204" pitchFamily="34" charset="-122"/>
                <a:ea typeface="微软雅黑" panose="020B0503020204020204" pitchFamily="34" charset="-122"/>
              </a:rPr>
              <a:t>标准的</a:t>
            </a:r>
            <a:r>
              <a:rPr lang="en-US" altLang="zh-CN" sz="2000" dirty="0">
                <a:solidFill>
                  <a:schemeClr val="bg1"/>
                </a:solidFill>
                <a:latin typeface="微软雅黑" panose="020B0503020204020204" pitchFamily="34" charset="-122"/>
                <a:ea typeface="微软雅黑" panose="020B0503020204020204" pitchFamily="34" charset="-122"/>
              </a:rPr>
              <a:t>VHDL</a:t>
            </a:r>
            <a:r>
              <a:rPr lang="zh-CN" altLang="en-US" sz="2000" dirty="0">
                <a:solidFill>
                  <a:schemeClr val="bg1"/>
                </a:solidFill>
                <a:latin typeface="微软雅黑" panose="020B0503020204020204" pitchFamily="34" charset="-122"/>
                <a:ea typeface="微软雅黑" panose="020B0503020204020204" pitchFamily="34" charset="-122"/>
              </a:rPr>
              <a:t>等语言描述，存储在器件库中。用户只需定义出其整个应用系统，仿真通过后就可以将设计图交给半导体工厂制作样品。这样除个别无法集成的器件以外，整个嵌入式系统大部分均可集成到一块或几块芯片中去，应用系统电路板将变得很简洁，对于减小体积和功耗、提高可靠性非常有利。</a:t>
            </a:r>
            <a:endParaRPr lang="zh-CN" altLang="en-US" sz="2000" dirty="0">
              <a:solidFill>
                <a:schemeClr val="bg1"/>
              </a:solidFill>
              <a:latin typeface="微软雅黑" panose="020B0503020204020204" pitchFamily="34" charset="-122"/>
              <a:ea typeface="微软雅黑" panose="020B0503020204020204" pitchFamily="34" charset="-122"/>
            </a:endParaRPr>
          </a:p>
          <a:p>
            <a:pPr indent="0" algn="just">
              <a:lnSpc>
                <a:spcPct val="150000"/>
              </a:lnSpc>
              <a:buFont typeface="Wingdings" panose="05000000000000000000" pitchFamily="2" charset="2"/>
              <a:buNone/>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1.3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嵌入式系统的组成、 特点和分类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642688" y="1066862"/>
            <a:ext cx="3482043" cy="461665"/>
          </a:xfrm>
          <a:prstGeom prst="rect">
            <a:avLst/>
          </a:prstGeom>
        </p:spPr>
        <p:txBody>
          <a:bodyPr wrap="none">
            <a:spAutoFit/>
          </a:bodyPr>
          <a:lstStyle/>
          <a:p>
            <a:r>
              <a:rPr lang="en-US" altLang="zh-CN" sz="2400" b="1" dirty="0" smtClean="0">
                <a:solidFill>
                  <a:srgbClr val="00B0F0"/>
                </a:solidFill>
                <a:latin typeface="微软雅黑" panose="020B0503020204020204" pitchFamily="34" charset="-122"/>
                <a:ea typeface="微软雅黑" panose="020B0503020204020204" pitchFamily="34" charset="-122"/>
              </a:rPr>
              <a:t>1.3.2 </a:t>
            </a:r>
            <a:r>
              <a:rPr lang="zh-CN" altLang="en-US" sz="2400" b="1" dirty="0" smtClean="0">
                <a:solidFill>
                  <a:srgbClr val="00B0F0"/>
                </a:solidFill>
                <a:latin typeface="微软雅黑" panose="020B0503020204020204" pitchFamily="34" charset="-122"/>
                <a:ea typeface="微软雅黑" panose="020B0503020204020204" pitchFamily="34" charset="-122"/>
              </a:rPr>
              <a:t>嵌入式系统的分类</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2015524" y="2133601"/>
          <a:ext cx="8128000" cy="3377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1.4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嵌入式系统的典型硬件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Text Box 15"/>
          <p:cNvSpPr txBox="1">
            <a:spLocks noChangeArrowheads="1"/>
          </p:cNvSpPr>
          <p:nvPr/>
        </p:nvSpPr>
        <p:spPr bwMode="auto">
          <a:xfrm>
            <a:off x="996220" y="1412490"/>
            <a:ext cx="10360281" cy="978729"/>
          </a:xfrm>
          <a:prstGeom prst="rect">
            <a:avLst/>
          </a:prstGeom>
          <a:noFill/>
          <a:ln w="9525">
            <a:noFill/>
            <a:miter lim="800000"/>
          </a:ln>
        </p:spPr>
        <p:txBody>
          <a:bodyPr wrap="square">
            <a:spAutoFit/>
          </a:bodyPr>
          <a:lstStyle/>
          <a:p>
            <a:pPr algn="l">
              <a:lnSpc>
                <a:spcPct val="120000"/>
              </a:lnSpc>
            </a:pPr>
            <a:r>
              <a:rPr lang="en-US" altLang="zh-CN" sz="2400" dirty="0">
                <a:solidFill>
                  <a:schemeClr val="bg1"/>
                </a:solidFill>
                <a:latin typeface="微软雅黑" panose="020B0503020204020204" pitchFamily="34" charset="-122"/>
                <a:ea typeface="微软雅黑" panose="020B0503020204020204" pitchFamily="34" charset="-122"/>
              </a:rPr>
              <a:t>  </a:t>
            </a:r>
            <a:r>
              <a:rPr lang="zh-CN" altLang="en-US" sz="2400" dirty="0">
                <a:solidFill>
                  <a:schemeClr val="bg1"/>
                </a:solidFill>
                <a:latin typeface="微软雅黑" panose="020B0503020204020204" pitchFamily="34" charset="-122"/>
                <a:ea typeface="微软雅黑" panose="020B0503020204020204" pitchFamily="34" charset="-122"/>
              </a:rPr>
              <a:t>在嵌入式系统中，必须有</a:t>
            </a:r>
            <a:r>
              <a:rPr lang="zh-CN" altLang="en-US" sz="2400" dirty="0">
                <a:solidFill>
                  <a:srgbClr val="00B0F0"/>
                </a:solidFill>
                <a:latin typeface="微软雅黑" panose="020B0503020204020204" pitchFamily="34" charset="-122"/>
                <a:ea typeface="微软雅黑" panose="020B0503020204020204" pitchFamily="34" charset="-122"/>
              </a:rPr>
              <a:t>微处理器</a:t>
            </a:r>
            <a:r>
              <a:rPr lang="zh-CN" altLang="en-US" sz="2400" dirty="0">
                <a:solidFill>
                  <a:schemeClr val="bg1"/>
                </a:solidFill>
                <a:latin typeface="微软雅黑" panose="020B0503020204020204" pitchFamily="34" charset="-122"/>
                <a:ea typeface="微软雅黑" panose="020B0503020204020204" pitchFamily="34" charset="-122"/>
              </a:rPr>
              <a:t>和</a:t>
            </a:r>
            <a:r>
              <a:rPr lang="zh-CN" altLang="en-US" sz="2400" dirty="0">
                <a:solidFill>
                  <a:srgbClr val="00B0F0"/>
                </a:solidFill>
                <a:latin typeface="微软雅黑" panose="020B0503020204020204" pitchFamily="34" charset="-122"/>
                <a:ea typeface="微软雅黑" panose="020B0503020204020204" pitchFamily="34" charset="-122"/>
              </a:rPr>
              <a:t>内存</a:t>
            </a:r>
            <a:r>
              <a:rPr lang="zh-CN" altLang="en-US" sz="2400" dirty="0">
                <a:solidFill>
                  <a:schemeClr val="bg1"/>
                </a:solidFill>
                <a:latin typeface="微软雅黑" panose="020B0503020204020204" pitchFamily="34" charset="-122"/>
                <a:ea typeface="微软雅黑" panose="020B0503020204020204" pitchFamily="34" charset="-122"/>
              </a:rPr>
              <a:t>，现在的系统中通常还有</a:t>
            </a:r>
            <a:r>
              <a:rPr lang="zh-CN" altLang="en-US" sz="2400" dirty="0">
                <a:solidFill>
                  <a:srgbClr val="00B0F0"/>
                </a:solidFill>
                <a:latin typeface="微软雅黑" panose="020B0503020204020204" pitchFamily="34" charset="-122"/>
                <a:ea typeface="微软雅黑" panose="020B0503020204020204" pitchFamily="34" charset="-122"/>
              </a:rPr>
              <a:t>串行接口</a:t>
            </a:r>
            <a:r>
              <a:rPr lang="zh-CN" altLang="en-US" sz="2400" dirty="0">
                <a:solidFill>
                  <a:schemeClr val="bg1"/>
                </a:solidFill>
                <a:latin typeface="微软雅黑" panose="020B0503020204020204" pitchFamily="34" charset="-122"/>
                <a:ea typeface="微软雅黑" panose="020B0503020204020204" pitchFamily="34" charset="-122"/>
              </a:rPr>
              <a:t>或</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和</a:t>
            </a:r>
            <a:r>
              <a:rPr lang="zh-CN" altLang="en-US" sz="2400" dirty="0">
                <a:solidFill>
                  <a:srgbClr val="00B0F0"/>
                </a:solidFill>
                <a:latin typeface="微软雅黑" panose="020B0503020204020204" pitchFamily="34" charset="-122"/>
                <a:ea typeface="微软雅黑" panose="020B0503020204020204" pitchFamily="34" charset="-122"/>
              </a:rPr>
              <a:t>网络接口</a:t>
            </a:r>
            <a:r>
              <a:rPr lang="zh-CN" altLang="en-US" sz="2400" dirty="0">
                <a:solidFill>
                  <a:schemeClr val="bg1"/>
                </a:solidFill>
                <a:latin typeface="微软雅黑" panose="020B0503020204020204" pitchFamily="34" charset="-122"/>
                <a:ea typeface="微软雅黑" panose="020B0503020204020204" pitchFamily="34" charset="-122"/>
              </a:rPr>
              <a:t>。</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Text Box 16"/>
          <p:cNvSpPr txBox="1">
            <a:spLocks noChangeArrowheads="1"/>
          </p:cNvSpPr>
          <p:nvPr/>
        </p:nvSpPr>
        <p:spPr bwMode="auto">
          <a:xfrm>
            <a:off x="991458" y="2822190"/>
            <a:ext cx="10360282" cy="2270750"/>
          </a:xfrm>
          <a:prstGeom prst="rect">
            <a:avLst/>
          </a:prstGeom>
          <a:noFill/>
          <a:ln w="9525">
            <a:noFill/>
            <a:miter lim="800000"/>
          </a:ln>
        </p:spPr>
        <p:txBody>
          <a:bodyPr wrap="square">
            <a:spAutoFit/>
          </a:bodyPr>
          <a:lstStyle/>
          <a:p>
            <a:pPr algn="l">
              <a:lnSpc>
                <a:spcPct val="120000"/>
              </a:lnSpc>
            </a:pPr>
            <a:r>
              <a:rPr lang="en-US" altLang="zh-CN" sz="2400" dirty="0">
                <a:solidFill>
                  <a:schemeClr val="bg1"/>
                </a:solidFill>
                <a:latin typeface="微软雅黑" panose="020B0503020204020204" pitchFamily="34" charset="-122"/>
                <a:ea typeface="微软雅黑" panose="020B0503020204020204" pitchFamily="34" charset="-122"/>
              </a:rPr>
              <a:t>  </a:t>
            </a:r>
            <a:r>
              <a:rPr lang="zh-CN" altLang="en-US" sz="2400" dirty="0">
                <a:solidFill>
                  <a:schemeClr val="bg1"/>
                </a:solidFill>
                <a:latin typeface="微软雅黑" panose="020B0503020204020204" pitchFamily="34" charset="-122"/>
                <a:ea typeface="微软雅黑" panose="020B0503020204020204" pitchFamily="34" charset="-122"/>
              </a:rPr>
              <a:t>嵌入式系统是以 “ </a:t>
            </a:r>
            <a:r>
              <a:rPr lang="zh-CN" altLang="en-US" sz="2400" dirty="0">
                <a:solidFill>
                  <a:srgbClr val="00B0F0"/>
                </a:solidFill>
                <a:latin typeface="微软雅黑" panose="020B0503020204020204" pitchFamily="34" charset="-122"/>
                <a:ea typeface="微软雅黑" panose="020B0503020204020204" pitchFamily="34" charset="-122"/>
              </a:rPr>
              <a:t>没有什么 </a:t>
            </a:r>
            <a:r>
              <a:rPr lang="zh-CN" altLang="en-US" sz="2400" dirty="0">
                <a:solidFill>
                  <a:schemeClr val="bg1"/>
                </a:solidFill>
                <a:latin typeface="微软雅黑" panose="020B0503020204020204" pitchFamily="34" charset="-122"/>
                <a:ea typeface="微软雅黑" panose="020B0503020204020204" pitchFamily="34" charset="-122"/>
              </a:rPr>
              <a:t>” 而闻名，一般情况下，嵌入式系统不包含以下硬件：</a:t>
            </a:r>
            <a:endParaRPr lang="zh-CN" altLang="en-US" sz="2400" dirty="0">
              <a:solidFill>
                <a:schemeClr val="bg1"/>
              </a:solidFill>
              <a:latin typeface="微软雅黑" panose="020B0503020204020204" pitchFamily="34" charset="-122"/>
              <a:ea typeface="微软雅黑" panose="020B0503020204020204" pitchFamily="34" charset="-122"/>
            </a:endParaRPr>
          </a:p>
          <a:p>
            <a:pPr algn="l">
              <a:lnSpc>
                <a:spcPct val="120000"/>
              </a:lnSpc>
              <a:buFontTx/>
              <a:buChar char="•"/>
            </a:pPr>
            <a:r>
              <a:rPr lang="zh-CN" altLang="en-US" sz="2400" dirty="0">
                <a:solidFill>
                  <a:schemeClr val="bg1"/>
                </a:solidFill>
                <a:latin typeface="微软雅黑" panose="020B0503020204020204" pitchFamily="34" charset="-122"/>
                <a:ea typeface="微软雅黑" panose="020B0503020204020204" pitchFamily="34" charset="-122"/>
              </a:rPr>
              <a:t> 键盘</a:t>
            </a:r>
            <a:endParaRPr lang="zh-CN" altLang="en-US" sz="2400" dirty="0">
              <a:solidFill>
                <a:schemeClr val="bg1"/>
              </a:solidFill>
              <a:latin typeface="微软雅黑" panose="020B0503020204020204" pitchFamily="34" charset="-122"/>
              <a:ea typeface="微软雅黑" panose="020B0503020204020204" pitchFamily="34" charset="-122"/>
            </a:endParaRPr>
          </a:p>
          <a:p>
            <a:pPr algn="l">
              <a:lnSpc>
                <a:spcPct val="120000"/>
              </a:lnSpc>
              <a:buFontTx/>
              <a:buChar char="•"/>
            </a:pPr>
            <a:r>
              <a:rPr lang="zh-CN" altLang="en-US" sz="2400" dirty="0">
                <a:solidFill>
                  <a:schemeClr val="bg1"/>
                </a:solidFill>
                <a:latin typeface="微软雅黑" panose="020B0503020204020204" pitchFamily="34" charset="-122"/>
                <a:ea typeface="微软雅黑" panose="020B0503020204020204" pitchFamily="34" charset="-122"/>
              </a:rPr>
              <a:t> 显示屏</a:t>
            </a:r>
            <a:endParaRPr lang="zh-CN" altLang="en-US" sz="2400" dirty="0">
              <a:solidFill>
                <a:schemeClr val="bg1"/>
              </a:solidFill>
              <a:latin typeface="微软雅黑" panose="020B0503020204020204" pitchFamily="34" charset="-122"/>
              <a:ea typeface="微软雅黑" panose="020B0503020204020204" pitchFamily="34" charset="-122"/>
            </a:endParaRPr>
          </a:p>
          <a:p>
            <a:pPr algn="l">
              <a:lnSpc>
                <a:spcPct val="120000"/>
              </a:lnSpc>
              <a:buFontTx/>
              <a:buChar char="•"/>
            </a:pPr>
            <a:r>
              <a:rPr lang="zh-CN" altLang="en-US" sz="2400" dirty="0">
                <a:solidFill>
                  <a:schemeClr val="bg1"/>
                </a:solidFill>
                <a:latin typeface="微软雅黑" panose="020B0503020204020204" pitchFamily="34" charset="-122"/>
                <a:ea typeface="微软雅黑" panose="020B0503020204020204" pitchFamily="34" charset="-122"/>
              </a:rPr>
              <a:t> 磁盘驱动器</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1.5 </a:t>
            </a:r>
            <a:r>
              <a:rPr lang="zh-CN" altLang="en-US" sz="2800" b="1" dirty="0" smtClean="0">
                <a:solidFill>
                  <a:schemeClr val="bg1"/>
                </a:solidFill>
                <a:latin typeface="微软雅黑" panose="020B0503020204020204" pitchFamily="34" charset="-122"/>
                <a:ea typeface="微软雅黑" panose="020B0503020204020204" pitchFamily="34" charset="-122"/>
              </a:rPr>
              <a:t>实验平台介绍</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Text Box 15"/>
          <p:cNvSpPr txBox="1">
            <a:spLocks noChangeArrowheads="1"/>
          </p:cNvSpPr>
          <p:nvPr/>
        </p:nvSpPr>
        <p:spPr bwMode="auto">
          <a:xfrm>
            <a:off x="996221" y="1412490"/>
            <a:ext cx="10190764" cy="3046988"/>
          </a:xfrm>
          <a:prstGeom prst="rect">
            <a:avLst/>
          </a:prstGeom>
          <a:noFill/>
          <a:ln w="9525">
            <a:noFill/>
            <a:miter lim="800000"/>
          </a:ln>
        </p:spPr>
        <p:txBody>
          <a:bodyPr wrap="square">
            <a:spAutoFit/>
          </a:bodyPr>
          <a:lstStyle/>
          <a:p>
            <a:pPr marL="342900" indent="-342900">
              <a:buFont typeface="Arial" panose="020B0604020202020204" pitchFamily="34" charset="0"/>
              <a:buChar char="•"/>
            </a:pPr>
            <a:r>
              <a:rPr kumimoji="1" lang="zh-CN" altLang="en-US" sz="2400" dirty="0" smtClean="0">
                <a:solidFill>
                  <a:schemeClr val="bg1"/>
                </a:solidFill>
                <a:latin typeface="微软雅黑" panose="020B0503020204020204" pitchFamily="34" charset="-122"/>
                <a:ea typeface="微软雅黑" panose="020B0503020204020204" pitchFamily="34" charset="-122"/>
              </a:rPr>
              <a:t>博创科技推出的嵌入式系统经典教学科研平台 </a:t>
            </a:r>
            <a:r>
              <a:rPr kumimoji="1" lang="en-US" altLang="zh-CN" sz="2400" b="1" dirty="0" smtClean="0">
                <a:solidFill>
                  <a:srgbClr val="00B0F0"/>
                </a:solidFill>
                <a:latin typeface="微软雅黑" panose="020B0503020204020204" pitchFamily="34" charset="-122"/>
                <a:ea typeface="微软雅黑" panose="020B0503020204020204" pitchFamily="34" charset="-122"/>
              </a:rPr>
              <a:t>UP-CUP S2440 </a:t>
            </a:r>
            <a:r>
              <a:rPr kumimoji="1" lang="zh-CN" altLang="en-US" sz="2400" dirty="0" smtClean="0">
                <a:solidFill>
                  <a:schemeClr val="bg1"/>
                </a:solidFill>
                <a:latin typeface="微软雅黑" panose="020B0503020204020204" pitchFamily="34" charset="-122"/>
                <a:ea typeface="微软雅黑" panose="020B0503020204020204" pitchFamily="34" charset="-122"/>
              </a:rPr>
              <a:t>型，采用基于 </a:t>
            </a:r>
            <a:r>
              <a:rPr kumimoji="1" lang="en-US" altLang="zh-CN" sz="2400" b="1" dirty="0" smtClean="0">
                <a:solidFill>
                  <a:srgbClr val="00B0F0"/>
                </a:solidFill>
                <a:latin typeface="微软雅黑" panose="020B0503020204020204" pitchFamily="34" charset="-122"/>
                <a:ea typeface="微软雅黑" panose="020B0503020204020204" pitchFamily="34" charset="-122"/>
              </a:rPr>
              <a:t>Samsung</a:t>
            </a:r>
            <a:r>
              <a:rPr kumimoji="1" lang="en-US" altLang="zh-CN" sz="2400" dirty="0" smtClean="0">
                <a:solidFill>
                  <a:schemeClr val="bg1"/>
                </a:solidFill>
                <a:latin typeface="微软雅黑" panose="020B0503020204020204" pitchFamily="34" charset="-122"/>
                <a:ea typeface="微软雅黑" panose="020B0503020204020204" pitchFamily="34" charset="-122"/>
              </a:rPr>
              <a:t> </a:t>
            </a:r>
            <a:r>
              <a:rPr kumimoji="1" lang="zh-CN" altLang="en-US" sz="2400" dirty="0" smtClean="0">
                <a:solidFill>
                  <a:schemeClr val="bg1"/>
                </a:solidFill>
                <a:latin typeface="微软雅黑" panose="020B0503020204020204" pitchFamily="34" charset="-122"/>
                <a:ea typeface="微软雅黑" panose="020B0503020204020204" pitchFamily="34" charset="-122"/>
              </a:rPr>
              <a:t>公司的 </a:t>
            </a:r>
            <a:r>
              <a:rPr kumimoji="1" lang="en-US" altLang="zh-CN" sz="2400" b="1" dirty="0" smtClean="0">
                <a:solidFill>
                  <a:srgbClr val="00B0F0"/>
                </a:solidFill>
                <a:latin typeface="微软雅黑" panose="020B0503020204020204" pitchFamily="34" charset="-122"/>
                <a:ea typeface="微软雅黑" panose="020B0503020204020204" pitchFamily="34" charset="-122"/>
              </a:rPr>
              <a:t>S3C2440</a:t>
            </a:r>
            <a:r>
              <a:rPr kumimoji="1" lang="zh-CN" altLang="en-US" sz="2400" b="1" dirty="0" smtClean="0">
                <a:solidFill>
                  <a:srgbClr val="00B0F0"/>
                </a:solidFill>
                <a:latin typeface="微软雅黑" panose="020B0503020204020204" pitchFamily="34" charset="-122"/>
                <a:ea typeface="微软雅黑" panose="020B0503020204020204" pitchFamily="34" charset="-122"/>
              </a:rPr>
              <a:t>（</a:t>
            </a:r>
            <a:r>
              <a:rPr lang="en-US" altLang="zh-CN" sz="2400" b="1" dirty="0" smtClean="0">
                <a:solidFill>
                  <a:srgbClr val="00B0F0"/>
                </a:solidFill>
                <a:latin typeface="微软雅黑" panose="020B0503020204020204" pitchFamily="34" charset="-122"/>
                <a:ea typeface="微软雅黑" panose="020B0503020204020204" pitchFamily="34" charset="-122"/>
              </a:rPr>
              <a:t> ARM920T </a:t>
            </a:r>
            <a:r>
              <a:rPr kumimoji="1" lang="zh-CN" altLang="en-US" sz="2400" b="1" dirty="0" smtClean="0">
                <a:solidFill>
                  <a:srgbClr val="00B0F0"/>
                </a:solidFill>
                <a:latin typeface="微软雅黑" panose="020B0503020204020204" pitchFamily="34" charset="-122"/>
                <a:ea typeface="微软雅黑" panose="020B0503020204020204" pitchFamily="34" charset="-122"/>
              </a:rPr>
              <a:t>）</a:t>
            </a:r>
            <a:r>
              <a:rPr kumimoji="1" lang="zh-CN" altLang="en-US" sz="2400" dirty="0" smtClean="0">
                <a:solidFill>
                  <a:schemeClr val="bg1"/>
                </a:solidFill>
                <a:latin typeface="微软雅黑" panose="020B0503020204020204" pitchFamily="34" charset="-122"/>
                <a:ea typeface="微软雅黑" panose="020B0503020204020204" pitchFamily="34" charset="-122"/>
              </a:rPr>
              <a:t>嵌入式微处理器。</a:t>
            </a:r>
            <a:endParaRPr kumimoji="1"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kumimoji="1"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solidFill>
                  <a:schemeClr val="bg1"/>
                </a:solidFill>
                <a:latin typeface="微软雅黑" panose="020B0503020204020204" pitchFamily="34" charset="-122"/>
                <a:ea typeface="微软雅黑" panose="020B0503020204020204" pitchFamily="34" charset="-122"/>
              </a:rPr>
              <a:t>该处理器具有低功耗</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高速的处理计算能力等特点，是一款专用的以手持设备为主而设计的芯片，采用 </a:t>
            </a:r>
            <a:r>
              <a:rPr lang="en-US" altLang="zh-CN" sz="2400" b="1" dirty="0" smtClean="0">
                <a:solidFill>
                  <a:srgbClr val="00B0F0"/>
                </a:solidFill>
                <a:latin typeface="微软雅黑" panose="020B0503020204020204" pitchFamily="34" charset="-122"/>
                <a:ea typeface="微软雅黑" panose="020B0503020204020204" pitchFamily="34" charset="-122"/>
              </a:rPr>
              <a:t>0.13µm</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的 </a:t>
            </a:r>
            <a:r>
              <a:rPr lang="en-US" altLang="zh-CN" sz="2400" b="1" dirty="0" smtClean="0">
                <a:solidFill>
                  <a:srgbClr val="00B0F0"/>
                </a:solidFill>
                <a:latin typeface="微软雅黑" panose="020B0503020204020204" pitchFamily="34" charset="-122"/>
                <a:ea typeface="微软雅黑" panose="020B0503020204020204" pitchFamily="34" charset="-122"/>
              </a:rPr>
              <a:t>CMOS</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标准宏单元和存储器单元。</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solidFill>
                  <a:schemeClr val="bg1"/>
                </a:solidFill>
                <a:latin typeface="微软雅黑" panose="020B0503020204020204" pitchFamily="34" charset="-122"/>
                <a:ea typeface="微软雅黑" panose="020B0503020204020204" pitchFamily="34" charset="-122"/>
              </a:rPr>
              <a:t>它采用了新的总线架构如先进微控制总线构架</a:t>
            </a:r>
            <a:r>
              <a:rPr lang="zh-CN" altLang="en-US" sz="2400" b="1" dirty="0" smtClean="0">
                <a:solidFill>
                  <a:srgbClr val="00B0F0"/>
                </a:solidFill>
                <a:latin typeface="微软雅黑" panose="020B0503020204020204" pitchFamily="34" charset="-122"/>
                <a:ea typeface="微软雅黑" panose="020B0503020204020204" pitchFamily="34" charset="-122"/>
              </a:rPr>
              <a:t>（</a:t>
            </a:r>
            <a:r>
              <a:rPr lang="en-US" altLang="zh-CN" sz="2400" b="1" dirty="0" smtClean="0">
                <a:solidFill>
                  <a:srgbClr val="00B0F0"/>
                </a:solidFill>
                <a:latin typeface="微软雅黑" panose="020B0503020204020204" pitchFamily="34" charset="-122"/>
                <a:ea typeface="微软雅黑" panose="020B0503020204020204" pitchFamily="34" charset="-122"/>
              </a:rPr>
              <a:t>AMBA</a:t>
            </a:r>
            <a:r>
              <a:rPr lang="zh-CN" altLang="en-US" sz="2400" b="1" dirty="0" smtClean="0">
                <a:solidFill>
                  <a:srgbClr val="00B0F0"/>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a:t>
            </a:r>
            <a:endParaRPr kumimoji="1" lang="zh-CN" altLang="en-US" sz="24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1.5 </a:t>
            </a:r>
            <a:r>
              <a:rPr lang="zh-CN" altLang="en-US" sz="2800" b="1" dirty="0" smtClean="0">
                <a:solidFill>
                  <a:schemeClr val="bg1"/>
                </a:solidFill>
                <a:latin typeface="微软雅黑" panose="020B0503020204020204" pitchFamily="34" charset="-122"/>
                <a:ea typeface="微软雅黑" panose="020B0503020204020204" pitchFamily="34" charset="-122"/>
              </a:rPr>
              <a:t>实验平台介绍</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729423" y="1099814"/>
            <a:ext cx="4520789" cy="461665"/>
          </a:xfrm>
          <a:prstGeom prst="rect">
            <a:avLst/>
          </a:prstGeom>
        </p:spPr>
        <p:txBody>
          <a:bodyPr wrap="none">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ARM9</a:t>
            </a:r>
            <a:r>
              <a:rPr lang="zh-CN" altLang="en-US" sz="2400" b="1" dirty="0" smtClean="0">
                <a:solidFill>
                  <a:schemeClr val="bg1"/>
                </a:solidFill>
                <a:latin typeface="微软雅黑" panose="020B0503020204020204" pitchFamily="34" charset="-122"/>
                <a:ea typeface="微软雅黑" panose="020B0503020204020204" pitchFamily="34" charset="-122"/>
              </a:rPr>
              <a:t>经典三核心教学科研平台</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8" name="Picture 2" descr="http://www.up-tech.com/uploads/171020/1-1G020101AG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1713" y="1716722"/>
            <a:ext cx="5096210" cy="46737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1977079" y="962019"/>
            <a:ext cx="1355789" cy="56090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1.5 </a:t>
            </a:r>
            <a:r>
              <a:rPr lang="zh-CN" altLang="en-US" sz="2800" b="1" dirty="0" smtClean="0">
                <a:solidFill>
                  <a:schemeClr val="bg1"/>
                </a:solidFill>
                <a:latin typeface="微软雅黑" panose="020B0503020204020204" pitchFamily="34" charset="-122"/>
                <a:ea typeface="微软雅黑" panose="020B0503020204020204" pitchFamily="34" charset="-122"/>
              </a:rPr>
              <a:t>实验平台介绍</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2091797" y="3566500"/>
            <a:ext cx="1210588" cy="400110"/>
          </a:xfrm>
          <a:prstGeom prst="rect">
            <a:avLst/>
          </a:prstGeom>
        </p:spPr>
        <p:txBody>
          <a:bodyPr wrap="none">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硬件资源</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3332869" y="962019"/>
          <a:ext cx="6923238" cy="5609072"/>
        </p:xfrm>
        <a:graphic>
          <a:graphicData uri="http://schemas.openxmlformats.org/drawingml/2006/table">
            <a:tbl>
              <a:tblPr/>
              <a:tblGrid>
                <a:gridCol w="974642"/>
                <a:gridCol w="5948596"/>
              </a:tblGrid>
              <a:tr h="180984">
                <a:tc>
                  <a:txBody>
                    <a:bodyPr/>
                    <a:lstStyle/>
                    <a:p>
                      <a:pPr marL="0" algn="ctr"/>
                      <a:r>
                        <a:rPr lang="zh-CN" altLang="en-US" sz="1100" dirty="0">
                          <a:solidFill>
                            <a:srgbClr val="FFFFFF"/>
                          </a:solidFill>
                          <a:effectLst/>
                          <a:latin typeface="微软雅黑" panose="020B0503020204020204" pitchFamily="34" charset="-122"/>
                          <a:ea typeface="微软雅黑" panose="020B0503020204020204" pitchFamily="34" charset="-122"/>
                        </a:rPr>
                        <a:t>技术参数</a:t>
                      </a:r>
                      <a:endParaRPr lang="zh-CN" altLang="en-US" sz="1100" dirty="0">
                        <a:effectLst/>
                        <a:latin typeface="微软雅黑" panose="020B0503020204020204" pitchFamily="34" charset="-122"/>
                        <a:ea typeface="微软雅黑" panose="020B0503020204020204" pitchFamily="34" charset="-122"/>
                      </a:endParaRPr>
                    </a:p>
                  </a:txBody>
                  <a:tcPr marL="65812" marR="65812" marT="32906" marB="3290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c>
                  <a:txBody>
                    <a:bodyPr/>
                    <a:lstStyle/>
                    <a:p>
                      <a:pPr marL="0" algn="ctr"/>
                      <a:r>
                        <a:rPr lang="zh-CN" altLang="en-US" sz="1100">
                          <a:solidFill>
                            <a:srgbClr val="000000"/>
                          </a:solidFill>
                          <a:effectLst/>
                          <a:latin typeface="微软雅黑" panose="020B0503020204020204" pitchFamily="34" charset="-122"/>
                          <a:ea typeface="微软雅黑" panose="020B0503020204020204" pitchFamily="34" charset="-122"/>
                        </a:rPr>
                        <a:t>技术指标</a:t>
                      </a:r>
                      <a:endParaRPr lang="zh-CN" altLang="en-US" sz="1100">
                        <a:effectLst/>
                        <a:latin typeface="微软雅黑" panose="020B0503020204020204" pitchFamily="34" charset="-122"/>
                        <a:ea typeface="微软雅黑" panose="020B0503020204020204" pitchFamily="34" charset="-122"/>
                      </a:endParaRPr>
                    </a:p>
                  </a:txBody>
                  <a:tcPr marL="65812" marR="65812" marT="32906" marB="3290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D7D7"/>
                    </a:solidFill>
                  </a:tcPr>
                </a:tc>
              </a:tr>
              <a:tr h="427780">
                <a:tc>
                  <a:txBody>
                    <a:bodyPr/>
                    <a:lstStyle/>
                    <a:p>
                      <a:pPr marL="50800" marR="45085" algn="ctr"/>
                      <a:r>
                        <a:rPr lang="en-US" sz="1100" dirty="0">
                          <a:solidFill>
                            <a:srgbClr val="FFFFFF"/>
                          </a:solidFill>
                          <a:effectLst/>
                          <a:latin typeface="微软雅黑" panose="020B0503020204020204" pitchFamily="34" charset="-122"/>
                          <a:ea typeface="微软雅黑" panose="020B0503020204020204" pitchFamily="34" charset="-122"/>
                        </a:rPr>
                        <a:t>CPU</a:t>
                      </a:r>
                      <a:endParaRPr lang="en-US" sz="1100" dirty="0">
                        <a:effectLst/>
                        <a:latin typeface="微软雅黑" panose="020B0503020204020204" pitchFamily="34" charset="-122"/>
                        <a:ea typeface="微软雅黑" panose="020B0503020204020204" pitchFamily="34" charset="-122"/>
                      </a:endParaRPr>
                    </a:p>
                  </a:txBody>
                  <a:tcPr marL="65812" marR="65812" marT="32906" marB="3290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c>
                  <a:txBody>
                    <a:bodyPr/>
                    <a:lstStyle/>
                    <a:p>
                      <a:pPr marL="0"/>
                      <a:r>
                        <a:rPr lang="en-US" sz="1100" dirty="0" smtClean="0">
                          <a:solidFill>
                            <a:srgbClr val="000000"/>
                          </a:solidFill>
                          <a:effectLst/>
                          <a:latin typeface="微软雅黑" panose="020B0503020204020204" pitchFamily="34" charset="-122"/>
                          <a:ea typeface="微软雅黑" panose="020B0503020204020204" pitchFamily="34" charset="-122"/>
                        </a:rPr>
                        <a:t>S3C2440（ARM9</a:t>
                      </a:r>
                      <a:r>
                        <a:rPr lang="zh-CN" altLang="en-US" sz="1100" dirty="0">
                          <a:solidFill>
                            <a:srgbClr val="000000"/>
                          </a:solidFill>
                          <a:effectLst/>
                          <a:latin typeface="微软雅黑" panose="020B0503020204020204" pitchFamily="34" charset="-122"/>
                          <a:ea typeface="微软雅黑" panose="020B0503020204020204" pitchFamily="34" charset="-122"/>
                        </a:rPr>
                        <a:t>主频</a:t>
                      </a:r>
                      <a:r>
                        <a:rPr lang="en-US" altLang="zh-CN" sz="1100" dirty="0">
                          <a:solidFill>
                            <a:srgbClr val="000000"/>
                          </a:solidFill>
                          <a:effectLst/>
                          <a:latin typeface="微软雅黑" panose="020B0503020204020204" pitchFamily="34" charset="-122"/>
                          <a:ea typeface="微软雅黑" panose="020B0503020204020204" pitchFamily="34" charset="-122"/>
                        </a:rPr>
                        <a:t>400</a:t>
                      </a:r>
                      <a:r>
                        <a:rPr lang="en-US" sz="1100" dirty="0">
                          <a:solidFill>
                            <a:srgbClr val="000000"/>
                          </a:solidFill>
                          <a:effectLst/>
                          <a:latin typeface="微软雅黑" panose="020B0503020204020204" pitchFamily="34" charset="-122"/>
                          <a:ea typeface="微软雅黑" panose="020B0503020204020204" pitchFamily="34" charset="-122"/>
                        </a:rPr>
                        <a:t>MHz</a:t>
                      </a:r>
                      <a:r>
                        <a:rPr lang="en-US" sz="1100" dirty="0" smtClean="0">
                          <a:solidFill>
                            <a:srgbClr val="000000"/>
                          </a:solidFill>
                          <a:effectLst/>
                          <a:latin typeface="微软雅黑" panose="020B0503020204020204" pitchFamily="34" charset="-122"/>
                          <a:ea typeface="微软雅黑" panose="020B0503020204020204" pitchFamily="34" charset="-122"/>
                        </a:rPr>
                        <a:t>）；</a:t>
                      </a:r>
                      <a:endParaRPr lang="en-US" sz="1100" dirty="0">
                        <a:effectLst/>
                        <a:latin typeface="微软雅黑" panose="020B0503020204020204" pitchFamily="34" charset="-122"/>
                        <a:ea typeface="微软雅黑" panose="020B0503020204020204" pitchFamily="34" charset="-122"/>
                      </a:endParaRPr>
                    </a:p>
                  </a:txBody>
                  <a:tcPr marL="65812" marR="65812" marT="32906" marB="3290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D7D7"/>
                    </a:solidFill>
                  </a:tcPr>
                </a:tc>
              </a:tr>
              <a:tr h="186468">
                <a:tc>
                  <a:txBody>
                    <a:bodyPr/>
                    <a:lstStyle/>
                    <a:p>
                      <a:pPr marL="50800" marR="45085" algn="ctr">
                        <a:lnSpc>
                          <a:spcPts val="1135"/>
                        </a:lnSpc>
                      </a:pPr>
                      <a:r>
                        <a:rPr lang="zh-CN" altLang="en-US" sz="1100">
                          <a:solidFill>
                            <a:srgbClr val="FFFFFF"/>
                          </a:solidFill>
                          <a:effectLst/>
                          <a:latin typeface="微软雅黑" panose="020B0503020204020204" pitchFamily="34" charset="-122"/>
                          <a:ea typeface="微软雅黑" panose="020B0503020204020204" pitchFamily="34" charset="-122"/>
                        </a:rPr>
                        <a:t>内存</a:t>
                      </a:r>
                      <a:endParaRPr lang="zh-CN" altLang="en-US" sz="1100">
                        <a:effectLst/>
                        <a:latin typeface="微软雅黑" panose="020B0503020204020204" pitchFamily="34" charset="-122"/>
                        <a:ea typeface="微软雅黑" panose="020B0503020204020204" pitchFamily="34" charset="-122"/>
                      </a:endParaRPr>
                    </a:p>
                  </a:txBody>
                  <a:tcPr marL="65812" marR="65812" marT="32906" marB="3290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c>
                  <a:txBody>
                    <a:bodyPr/>
                    <a:lstStyle/>
                    <a:p>
                      <a:pPr marL="0"/>
                      <a:r>
                        <a:rPr lang="en-US" sz="1100">
                          <a:solidFill>
                            <a:srgbClr val="000000"/>
                          </a:solidFill>
                          <a:effectLst/>
                          <a:latin typeface="微软雅黑" panose="020B0503020204020204" pitchFamily="34" charset="-122"/>
                          <a:ea typeface="微软雅黑" panose="020B0503020204020204" pitchFamily="34" charset="-122"/>
                        </a:rPr>
                        <a:t>64M SDRAM；</a:t>
                      </a:r>
                      <a:endParaRPr lang="en-US" sz="1100">
                        <a:effectLst/>
                        <a:latin typeface="微软雅黑" panose="020B0503020204020204" pitchFamily="34" charset="-122"/>
                        <a:ea typeface="微软雅黑" panose="020B0503020204020204" pitchFamily="34" charset="-122"/>
                      </a:endParaRPr>
                    </a:p>
                  </a:txBody>
                  <a:tcPr marL="65812" marR="65812" marT="32906" marB="3290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D7D7"/>
                    </a:solidFill>
                  </a:tcPr>
                </a:tc>
              </a:tr>
              <a:tr h="427780">
                <a:tc>
                  <a:txBody>
                    <a:bodyPr/>
                    <a:lstStyle/>
                    <a:p>
                      <a:pPr marL="50800" marR="45085" algn="ctr"/>
                      <a:r>
                        <a:rPr lang="en-US" sz="1100" dirty="0">
                          <a:solidFill>
                            <a:srgbClr val="FFFFFF"/>
                          </a:solidFill>
                          <a:effectLst/>
                          <a:latin typeface="微软雅黑" panose="020B0503020204020204" pitchFamily="34" charset="-122"/>
                          <a:ea typeface="微软雅黑" panose="020B0503020204020204" pitchFamily="34" charset="-122"/>
                        </a:rPr>
                        <a:t>Flash</a:t>
                      </a:r>
                      <a:endParaRPr lang="en-US" sz="1100" dirty="0">
                        <a:effectLst/>
                        <a:latin typeface="微软雅黑" panose="020B0503020204020204" pitchFamily="34" charset="-122"/>
                        <a:ea typeface="微软雅黑" panose="020B0503020204020204" pitchFamily="34" charset="-122"/>
                      </a:endParaRPr>
                    </a:p>
                  </a:txBody>
                  <a:tcPr marL="65812" marR="65812" marT="32906" marB="3290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c>
                  <a:txBody>
                    <a:bodyPr/>
                    <a:lstStyle/>
                    <a:p>
                      <a:pPr marL="0"/>
                      <a:r>
                        <a:rPr lang="en-US" sz="1100">
                          <a:solidFill>
                            <a:srgbClr val="000000"/>
                          </a:solidFill>
                          <a:effectLst/>
                          <a:latin typeface="微软雅黑" panose="020B0503020204020204" pitchFamily="34" charset="-122"/>
                          <a:ea typeface="微软雅黑" panose="020B0503020204020204" pitchFamily="34" charset="-122"/>
                        </a:rPr>
                        <a:t>S3C2410：64M NandFlash；</a:t>
                      </a:r>
                      <a:endParaRPr lang="en-US" sz="1100">
                        <a:effectLst/>
                        <a:latin typeface="微软雅黑" panose="020B0503020204020204" pitchFamily="34" charset="-122"/>
                        <a:ea typeface="微软雅黑" panose="020B0503020204020204" pitchFamily="34" charset="-122"/>
                      </a:endParaRPr>
                    </a:p>
                    <a:p>
                      <a:pPr marL="0"/>
                      <a:r>
                        <a:rPr lang="en-US" sz="1100">
                          <a:solidFill>
                            <a:srgbClr val="000000"/>
                          </a:solidFill>
                          <a:effectLst/>
                          <a:latin typeface="微软雅黑" panose="020B0503020204020204" pitchFamily="34" charset="-122"/>
                          <a:ea typeface="微软雅黑" panose="020B0503020204020204" pitchFamily="34" charset="-122"/>
                        </a:rPr>
                        <a:t>S3C2440：2M NorFlash、256M NandFlash；</a:t>
                      </a:r>
                      <a:endParaRPr lang="en-US" sz="1100">
                        <a:effectLst/>
                        <a:latin typeface="微软雅黑" panose="020B0503020204020204" pitchFamily="34" charset="-122"/>
                        <a:ea typeface="微软雅黑" panose="020B0503020204020204" pitchFamily="34" charset="-122"/>
                      </a:endParaRPr>
                    </a:p>
                    <a:p>
                      <a:pPr marL="0"/>
                      <a:r>
                        <a:rPr lang="en-US" sz="1100">
                          <a:solidFill>
                            <a:srgbClr val="000000"/>
                          </a:solidFill>
                          <a:effectLst/>
                          <a:latin typeface="微软雅黑" panose="020B0503020204020204" pitchFamily="34" charset="-122"/>
                          <a:ea typeface="微软雅黑" panose="020B0503020204020204" pitchFamily="34" charset="-122"/>
                        </a:rPr>
                        <a:t>PXA270：16M NorFlash、64M NandFlash；</a:t>
                      </a:r>
                      <a:endParaRPr lang="en-US" sz="1100">
                        <a:effectLst/>
                        <a:latin typeface="微软雅黑" panose="020B0503020204020204" pitchFamily="34" charset="-122"/>
                        <a:ea typeface="微软雅黑" panose="020B0503020204020204" pitchFamily="34" charset="-122"/>
                      </a:endParaRPr>
                    </a:p>
                  </a:txBody>
                  <a:tcPr marL="65812" marR="65812" marT="32906" marB="3290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D7D7"/>
                    </a:solidFill>
                  </a:tcPr>
                </a:tc>
              </a:tr>
              <a:tr h="186468">
                <a:tc>
                  <a:txBody>
                    <a:bodyPr/>
                    <a:lstStyle/>
                    <a:p>
                      <a:pPr marL="50800" marR="45085" algn="ctr">
                        <a:lnSpc>
                          <a:spcPts val="1135"/>
                        </a:lnSpc>
                      </a:pPr>
                      <a:r>
                        <a:rPr lang="en-US" sz="1100" dirty="0">
                          <a:solidFill>
                            <a:srgbClr val="FFFFFF"/>
                          </a:solidFill>
                          <a:effectLst/>
                          <a:latin typeface="微软雅黑" panose="020B0503020204020204" pitchFamily="34" charset="-122"/>
                          <a:ea typeface="微软雅黑" panose="020B0503020204020204" pitchFamily="34" charset="-122"/>
                        </a:rPr>
                        <a:t>LCD</a:t>
                      </a:r>
                      <a:endParaRPr lang="en-US" sz="1100" dirty="0">
                        <a:effectLst/>
                        <a:latin typeface="微软雅黑" panose="020B0503020204020204" pitchFamily="34" charset="-122"/>
                        <a:ea typeface="微软雅黑" panose="020B0503020204020204" pitchFamily="34" charset="-122"/>
                      </a:endParaRPr>
                    </a:p>
                  </a:txBody>
                  <a:tcPr marL="65812" marR="65812" marT="32906" marB="3290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c>
                  <a:txBody>
                    <a:bodyPr/>
                    <a:lstStyle/>
                    <a:p>
                      <a:pPr marL="0"/>
                      <a:r>
                        <a:rPr lang="en-US" altLang="zh-CN" sz="1100">
                          <a:solidFill>
                            <a:srgbClr val="000000"/>
                          </a:solidFill>
                          <a:effectLst/>
                          <a:latin typeface="微软雅黑" panose="020B0503020204020204" pitchFamily="34" charset="-122"/>
                          <a:ea typeface="微软雅黑" panose="020B0503020204020204" pitchFamily="34" charset="-122"/>
                        </a:rPr>
                        <a:t>7</a:t>
                      </a:r>
                      <a:r>
                        <a:rPr lang="zh-CN" altLang="en-US" sz="1100">
                          <a:solidFill>
                            <a:srgbClr val="000000"/>
                          </a:solidFill>
                          <a:effectLst/>
                          <a:latin typeface="微软雅黑" panose="020B0503020204020204" pitchFamily="34" charset="-122"/>
                          <a:ea typeface="微软雅黑" panose="020B0503020204020204" pitchFamily="34" charset="-122"/>
                        </a:rPr>
                        <a:t>寸</a:t>
                      </a:r>
                      <a:r>
                        <a:rPr lang="en-US" sz="1100">
                          <a:solidFill>
                            <a:srgbClr val="000000"/>
                          </a:solidFill>
                          <a:effectLst/>
                          <a:latin typeface="微软雅黑" panose="020B0503020204020204" pitchFamily="34" charset="-122"/>
                          <a:ea typeface="微软雅黑" panose="020B0503020204020204" pitchFamily="34" charset="-122"/>
                        </a:rPr>
                        <a:t>TFT</a:t>
                      </a:r>
                      <a:r>
                        <a:rPr lang="zh-CN" altLang="en-US" sz="1100">
                          <a:solidFill>
                            <a:srgbClr val="000000"/>
                          </a:solidFill>
                          <a:effectLst/>
                          <a:latin typeface="微软雅黑" panose="020B0503020204020204" pitchFamily="34" charset="-122"/>
                          <a:ea typeface="微软雅黑" panose="020B0503020204020204" pitchFamily="34" charset="-122"/>
                        </a:rPr>
                        <a:t>真彩液晶触摸屏；</a:t>
                      </a:r>
                      <a:endParaRPr lang="zh-CN" altLang="en-US" sz="1100">
                        <a:effectLst/>
                        <a:latin typeface="微软雅黑" panose="020B0503020204020204" pitchFamily="34" charset="-122"/>
                        <a:ea typeface="微软雅黑" panose="020B0503020204020204" pitchFamily="34" charset="-122"/>
                      </a:endParaRPr>
                    </a:p>
                  </a:txBody>
                  <a:tcPr marL="65812" marR="65812" marT="32906" marB="3290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D7D7"/>
                    </a:solidFill>
                  </a:tcPr>
                </a:tc>
              </a:tr>
              <a:tr h="1634337">
                <a:tc>
                  <a:txBody>
                    <a:bodyPr/>
                    <a:lstStyle/>
                    <a:p>
                      <a:pPr marL="50800" marR="45085" algn="ctr"/>
                      <a:r>
                        <a:rPr lang="zh-CN" altLang="en-US" sz="1100" dirty="0">
                          <a:solidFill>
                            <a:srgbClr val="FFFFFF"/>
                          </a:solidFill>
                          <a:effectLst/>
                          <a:latin typeface="微软雅黑" panose="020B0503020204020204" pitchFamily="34" charset="-122"/>
                          <a:ea typeface="微软雅黑" panose="020B0503020204020204" pitchFamily="34" charset="-122"/>
                        </a:rPr>
                        <a:t>接口资源</a:t>
                      </a:r>
                      <a:endParaRPr lang="zh-CN" altLang="en-US" sz="1100" dirty="0">
                        <a:effectLst/>
                        <a:latin typeface="微软雅黑" panose="020B0503020204020204" pitchFamily="34" charset="-122"/>
                        <a:ea typeface="微软雅黑" panose="020B0503020204020204" pitchFamily="34" charset="-122"/>
                      </a:endParaRPr>
                    </a:p>
                  </a:txBody>
                  <a:tcPr marL="65812" marR="65812" marT="32906" marB="3290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c>
                  <a:txBody>
                    <a:bodyPr/>
                    <a:lstStyle/>
                    <a:p>
                      <a:pPr marL="0"/>
                      <a:r>
                        <a:rPr lang="en-US" altLang="zh-CN" sz="1100" dirty="0">
                          <a:solidFill>
                            <a:srgbClr val="000000"/>
                          </a:solidFill>
                          <a:effectLst/>
                          <a:latin typeface="微软雅黑" panose="020B0503020204020204" pitchFamily="34" charset="-122"/>
                          <a:ea typeface="微软雅黑" panose="020B0503020204020204" pitchFamily="34" charset="-122"/>
                        </a:rPr>
                        <a:t>2</a:t>
                      </a:r>
                      <a:r>
                        <a:rPr lang="zh-CN" altLang="en-US" sz="1100" dirty="0">
                          <a:solidFill>
                            <a:srgbClr val="000000"/>
                          </a:solidFill>
                          <a:effectLst/>
                          <a:latin typeface="微软雅黑" panose="020B0503020204020204" pitchFamily="34" charset="-122"/>
                          <a:ea typeface="微软雅黑" panose="020B0503020204020204" pitchFamily="34" charset="-122"/>
                        </a:rPr>
                        <a:t>个</a:t>
                      </a:r>
                      <a:r>
                        <a:rPr lang="en-US" altLang="zh-CN" sz="1100" dirty="0">
                          <a:solidFill>
                            <a:srgbClr val="000000"/>
                          </a:solidFill>
                          <a:effectLst/>
                          <a:latin typeface="微软雅黑" panose="020B0503020204020204" pitchFamily="34" charset="-122"/>
                          <a:ea typeface="微软雅黑" panose="020B0503020204020204" pitchFamily="34" charset="-122"/>
                        </a:rPr>
                        <a:t>RS232</a:t>
                      </a:r>
                      <a:r>
                        <a:rPr lang="zh-CN" altLang="en-US" sz="1100" dirty="0">
                          <a:solidFill>
                            <a:srgbClr val="000000"/>
                          </a:solidFill>
                          <a:effectLst/>
                          <a:latin typeface="微软雅黑" panose="020B0503020204020204" pitchFamily="34" charset="-122"/>
                          <a:ea typeface="微软雅黑" panose="020B0503020204020204" pitchFamily="34" charset="-122"/>
                        </a:rPr>
                        <a:t>标准串口；</a:t>
                      </a:r>
                      <a:endParaRPr lang="zh-CN" altLang="en-US" sz="1100" dirty="0">
                        <a:effectLst/>
                        <a:latin typeface="微软雅黑" panose="020B0503020204020204" pitchFamily="34" charset="-122"/>
                        <a:ea typeface="微软雅黑" panose="020B0503020204020204" pitchFamily="34" charset="-122"/>
                      </a:endParaRPr>
                    </a:p>
                    <a:p>
                      <a:pPr marL="0"/>
                      <a:r>
                        <a:rPr lang="en-US" altLang="zh-CN" sz="1100" dirty="0">
                          <a:solidFill>
                            <a:srgbClr val="000000"/>
                          </a:solidFill>
                          <a:effectLst/>
                          <a:latin typeface="微软雅黑" panose="020B0503020204020204" pitchFamily="34" charset="-122"/>
                          <a:ea typeface="微软雅黑" panose="020B0503020204020204" pitchFamily="34" charset="-122"/>
                        </a:rPr>
                        <a:t>1</a:t>
                      </a:r>
                      <a:r>
                        <a:rPr lang="zh-CN" altLang="en-US" sz="1100" dirty="0">
                          <a:solidFill>
                            <a:srgbClr val="000000"/>
                          </a:solidFill>
                          <a:effectLst/>
                          <a:latin typeface="微软雅黑" panose="020B0503020204020204" pitchFamily="34" charset="-122"/>
                          <a:ea typeface="微软雅黑" panose="020B0503020204020204" pitchFamily="34" charset="-122"/>
                        </a:rPr>
                        <a:t>个</a:t>
                      </a:r>
                      <a:r>
                        <a:rPr lang="en-US" altLang="zh-CN" sz="1100" dirty="0">
                          <a:solidFill>
                            <a:srgbClr val="000000"/>
                          </a:solidFill>
                          <a:effectLst/>
                          <a:latin typeface="微软雅黑" panose="020B0503020204020204" pitchFamily="34" charset="-122"/>
                          <a:ea typeface="微软雅黑" panose="020B0503020204020204" pitchFamily="34" charset="-122"/>
                        </a:rPr>
                        <a:t>RS485</a:t>
                      </a:r>
                      <a:r>
                        <a:rPr lang="zh-CN" altLang="en-US" sz="1100" dirty="0">
                          <a:solidFill>
                            <a:srgbClr val="000000"/>
                          </a:solidFill>
                          <a:effectLst/>
                          <a:latin typeface="微软雅黑" panose="020B0503020204020204" pitchFamily="34" charset="-122"/>
                          <a:ea typeface="微软雅黑" panose="020B0503020204020204" pitchFamily="34" charset="-122"/>
                        </a:rPr>
                        <a:t>接口；</a:t>
                      </a:r>
                      <a:endParaRPr lang="zh-CN" altLang="en-US" sz="1100" dirty="0">
                        <a:effectLst/>
                        <a:latin typeface="微软雅黑" panose="020B0503020204020204" pitchFamily="34" charset="-122"/>
                        <a:ea typeface="微软雅黑" panose="020B0503020204020204" pitchFamily="34" charset="-122"/>
                      </a:endParaRPr>
                    </a:p>
                    <a:p>
                      <a:pPr marL="0"/>
                      <a:r>
                        <a:rPr lang="zh-CN" altLang="en-US" sz="1100" dirty="0">
                          <a:solidFill>
                            <a:srgbClr val="000000"/>
                          </a:solidFill>
                          <a:effectLst/>
                          <a:latin typeface="微软雅黑" panose="020B0503020204020204" pitchFamily="34" charset="-122"/>
                          <a:ea typeface="微软雅黑" panose="020B0503020204020204" pitchFamily="34" charset="-122"/>
                        </a:rPr>
                        <a:t>一个</a:t>
                      </a:r>
                      <a:r>
                        <a:rPr lang="en-US" altLang="zh-CN" sz="1100" dirty="0">
                          <a:solidFill>
                            <a:srgbClr val="000000"/>
                          </a:solidFill>
                          <a:effectLst/>
                          <a:latin typeface="微软雅黑" panose="020B0503020204020204" pitchFamily="34" charset="-122"/>
                          <a:ea typeface="微软雅黑" panose="020B0503020204020204" pitchFamily="34" charset="-122"/>
                        </a:rPr>
                        <a:t>DM9000</a:t>
                      </a:r>
                      <a:r>
                        <a:rPr lang="zh-CN" altLang="en-US" sz="1100" dirty="0">
                          <a:solidFill>
                            <a:srgbClr val="000000"/>
                          </a:solidFill>
                          <a:effectLst/>
                          <a:latin typeface="微软雅黑" panose="020B0503020204020204" pitchFamily="34" charset="-122"/>
                          <a:ea typeface="微软雅黑" panose="020B0503020204020204" pitchFamily="34" charset="-122"/>
                        </a:rPr>
                        <a:t>网络接口；另预留一个接口；</a:t>
                      </a:r>
                      <a:endParaRPr lang="zh-CN" altLang="en-US" sz="1100" dirty="0">
                        <a:effectLst/>
                        <a:latin typeface="微软雅黑" panose="020B0503020204020204" pitchFamily="34" charset="-122"/>
                        <a:ea typeface="微软雅黑" panose="020B0503020204020204" pitchFamily="34" charset="-122"/>
                      </a:endParaRPr>
                    </a:p>
                    <a:p>
                      <a:pPr marL="0"/>
                      <a:r>
                        <a:rPr lang="en-US" altLang="zh-CN" sz="1100" dirty="0">
                          <a:solidFill>
                            <a:srgbClr val="000000"/>
                          </a:solidFill>
                          <a:effectLst/>
                          <a:latin typeface="微软雅黑" panose="020B0503020204020204" pitchFamily="34" charset="-122"/>
                          <a:ea typeface="微软雅黑" panose="020B0503020204020204" pitchFamily="34" charset="-122"/>
                        </a:rPr>
                        <a:t>4</a:t>
                      </a:r>
                      <a:r>
                        <a:rPr lang="zh-CN" altLang="en-US" sz="1100" dirty="0">
                          <a:solidFill>
                            <a:srgbClr val="000000"/>
                          </a:solidFill>
                          <a:effectLst/>
                          <a:latin typeface="微软雅黑" panose="020B0503020204020204" pitchFamily="34" charset="-122"/>
                          <a:ea typeface="微软雅黑" panose="020B0503020204020204" pitchFamily="34" charset="-122"/>
                        </a:rPr>
                        <a:t>个主</a:t>
                      </a:r>
                      <a:r>
                        <a:rPr lang="en-US" altLang="zh-CN" sz="1100" dirty="0">
                          <a:solidFill>
                            <a:srgbClr val="000000"/>
                          </a:solidFill>
                          <a:effectLst/>
                          <a:latin typeface="微软雅黑" panose="020B0503020204020204" pitchFamily="34" charset="-122"/>
                          <a:ea typeface="微软雅黑" panose="020B0503020204020204" pitchFamily="34" charset="-122"/>
                        </a:rPr>
                        <a:t>USB</a:t>
                      </a:r>
                      <a:r>
                        <a:rPr lang="zh-CN" altLang="en-US" sz="1100" dirty="0">
                          <a:solidFill>
                            <a:srgbClr val="000000"/>
                          </a:solidFill>
                          <a:effectLst/>
                          <a:latin typeface="微软雅黑" panose="020B0503020204020204" pitchFamily="34" charset="-122"/>
                          <a:ea typeface="微软雅黑" panose="020B0503020204020204" pitchFamily="34" charset="-122"/>
                        </a:rPr>
                        <a:t>口；</a:t>
                      </a:r>
                      <a:endParaRPr lang="zh-CN" altLang="en-US" sz="1100" dirty="0">
                        <a:effectLst/>
                        <a:latin typeface="微软雅黑" panose="020B0503020204020204" pitchFamily="34" charset="-122"/>
                        <a:ea typeface="微软雅黑" panose="020B0503020204020204" pitchFamily="34" charset="-122"/>
                      </a:endParaRPr>
                    </a:p>
                    <a:p>
                      <a:pPr marL="0"/>
                      <a:r>
                        <a:rPr lang="en-US" altLang="zh-CN" sz="1100" dirty="0">
                          <a:solidFill>
                            <a:srgbClr val="000000"/>
                          </a:solidFill>
                          <a:effectLst/>
                          <a:latin typeface="微软雅黑" panose="020B0503020204020204" pitchFamily="34" charset="-122"/>
                          <a:ea typeface="微软雅黑" panose="020B0503020204020204" pitchFamily="34" charset="-122"/>
                        </a:rPr>
                        <a:t>1</a:t>
                      </a:r>
                      <a:r>
                        <a:rPr lang="zh-CN" altLang="en-US" sz="1100" dirty="0">
                          <a:solidFill>
                            <a:srgbClr val="000000"/>
                          </a:solidFill>
                          <a:effectLst/>
                          <a:latin typeface="微软雅黑" panose="020B0503020204020204" pitchFamily="34" charset="-122"/>
                          <a:ea typeface="微软雅黑" panose="020B0503020204020204" pitchFamily="34" charset="-122"/>
                        </a:rPr>
                        <a:t>个从</a:t>
                      </a:r>
                      <a:r>
                        <a:rPr lang="en-US" altLang="zh-CN" sz="1100" dirty="0">
                          <a:solidFill>
                            <a:srgbClr val="000000"/>
                          </a:solidFill>
                          <a:effectLst/>
                          <a:latin typeface="微软雅黑" panose="020B0503020204020204" pitchFamily="34" charset="-122"/>
                          <a:ea typeface="微软雅黑" panose="020B0503020204020204" pitchFamily="34" charset="-122"/>
                        </a:rPr>
                        <a:t>USB</a:t>
                      </a:r>
                      <a:r>
                        <a:rPr lang="zh-CN" altLang="en-US" sz="1100" dirty="0">
                          <a:solidFill>
                            <a:srgbClr val="000000"/>
                          </a:solidFill>
                          <a:effectLst/>
                          <a:latin typeface="微软雅黑" panose="020B0503020204020204" pitchFamily="34" charset="-122"/>
                          <a:ea typeface="微软雅黑" panose="020B0503020204020204" pitchFamily="34" charset="-122"/>
                        </a:rPr>
                        <a:t>口；</a:t>
                      </a:r>
                      <a:endParaRPr lang="zh-CN" altLang="en-US" sz="1100" dirty="0">
                        <a:effectLst/>
                        <a:latin typeface="微软雅黑" panose="020B0503020204020204" pitchFamily="34" charset="-122"/>
                        <a:ea typeface="微软雅黑" panose="020B0503020204020204" pitchFamily="34" charset="-122"/>
                      </a:endParaRPr>
                    </a:p>
                    <a:p>
                      <a:pPr marL="0"/>
                      <a:r>
                        <a:rPr lang="en-US" altLang="zh-CN" sz="1100" dirty="0">
                          <a:solidFill>
                            <a:srgbClr val="000000"/>
                          </a:solidFill>
                          <a:effectLst/>
                          <a:latin typeface="微软雅黑" panose="020B0503020204020204" pitchFamily="34" charset="-122"/>
                          <a:ea typeface="微软雅黑" panose="020B0503020204020204" pitchFamily="34" charset="-122"/>
                        </a:rPr>
                        <a:t>SPI</a:t>
                      </a:r>
                      <a:r>
                        <a:rPr lang="zh-CN" altLang="en-US" sz="1100" dirty="0">
                          <a:solidFill>
                            <a:srgbClr val="000000"/>
                          </a:solidFill>
                          <a:effectLst/>
                          <a:latin typeface="微软雅黑" panose="020B0503020204020204" pitchFamily="34" charset="-122"/>
                          <a:ea typeface="微软雅黑" panose="020B0503020204020204" pitchFamily="34" charset="-122"/>
                        </a:rPr>
                        <a:t>接口；</a:t>
                      </a:r>
                      <a:endParaRPr lang="zh-CN" altLang="en-US" sz="1100" dirty="0">
                        <a:effectLst/>
                        <a:latin typeface="微软雅黑" panose="020B0503020204020204" pitchFamily="34" charset="-122"/>
                        <a:ea typeface="微软雅黑" panose="020B0503020204020204" pitchFamily="34" charset="-122"/>
                      </a:endParaRPr>
                    </a:p>
                    <a:p>
                      <a:pPr marL="0"/>
                      <a:r>
                        <a:rPr lang="en-US" altLang="zh-CN" sz="1100" dirty="0">
                          <a:solidFill>
                            <a:srgbClr val="000000"/>
                          </a:solidFill>
                          <a:effectLst/>
                          <a:latin typeface="微软雅黑" panose="020B0503020204020204" pitchFamily="34" charset="-122"/>
                          <a:ea typeface="微软雅黑" panose="020B0503020204020204" pitchFamily="34" charset="-122"/>
                        </a:rPr>
                        <a:t>SD/MMC</a:t>
                      </a:r>
                      <a:r>
                        <a:rPr lang="zh-CN" altLang="en-US" sz="1100" dirty="0">
                          <a:solidFill>
                            <a:srgbClr val="000000"/>
                          </a:solidFill>
                          <a:effectLst/>
                          <a:latin typeface="微软雅黑" panose="020B0503020204020204" pitchFamily="34" charset="-122"/>
                          <a:ea typeface="微软雅黑" panose="020B0503020204020204" pitchFamily="34" charset="-122"/>
                        </a:rPr>
                        <a:t>接口；</a:t>
                      </a:r>
                      <a:endParaRPr lang="zh-CN" altLang="en-US" sz="1100" dirty="0">
                        <a:effectLst/>
                        <a:latin typeface="微软雅黑" panose="020B0503020204020204" pitchFamily="34" charset="-122"/>
                        <a:ea typeface="微软雅黑" panose="020B0503020204020204" pitchFamily="34" charset="-122"/>
                      </a:endParaRPr>
                    </a:p>
                    <a:p>
                      <a:pPr marL="0"/>
                      <a:r>
                        <a:rPr lang="en-US" altLang="zh-CN" sz="1100" dirty="0">
                          <a:solidFill>
                            <a:srgbClr val="000000"/>
                          </a:solidFill>
                          <a:effectLst/>
                          <a:latin typeface="微软雅黑" panose="020B0503020204020204" pitchFamily="34" charset="-122"/>
                          <a:ea typeface="微软雅黑" panose="020B0503020204020204" pitchFamily="34" charset="-122"/>
                        </a:rPr>
                        <a:t>I2C</a:t>
                      </a:r>
                      <a:r>
                        <a:rPr lang="zh-CN" altLang="en-US" sz="1100" dirty="0">
                          <a:solidFill>
                            <a:srgbClr val="000000"/>
                          </a:solidFill>
                          <a:effectLst/>
                          <a:latin typeface="微软雅黑" panose="020B0503020204020204" pitchFamily="34" charset="-122"/>
                          <a:ea typeface="微软雅黑" panose="020B0503020204020204" pitchFamily="34" charset="-122"/>
                        </a:rPr>
                        <a:t>接口（</a:t>
                      </a:r>
                      <a:r>
                        <a:rPr lang="en-US" altLang="zh-CN" sz="1100" dirty="0">
                          <a:solidFill>
                            <a:srgbClr val="000000"/>
                          </a:solidFill>
                          <a:effectLst/>
                          <a:latin typeface="微软雅黑" panose="020B0503020204020204" pitchFamily="34" charset="-122"/>
                          <a:ea typeface="微软雅黑" panose="020B0503020204020204" pitchFamily="34" charset="-122"/>
                        </a:rPr>
                        <a:t>I2C</a:t>
                      </a:r>
                      <a:r>
                        <a:rPr lang="zh-CN" altLang="en-US" sz="1100" dirty="0">
                          <a:solidFill>
                            <a:srgbClr val="000000"/>
                          </a:solidFill>
                          <a:effectLst/>
                          <a:latin typeface="微软雅黑" panose="020B0503020204020204" pitchFamily="34" charset="-122"/>
                          <a:ea typeface="微软雅黑" panose="020B0503020204020204" pitchFamily="34" charset="-122"/>
                        </a:rPr>
                        <a:t>存储器</a:t>
                      </a:r>
                      <a:r>
                        <a:rPr lang="en-US" altLang="zh-CN" sz="1100" dirty="0">
                          <a:solidFill>
                            <a:srgbClr val="000000"/>
                          </a:solidFill>
                          <a:effectLst/>
                          <a:latin typeface="微软雅黑" panose="020B0503020204020204" pitchFamily="34" charset="-122"/>
                          <a:ea typeface="微软雅黑" panose="020B0503020204020204" pitchFamily="34" charset="-122"/>
                        </a:rPr>
                        <a:t>2</a:t>
                      </a:r>
                      <a:r>
                        <a:rPr lang="zh-CN" altLang="en-US" sz="1100" dirty="0">
                          <a:solidFill>
                            <a:srgbClr val="000000"/>
                          </a:solidFill>
                          <a:effectLst/>
                          <a:latin typeface="微软雅黑" panose="020B0503020204020204" pitchFamily="34" charset="-122"/>
                          <a:ea typeface="微软雅黑" panose="020B0503020204020204" pitchFamily="34" charset="-122"/>
                        </a:rPr>
                        <a:t>片）；</a:t>
                      </a:r>
                      <a:endParaRPr lang="zh-CN" altLang="en-US" sz="1100" dirty="0">
                        <a:effectLst/>
                        <a:latin typeface="微软雅黑" panose="020B0503020204020204" pitchFamily="34" charset="-122"/>
                        <a:ea typeface="微软雅黑" panose="020B0503020204020204" pitchFamily="34" charset="-122"/>
                      </a:endParaRPr>
                    </a:p>
                    <a:p>
                      <a:pPr marL="0"/>
                      <a:r>
                        <a:rPr lang="en-US" altLang="zh-CN" sz="1100" dirty="0">
                          <a:solidFill>
                            <a:srgbClr val="000000"/>
                          </a:solidFill>
                          <a:effectLst/>
                          <a:latin typeface="微软雅黑" panose="020B0503020204020204" pitchFamily="34" charset="-122"/>
                          <a:ea typeface="微软雅黑" panose="020B0503020204020204" pitchFamily="34" charset="-122"/>
                        </a:rPr>
                        <a:t>CAN</a:t>
                      </a:r>
                      <a:r>
                        <a:rPr lang="zh-CN" altLang="en-US" sz="1100" dirty="0">
                          <a:solidFill>
                            <a:srgbClr val="000000"/>
                          </a:solidFill>
                          <a:effectLst/>
                          <a:latin typeface="微软雅黑" panose="020B0503020204020204" pitchFamily="34" charset="-122"/>
                          <a:ea typeface="微软雅黑" panose="020B0503020204020204" pitchFamily="34" charset="-122"/>
                        </a:rPr>
                        <a:t>总线接口；</a:t>
                      </a:r>
                      <a:endParaRPr lang="zh-CN" altLang="en-US" sz="1100" dirty="0">
                        <a:effectLst/>
                        <a:latin typeface="微软雅黑" panose="020B0503020204020204" pitchFamily="34" charset="-122"/>
                        <a:ea typeface="微软雅黑" panose="020B0503020204020204" pitchFamily="34" charset="-122"/>
                      </a:endParaRPr>
                    </a:p>
                    <a:p>
                      <a:pPr marL="0"/>
                      <a:r>
                        <a:rPr lang="en-US" altLang="zh-CN" sz="1100" dirty="0">
                          <a:solidFill>
                            <a:srgbClr val="000000"/>
                          </a:solidFill>
                          <a:effectLst/>
                          <a:latin typeface="微软雅黑" panose="020B0503020204020204" pitchFamily="34" charset="-122"/>
                          <a:ea typeface="微软雅黑" panose="020B0503020204020204" pitchFamily="34" charset="-122"/>
                        </a:rPr>
                        <a:t>DA</a:t>
                      </a:r>
                      <a:r>
                        <a:rPr lang="zh-CN" altLang="en-US" sz="1100" dirty="0">
                          <a:solidFill>
                            <a:srgbClr val="000000"/>
                          </a:solidFill>
                          <a:effectLst/>
                          <a:latin typeface="微软雅黑" panose="020B0503020204020204" pitchFamily="34" charset="-122"/>
                          <a:ea typeface="微软雅黑" panose="020B0503020204020204" pitchFamily="34" charset="-122"/>
                        </a:rPr>
                        <a:t>接口；</a:t>
                      </a:r>
                      <a:endParaRPr lang="zh-CN" altLang="en-US" sz="1100" dirty="0">
                        <a:effectLst/>
                        <a:latin typeface="微软雅黑" panose="020B0503020204020204" pitchFamily="34" charset="-122"/>
                        <a:ea typeface="微软雅黑" panose="020B0503020204020204" pitchFamily="34" charset="-122"/>
                      </a:endParaRPr>
                    </a:p>
                    <a:p>
                      <a:pPr marL="0"/>
                      <a:r>
                        <a:rPr lang="zh-CN" altLang="en-US" sz="1100" dirty="0">
                          <a:solidFill>
                            <a:srgbClr val="000000"/>
                          </a:solidFill>
                          <a:effectLst/>
                          <a:latin typeface="微软雅黑" panose="020B0503020204020204" pitchFamily="34" charset="-122"/>
                          <a:ea typeface="微软雅黑" panose="020B0503020204020204" pitchFamily="34" charset="-122"/>
                        </a:rPr>
                        <a:t>立体声耳机接口；</a:t>
                      </a:r>
                      <a:endParaRPr lang="zh-CN" altLang="en-US" sz="1100" dirty="0">
                        <a:effectLst/>
                        <a:latin typeface="微软雅黑" panose="020B0503020204020204" pitchFamily="34" charset="-122"/>
                        <a:ea typeface="微软雅黑" panose="020B0503020204020204" pitchFamily="34" charset="-122"/>
                      </a:endParaRPr>
                    </a:p>
                    <a:p>
                      <a:pPr marL="0"/>
                      <a:r>
                        <a:rPr lang="en-US" altLang="zh-CN" sz="1100" dirty="0">
                          <a:solidFill>
                            <a:srgbClr val="000000"/>
                          </a:solidFill>
                          <a:effectLst/>
                          <a:latin typeface="微软雅黑" panose="020B0503020204020204" pitchFamily="34" charset="-122"/>
                          <a:ea typeface="微软雅黑" panose="020B0503020204020204" pitchFamily="34" charset="-122"/>
                        </a:rPr>
                        <a:t>MIC</a:t>
                      </a:r>
                      <a:r>
                        <a:rPr lang="zh-CN" altLang="en-US" sz="1100" dirty="0">
                          <a:solidFill>
                            <a:srgbClr val="000000"/>
                          </a:solidFill>
                          <a:effectLst/>
                          <a:latin typeface="微软雅黑" panose="020B0503020204020204" pitchFamily="34" charset="-122"/>
                          <a:ea typeface="微软雅黑" panose="020B0503020204020204" pitchFamily="34" charset="-122"/>
                        </a:rPr>
                        <a:t>接口；</a:t>
                      </a:r>
                      <a:endParaRPr lang="zh-CN" altLang="en-US" sz="1100" dirty="0">
                        <a:effectLst/>
                        <a:latin typeface="微软雅黑" panose="020B0503020204020204" pitchFamily="34" charset="-122"/>
                        <a:ea typeface="微软雅黑" panose="020B0503020204020204" pitchFamily="34" charset="-122"/>
                      </a:endParaRPr>
                    </a:p>
                    <a:p>
                      <a:pPr marL="0"/>
                      <a:r>
                        <a:rPr lang="zh-CN" altLang="en-US" sz="1100" dirty="0">
                          <a:solidFill>
                            <a:srgbClr val="000000"/>
                          </a:solidFill>
                          <a:effectLst/>
                          <a:latin typeface="微软雅黑" panose="020B0503020204020204" pitchFamily="34" charset="-122"/>
                          <a:ea typeface="微软雅黑" panose="020B0503020204020204" pitchFamily="34" charset="-122"/>
                        </a:rPr>
                        <a:t>板载</a:t>
                      </a:r>
                      <a:r>
                        <a:rPr lang="en-US" altLang="zh-CN" sz="1100" dirty="0">
                          <a:solidFill>
                            <a:srgbClr val="000000"/>
                          </a:solidFill>
                          <a:effectLst/>
                          <a:latin typeface="微软雅黑" panose="020B0503020204020204" pitchFamily="34" charset="-122"/>
                          <a:ea typeface="微软雅黑" panose="020B0503020204020204" pitchFamily="34" charset="-122"/>
                        </a:rPr>
                        <a:t>J-LINK JTAG</a:t>
                      </a:r>
                      <a:r>
                        <a:rPr lang="zh-CN" altLang="en-US" sz="1100" dirty="0">
                          <a:solidFill>
                            <a:srgbClr val="000000"/>
                          </a:solidFill>
                          <a:effectLst/>
                          <a:latin typeface="微软雅黑" panose="020B0503020204020204" pitchFamily="34" charset="-122"/>
                          <a:ea typeface="微软雅黑" panose="020B0503020204020204" pitchFamily="34" charset="-122"/>
                        </a:rPr>
                        <a:t>调试器接口；</a:t>
                      </a:r>
                      <a:endParaRPr lang="zh-CN" altLang="en-US" sz="1100" dirty="0">
                        <a:effectLst/>
                        <a:latin typeface="微软雅黑" panose="020B0503020204020204" pitchFamily="34" charset="-122"/>
                        <a:ea typeface="微软雅黑" panose="020B0503020204020204" pitchFamily="34" charset="-122"/>
                      </a:endParaRPr>
                    </a:p>
                  </a:txBody>
                  <a:tcPr marL="65812" marR="65812" marT="32906" marB="3290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D7D7"/>
                    </a:solidFill>
                  </a:tcPr>
                </a:tc>
              </a:tr>
              <a:tr h="1054367">
                <a:tc>
                  <a:txBody>
                    <a:bodyPr/>
                    <a:lstStyle/>
                    <a:p>
                      <a:pPr marL="50800" marR="45085" algn="ctr"/>
                      <a:r>
                        <a:rPr lang="zh-CN" altLang="en-US" sz="1100" dirty="0">
                          <a:solidFill>
                            <a:srgbClr val="FFFFFF"/>
                          </a:solidFill>
                          <a:effectLst/>
                          <a:latin typeface="微软雅黑" panose="020B0503020204020204" pitchFamily="34" charset="-122"/>
                          <a:ea typeface="微软雅黑" panose="020B0503020204020204" pitchFamily="34" charset="-122"/>
                        </a:rPr>
                        <a:t>其它资源</a:t>
                      </a:r>
                      <a:endParaRPr lang="zh-CN" altLang="en-US" sz="1100" dirty="0">
                        <a:effectLst/>
                        <a:latin typeface="微软雅黑" panose="020B0503020204020204" pitchFamily="34" charset="-122"/>
                        <a:ea typeface="微软雅黑" panose="020B0503020204020204" pitchFamily="34" charset="-122"/>
                      </a:endParaRPr>
                    </a:p>
                  </a:txBody>
                  <a:tcPr marL="65812" marR="65812" marT="32906" marB="3290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c>
                  <a:txBody>
                    <a:bodyPr/>
                    <a:lstStyle/>
                    <a:p>
                      <a:pPr marL="0"/>
                      <a:r>
                        <a:rPr lang="en-US" altLang="zh-CN" sz="1100" dirty="0">
                          <a:solidFill>
                            <a:srgbClr val="000000"/>
                          </a:solidFill>
                          <a:effectLst/>
                          <a:latin typeface="微软雅黑" panose="020B0503020204020204" pitchFamily="34" charset="-122"/>
                          <a:ea typeface="微软雅黑" panose="020B0503020204020204" pitchFamily="34" charset="-122"/>
                        </a:rPr>
                        <a:t>AD</a:t>
                      </a:r>
                      <a:r>
                        <a:rPr lang="zh-CN" altLang="en-US" sz="1100" dirty="0">
                          <a:solidFill>
                            <a:srgbClr val="000000"/>
                          </a:solidFill>
                          <a:effectLst/>
                          <a:latin typeface="微软雅黑" panose="020B0503020204020204" pitchFamily="34" charset="-122"/>
                          <a:ea typeface="微软雅黑" panose="020B0503020204020204" pitchFamily="34" charset="-122"/>
                        </a:rPr>
                        <a:t>电位器；</a:t>
                      </a:r>
                      <a:endParaRPr lang="zh-CN" altLang="en-US" sz="1100" dirty="0">
                        <a:effectLst/>
                        <a:latin typeface="微软雅黑" panose="020B0503020204020204" pitchFamily="34" charset="-122"/>
                        <a:ea typeface="微软雅黑" panose="020B0503020204020204" pitchFamily="34" charset="-122"/>
                      </a:endParaRPr>
                    </a:p>
                    <a:p>
                      <a:pPr marL="0"/>
                      <a:r>
                        <a:rPr lang="en-US" altLang="zh-CN" sz="1100" dirty="0">
                          <a:solidFill>
                            <a:srgbClr val="000000"/>
                          </a:solidFill>
                          <a:effectLst/>
                          <a:latin typeface="微软雅黑" panose="020B0503020204020204" pitchFamily="34" charset="-122"/>
                          <a:ea typeface="微软雅黑" panose="020B0503020204020204" pitchFamily="34" charset="-122"/>
                        </a:rPr>
                        <a:t>1</a:t>
                      </a:r>
                      <a:r>
                        <a:rPr lang="zh-CN" altLang="en-US" sz="1100" dirty="0">
                          <a:solidFill>
                            <a:srgbClr val="000000"/>
                          </a:solidFill>
                          <a:effectLst/>
                          <a:latin typeface="微软雅黑" panose="020B0503020204020204" pitchFamily="34" charset="-122"/>
                          <a:ea typeface="微软雅黑" panose="020B0503020204020204" pitchFamily="34" charset="-122"/>
                        </a:rPr>
                        <a:t>个可产生中断的按键；</a:t>
                      </a:r>
                      <a:endParaRPr lang="zh-CN" altLang="en-US" sz="1100" dirty="0">
                        <a:effectLst/>
                        <a:latin typeface="微软雅黑" panose="020B0503020204020204" pitchFamily="34" charset="-122"/>
                        <a:ea typeface="微软雅黑" panose="020B0503020204020204" pitchFamily="34" charset="-122"/>
                      </a:endParaRPr>
                    </a:p>
                    <a:p>
                      <a:pPr marL="0"/>
                      <a:r>
                        <a:rPr lang="en-US" altLang="zh-CN" sz="1100" dirty="0">
                          <a:solidFill>
                            <a:srgbClr val="000000"/>
                          </a:solidFill>
                          <a:effectLst/>
                          <a:latin typeface="微软雅黑" panose="020B0503020204020204" pitchFamily="34" charset="-122"/>
                          <a:ea typeface="微软雅黑" panose="020B0503020204020204" pitchFamily="34" charset="-122"/>
                        </a:rPr>
                        <a:t>17</a:t>
                      </a:r>
                      <a:r>
                        <a:rPr lang="zh-CN" altLang="en-US" sz="1100" dirty="0">
                          <a:solidFill>
                            <a:srgbClr val="000000"/>
                          </a:solidFill>
                          <a:effectLst/>
                          <a:latin typeface="微软雅黑" panose="020B0503020204020204" pitchFamily="34" charset="-122"/>
                          <a:ea typeface="微软雅黑" panose="020B0503020204020204" pitchFamily="34" charset="-122"/>
                        </a:rPr>
                        <a:t>键数字键盘（</a:t>
                      </a:r>
                      <a:r>
                        <a:rPr lang="en-US" altLang="zh-CN" sz="1100" dirty="0">
                          <a:solidFill>
                            <a:srgbClr val="000000"/>
                          </a:solidFill>
                          <a:effectLst/>
                          <a:latin typeface="微软雅黑" panose="020B0503020204020204" pitchFamily="34" charset="-122"/>
                          <a:ea typeface="微软雅黑" panose="020B0503020204020204" pitchFamily="34" charset="-122"/>
                        </a:rPr>
                        <a:t>MEGA8</a:t>
                      </a:r>
                      <a:r>
                        <a:rPr lang="zh-CN" altLang="en-US" sz="1100" dirty="0">
                          <a:solidFill>
                            <a:srgbClr val="000000"/>
                          </a:solidFill>
                          <a:effectLst/>
                          <a:latin typeface="微软雅黑" panose="020B0503020204020204" pitchFamily="34" charset="-122"/>
                          <a:ea typeface="微软雅黑" panose="020B0503020204020204" pitchFamily="34" charset="-122"/>
                        </a:rPr>
                        <a:t>扩展）；</a:t>
                      </a:r>
                      <a:endParaRPr lang="zh-CN" altLang="en-US" sz="1100" dirty="0">
                        <a:effectLst/>
                        <a:latin typeface="微软雅黑" panose="020B0503020204020204" pitchFamily="34" charset="-122"/>
                        <a:ea typeface="微软雅黑" panose="020B0503020204020204" pitchFamily="34" charset="-122"/>
                      </a:endParaRPr>
                    </a:p>
                    <a:p>
                      <a:pPr marL="0"/>
                      <a:r>
                        <a:rPr lang="en-US" altLang="zh-CN" sz="1100" dirty="0">
                          <a:solidFill>
                            <a:srgbClr val="000000"/>
                          </a:solidFill>
                          <a:effectLst/>
                          <a:latin typeface="微软雅黑" panose="020B0503020204020204" pitchFamily="34" charset="-122"/>
                          <a:ea typeface="微软雅黑" panose="020B0503020204020204" pitchFamily="34" charset="-122"/>
                        </a:rPr>
                        <a:t>3</a:t>
                      </a:r>
                      <a:r>
                        <a:rPr lang="zh-CN" altLang="en-US" sz="1100" dirty="0">
                          <a:solidFill>
                            <a:srgbClr val="000000"/>
                          </a:solidFill>
                          <a:effectLst/>
                          <a:latin typeface="微软雅黑" panose="020B0503020204020204" pitchFamily="34" charset="-122"/>
                          <a:ea typeface="微软雅黑" panose="020B0503020204020204" pitchFamily="34" charset="-122"/>
                        </a:rPr>
                        <a:t>个</a:t>
                      </a:r>
                      <a:r>
                        <a:rPr lang="en-US" altLang="zh-CN" sz="1100" dirty="0">
                          <a:solidFill>
                            <a:srgbClr val="000000"/>
                          </a:solidFill>
                          <a:effectLst/>
                          <a:latin typeface="微软雅黑" panose="020B0503020204020204" pitchFamily="34" charset="-122"/>
                          <a:ea typeface="微软雅黑" panose="020B0503020204020204" pitchFamily="34" charset="-122"/>
                        </a:rPr>
                        <a:t>IO</a:t>
                      </a:r>
                      <a:r>
                        <a:rPr lang="zh-CN" altLang="en-US" sz="1100" dirty="0">
                          <a:solidFill>
                            <a:srgbClr val="000000"/>
                          </a:solidFill>
                          <a:effectLst/>
                          <a:latin typeface="微软雅黑" panose="020B0503020204020204" pitchFamily="34" charset="-122"/>
                          <a:ea typeface="微软雅黑" panose="020B0503020204020204" pitchFamily="34" charset="-122"/>
                        </a:rPr>
                        <a:t>控制的</a:t>
                      </a:r>
                      <a:r>
                        <a:rPr lang="en-US" altLang="zh-CN" sz="1100" dirty="0">
                          <a:solidFill>
                            <a:srgbClr val="000000"/>
                          </a:solidFill>
                          <a:effectLst/>
                          <a:latin typeface="微软雅黑" panose="020B0503020204020204" pitchFamily="34" charset="-122"/>
                          <a:ea typeface="微软雅黑" panose="020B0503020204020204" pitchFamily="34" charset="-122"/>
                        </a:rPr>
                        <a:t>LED</a:t>
                      </a:r>
                      <a:r>
                        <a:rPr lang="zh-CN" altLang="en-US" sz="1100" dirty="0">
                          <a:solidFill>
                            <a:srgbClr val="000000"/>
                          </a:solidFill>
                          <a:effectLst/>
                          <a:latin typeface="微软雅黑" panose="020B0503020204020204" pitchFamily="34" charset="-122"/>
                          <a:ea typeface="微软雅黑" panose="020B0503020204020204" pitchFamily="34" charset="-122"/>
                        </a:rPr>
                        <a:t>；</a:t>
                      </a:r>
                      <a:endParaRPr lang="zh-CN" altLang="en-US" sz="1100" dirty="0">
                        <a:effectLst/>
                        <a:latin typeface="微软雅黑" panose="020B0503020204020204" pitchFamily="34" charset="-122"/>
                        <a:ea typeface="微软雅黑" panose="020B0503020204020204" pitchFamily="34" charset="-122"/>
                      </a:endParaRPr>
                    </a:p>
                    <a:p>
                      <a:pPr marL="0"/>
                      <a:r>
                        <a:rPr lang="en-US" altLang="zh-CN" sz="1100" dirty="0">
                          <a:solidFill>
                            <a:srgbClr val="000000"/>
                          </a:solidFill>
                          <a:effectLst/>
                          <a:latin typeface="微软雅黑" panose="020B0503020204020204" pitchFamily="34" charset="-122"/>
                          <a:ea typeface="微软雅黑" panose="020B0503020204020204" pitchFamily="34" charset="-122"/>
                        </a:rPr>
                        <a:t>2</a:t>
                      </a:r>
                      <a:r>
                        <a:rPr lang="zh-CN" altLang="en-US" sz="1100" dirty="0">
                          <a:solidFill>
                            <a:srgbClr val="000000"/>
                          </a:solidFill>
                          <a:effectLst/>
                          <a:latin typeface="微软雅黑" panose="020B0503020204020204" pitchFamily="34" charset="-122"/>
                          <a:ea typeface="微软雅黑" panose="020B0503020204020204" pitchFamily="34" charset="-122"/>
                        </a:rPr>
                        <a:t>位</a:t>
                      </a:r>
                      <a:r>
                        <a:rPr lang="en-US" altLang="zh-CN" sz="1100" dirty="0">
                          <a:solidFill>
                            <a:srgbClr val="000000"/>
                          </a:solidFill>
                          <a:effectLst/>
                          <a:latin typeface="微软雅黑" panose="020B0503020204020204" pitchFamily="34" charset="-122"/>
                          <a:ea typeface="微软雅黑" panose="020B0503020204020204" pitchFamily="34" charset="-122"/>
                        </a:rPr>
                        <a:t>LED</a:t>
                      </a:r>
                      <a:r>
                        <a:rPr lang="zh-CN" altLang="en-US" sz="1100" dirty="0">
                          <a:solidFill>
                            <a:srgbClr val="000000"/>
                          </a:solidFill>
                          <a:effectLst/>
                          <a:latin typeface="微软雅黑" panose="020B0503020204020204" pitchFamily="34" charset="-122"/>
                          <a:ea typeface="微软雅黑" panose="020B0503020204020204" pitchFamily="34" charset="-122"/>
                        </a:rPr>
                        <a:t>数码管（</a:t>
                      </a:r>
                      <a:r>
                        <a:rPr lang="en-US" altLang="zh-CN" sz="1100" dirty="0">
                          <a:solidFill>
                            <a:srgbClr val="000000"/>
                          </a:solidFill>
                          <a:effectLst/>
                          <a:latin typeface="微软雅黑" panose="020B0503020204020204" pitchFamily="34" charset="-122"/>
                          <a:ea typeface="微软雅黑" panose="020B0503020204020204" pitchFamily="34" charset="-122"/>
                        </a:rPr>
                        <a:t>CPLD</a:t>
                      </a:r>
                      <a:r>
                        <a:rPr lang="zh-CN" altLang="en-US" sz="1100" dirty="0">
                          <a:solidFill>
                            <a:srgbClr val="000000"/>
                          </a:solidFill>
                          <a:effectLst/>
                          <a:latin typeface="微软雅黑" panose="020B0503020204020204" pitchFamily="34" charset="-122"/>
                          <a:ea typeface="微软雅黑" panose="020B0503020204020204" pitchFamily="34" charset="-122"/>
                        </a:rPr>
                        <a:t>驱动）；</a:t>
                      </a:r>
                      <a:endParaRPr lang="zh-CN" altLang="en-US" sz="1100" dirty="0">
                        <a:effectLst/>
                        <a:latin typeface="微软雅黑" panose="020B0503020204020204" pitchFamily="34" charset="-122"/>
                        <a:ea typeface="微软雅黑" panose="020B0503020204020204" pitchFamily="34" charset="-122"/>
                      </a:endParaRPr>
                    </a:p>
                    <a:p>
                      <a:pPr marL="0"/>
                      <a:r>
                        <a:rPr lang="en-US" altLang="zh-CN" sz="1100" dirty="0">
                          <a:solidFill>
                            <a:srgbClr val="000000"/>
                          </a:solidFill>
                          <a:effectLst/>
                          <a:latin typeface="微软雅黑" panose="020B0503020204020204" pitchFamily="34" charset="-122"/>
                          <a:ea typeface="微软雅黑" panose="020B0503020204020204" pitchFamily="34" charset="-122"/>
                        </a:rPr>
                        <a:t>8*8</a:t>
                      </a:r>
                      <a:r>
                        <a:rPr lang="zh-CN" altLang="en-US" sz="1100" dirty="0">
                          <a:solidFill>
                            <a:srgbClr val="000000"/>
                          </a:solidFill>
                          <a:effectLst/>
                          <a:latin typeface="微软雅黑" panose="020B0503020204020204" pitchFamily="34" charset="-122"/>
                          <a:ea typeface="微软雅黑" panose="020B0503020204020204" pitchFamily="34" charset="-122"/>
                        </a:rPr>
                        <a:t>点阵</a:t>
                      </a:r>
                      <a:r>
                        <a:rPr lang="en-US" altLang="zh-CN" sz="1100" dirty="0">
                          <a:solidFill>
                            <a:srgbClr val="000000"/>
                          </a:solidFill>
                          <a:effectLst/>
                          <a:latin typeface="微软雅黑" panose="020B0503020204020204" pitchFamily="34" charset="-122"/>
                          <a:ea typeface="微软雅黑" panose="020B0503020204020204" pitchFamily="34" charset="-122"/>
                        </a:rPr>
                        <a:t>LED</a:t>
                      </a:r>
                      <a:r>
                        <a:rPr lang="zh-CN" altLang="en-US" sz="1100" dirty="0">
                          <a:solidFill>
                            <a:srgbClr val="000000"/>
                          </a:solidFill>
                          <a:effectLst/>
                          <a:latin typeface="微软雅黑" panose="020B0503020204020204" pitchFamily="34" charset="-122"/>
                          <a:ea typeface="微软雅黑" panose="020B0503020204020204" pitchFamily="34" charset="-122"/>
                        </a:rPr>
                        <a:t>；</a:t>
                      </a:r>
                      <a:endParaRPr lang="zh-CN" altLang="en-US" sz="1100" dirty="0">
                        <a:effectLst/>
                        <a:latin typeface="微软雅黑" panose="020B0503020204020204" pitchFamily="34" charset="-122"/>
                        <a:ea typeface="微软雅黑" panose="020B0503020204020204" pitchFamily="34" charset="-122"/>
                      </a:endParaRPr>
                    </a:p>
                    <a:p>
                      <a:pPr marL="0"/>
                      <a:r>
                        <a:rPr lang="zh-CN" altLang="en-US" sz="1100" dirty="0">
                          <a:solidFill>
                            <a:srgbClr val="000000"/>
                          </a:solidFill>
                          <a:effectLst/>
                          <a:latin typeface="微软雅黑" panose="020B0503020204020204" pitchFamily="34" charset="-122"/>
                          <a:ea typeface="微软雅黑" panose="020B0503020204020204" pitchFamily="34" charset="-122"/>
                        </a:rPr>
                        <a:t>直流电机模块（闭环测速功能）； 实时时钟；</a:t>
                      </a:r>
                      <a:endParaRPr lang="zh-CN" altLang="en-US" sz="1100" dirty="0">
                        <a:effectLst/>
                        <a:latin typeface="微软雅黑" panose="020B0503020204020204" pitchFamily="34" charset="-122"/>
                        <a:ea typeface="微软雅黑" panose="020B0503020204020204" pitchFamily="34" charset="-122"/>
                      </a:endParaRPr>
                    </a:p>
                  </a:txBody>
                  <a:tcPr marL="65812" marR="65812" marT="32906" marB="3290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D7D7"/>
                    </a:solidFill>
                  </a:tcPr>
                </a:tc>
              </a:tr>
              <a:tr h="427780">
                <a:tc>
                  <a:txBody>
                    <a:bodyPr/>
                    <a:lstStyle/>
                    <a:p>
                      <a:pPr marL="50800" marR="45085" algn="ctr"/>
                      <a:r>
                        <a:rPr lang="zh-CN" altLang="en-US" sz="1100" dirty="0">
                          <a:solidFill>
                            <a:srgbClr val="FFFFFF"/>
                          </a:solidFill>
                          <a:effectLst/>
                          <a:latin typeface="微软雅黑" panose="020B0503020204020204" pitchFamily="34" charset="-122"/>
                          <a:ea typeface="微软雅黑" panose="020B0503020204020204" pitchFamily="34" charset="-122"/>
                        </a:rPr>
                        <a:t>选配模块</a:t>
                      </a:r>
                      <a:endParaRPr lang="zh-CN" altLang="en-US" sz="1100" dirty="0">
                        <a:effectLst/>
                        <a:latin typeface="微软雅黑" panose="020B0503020204020204" pitchFamily="34" charset="-122"/>
                        <a:ea typeface="微软雅黑" panose="020B0503020204020204" pitchFamily="34" charset="-122"/>
                      </a:endParaRPr>
                    </a:p>
                  </a:txBody>
                  <a:tcPr marL="65812" marR="65812" marT="32906" marB="3290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c>
                  <a:txBody>
                    <a:bodyPr/>
                    <a:lstStyle/>
                    <a:p>
                      <a:pPr marL="0"/>
                      <a:r>
                        <a:rPr lang="en-US" altLang="zh-CN" sz="1100" dirty="0" err="1">
                          <a:solidFill>
                            <a:srgbClr val="000000"/>
                          </a:solidFill>
                          <a:effectLst/>
                          <a:latin typeface="微软雅黑" panose="020B0503020204020204" pitchFamily="34" charset="-122"/>
                          <a:ea typeface="微软雅黑" panose="020B0503020204020204" pitchFamily="34" charset="-122"/>
                        </a:rPr>
                        <a:t>Zigbee</a:t>
                      </a:r>
                      <a:r>
                        <a:rPr lang="zh-CN" altLang="en-US" sz="1100" dirty="0">
                          <a:solidFill>
                            <a:srgbClr val="000000"/>
                          </a:solidFill>
                          <a:effectLst/>
                          <a:latin typeface="微软雅黑" panose="020B0503020204020204" pitchFamily="34" charset="-122"/>
                          <a:ea typeface="微软雅黑" panose="020B0503020204020204" pitchFamily="34" charset="-122"/>
                        </a:rPr>
                        <a:t>开发套件；</a:t>
                      </a:r>
                      <a:r>
                        <a:rPr lang="en-US" altLang="zh-CN" sz="1100" dirty="0">
                          <a:solidFill>
                            <a:srgbClr val="000000"/>
                          </a:solidFill>
                          <a:effectLst/>
                          <a:latin typeface="微软雅黑" panose="020B0503020204020204" pitchFamily="34" charset="-122"/>
                          <a:ea typeface="微软雅黑" panose="020B0503020204020204" pitchFamily="34" charset="-122"/>
                        </a:rPr>
                        <a:t>GPS</a:t>
                      </a:r>
                      <a:r>
                        <a:rPr lang="zh-CN" altLang="en-US" sz="1100" dirty="0">
                          <a:solidFill>
                            <a:srgbClr val="000000"/>
                          </a:solidFill>
                          <a:effectLst/>
                          <a:latin typeface="微软雅黑" panose="020B0503020204020204" pitchFamily="34" charset="-122"/>
                          <a:ea typeface="微软雅黑" panose="020B0503020204020204" pitchFamily="34" charset="-122"/>
                        </a:rPr>
                        <a:t>模块；</a:t>
                      </a:r>
                      <a:r>
                        <a:rPr lang="en-US" altLang="zh-CN" sz="1100" dirty="0">
                          <a:solidFill>
                            <a:srgbClr val="000000"/>
                          </a:solidFill>
                          <a:effectLst/>
                          <a:latin typeface="微软雅黑" panose="020B0503020204020204" pitchFamily="34" charset="-122"/>
                          <a:ea typeface="微软雅黑" panose="020B0503020204020204" pitchFamily="34" charset="-122"/>
                        </a:rPr>
                        <a:t>GPRS</a:t>
                      </a:r>
                      <a:r>
                        <a:rPr lang="zh-CN" altLang="en-US" sz="1100" dirty="0">
                          <a:solidFill>
                            <a:srgbClr val="000000"/>
                          </a:solidFill>
                          <a:effectLst/>
                          <a:latin typeface="微软雅黑" panose="020B0503020204020204" pitchFamily="34" charset="-122"/>
                          <a:ea typeface="微软雅黑" panose="020B0503020204020204" pitchFamily="34" charset="-122"/>
                        </a:rPr>
                        <a:t>模块；</a:t>
                      </a:r>
                      <a:r>
                        <a:rPr lang="en-US" altLang="zh-CN" sz="1100" dirty="0">
                          <a:solidFill>
                            <a:srgbClr val="000000"/>
                          </a:solidFill>
                          <a:effectLst/>
                          <a:latin typeface="微软雅黑" panose="020B0503020204020204" pitchFamily="34" charset="-122"/>
                          <a:ea typeface="微软雅黑" panose="020B0503020204020204" pitchFamily="34" charset="-122"/>
                        </a:rPr>
                        <a:t>FPGA</a:t>
                      </a:r>
                      <a:r>
                        <a:rPr lang="zh-CN" altLang="en-US" sz="1100" dirty="0">
                          <a:solidFill>
                            <a:srgbClr val="000000"/>
                          </a:solidFill>
                          <a:effectLst/>
                          <a:latin typeface="微软雅黑" panose="020B0503020204020204" pitchFamily="34" charset="-122"/>
                          <a:ea typeface="微软雅黑" panose="020B0503020204020204" pitchFamily="34" charset="-122"/>
                        </a:rPr>
                        <a:t>模块；</a:t>
                      </a:r>
                      <a:r>
                        <a:rPr lang="en-US" altLang="zh-CN" sz="1100" dirty="0">
                          <a:solidFill>
                            <a:srgbClr val="000000"/>
                          </a:solidFill>
                          <a:effectLst/>
                          <a:latin typeface="微软雅黑" panose="020B0503020204020204" pitchFamily="34" charset="-122"/>
                          <a:ea typeface="微软雅黑" panose="020B0503020204020204" pitchFamily="34" charset="-122"/>
                        </a:rPr>
                        <a:t>RFID</a:t>
                      </a:r>
                      <a:r>
                        <a:rPr lang="zh-CN" altLang="en-US" sz="1100" dirty="0">
                          <a:solidFill>
                            <a:srgbClr val="000000"/>
                          </a:solidFill>
                          <a:effectLst/>
                          <a:latin typeface="微软雅黑" panose="020B0503020204020204" pitchFamily="34" charset="-122"/>
                          <a:ea typeface="微软雅黑" panose="020B0503020204020204" pitchFamily="34" charset="-122"/>
                        </a:rPr>
                        <a:t>模块；传感器模块；指纹识别模块；</a:t>
                      </a:r>
                      <a:r>
                        <a:rPr lang="en-US" altLang="zh-CN" sz="1100" dirty="0">
                          <a:solidFill>
                            <a:srgbClr val="000000"/>
                          </a:solidFill>
                          <a:effectLst/>
                          <a:latin typeface="微软雅黑" panose="020B0503020204020204" pitchFamily="34" charset="-122"/>
                          <a:ea typeface="微软雅黑" panose="020B0503020204020204" pitchFamily="34" charset="-122"/>
                        </a:rPr>
                        <a:t>CAN</a:t>
                      </a:r>
                      <a:r>
                        <a:rPr lang="zh-CN" altLang="en-US" sz="1100" dirty="0">
                          <a:solidFill>
                            <a:srgbClr val="000000"/>
                          </a:solidFill>
                          <a:effectLst/>
                          <a:latin typeface="微软雅黑" panose="020B0503020204020204" pitchFamily="34" charset="-122"/>
                          <a:ea typeface="微软雅黑" panose="020B0503020204020204" pitchFamily="34" charset="-122"/>
                        </a:rPr>
                        <a:t>节点模块；微型打印机；</a:t>
                      </a:r>
                      <a:r>
                        <a:rPr lang="en-US" altLang="zh-CN" sz="1100" dirty="0">
                          <a:solidFill>
                            <a:srgbClr val="000000"/>
                          </a:solidFill>
                          <a:effectLst/>
                          <a:latin typeface="微软雅黑" panose="020B0503020204020204" pitchFamily="34" charset="-122"/>
                          <a:ea typeface="微软雅黑" panose="020B0503020204020204" pitchFamily="34" charset="-122"/>
                        </a:rPr>
                        <a:t>USB Wi-Fi</a:t>
                      </a:r>
                      <a:r>
                        <a:rPr lang="zh-CN" altLang="en-US" sz="1100" dirty="0">
                          <a:solidFill>
                            <a:srgbClr val="000000"/>
                          </a:solidFill>
                          <a:effectLst/>
                          <a:latin typeface="微软雅黑" panose="020B0503020204020204" pitchFamily="34" charset="-122"/>
                          <a:ea typeface="微软雅黑" panose="020B0503020204020204" pitchFamily="34" charset="-122"/>
                        </a:rPr>
                        <a:t>；</a:t>
                      </a:r>
                      <a:r>
                        <a:rPr lang="en-US" altLang="zh-CN" sz="1100" dirty="0">
                          <a:solidFill>
                            <a:srgbClr val="000000"/>
                          </a:solidFill>
                          <a:effectLst/>
                          <a:latin typeface="微软雅黑" panose="020B0503020204020204" pitchFamily="34" charset="-122"/>
                          <a:ea typeface="微软雅黑" panose="020B0503020204020204" pitchFamily="34" charset="-122"/>
                        </a:rPr>
                        <a:t>USB</a:t>
                      </a:r>
                      <a:r>
                        <a:rPr lang="zh-CN" altLang="en-US" sz="1100" dirty="0">
                          <a:solidFill>
                            <a:srgbClr val="000000"/>
                          </a:solidFill>
                          <a:effectLst/>
                          <a:latin typeface="微软雅黑" panose="020B0503020204020204" pitchFamily="34" charset="-122"/>
                          <a:ea typeface="微软雅黑" panose="020B0503020204020204" pitchFamily="34" charset="-122"/>
                        </a:rPr>
                        <a:t>摄像头；蓝牙模块等；</a:t>
                      </a:r>
                      <a:endParaRPr lang="zh-CN" altLang="en-US" sz="1100" dirty="0">
                        <a:effectLst/>
                        <a:latin typeface="微软雅黑" panose="020B0503020204020204" pitchFamily="34" charset="-122"/>
                        <a:ea typeface="微软雅黑" panose="020B0503020204020204" pitchFamily="34" charset="-122"/>
                      </a:endParaRPr>
                    </a:p>
                  </a:txBody>
                  <a:tcPr marL="65812" marR="65812" marT="32906" marB="3290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D7D7"/>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1.5 </a:t>
            </a:r>
            <a:r>
              <a:rPr lang="zh-CN" altLang="en-US" sz="2800" b="1" dirty="0" smtClean="0">
                <a:solidFill>
                  <a:schemeClr val="bg1"/>
                </a:solidFill>
                <a:latin typeface="微软雅黑" panose="020B0503020204020204" pitchFamily="34" charset="-122"/>
                <a:ea typeface="微软雅黑" panose="020B0503020204020204" pitchFamily="34" charset="-122"/>
              </a:rPr>
              <a:t>实验平台介绍</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823782" y="971725"/>
            <a:ext cx="954107" cy="400110"/>
          </a:xfrm>
          <a:prstGeom prst="rect">
            <a:avLst/>
          </a:prstGeom>
        </p:spPr>
        <p:txBody>
          <a:bodyPr wrap="none">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核心板</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10" name="Picture 2" descr="http://www.waveshare.net/photo/development-board/Core2440/Core2440-int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448" y="1431847"/>
            <a:ext cx="4524709" cy="25382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表格 10"/>
          <p:cNvGraphicFramePr>
            <a:graphicFrameLocks noGrp="1"/>
          </p:cNvGraphicFramePr>
          <p:nvPr/>
        </p:nvGraphicFramePr>
        <p:xfrm>
          <a:off x="5836545" y="1371835"/>
          <a:ext cx="5441055" cy="4989192"/>
        </p:xfrm>
        <a:graphic>
          <a:graphicData uri="http://schemas.openxmlformats.org/drawingml/2006/table">
            <a:tbl>
              <a:tblPr/>
              <a:tblGrid>
                <a:gridCol w="2992581"/>
                <a:gridCol w="2448474"/>
              </a:tblGrid>
              <a:tr h="4534695">
                <a:tc>
                  <a:txBody>
                    <a:bodyPr/>
                    <a:lstStyle/>
                    <a:p>
                      <a:pPr algn="l">
                        <a:buFont typeface="+mj-lt"/>
                        <a:buAutoNum type="arabicPeriod"/>
                      </a:pPr>
                      <a:r>
                        <a:rPr lang="en-US" altLang="zh-CN" sz="1200" b="1" dirty="0">
                          <a:solidFill>
                            <a:srgbClr val="00B0F0"/>
                          </a:solidFill>
                          <a:effectLst/>
                          <a:latin typeface="微软雅黑" panose="020B0503020204020204" pitchFamily="34" charset="-122"/>
                          <a:ea typeface="微软雅黑" panose="020B0503020204020204" pitchFamily="34" charset="-122"/>
                        </a:rPr>
                        <a:t>[ </a:t>
                      </a:r>
                      <a:r>
                        <a:rPr lang="zh-CN" altLang="en-US" sz="1200" b="1" dirty="0">
                          <a:solidFill>
                            <a:srgbClr val="00B0F0"/>
                          </a:solidFill>
                          <a:effectLst/>
                          <a:latin typeface="微软雅黑" panose="020B0503020204020204" pitchFamily="34" charset="-122"/>
                          <a:ea typeface="微软雅黑" panose="020B0503020204020204" pitchFamily="34" charset="-122"/>
                        </a:rPr>
                        <a:t>芯片简介 </a:t>
                      </a:r>
                      <a:r>
                        <a:rPr lang="en-US" altLang="zh-CN" sz="1200" b="1" dirty="0">
                          <a:solidFill>
                            <a:srgbClr val="00B0F0"/>
                          </a:solidFill>
                          <a:effectLst/>
                          <a:latin typeface="微软雅黑" panose="020B0503020204020204" pitchFamily="34" charset="-122"/>
                          <a:ea typeface="微软雅黑" panose="020B0503020204020204" pitchFamily="34" charset="-122"/>
                        </a:rPr>
                        <a:t>]</a:t>
                      </a:r>
                      <a:br>
                        <a:rPr lang="zh-CN" altLang="en-US" sz="1200" dirty="0">
                          <a:solidFill>
                            <a:schemeClr val="bg1"/>
                          </a:solidFill>
                          <a:latin typeface="微软雅黑" panose="020B0503020204020204" pitchFamily="34" charset="-122"/>
                          <a:ea typeface="微软雅黑" panose="020B0503020204020204" pitchFamily="34" charset="-122"/>
                        </a:rPr>
                      </a:br>
                      <a:r>
                        <a:rPr lang="en-US" sz="1200" b="1" dirty="0">
                          <a:solidFill>
                            <a:schemeClr val="bg1"/>
                          </a:solidFill>
                          <a:latin typeface="微软雅黑" panose="020B0503020204020204" pitchFamily="34" charset="-122"/>
                          <a:ea typeface="微软雅黑" panose="020B0503020204020204" pitchFamily="34" charset="-122"/>
                        </a:rPr>
                        <a:t>S3C2440AL</a:t>
                      </a:r>
                      <a:br>
                        <a:rPr lang="en-US" sz="1200" dirty="0">
                          <a:solidFill>
                            <a:schemeClr val="bg1"/>
                          </a:solidFill>
                          <a:latin typeface="微软雅黑" panose="020B0503020204020204" pitchFamily="34" charset="-122"/>
                          <a:ea typeface="微软雅黑" panose="020B0503020204020204" pitchFamily="34" charset="-122"/>
                        </a:rPr>
                      </a:br>
                      <a:r>
                        <a:rPr lang="zh-CN" altLang="en-US" sz="1200" dirty="0">
                          <a:solidFill>
                            <a:schemeClr val="bg1"/>
                          </a:solidFill>
                          <a:latin typeface="微软雅黑" panose="020B0503020204020204" pitchFamily="34" charset="-122"/>
                          <a:ea typeface="微软雅黑" panose="020B0503020204020204" pitchFamily="34" charset="-122"/>
                        </a:rPr>
                        <a:t>内　　核：</a:t>
                      </a:r>
                      <a:r>
                        <a:rPr lang="en-US" sz="1200" dirty="0">
                          <a:solidFill>
                            <a:schemeClr val="bg1"/>
                          </a:solidFill>
                          <a:latin typeface="微软雅黑" panose="020B0503020204020204" pitchFamily="34" charset="-122"/>
                          <a:ea typeface="微软雅黑" panose="020B0503020204020204" pitchFamily="34" charset="-122"/>
                        </a:rPr>
                        <a:t>ARM920T 32-bit RISC</a:t>
                      </a:r>
                      <a:br>
                        <a:rPr lang="en-US" sz="1200" dirty="0">
                          <a:solidFill>
                            <a:schemeClr val="bg1"/>
                          </a:solidFill>
                          <a:latin typeface="微软雅黑" panose="020B0503020204020204" pitchFamily="34" charset="-122"/>
                          <a:ea typeface="微软雅黑" panose="020B0503020204020204" pitchFamily="34" charset="-122"/>
                        </a:rPr>
                      </a:br>
                      <a:r>
                        <a:rPr lang="zh-CN" altLang="en-US" sz="1200" dirty="0" smtClean="0">
                          <a:solidFill>
                            <a:schemeClr val="bg1"/>
                          </a:solidFill>
                          <a:latin typeface="微软雅黑" panose="020B0503020204020204" pitchFamily="34" charset="-122"/>
                          <a:ea typeface="微软雅黑" panose="020B0503020204020204" pitchFamily="34" charset="-122"/>
                        </a:rPr>
                        <a:t>特　　性</a:t>
                      </a:r>
                      <a:r>
                        <a:rPr lang="zh-CN" altLang="en-US" sz="1200" dirty="0">
                          <a:solidFill>
                            <a:schemeClr val="bg1"/>
                          </a:solidFill>
                          <a:latin typeface="微软雅黑" panose="020B0503020204020204" pitchFamily="34" charset="-122"/>
                          <a:ea typeface="微软雅黑" panose="020B0503020204020204" pitchFamily="34" charset="-122"/>
                        </a:rPr>
                        <a:t>：带有</a:t>
                      </a:r>
                      <a:r>
                        <a:rPr lang="en-US" sz="1200" dirty="0">
                          <a:solidFill>
                            <a:schemeClr val="bg1"/>
                          </a:solidFill>
                          <a:latin typeface="微软雅黑" panose="020B0503020204020204" pitchFamily="34" charset="-122"/>
                          <a:ea typeface="微软雅黑" panose="020B0503020204020204" pitchFamily="34" charset="-122"/>
                        </a:rPr>
                        <a:t>MMU</a:t>
                      </a:r>
                      <a:r>
                        <a:rPr lang="zh-CN" altLang="en-US" sz="1200" dirty="0">
                          <a:solidFill>
                            <a:schemeClr val="bg1"/>
                          </a:solidFill>
                          <a:latin typeface="微软雅黑" panose="020B0503020204020204" pitchFamily="34" charset="-122"/>
                          <a:ea typeface="微软雅黑" panose="020B0503020204020204" pitchFamily="34" charset="-122"/>
                        </a:rPr>
                        <a:t>控制单元</a:t>
                      </a:r>
                      <a:br>
                        <a:rPr lang="zh-CN" altLang="en-US" sz="1200" dirty="0">
                          <a:solidFill>
                            <a:schemeClr val="bg1"/>
                          </a:solidFill>
                          <a:latin typeface="微软雅黑" panose="020B0503020204020204" pitchFamily="34" charset="-122"/>
                          <a:ea typeface="微软雅黑" panose="020B0503020204020204" pitchFamily="34" charset="-122"/>
                        </a:rPr>
                      </a:br>
                      <a:r>
                        <a:rPr lang="zh-CN" altLang="en-US" sz="1200" dirty="0">
                          <a:solidFill>
                            <a:schemeClr val="bg1"/>
                          </a:solidFill>
                          <a:latin typeface="微软雅黑" panose="020B0503020204020204" pitchFamily="34" charset="-122"/>
                          <a:ea typeface="微软雅黑" panose="020B0503020204020204" pitchFamily="34" charset="-122"/>
                        </a:rPr>
                        <a:t>工作频率：</a:t>
                      </a:r>
                      <a:r>
                        <a:rPr lang="en-US" altLang="zh-CN" sz="1200" dirty="0">
                          <a:solidFill>
                            <a:schemeClr val="bg1"/>
                          </a:solidFill>
                          <a:latin typeface="微软雅黑" panose="020B0503020204020204" pitchFamily="34" charset="-122"/>
                          <a:ea typeface="微软雅黑" panose="020B0503020204020204" pitchFamily="34" charset="-122"/>
                        </a:rPr>
                        <a:t>400</a:t>
                      </a:r>
                      <a:r>
                        <a:rPr lang="en-US" sz="1200" dirty="0">
                          <a:solidFill>
                            <a:schemeClr val="bg1"/>
                          </a:solidFill>
                          <a:latin typeface="微软雅黑" panose="020B0503020204020204" pitchFamily="34" charset="-122"/>
                          <a:ea typeface="微软雅黑" panose="020B0503020204020204" pitchFamily="34" charset="-122"/>
                        </a:rPr>
                        <a:t>MHz</a:t>
                      </a:r>
                      <a:br>
                        <a:rPr lang="en-US" sz="1200" dirty="0">
                          <a:solidFill>
                            <a:schemeClr val="bg1"/>
                          </a:solidFill>
                          <a:latin typeface="微软雅黑" panose="020B0503020204020204" pitchFamily="34" charset="-122"/>
                          <a:ea typeface="微软雅黑" panose="020B0503020204020204" pitchFamily="34" charset="-122"/>
                        </a:rPr>
                      </a:br>
                      <a:r>
                        <a:rPr lang="zh-CN" altLang="en-US" sz="1200" dirty="0">
                          <a:solidFill>
                            <a:schemeClr val="bg1"/>
                          </a:solidFill>
                          <a:latin typeface="微软雅黑" panose="020B0503020204020204" pitchFamily="34" charset="-122"/>
                          <a:ea typeface="微软雅黑" panose="020B0503020204020204" pitchFamily="34" charset="-122"/>
                        </a:rPr>
                        <a:t>工作电压：</a:t>
                      </a:r>
                      <a:r>
                        <a:rPr lang="en-US" altLang="zh-CN" sz="1200" dirty="0">
                          <a:solidFill>
                            <a:schemeClr val="bg1"/>
                          </a:solidFill>
                          <a:latin typeface="微软雅黑" panose="020B0503020204020204" pitchFamily="34" charset="-122"/>
                          <a:ea typeface="微软雅黑" panose="020B0503020204020204" pitchFamily="34" charset="-122"/>
                        </a:rPr>
                        <a:t>1.2</a:t>
                      </a:r>
                      <a:r>
                        <a:rPr lang="en-US" sz="1200" dirty="0">
                          <a:solidFill>
                            <a:schemeClr val="bg1"/>
                          </a:solidFill>
                          <a:latin typeface="微软雅黑" panose="020B0503020204020204" pitchFamily="34" charset="-122"/>
                          <a:ea typeface="微软雅黑" panose="020B0503020204020204" pitchFamily="34" charset="-122"/>
                        </a:rPr>
                        <a:t>V-3.3V；</a:t>
                      </a:r>
                      <a:br>
                        <a:rPr lang="en-US" sz="1200" dirty="0">
                          <a:solidFill>
                            <a:schemeClr val="bg1"/>
                          </a:solidFill>
                          <a:latin typeface="微软雅黑" panose="020B0503020204020204" pitchFamily="34" charset="-122"/>
                          <a:ea typeface="微软雅黑" panose="020B0503020204020204" pitchFamily="34" charset="-122"/>
                        </a:rPr>
                      </a:br>
                      <a:r>
                        <a:rPr lang="zh-CN" altLang="en-US" sz="1200" dirty="0">
                          <a:solidFill>
                            <a:schemeClr val="bg1"/>
                          </a:solidFill>
                          <a:latin typeface="微软雅黑" panose="020B0503020204020204" pitchFamily="34" charset="-122"/>
                          <a:ea typeface="微软雅黑" panose="020B0503020204020204" pitchFamily="34" charset="-122"/>
                        </a:rPr>
                        <a:t>封　　装：</a:t>
                      </a:r>
                      <a:r>
                        <a:rPr lang="en-US" sz="1200" dirty="0">
                          <a:solidFill>
                            <a:schemeClr val="bg1"/>
                          </a:solidFill>
                          <a:latin typeface="微软雅黑" panose="020B0503020204020204" pitchFamily="34" charset="-122"/>
                          <a:ea typeface="微软雅黑" panose="020B0503020204020204" pitchFamily="34" charset="-122"/>
                        </a:rPr>
                        <a:t>FBGA289；</a:t>
                      </a:r>
                      <a:br>
                        <a:rPr lang="en-US" sz="1200" dirty="0">
                          <a:solidFill>
                            <a:schemeClr val="bg1"/>
                          </a:solidFill>
                          <a:latin typeface="微软雅黑" panose="020B0503020204020204" pitchFamily="34" charset="-122"/>
                          <a:ea typeface="微软雅黑" panose="020B0503020204020204" pitchFamily="34" charset="-122"/>
                        </a:rPr>
                      </a:br>
                      <a:r>
                        <a:rPr lang="zh-CN" altLang="en-US" sz="1200" dirty="0">
                          <a:solidFill>
                            <a:schemeClr val="bg1"/>
                          </a:solidFill>
                          <a:latin typeface="微软雅黑" panose="020B0503020204020204" pitchFamily="34" charset="-122"/>
                          <a:ea typeface="微软雅黑" panose="020B0503020204020204" pitchFamily="34" charset="-122"/>
                        </a:rPr>
                        <a:t>资　　源</a:t>
                      </a:r>
                      <a:r>
                        <a:rPr lang="zh-CN" altLang="en-US" sz="1200" dirty="0" smtClean="0">
                          <a:solidFill>
                            <a:schemeClr val="bg1"/>
                          </a:solidFill>
                          <a:latin typeface="微软雅黑" panose="020B0503020204020204" pitchFamily="34" charset="-122"/>
                          <a:ea typeface="微软雅黑" panose="020B0503020204020204" pitchFamily="34" charset="-122"/>
                        </a:rPr>
                        <a:t>：</a:t>
                      </a:r>
                      <a:r>
                        <a:rPr lang="en-US" altLang="zh-CN" sz="1200" dirty="0" smtClean="0">
                          <a:solidFill>
                            <a:schemeClr val="bg1"/>
                          </a:solidFill>
                          <a:latin typeface="微软雅黑" panose="020B0503020204020204" pitchFamily="34" charset="-122"/>
                          <a:ea typeface="微软雅黑" panose="020B0503020204020204" pitchFamily="34" charset="-122"/>
                        </a:rPr>
                        <a:t>16</a:t>
                      </a:r>
                      <a:r>
                        <a:rPr lang="en-US" sz="1200" dirty="0" smtClean="0">
                          <a:solidFill>
                            <a:schemeClr val="bg1"/>
                          </a:solidFill>
                          <a:latin typeface="微软雅黑" panose="020B0503020204020204" pitchFamily="34" charset="-122"/>
                          <a:ea typeface="微软雅黑" panose="020B0503020204020204" pitchFamily="34" charset="-122"/>
                        </a:rPr>
                        <a:t>KB </a:t>
                      </a:r>
                      <a:r>
                        <a:rPr lang="en-US" sz="1200" dirty="0">
                          <a:solidFill>
                            <a:schemeClr val="bg1"/>
                          </a:solidFill>
                          <a:latin typeface="微软雅黑" panose="020B0503020204020204" pitchFamily="34" charset="-122"/>
                          <a:ea typeface="微软雅黑" panose="020B0503020204020204" pitchFamily="34" charset="-122"/>
                        </a:rPr>
                        <a:t>Instruction Cache，16KB Data </a:t>
                      </a:r>
                      <a:r>
                        <a:rPr lang="en-US" sz="1200" dirty="0" err="1">
                          <a:solidFill>
                            <a:schemeClr val="bg1"/>
                          </a:solidFill>
                          <a:latin typeface="微软雅黑" panose="020B0503020204020204" pitchFamily="34" charset="-122"/>
                          <a:ea typeface="微软雅黑" panose="020B0503020204020204" pitchFamily="34" charset="-122"/>
                        </a:rPr>
                        <a:t>Cache，MMU</a:t>
                      </a:r>
                      <a:r>
                        <a:rPr lang="en-US" sz="1200" dirty="0">
                          <a:solidFill>
                            <a:schemeClr val="bg1"/>
                          </a:solidFill>
                          <a:latin typeface="微软雅黑" panose="020B0503020204020204" pitchFamily="34" charset="-122"/>
                          <a:ea typeface="微软雅黑" panose="020B0503020204020204" pitchFamily="34" charset="-122"/>
                        </a:rPr>
                        <a:t> </a:t>
                      </a:r>
                      <a:br>
                        <a:rPr lang="en-US" sz="1200" dirty="0">
                          <a:solidFill>
                            <a:schemeClr val="bg1"/>
                          </a:solidFill>
                          <a:latin typeface="微软雅黑" panose="020B0503020204020204" pitchFamily="34" charset="-122"/>
                          <a:ea typeface="微软雅黑" panose="020B0503020204020204" pitchFamily="34" charset="-122"/>
                        </a:rPr>
                      </a:br>
                      <a:r>
                        <a:rPr lang="en-US" sz="1200" dirty="0">
                          <a:solidFill>
                            <a:schemeClr val="bg1"/>
                          </a:solidFill>
                          <a:latin typeface="微软雅黑" panose="020B0503020204020204" pitchFamily="34" charset="-122"/>
                          <a:ea typeface="微软雅黑" panose="020B0503020204020204" pitchFamily="34" charset="-122"/>
                        </a:rPr>
                        <a:t>　</a:t>
                      </a:r>
                      <a:r>
                        <a:rPr lang="en-US" sz="1200" dirty="0" smtClean="0">
                          <a:solidFill>
                            <a:schemeClr val="bg1"/>
                          </a:solidFill>
                          <a:latin typeface="微软雅黑" panose="020B0503020204020204" pitchFamily="34" charset="-122"/>
                          <a:ea typeface="微软雅黑" panose="020B0503020204020204" pitchFamily="34" charset="-122"/>
                        </a:rPr>
                        <a:t>2 </a:t>
                      </a:r>
                      <a:r>
                        <a:rPr lang="en-US" sz="1200" dirty="0">
                          <a:solidFill>
                            <a:schemeClr val="bg1"/>
                          </a:solidFill>
                          <a:latin typeface="微软雅黑" panose="020B0503020204020204" pitchFamily="34" charset="-122"/>
                          <a:ea typeface="微软雅黑" panose="020B0503020204020204" pitchFamily="34" charset="-122"/>
                        </a:rPr>
                        <a:t>x SPI，3 x UART，1 x I2S，1 x I2C</a:t>
                      </a:r>
                      <a:br>
                        <a:rPr lang="en-US" sz="1200" dirty="0">
                          <a:solidFill>
                            <a:schemeClr val="bg1"/>
                          </a:solidFill>
                          <a:latin typeface="微软雅黑" panose="020B0503020204020204" pitchFamily="34" charset="-122"/>
                          <a:ea typeface="微软雅黑" panose="020B0503020204020204" pitchFamily="34" charset="-122"/>
                        </a:rPr>
                      </a:br>
                      <a:r>
                        <a:rPr lang="en-US" sz="1200" dirty="0">
                          <a:solidFill>
                            <a:schemeClr val="bg1"/>
                          </a:solidFill>
                          <a:latin typeface="微软雅黑" panose="020B0503020204020204" pitchFamily="34" charset="-122"/>
                          <a:ea typeface="微软雅黑" panose="020B0503020204020204" pitchFamily="34" charset="-122"/>
                        </a:rPr>
                        <a:t>　</a:t>
                      </a:r>
                      <a:r>
                        <a:rPr lang="en-US" sz="1200" dirty="0" smtClean="0">
                          <a:solidFill>
                            <a:schemeClr val="bg1"/>
                          </a:solidFill>
                          <a:latin typeface="微软雅黑" panose="020B0503020204020204" pitchFamily="34" charset="-122"/>
                          <a:ea typeface="微软雅黑" panose="020B0503020204020204" pitchFamily="34" charset="-122"/>
                        </a:rPr>
                        <a:t>1 </a:t>
                      </a:r>
                      <a:r>
                        <a:rPr lang="en-US" sz="1200" dirty="0">
                          <a:solidFill>
                            <a:schemeClr val="bg1"/>
                          </a:solidFill>
                          <a:latin typeface="微软雅黑" panose="020B0503020204020204" pitchFamily="34" charset="-122"/>
                          <a:ea typeface="微软雅黑" panose="020B0503020204020204" pitchFamily="34" charset="-122"/>
                        </a:rPr>
                        <a:t>x SDIO(1.0</a:t>
                      </a:r>
                      <a:r>
                        <a:rPr lang="zh-CN" altLang="en-US" sz="1200" dirty="0">
                          <a:solidFill>
                            <a:schemeClr val="bg1"/>
                          </a:solidFill>
                          <a:latin typeface="微软雅黑" panose="020B0503020204020204" pitchFamily="34" charset="-122"/>
                          <a:ea typeface="微软雅黑" panose="020B0503020204020204" pitchFamily="34" charset="-122"/>
                        </a:rPr>
                        <a:t>版</a:t>
                      </a:r>
                      <a:r>
                        <a:rPr lang="en-US" sz="1200" dirty="0">
                          <a:solidFill>
                            <a:schemeClr val="bg1"/>
                          </a:solidFill>
                          <a:latin typeface="微软雅黑" panose="020B0503020204020204" pitchFamily="34" charset="-122"/>
                          <a:ea typeface="微软雅黑" panose="020B0503020204020204" pitchFamily="34" charset="-122"/>
                        </a:rPr>
                        <a:t>SD</a:t>
                      </a:r>
                      <a:r>
                        <a:rPr lang="zh-CN" altLang="en-US" sz="1200" dirty="0">
                          <a:solidFill>
                            <a:schemeClr val="bg1"/>
                          </a:solidFill>
                          <a:latin typeface="微软雅黑" panose="020B0503020204020204" pitchFamily="34" charset="-122"/>
                          <a:ea typeface="微软雅黑" panose="020B0503020204020204" pitchFamily="34" charset="-122"/>
                        </a:rPr>
                        <a:t>主接口，兼容</a:t>
                      </a:r>
                      <a:r>
                        <a:rPr lang="en-US" altLang="zh-CN" sz="1200" dirty="0">
                          <a:solidFill>
                            <a:schemeClr val="bg1"/>
                          </a:solidFill>
                          <a:latin typeface="微软雅黑" panose="020B0503020204020204" pitchFamily="34" charset="-122"/>
                          <a:ea typeface="微软雅黑" panose="020B0503020204020204" pitchFamily="34" charset="-122"/>
                        </a:rPr>
                        <a:t>2.11</a:t>
                      </a:r>
                      <a:r>
                        <a:rPr lang="zh-CN" altLang="en-US" sz="1200" dirty="0">
                          <a:solidFill>
                            <a:schemeClr val="bg1"/>
                          </a:solidFill>
                          <a:latin typeface="微软雅黑" panose="020B0503020204020204" pitchFamily="34" charset="-122"/>
                          <a:ea typeface="微软雅黑" panose="020B0503020204020204" pitchFamily="34" charset="-122"/>
                        </a:rPr>
                        <a:t>版</a:t>
                      </a:r>
                      <a:r>
                        <a:rPr lang="en-US" sz="1200" dirty="0">
                          <a:solidFill>
                            <a:schemeClr val="bg1"/>
                          </a:solidFill>
                          <a:latin typeface="微软雅黑" panose="020B0503020204020204" pitchFamily="34" charset="-122"/>
                          <a:ea typeface="微软雅黑" panose="020B0503020204020204" pitchFamily="34" charset="-122"/>
                        </a:rPr>
                        <a:t>MMC</a:t>
                      </a:r>
                      <a:r>
                        <a:rPr lang="zh-CN" altLang="en-US" sz="1200" dirty="0">
                          <a:solidFill>
                            <a:schemeClr val="bg1"/>
                          </a:solidFill>
                          <a:latin typeface="微软雅黑" panose="020B0503020204020204" pitchFamily="34" charset="-122"/>
                          <a:ea typeface="微软雅黑" panose="020B0503020204020204" pitchFamily="34" charset="-122"/>
                        </a:rPr>
                        <a:t>接口</a:t>
                      </a:r>
                      <a:r>
                        <a:rPr lang="en-US" altLang="zh-CN" sz="1200" dirty="0">
                          <a:solidFill>
                            <a:schemeClr val="bg1"/>
                          </a:solidFill>
                          <a:latin typeface="微软雅黑" panose="020B0503020204020204" pitchFamily="34" charset="-122"/>
                          <a:ea typeface="微软雅黑" panose="020B0503020204020204" pitchFamily="34" charset="-122"/>
                        </a:rPr>
                        <a:t>)</a:t>
                      </a:r>
                      <a:br>
                        <a:rPr lang="en-US" altLang="zh-CN" sz="1200" dirty="0">
                          <a:solidFill>
                            <a:schemeClr val="bg1"/>
                          </a:solidFill>
                          <a:latin typeface="微软雅黑" panose="020B0503020204020204" pitchFamily="34" charset="-122"/>
                          <a:ea typeface="微软雅黑" panose="020B0503020204020204" pitchFamily="34" charset="-122"/>
                        </a:rPr>
                      </a:br>
                      <a:r>
                        <a:rPr lang="zh-CN" altLang="en-US" sz="1200" dirty="0">
                          <a:solidFill>
                            <a:schemeClr val="bg1"/>
                          </a:solidFill>
                          <a:latin typeface="微软雅黑" panose="020B0503020204020204" pitchFamily="34" charset="-122"/>
                          <a:ea typeface="微软雅黑" panose="020B0503020204020204" pitchFamily="34" charset="-122"/>
                        </a:rPr>
                        <a:t>　</a:t>
                      </a:r>
                      <a:r>
                        <a:rPr lang="en-US" altLang="zh-CN" sz="1200" dirty="0" smtClean="0">
                          <a:solidFill>
                            <a:schemeClr val="bg1"/>
                          </a:solidFill>
                          <a:latin typeface="微软雅黑" panose="020B0503020204020204" pitchFamily="34" charset="-122"/>
                          <a:ea typeface="微软雅黑" panose="020B0503020204020204" pitchFamily="34" charset="-122"/>
                        </a:rPr>
                        <a:t>1 </a:t>
                      </a:r>
                      <a:r>
                        <a:rPr lang="en-US" sz="1200" dirty="0">
                          <a:solidFill>
                            <a:schemeClr val="bg1"/>
                          </a:solidFill>
                          <a:latin typeface="微软雅黑" panose="020B0503020204020204" pitchFamily="34" charset="-122"/>
                          <a:ea typeface="微软雅黑" panose="020B0503020204020204" pitchFamily="34" charset="-122"/>
                        </a:rPr>
                        <a:t>x 8-bit Camera interface</a:t>
                      </a:r>
                      <a:br>
                        <a:rPr lang="en-US" sz="1200" dirty="0">
                          <a:solidFill>
                            <a:schemeClr val="bg1"/>
                          </a:solidFill>
                          <a:latin typeface="微软雅黑" panose="020B0503020204020204" pitchFamily="34" charset="-122"/>
                          <a:ea typeface="微软雅黑" panose="020B0503020204020204" pitchFamily="34" charset="-122"/>
                        </a:rPr>
                      </a:br>
                      <a:r>
                        <a:rPr lang="en-US" sz="1200" dirty="0">
                          <a:solidFill>
                            <a:schemeClr val="bg1"/>
                          </a:solidFill>
                          <a:latin typeface="微软雅黑" panose="020B0503020204020204" pitchFamily="34" charset="-122"/>
                          <a:ea typeface="微软雅黑" panose="020B0503020204020204" pitchFamily="34" charset="-122"/>
                        </a:rPr>
                        <a:t>　</a:t>
                      </a:r>
                      <a:r>
                        <a:rPr lang="en-US" sz="1200" dirty="0" smtClean="0">
                          <a:solidFill>
                            <a:schemeClr val="bg1"/>
                          </a:solidFill>
                          <a:latin typeface="微软雅黑" panose="020B0503020204020204" pitchFamily="34" charset="-122"/>
                          <a:ea typeface="微软雅黑" panose="020B0503020204020204" pitchFamily="34" charset="-122"/>
                        </a:rPr>
                        <a:t>2 </a:t>
                      </a:r>
                      <a:r>
                        <a:rPr lang="en-US" sz="1200" dirty="0">
                          <a:solidFill>
                            <a:schemeClr val="bg1"/>
                          </a:solidFill>
                          <a:latin typeface="微软雅黑" panose="020B0503020204020204" pitchFamily="34" charset="-122"/>
                          <a:ea typeface="微软雅黑" panose="020B0503020204020204" pitchFamily="34" charset="-122"/>
                        </a:rPr>
                        <a:t>x USB 1.1 Hos，1 x USB 1.1 Device</a:t>
                      </a:r>
                      <a:br>
                        <a:rPr lang="en-US" sz="1200" dirty="0">
                          <a:solidFill>
                            <a:schemeClr val="bg1"/>
                          </a:solidFill>
                          <a:latin typeface="微软雅黑" panose="020B0503020204020204" pitchFamily="34" charset="-122"/>
                          <a:ea typeface="微软雅黑" panose="020B0503020204020204" pitchFamily="34" charset="-122"/>
                        </a:rPr>
                      </a:br>
                      <a:r>
                        <a:rPr lang="en-US" sz="1200" dirty="0">
                          <a:solidFill>
                            <a:schemeClr val="bg1"/>
                          </a:solidFill>
                          <a:latin typeface="微软雅黑" panose="020B0503020204020204" pitchFamily="34" charset="-122"/>
                          <a:ea typeface="微软雅黑" panose="020B0503020204020204" pitchFamily="34" charset="-122"/>
                        </a:rPr>
                        <a:t>　</a:t>
                      </a:r>
                      <a:r>
                        <a:rPr lang="en-US" sz="1200" dirty="0" smtClean="0">
                          <a:solidFill>
                            <a:schemeClr val="bg1"/>
                          </a:solidFill>
                          <a:latin typeface="微软雅黑" panose="020B0503020204020204" pitchFamily="34" charset="-122"/>
                          <a:ea typeface="微软雅黑" panose="020B0503020204020204" pitchFamily="34" charset="-122"/>
                        </a:rPr>
                        <a:t>1 </a:t>
                      </a:r>
                      <a:r>
                        <a:rPr lang="en-US" sz="1200" dirty="0">
                          <a:solidFill>
                            <a:schemeClr val="bg1"/>
                          </a:solidFill>
                          <a:latin typeface="微软雅黑" panose="020B0503020204020204" pitchFamily="34" charset="-122"/>
                          <a:ea typeface="微软雅黑" panose="020B0503020204020204" pitchFamily="34" charset="-122"/>
                        </a:rPr>
                        <a:t>x AC97 Audio-CODEC Interface</a:t>
                      </a:r>
                      <a:br>
                        <a:rPr lang="en-US" sz="1200" dirty="0">
                          <a:solidFill>
                            <a:schemeClr val="bg1"/>
                          </a:solidFill>
                          <a:latin typeface="微软雅黑" panose="020B0503020204020204" pitchFamily="34" charset="-122"/>
                          <a:ea typeface="微软雅黑" panose="020B0503020204020204" pitchFamily="34" charset="-122"/>
                        </a:rPr>
                      </a:br>
                      <a:r>
                        <a:rPr lang="en-US" sz="1200" dirty="0">
                          <a:solidFill>
                            <a:schemeClr val="bg1"/>
                          </a:solidFill>
                          <a:latin typeface="微软雅黑" panose="020B0503020204020204" pitchFamily="34" charset="-122"/>
                          <a:ea typeface="微软雅黑" panose="020B0503020204020204" pitchFamily="34" charset="-122"/>
                        </a:rPr>
                        <a:t>　</a:t>
                      </a:r>
                      <a:r>
                        <a:rPr lang="en-US" sz="1200" dirty="0" smtClean="0">
                          <a:solidFill>
                            <a:schemeClr val="bg1"/>
                          </a:solidFill>
                          <a:latin typeface="微软雅黑" panose="020B0503020204020204" pitchFamily="34" charset="-122"/>
                          <a:ea typeface="微软雅黑" panose="020B0503020204020204" pitchFamily="34" charset="-122"/>
                        </a:rPr>
                        <a:t>60 </a:t>
                      </a:r>
                      <a:r>
                        <a:rPr lang="en-US" sz="1200" dirty="0">
                          <a:solidFill>
                            <a:schemeClr val="bg1"/>
                          </a:solidFill>
                          <a:latin typeface="微软雅黑" panose="020B0503020204020204" pitchFamily="34" charset="-122"/>
                          <a:ea typeface="微软雅黑" panose="020B0503020204020204" pitchFamily="34" charset="-122"/>
                        </a:rPr>
                        <a:t>x Interrupt Controller</a:t>
                      </a:r>
                      <a:br>
                        <a:rPr lang="en-US" sz="1200" dirty="0">
                          <a:solidFill>
                            <a:schemeClr val="bg1"/>
                          </a:solidFill>
                          <a:latin typeface="微软雅黑" panose="020B0503020204020204" pitchFamily="34" charset="-122"/>
                          <a:ea typeface="微软雅黑" panose="020B0503020204020204" pitchFamily="34" charset="-122"/>
                        </a:rPr>
                      </a:br>
                      <a:r>
                        <a:rPr lang="en-US" sz="1200" dirty="0">
                          <a:solidFill>
                            <a:schemeClr val="bg1"/>
                          </a:solidFill>
                          <a:latin typeface="微软雅黑" panose="020B0503020204020204" pitchFamily="34" charset="-122"/>
                          <a:ea typeface="微软雅黑" panose="020B0503020204020204" pitchFamily="34" charset="-122"/>
                        </a:rPr>
                        <a:t>　</a:t>
                      </a:r>
                      <a:r>
                        <a:rPr lang="en-US" sz="1200" dirty="0" smtClean="0">
                          <a:solidFill>
                            <a:schemeClr val="bg1"/>
                          </a:solidFill>
                          <a:latin typeface="微软雅黑" panose="020B0503020204020204" pitchFamily="34" charset="-122"/>
                          <a:ea typeface="微软雅黑" panose="020B0503020204020204" pitchFamily="34" charset="-122"/>
                        </a:rPr>
                        <a:t>4 </a:t>
                      </a:r>
                      <a:r>
                        <a:rPr lang="en-US" sz="1200" dirty="0">
                          <a:solidFill>
                            <a:schemeClr val="bg1"/>
                          </a:solidFill>
                          <a:latin typeface="微软雅黑" panose="020B0503020204020204" pitchFamily="34" charset="-122"/>
                          <a:ea typeface="微软雅黑" panose="020B0503020204020204" pitchFamily="34" charset="-122"/>
                        </a:rPr>
                        <a:t>x 16-bit PWM(1-ch</a:t>
                      </a:r>
                      <a:r>
                        <a:rPr lang="zh-CN" altLang="en-US" sz="1200" dirty="0">
                          <a:solidFill>
                            <a:schemeClr val="bg1"/>
                          </a:solidFill>
                          <a:latin typeface="微软雅黑" panose="020B0503020204020204" pitchFamily="34" charset="-122"/>
                          <a:ea typeface="微软雅黑" panose="020B0503020204020204" pitchFamily="34" charset="-122"/>
                        </a:rPr>
                        <a:t>支持</a:t>
                      </a:r>
                      <a:r>
                        <a:rPr lang="en-US" sz="1200" dirty="0">
                          <a:solidFill>
                            <a:schemeClr val="bg1"/>
                          </a:solidFill>
                          <a:latin typeface="微软雅黑" panose="020B0503020204020204" pitchFamily="34" charset="-122"/>
                          <a:ea typeface="微软雅黑" panose="020B0503020204020204" pitchFamily="34" charset="-122"/>
                        </a:rPr>
                        <a:t>DMA)，4 x DMA Controller</a:t>
                      </a:r>
                      <a:br>
                        <a:rPr lang="en-US" sz="1200" dirty="0">
                          <a:solidFill>
                            <a:schemeClr val="bg1"/>
                          </a:solidFill>
                          <a:latin typeface="微软雅黑" panose="020B0503020204020204" pitchFamily="34" charset="-122"/>
                          <a:ea typeface="微软雅黑" panose="020B0503020204020204" pitchFamily="34" charset="-122"/>
                        </a:rPr>
                      </a:br>
                      <a:r>
                        <a:rPr lang="en-US" sz="1200" dirty="0">
                          <a:solidFill>
                            <a:schemeClr val="bg1"/>
                          </a:solidFill>
                          <a:latin typeface="微软雅黑" panose="020B0503020204020204" pitchFamily="34" charset="-122"/>
                          <a:ea typeface="微软雅黑" panose="020B0503020204020204" pitchFamily="34" charset="-122"/>
                        </a:rPr>
                        <a:t>　</a:t>
                      </a:r>
                      <a:r>
                        <a:rPr lang="zh-CN" altLang="en-US" sz="1200" dirty="0" smtClean="0">
                          <a:solidFill>
                            <a:schemeClr val="bg1"/>
                          </a:solidFill>
                          <a:latin typeface="微软雅黑" panose="020B0503020204020204" pitchFamily="34" charset="-122"/>
                          <a:ea typeface="微软雅黑" panose="020B0503020204020204" pitchFamily="34" charset="-122"/>
                        </a:rPr>
                        <a:t>模数转换</a:t>
                      </a:r>
                      <a:r>
                        <a:rPr lang="zh-CN" altLang="en-US" sz="1200" dirty="0">
                          <a:solidFill>
                            <a:schemeClr val="bg1"/>
                          </a:solidFill>
                          <a:latin typeface="微软雅黑" panose="020B0503020204020204" pitchFamily="34" charset="-122"/>
                          <a:ea typeface="微软雅黑" panose="020B0503020204020204" pitchFamily="34" charset="-122"/>
                        </a:rPr>
                        <a:t>：</a:t>
                      </a:r>
                      <a:r>
                        <a:rPr lang="en-US" altLang="zh-CN" sz="1200" dirty="0">
                          <a:solidFill>
                            <a:schemeClr val="bg1"/>
                          </a:solidFill>
                          <a:latin typeface="微软雅黑" panose="020B0503020204020204" pitchFamily="34" charset="-122"/>
                          <a:ea typeface="微软雅黑" panose="020B0503020204020204" pitchFamily="34" charset="-122"/>
                        </a:rPr>
                        <a:t>8 </a:t>
                      </a:r>
                      <a:r>
                        <a:rPr lang="en-US" sz="1200" dirty="0">
                          <a:solidFill>
                            <a:schemeClr val="bg1"/>
                          </a:solidFill>
                          <a:latin typeface="微软雅黑" panose="020B0503020204020204" pitchFamily="34" charset="-122"/>
                          <a:ea typeface="微软雅黑" panose="020B0503020204020204" pitchFamily="34" charset="-122"/>
                        </a:rPr>
                        <a:t>x AD(10</a:t>
                      </a:r>
                      <a:r>
                        <a:rPr lang="zh-CN" altLang="en-US" sz="1200" dirty="0">
                          <a:solidFill>
                            <a:schemeClr val="bg1"/>
                          </a:solidFill>
                          <a:latin typeface="微软雅黑" panose="020B0503020204020204" pitchFamily="34" charset="-122"/>
                          <a:ea typeface="微软雅黑" panose="020B0503020204020204" pitchFamily="34" charset="-122"/>
                        </a:rPr>
                        <a:t>位，</a:t>
                      </a:r>
                      <a:r>
                        <a:rPr lang="en-US" altLang="zh-CN" sz="1200" dirty="0">
                          <a:solidFill>
                            <a:schemeClr val="bg1"/>
                          </a:solidFill>
                          <a:latin typeface="微软雅黑" panose="020B0503020204020204" pitchFamily="34" charset="-122"/>
                          <a:ea typeface="微软雅黑" panose="020B0503020204020204" pitchFamily="34" charset="-122"/>
                        </a:rPr>
                        <a:t>500</a:t>
                      </a:r>
                      <a:r>
                        <a:rPr lang="en-US" sz="1200" dirty="0">
                          <a:solidFill>
                            <a:schemeClr val="bg1"/>
                          </a:solidFill>
                          <a:latin typeface="微软雅黑" panose="020B0503020204020204" pitchFamily="34" charset="-122"/>
                          <a:ea typeface="微软雅黑" panose="020B0503020204020204" pitchFamily="34" charset="-122"/>
                        </a:rPr>
                        <a:t>KSPS，</a:t>
                      </a:r>
                      <a:r>
                        <a:rPr lang="zh-CN" altLang="en-US" sz="1200" dirty="0">
                          <a:solidFill>
                            <a:schemeClr val="bg1"/>
                          </a:solidFill>
                          <a:latin typeface="微软雅黑" panose="020B0503020204020204" pitchFamily="34" charset="-122"/>
                          <a:ea typeface="微软雅黑" panose="020B0503020204020204" pitchFamily="34" charset="-122"/>
                        </a:rPr>
                        <a:t>直接集成触摸接口</a:t>
                      </a:r>
                      <a:r>
                        <a:rPr lang="en-US" altLang="zh-CN" sz="1200" dirty="0">
                          <a:solidFill>
                            <a:schemeClr val="bg1"/>
                          </a:solidFill>
                          <a:latin typeface="微软雅黑" panose="020B0503020204020204" pitchFamily="34" charset="-122"/>
                          <a:ea typeface="微软雅黑" panose="020B0503020204020204" pitchFamily="34" charset="-122"/>
                        </a:rPr>
                        <a:t>)</a:t>
                      </a:r>
                      <a:br>
                        <a:rPr lang="en-US" altLang="zh-CN" sz="1200" dirty="0">
                          <a:solidFill>
                            <a:schemeClr val="bg1"/>
                          </a:solidFill>
                          <a:latin typeface="微软雅黑" panose="020B0503020204020204" pitchFamily="34" charset="-122"/>
                          <a:ea typeface="微软雅黑" panose="020B0503020204020204" pitchFamily="34" charset="-122"/>
                        </a:rPr>
                      </a:br>
                      <a:r>
                        <a:rPr lang="zh-CN" altLang="en-US" sz="1200" dirty="0">
                          <a:solidFill>
                            <a:schemeClr val="bg1"/>
                          </a:solidFill>
                          <a:latin typeface="微软雅黑" panose="020B0503020204020204" pitchFamily="34" charset="-122"/>
                          <a:ea typeface="微软雅黑" panose="020B0503020204020204" pitchFamily="34" charset="-122"/>
                        </a:rPr>
                        <a:t>　</a:t>
                      </a:r>
                      <a:r>
                        <a:rPr lang="zh-CN" altLang="en-US" sz="1200" dirty="0" smtClean="0">
                          <a:solidFill>
                            <a:schemeClr val="bg1"/>
                          </a:solidFill>
                          <a:latin typeface="微软雅黑" panose="020B0503020204020204" pitchFamily="34" charset="-122"/>
                          <a:ea typeface="微软雅黑" panose="020B0503020204020204" pitchFamily="34" charset="-122"/>
                        </a:rPr>
                        <a:t>调试</a:t>
                      </a:r>
                      <a:r>
                        <a:rPr lang="zh-CN" altLang="en-US" sz="1200" dirty="0">
                          <a:solidFill>
                            <a:schemeClr val="bg1"/>
                          </a:solidFill>
                          <a:latin typeface="微软雅黑" panose="020B0503020204020204" pitchFamily="34" charset="-122"/>
                          <a:ea typeface="微软雅黑" panose="020B0503020204020204" pitchFamily="34" charset="-122"/>
                        </a:rPr>
                        <a:t>下载：支持</a:t>
                      </a:r>
                      <a:r>
                        <a:rPr lang="en-US" sz="1200" dirty="0">
                          <a:solidFill>
                            <a:schemeClr val="bg1"/>
                          </a:solidFill>
                          <a:latin typeface="微软雅黑" panose="020B0503020204020204" pitchFamily="34" charset="-122"/>
                          <a:ea typeface="微软雅黑" panose="020B0503020204020204" pitchFamily="34" charset="-122"/>
                        </a:rPr>
                        <a:t>JTAG</a:t>
                      </a:r>
                      <a:r>
                        <a:rPr lang="zh-CN" altLang="en-US" sz="1200" dirty="0">
                          <a:solidFill>
                            <a:schemeClr val="bg1"/>
                          </a:solidFill>
                          <a:latin typeface="微软雅黑" panose="020B0503020204020204" pitchFamily="34" charset="-122"/>
                          <a:ea typeface="微软雅黑" panose="020B0503020204020204" pitchFamily="34" charset="-122"/>
                        </a:rPr>
                        <a:t>接口的调试</a:t>
                      </a:r>
                      <a:r>
                        <a:rPr lang="zh-CN" altLang="en-US" sz="1200" dirty="0" smtClean="0">
                          <a:solidFill>
                            <a:schemeClr val="bg1"/>
                          </a:solidFill>
                          <a:latin typeface="微软雅黑" panose="020B0503020204020204" pitchFamily="34" charset="-122"/>
                          <a:ea typeface="微软雅黑" panose="020B0503020204020204" pitchFamily="34" charset="-122"/>
                        </a:rPr>
                        <a:t>下载</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l">
                        <a:buFont typeface="+mj-lt"/>
                        <a:buAutoNum type="arabicPeriod"/>
                      </a:pPr>
                      <a:endParaRPr lang="zh-CN" altLang="en-US" sz="1200" dirty="0">
                        <a:solidFill>
                          <a:schemeClr val="bg1"/>
                        </a:solidFill>
                        <a:latin typeface="微软雅黑" panose="020B0503020204020204" pitchFamily="34" charset="-122"/>
                        <a:ea typeface="微软雅黑" panose="020B0503020204020204" pitchFamily="34" charset="-122"/>
                      </a:endParaRPr>
                    </a:p>
                    <a:p>
                      <a:pPr algn="l">
                        <a:buFont typeface="+mj-lt"/>
                        <a:buAutoNum type="arabicPeriod"/>
                      </a:pPr>
                      <a:r>
                        <a:rPr lang="en-US" sz="1200" b="1" dirty="0">
                          <a:solidFill>
                            <a:srgbClr val="00B0F0"/>
                          </a:solidFill>
                          <a:latin typeface="微软雅黑" panose="020B0503020204020204" pitchFamily="34" charset="-122"/>
                          <a:ea typeface="微软雅黑" panose="020B0503020204020204" pitchFamily="34" charset="-122"/>
                        </a:rPr>
                        <a:t>K4S561632N </a:t>
                      </a:r>
                      <a:r>
                        <a:rPr lang="en-US" sz="1200" dirty="0">
                          <a:solidFill>
                            <a:schemeClr val="bg1"/>
                          </a:solidFill>
                          <a:latin typeface="微软雅黑" panose="020B0503020204020204" pitchFamily="34" charset="-122"/>
                          <a:ea typeface="微软雅黑" panose="020B0503020204020204" pitchFamily="34" charset="-122"/>
                        </a:rPr>
                        <a:t> </a:t>
                      </a:r>
                      <a:br>
                        <a:rPr lang="en-US" sz="1200" dirty="0">
                          <a:solidFill>
                            <a:schemeClr val="bg1"/>
                          </a:solidFill>
                          <a:latin typeface="微软雅黑" panose="020B0503020204020204" pitchFamily="34" charset="-122"/>
                          <a:ea typeface="微软雅黑" panose="020B0503020204020204" pitchFamily="34" charset="-122"/>
                        </a:rPr>
                      </a:br>
                      <a:r>
                        <a:rPr lang="en-US" sz="1200" dirty="0">
                          <a:solidFill>
                            <a:schemeClr val="bg1"/>
                          </a:solidFill>
                          <a:latin typeface="微软雅黑" panose="020B0503020204020204" pitchFamily="34" charset="-122"/>
                          <a:ea typeface="微软雅黑" panose="020B0503020204020204" pitchFamily="34" charset="-122"/>
                        </a:rPr>
                        <a:t>2 x 32M Byte SDRAM</a:t>
                      </a:r>
                      <a:r>
                        <a:rPr lang="en-US" sz="1200" dirty="0" smtClean="0">
                          <a:solidFill>
                            <a:schemeClr val="bg1"/>
                          </a:solidFill>
                          <a:latin typeface="微软雅黑" panose="020B0503020204020204" pitchFamily="34" charset="-122"/>
                          <a:ea typeface="微软雅黑" panose="020B0503020204020204" pitchFamily="34" charset="-122"/>
                        </a:rPr>
                        <a:t>。</a:t>
                      </a:r>
                      <a:endParaRPr lang="en-US" sz="1200" dirty="0" smtClean="0">
                        <a:solidFill>
                          <a:schemeClr val="bg1"/>
                        </a:solidFill>
                        <a:latin typeface="微软雅黑" panose="020B0503020204020204" pitchFamily="34" charset="-122"/>
                        <a:ea typeface="微软雅黑" panose="020B0503020204020204" pitchFamily="34" charset="-122"/>
                      </a:endParaRPr>
                    </a:p>
                    <a:p>
                      <a:pPr algn="l">
                        <a:buFont typeface="+mj-lt"/>
                        <a:buAutoNum type="arabicPeriod"/>
                      </a:pPr>
                      <a:endParaRPr lang="en-US" sz="1200" dirty="0">
                        <a:solidFill>
                          <a:schemeClr val="bg1"/>
                        </a:solidFill>
                        <a:latin typeface="微软雅黑" panose="020B0503020204020204" pitchFamily="34" charset="-122"/>
                        <a:ea typeface="微软雅黑" panose="020B0503020204020204" pitchFamily="34" charset="-122"/>
                      </a:endParaRPr>
                    </a:p>
                    <a:p>
                      <a:pPr algn="l">
                        <a:buFont typeface="+mj-lt"/>
                        <a:buAutoNum type="arabicPeriod"/>
                      </a:pPr>
                      <a:r>
                        <a:rPr lang="en-US" sz="1200" b="1" dirty="0" smtClean="0">
                          <a:solidFill>
                            <a:srgbClr val="00B0F0"/>
                          </a:solidFill>
                          <a:latin typeface="微软雅黑" panose="020B0503020204020204" pitchFamily="34" charset="-122"/>
                          <a:ea typeface="微软雅黑" panose="020B0503020204020204" pitchFamily="34" charset="-122"/>
                        </a:rPr>
                        <a:t>K9F2G08U0B</a:t>
                      </a:r>
                      <a:br>
                        <a:rPr lang="en-US" sz="1200" dirty="0" smtClean="0">
                          <a:solidFill>
                            <a:srgbClr val="00B0F0"/>
                          </a:solidFill>
                          <a:latin typeface="微软雅黑" panose="020B0503020204020204" pitchFamily="34" charset="-122"/>
                          <a:ea typeface="微软雅黑" panose="020B0503020204020204" pitchFamily="34" charset="-122"/>
                        </a:rPr>
                      </a:br>
                      <a:r>
                        <a:rPr lang="en-US" sz="1200" dirty="0" smtClean="0">
                          <a:solidFill>
                            <a:schemeClr val="bg1"/>
                          </a:solidFill>
                          <a:latin typeface="微软雅黑" panose="020B0503020204020204" pitchFamily="34" charset="-122"/>
                          <a:ea typeface="微软雅黑" panose="020B0503020204020204" pitchFamily="34" charset="-122"/>
                        </a:rPr>
                        <a:t>2G Bit </a:t>
                      </a:r>
                      <a:r>
                        <a:rPr lang="en-US" sz="1200" dirty="0" err="1" smtClean="0">
                          <a:solidFill>
                            <a:schemeClr val="bg1"/>
                          </a:solidFill>
                          <a:latin typeface="微软雅黑" panose="020B0503020204020204" pitchFamily="34" charset="-122"/>
                          <a:ea typeface="微软雅黑" panose="020B0503020204020204" pitchFamily="34" charset="-122"/>
                        </a:rPr>
                        <a:t>Nand</a:t>
                      </a:r>
                      <a:r>
                        <a:rPr lang="en-US" sz="1200" dirty="0" smtClean="0">
                          <a:solidFill>
                            <a:schemeClr val="bg1"/>
                          </a:solidFill>
                          <a:latin typeface="微软雅黑" panose="020B0503020204020204" pitchFamily="34" charset="-122"/>
                          <a:ea typeface="微软雅黑" panose="020B0503020204020204" pitchFamily="34" charset="-122"/>
                        </a:rPr>
                        <a:t> Flash。</a:t>
                      </a:r>
                      <a:endParaRPr lang="en-US" sz="1200" dirty="0">
                        <a:solidFill>
                          <a:schemeClr val="bg1"/>
                        </a:solidFill>
                        <a:latin typeface="微软雅黑" panose="020B0503020204020204" pitchFamily="34" charset="-122"/>
                        <a:ea typeface="微软雅黑" panose="020B0503020204020204" pitchFamily="34" charset="-122"/>
                      </a:endParaRPr>
                    </a:p>
                  </a:txBody>
                  <a:tcPr marL="51431" marR="51431" marT="25716" marB="25716">
                    <a:lnL>
                      <a:noFill/>
                    </a:lnL>
                    <a:lnR>
                      <a:noFill/>
                    </a:lnR>
                    <a:lnT>
                      <a:noFill/>
                    </a:lnT>
                    <a:lnB>
                      <a:noFill/>
                    </a:lnB>
                  </a:tcPr>
                </a:tc>
                <a:tc>
                  <a:txBody>
                    <a:bodyPr/>
                    <a:lstStyle/>
                    <a:p>
                      <a:pPr algn="l">
                        <a:buFont typeface="+mj-lt"/>
                        <a:buAutoNum type="arabicPeriod" startAt="4"/>
                      </a:pPr>
                      <a:r>
                        <a:rPr lang="en-US" altLang="zh-CN" sz="1200" b="1" dirty="0" smtClean="0">
                          <a:solidFill>
                            <a:srgbClr val="00B0F0"/>
                          </a:solidFill>
                          <a:latin typeface="微软雅黑" panose="020B0503020204020204" pitchFamily="34" charset="-122"/>
                          <a:ea typeface="微软雅黑" panose="020B0503020204020204" pitchFamily="34" charset="-122"/>
                        </a:rPr>
                        <a:t>EN29LV160BB(PCB</a:t>
                      </a:r>
                      <a:r>
                        <a:rPr lang="zh-CN" altLang="en-US" sz="1200" b="1" dirty="0">
                          <a:solidFill>
                            <a:srgbClr val="00B0F0"/>
                          </a:solidFill>
                          <a:latin typeface="微软雅黑" panose="020B0503020204020204" pitchFamily="34" charset="-122"/>
                          <a:ea typeface="微软雅黑" panose="020B0503020204020204" pitchFamily="34" charset="-122"/>
                        </a:rPr>
                        <a:t>背面</a:t>
                      </a:r>
                      <a:r>
                        <a:rPr lang="en-US" altLang="zh-CN" sz="1200" b="1" dirty="0">
                          <a:solidFill>
                            <a:srgbClr val="00B0F0"/>
                          </a:solidFill>
                          <a:latin typeface="微软雅黑" panose="020B0503020204020204" pitchFamily="34" charset="-122"/>
                          <a:ea typeface="微软雅黑" panose="020B0503020204020204" pitchFamily="34" charset="-122"/>
                        </a:rPr>
                        <a:t>) </a:t>
                      </a:r>
                      <a:br>
                        <a:rPr lang="zh-CN" altLang="en-US" sz="1200" dirty="0">
                          <a:solidFill>
                            <a:srgbClr val="00B0F0"/>
                          </a:solidFill>
                          <a:latin typeface="微软雅黑" panose="020B0503020204020204" pitchFamily="34" charset="-122"/>
                          <a:ea typeface="微软雅黑" panose="020B0503020204020204" pitchFamily="34" charset="-122"/>
                        </a:rPr>
                      </a:br>
                      <a:r>
                        <a:rPr lang="en-US" altLang="zh-CN" sz="1200" dirty="0">
                          <a:solidFill>
                            <a:schemeClr val="bg1"/>
                          </a:solidFill>
                          <a:latin typeface="微软雅黑" panose="020B0503020204020204" pitchFamily="34" charset="-122"/>
                          <a:ea typeface="微软雅黑" panose="020B0503020204020204" pitchFamily="34" charset="-122"/>
                        </a:rPr>
                        <a:t>2M Byte </a:t>
                      </a:r>
                      <a:r>
                        <a:rPr lang="en-US" altLang="zh-CN" sz="1200" dirty="0" smtClean="0">
                          <a:solidFill>
                            <a:schemeClr val="bg1"/>
                          </a:solidFill>
                          <a:latin typeface="微软雅黑" panose="020B0503020204020204" pitchFamily="34" charset="-122"/>
                          <a:ea typeface="微软雅黑" panose="020B0503020204020204" pitchFamily="34" charset="-122"/>
                        </a:rPr>
                        <a:t>Nor Flash</a:t>
                      </a:r>
                      <a:r>
                        <a:rPr lang="zh-CN" altLang="en-US" sz="1200" dirty="0" smtClean="0">
                          <a:solidFill>
                            <a:schemeClr val="bg1"/>
                          </a:solidFill>
                          <a:latin typeface="微软雅黑" panose="020B0503020204020204" pitchFamily="34" charset="-122"/>
                          <a:ea typeface="微软雅黑" panose="020B0503020204020204" pitchFamily="34" charset="-122"/>
                        </a:rPr>
                        <a:t>。</a:t>
                      </a:r>
                      <a:endParaRPr lang="zh-CN" altLang="en-US" sz="1200" dirty="0">
                        <a:solidFill>
                          <a:schemeClr val="bg1"/>
                        </a:solidFill>
                        <a:latin typeface="微软雅黑" panose="020B0503020204020204" pitchFamily="34" charset="-122"/>
                        <a:ea typeface="微软雅黑" panose="020B0503020204020204" pitchFamily="34" charset="-122"/>
                      </a:endParaRPr>
                    </a:p>
                    <a:p>
                      <a:pPr algn="l">
                        <a:buFont typeface="+mj-lt"/>
                        <a:buAutoNum type="arabicPeriod" startAt="4"/>
                      </a:pPr>
                      <a:endParaRPr lang="en-US" altLang="zh-CN" sz="1200" b="1" dirty="0" smtClean="0">
                        <a:solidFill>
                          <a:srgbClr val="00B0F0"/>
                        </a:solidFill>
                        <a:latin typeface="微软雅黑" panose="020B0503020204020204" pitchFamily="34" charset="-122"/>
                        <a:ea typeface="微软雅黑" panose="020B0503020204020204" pitchFamily="34" charset="-122"/>
                      </a:endParaRPr>
                    </a:p>
                    <a:p>
                      <a:pPr algn="l">
                        <a:buFont typeface="+mj-lt"/>
                        <a:buAutoNum type="arabicPeriod" startAt="4"/>
                      </a:pPr>
                      <a:r>
                        <a:rPr lang="en-US" altLang="zh-CN" sz="1200" b="1" dirty="0" smtClean="0">
                          <a:solidFill>
                            <a:srgbClr val="00B0F0"/>
                          </a:solidFill>
                          <a:latin typeface="微软雅黑" panose="020B0503020204020204" pitchFamily="34" charset="-122"/>
                          <a:ea typeface="微软雅黑" panose="020B0503020204020204" pitchFamily="34" charset="-122"/>
                        </a:rPr>
                        <a:t>MAX8860</a:t>
                      </a:r>
                      <a:br>
                        <a:rPr lang="zh-CN" altLang="en-US" sz="1200" dirty="0">
                          <a:solidFill>
                            <a:schemeClr val="bg1"/>
                          </a:solidFill>
                          <a:latin typeface="微软雅黑" panose="020B0503020204020204" pitchFamily="34" charset="-122"/>
                          <a:ea typeface="微软雅黑" panose="020B0503020204020204" pitchFamily="34" charset="-122"/>
                        </a:rPr>
                      </a:br>
                      <a:r>
                        <a:rPr lang="zh-CN" altLang="en-US" sz="1200" dirty="0">
                          <a:solidFill>
                            <a:schemeClr val="bg1"/>
                          </a:solidFill>
                          <a:latin typeface="微软雅黑" panose="020B0503020204020204" pitchFamily="34" charset="-122"/>
                          <a:ea typeface="微软雅黑" panose="020B0503020204020204" pitchFamily="34" charset="-122"/>
                        </a:rPr>
                        <a:t>电源管理芯片。</a:t>
                      </a:r>
                      <a:endParaRPr lang="zh-CN" altLang="en-US" sz="1200" dirty="0">
                        <a:solidFill>
                          <a:schemeClr val="bg1"/>
                        </a:solidFill>
                        <a:latin typeface="微软雅黑" panose="020B0503020204020204" pitchFamily="34" charset="-122"/>
                        <a:ea typeface="微软雅黑" panose="020B0503020204020204" pitchFamily="34" charset="-122"/>
                      </a:endParaRPr>
                    </a:p>
                    <a:p>
                      <a:pPr algn="l"/>
                      <a:r>
                        <a:rPr lang="zh-CN" altLang="en-US" sz="1200" dirty="0">
                          <a:solidFill>
                            <a:schemeClr val="bg1"/>
                          </a:solidFill>
                          <a:latin typeface="微软雅黑" panose="020B0503020204020204" pitchFamily="34" charset="-122"/>
                          <a:ea typeface="微软雅黑" panose="020B0503020204020204" pitchFamily="34" charset="-122"/>
                        </a:rPr>
                        <a:t> </a:t>
                      </a:r>
                      <a:endParaRPr lang="zh-CN" altLang="en-US" sz="1200" dirty="0">
                        <a:solidFill>
                          <a:schemeClr val="bg1"/>
                        </a:solidFill>
                        <a:latin typeface="微软雅黑" panose="020B0503020204020204" pitchFamily="34" charset="-122"/>
                        <a:ea typeface="微软雅黑" panose="020B0503020204020204" pitchFamily="34" charset="-122"/>
                      </a:endParaRPr>
                    </a:p>
                    <a:p>
                      <a:pPr algn="l">
                        <a:buFont typeface="+mj-lt"/>
                        <a:buAutoNum type="arabicPeriod" startAt="6"/>
                      </a:pPr>
                      <a:r>
                        <a:rPr lang="en-US" altLang="zh-CN" sz="1200" b="1" dirty="0" smtClean="0">
                          <a:solidFill>
                            <a:srgbClr val="00B0F0"/>
                          </a:solidFill>
                          <a:effectLst/>
                          <a:latin typeface="微软雅黑" panose="020B0503020204020204" pitchFamily="34" charset="-122"/>
                          <a:ea typeface="微软雅黑" panose="020B0503020204020204" pitchFamily="34" charset="-122"/>
                        </a:rPr>
                        <a:t>[</a:t>
                      </a:r>
                      <a:r>
                        <a:rPr lang="zh-CN" altLang="en-US" sz="1200" b="1" dirty="0" smtClean="0">
                          <a:solidFill>
                            <a:srgbClr val="00B0F0"/>
                          </a:solidFill>
                          <a:effectLst/>
                          <a:latin typeface="微软雅黑" panose="020B0503020204020204" pitchFamily="34" charset="-122"/>
                          <a:ea typeface="微软雅黑" panose="020B0503020204020204" pitchFamily="34" charset="-122"/>
                        </a:rPr>
                        <a:t>其它</a:t>
                      </a:r>
                      <a:r>
                        <a:rPr lang="zh-CN" altLang="en-US" sz="1200" b="1" dirty="0">
                          <a:solidFill>
                            <a:srgbClr val="00B0F0"/>
                          </a:solidFill>
                          <a:effectLst/>
                          <a:latin typeface="微软雅黑" panose="020B0503020204020204" pitchFamily="34" charset="-122"/>
                          <a:ea typeface="微软雅黑" panose="020B0503020204020204" pitchFamily="34" charset="-122"/>
                        </a:rPr>
                        <a:t>器件</a:t>
                      </a:r>
                      <a:r>
                        <a:rPr lang="zh-CN" altLang="en-US" sz="1200" b="1" dirty="0" smtClean="0">
                          <a:solidFill>
                            <a:srgbClr val="00B0F0"/>
                          </a:solidFill>
                          <a:effectLst/>
                          <a:latin typeface="微软雅黑" panose="020B0503020204020204" pitchFamily="34" charset="-122"/>
                          <a:ea typeface="微软雅黑" panose="020B0503020204020204" pitchFamily="34" charset="-122"/>
                        </a:rPr>
                        <a:t>简介</a:t>
                      </a:r>
                      <a:r>
                        <a:rPr lang="en-US" altLang="zh-CN" sz="1200" b="1" dirty="0" smtClean="0">
                          <a:solidFill>
                            <a:srgbClr val="00B0F0"/>
                          </a:solidFill>
                          <a:effectLst/>
                          <a:latin typeface="微软雅黑" panose="020B0503020204020204" pitchFamily="34" charset="-122"/>
                          <a:ea typeface="微软雅黑" panose="020B0503020204020204" pitchFamily="34" charset="-122"/>
                        </a:rPr>
                        <a:t>]</a:t>
                      </a:r>
                      <a:r>
                        <a:rPr lang="zh-CN" altLang="en-US" sz="1200" b="1" dirty="0">
                          <a:solidFill>
                            <a:srgbClr val="00B0F0"/>
                          </a:solidFill>
                          <a:latin typeface="微软雅黑" panose="020B0503020204020204" pitchFamily="34" charset="-122"/>
                          <a:ea typeface="微软雅黑" panose="020B0503020204020204" pitchFamily="34" charset="-122"/>
                        </a:rPr>
                        <a:t>电源</a:t>
                      </a:r>
                      <a:r>
                        <a:rPr lang="en-US" altLang="zh-CN" sz="1200" b="1" dirty="0">
                          <a:solidFill>
                            <a:srgbClr val="00B0F0"/>
                          </a:solidFill>
                          <a:latin typeface="微软雅黑" panose="020B0503020204020204" pitchFamily="34" charset="-122"/>
                          <a:ea typeface="微软雅黑" panose="020B0503020204020204" pitchFamily="34" charset="-122"/>
                        </a:rPr>
                        <a:t>LED</a:t>
                      </a:r>
                      <a:br>
                        <a:rPr lang="zh-CN" altLang="en-US" sz="1200" dirty="0">
                          <a:solidFill>
                            <a:schemeClr val="bg1"/>
                          </a:solidFill>
                          <a:latin typeface="微软雅黑" panose="020B0503020204020204" pitchFamily="34" charset="-122"/>
                          <a:ea typeface="微软雅黑" panose="020B0503020204020204" pitchFamily="34" charset="-122"/>
                        </a:rPr>
                      </a:br>
                      <a:endParaRPr lang="zh-CN" altLang="en-US" sz="1200" dirty="0">
                        <a:solidFill>
                          <a:schemeClr val="bg1"/>
                        </a:solidFill>
                        <a:latin typeface="微软雅黑" panose="020B0503020204020204" pitchFamily="34" charset="-122"/>
                        <a:ea typeface="微软雅黑" panose="020B0503020204020204" pitchFamily="34" charset="-122"/>
                      </a:endParaRPr>
                    </a:p>
                    <a:p>
                      <a:pPr algn="l">
                        <a:buFont typeface="+mj-lt"/>
                        <a:buAutoNum type="arabicPeriod" startAt="6"/>
                      </a:pPr>
                      <a:r>
                        <a:rPr lang="en-US" altLang="zh-CN" sz="1200" b="1" dirty="0">
                          <a:solidFill>
                            <a:srgbClr val="00B0F0"/>
                          </a:solidFill>
                          <a:latin typeface="微软雅黑" panose="020B0503020204020204" pitchFamily="34" charset="-122"/>
                          <a:ea typeface="微软雅黑" panose="020B0503020204020204" pitchFamily="34" charset="-122"/>
                        </a:rPr>
                        <a:t>32.768K</a:t>
                      </a:r>
                      <a:r>
                        <a:rPr lang="zh-CN" altLang="en-US" sz="1200" b="1" dirty="0">
                          <a:solidFill>
                            <a:srgbClr val="00B0F0"/>
                          </a:solidFill>
                          <a:latin typeface="微软雅黑" panose="020B0503020204020204" pitchFamily="34" charset="-122"/>
                          <a:ea typeface="微软雅黑" panose="020B0503020204020204" pitchFamily="34" charset="-122"/>
                        </a:rPr>
                        <a:t>晶振</a:t>
                      </a:r>
                      <a:br>
                        <a:rPr lang="zh-CN" altLang="en-US" sz="1200" dirty="0">
                          <a:solidFill>
                            <a:schemeClr val="bg1"/>
                          </a:solidFill>
                          <a:latin typeface="微软雅黑" panose="020B0503020204020204" pitchFamily="34" charset="-122"/>
                          <a:ea typeface="微软雅黑" panose="020B0503020204020204" pitchFamily="34" charset="-122"/>
                        </a:rPr>
                      </a:br>
                      <a:r>
                        <a:rPr lang="zh-CN" altLang="en-US" sz="1200" dirty="0">
                          <a:solidFill>
                            <a:schemeClr val="bg1"/>
                          </a:solidFill>
                          <a:latin typeface="微软雅黑" panose="020B0503020204020204" pitchFamily="34" charset="-122"/>
                          <a:ea typeface="微软雅黑" panose="020B0503020204020204" pitchFamily="34" charset="-122"/>
                        </a:rPr>
                        <a:t>可供内置</a:t>
                      </a:r>
                      <a:r>
                        <a:rPr lang="en-US" altLang="zh-CN" sz="1200" dirty="0">
                          <a:solidFill>
                            <a:schemeClr val="bg1"/>
                          </a:solidFill>
                          <a:latin typeface="微软雅黑" panose="020B0503020204020204" pitchFamily="34" charset="-122"/>
                          <a:ea typeface="微软雅黑" panose="020B0503020204020204" pitchFamily="34" charset="-122"/>
                        </a:rPr>
                        <a:t>RTC</a:t>
                      </a:r>
                      <a:r>
                        <a:rPr lang="zh-CN" altLang="en-US" sz="1200" dirty="0">
                          <a:solidFill>
                            <a:schemeClr val="bg1"/>
                          </a:solidFill>
                          <a:latin typeface="微软雅黑" panose="020B0503020204020204" pitchFamily="34" charset="-122"/>
                          <a:ea typeface="微软雅黑" panose="020B0503020204020204" pitchFamily="34" charset="-122"/>
                        </a:rPr>
                        <a:t>使用，或用以校准</a:t>
                      </a:r>
                      <a:r>
                        <a:rPr lang="zh-CN" altLang="en-US" sz="1200" dirty="0" smtClean="0">
                          <a:solidFill>
                            <a:schemeClr val="bg1"/>
                          </a:solidFill>
                          <a:latin typeface="微软雅黑" panose="020B0503020204020204" pitchFamily="34" charset="-122"/>
                          <a:ea typeface="微软雅黑" panose="020B0503020204020204" pitchFamily="34" charset="-122"/>
                        </a:rPr>
                        <a:t>。</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l">
                        <a:buFont typeface="+mj-lt"/>
                        <a:buAutoNum type="arabicPeriod" startAt="6"/>
                      </a:pPr>
                      <a:endParaRPr lang="zh-CN" altLang="en-US" sz="1200" dirty="0">
                        <a:solidFill>
                          <a:schemeClr val="bg1"/>
                        </a:solidFill>
                        <a:latin typeface="微软雅黑" panose="020B0503020204020204" pitchFamily="34" charset="-122"/>
                        <a:ea typeface="微软雅黑" panose="020B0503020204020204" pitchFamily="34" charset="-122"/>
                      </a:endParaRPr>
                    </a:p>
                    <a:p>
                      <a:pPr algn="l">
                        <a:buFont typeface="+mj-lt"/>
                        <a:buAutoNum type="arabicPeriod" startAt="6"/>
                      </a:pPr>
                      <a:r>
                        <a:rPr lang="en-US" altLang="zh-CN" sz="1200" b="1" dirty="0">
                          <a:solidFill>
                            <a:srgbClr val="00B0F0"/>
                          </a:solidFill>
                          <a:latin typeface="微软雅黑" panose="020B0503020204020204" pitchFamily="34" charset="-122"/>
                          <a:ea typeface="微软雅黑" panose="020B0503020204020204" pitchFamily="34" charset="-122"/>
                        </a:rPr>
                        <a:t>12M</a:t>
                      </a:r>
                      <a:r>
                        <a:rPr lang="zh-CN" altLang="en-US" sz="1200" b="1" dirty="0">
                          <a:solidFill>
                            <a:srgbClr val="00B0F0"/>
                          </a:solidFill>
                          <a:latin typeface="微软雅黑" panose="020B0503020204020204" pitchFamily="34" charset="-122"/>
                          <a:ea typeface="微软雅黑" panose="020B0503020204020204" pitchFamily="34" charset="-122"/>
                        </a:rPr>
                        <a:t>晶振</a:t>
                      </a:r>
                      <a:r>
                        <a:rPr lang="en-US" altLang="zh-CN" sz="1200" b="1" dirty="0">
                          <a:solidFill>
                            <a:srgbClr val="00B0F0"/>
                          </a:solidFill>
                          <a:latin typeface="微软雅黑" panose="020B0503020204020204" pitchFamily="34" charset="-122"/>
                          <a:ea typeface="微软雅黑" panose="020B0503020204020204" pitchFamily="34" charset="-122"/>
                        </a:rPr>
                        <a:t>(</a:t>
                      </a:r>
                      <a:r>
                        <a:rPr lang="zh-CN" altLang="en-US" sz="1200" b="1" dirty="0">
                          <a:solidFill>
                            <a:srgbClr val="00B0F0"/>
                          </a:solidFill>
                          <a:latin typeface="微软雅黑" panose="020B0503020204020204" pitchFamily="34" charset="-122"/>
                          <a:ea typeface="微软雅黑" panose="020B0503020204020204" pitchFamily="34" charset="-122"/>
                        </a:rPr>
                        <a:t>核心板</a:t>
                      </a:r>
                      <a:r>
                        <a:rPr lang="en-US" altLang="zh-CN" sz="1200" b="1" dirty="0">
                          <a:solidFill>
                            <a:srgbClr val="00B0F0"/>
                          </a:solidFill>
                          <a:latin typeface="微软雅黑" panose="020B0503020204020204" pitchFamily="34" charset="-122"/>
                          <a:ea typeface="微软雅黑" panose="020B0503020204020204" pitchFamily="34" charset="-122"/>
                        </a:rPr>
                        <a:t>)</a:t>
                      </a:r>
                      <a:br>
                        <a:rPr lang="zh-CN" altLang="en-US" sz="1200" dirty="0">
                          <a:solidFill>
                            <a:schemeClr val="bg1"/>
                          </a:solidFill>
                          <a:latin typeface="微软雅黑" panose="020B0503020204020204" pitchFamily="34" charset="-122"/>
                          <a:ea typeface="微软雅黑" panose="020B0503020204020204" pitchFamily="34" charset="-122"/>
                        </a:rPr>
                      </a:br>
                      <a:r>
                        <a:rPr lang="zh-CN" altLang="en-US" sz="1200" dirty="0">
                          <a:solidFill>
                            <a:schemeClr val="bg1"/>
                          </a:solidFill>
                          <a:latin typeface="微软雅黑" panose="020B0503020204020204" pitchFamily="34" charset="-122"/>
                          <a:ea typeface="微软雅黑" panose="020B0503020204020204" pitchFamily="34" charset="-122"/>
                        </a:rPr>
                        <a:t>可通过倍频设置，提高主频。</a:t>
                      </a:r>
                      <a:endParaRPr lang="zh-CN" altLang="en-US" sz="1200" dirty="0">
                        <a:solidFill>
                          <a:schemeClr val="bg1"/>
                        </a:solidFill>
                        <a:latin typeface="微软雅黑" panose="020B0503020204020204" pitchFamily="34" charset="-122"/>
                        <a:ea typeface="微软雅黑" panose="020B0503020204020204" pitchFamily="34" charset="-122"/>
                      </a:endParaRPr>
                    </a:p>
                    <a:p>
                      <a:pPr algn="l"/>
                      <a:r>
                        <a:rPr lang="zh-CN" altLang="en-US" sz="1200" dirty="0">
                          <a:solidFill>
                            <a:schemeClr val="bg1"/>
                          </a:solidFill>
                          <a:latin typeface="微软雅黑" panose="020B0503020204020204" pitchFamily="34" charset="-122"/>
                          <a:ea typeface="微软雅黑" panose="020B0503020204020204" pitchFamily="34" charset="-122"/>
                        </a:rPr>
                        <a:t> </a:t>
                      </a:r>
                      <a:endParaRPr lang="zh-CN" altLang="en-US" sz="1200" dirty="0">
                        <a:solidFill>
                          <a:schemeClr val="bg1"/>
                        </a:solidFill>
                        <a:latin typeface="微软雅黑" panose="020B0503020204020204" pitchFamily="34" charset="-122"/>
                        <a:ea typeface="微软雅黑" panose="020B0503020204020204" pitchFamily="34" charset="-122"/>
                      </a:endParaRPr>
                    </a:p>
                    <a:p>
                      <a:pPr algn="l">
                        <a:buFont typeface="+mj-lt"/>
                        <a:buAutoNum type="arabicPeriod" startAt="9"/>
                      </a:pPr>
                      <a:r>
                        <a:rPr lang="en-US" altLang="zh-CN" sz="1200" b="1" dirty="0">
                          <a:solidFill>
                            <a:srgbClr val="00B0F0"/>
                          </a:solidFill>
                          <a:effectLst/>
                          <a:latin typeface="微软雅黑" panose="020B0503020204020204" pitchFamily="34" charset="-122"/>
                          <a:ea typeface="微软雅黑" panose="020B0503020204020204" pitchFamily="34" charset="-122"/>
                        </a:rPr>
                        <a:t>[ </a:t>
                      </a:r>
                      <a:r>
                        <a:rPr lang="zh-CN" altLang="en-US" sz="1200" b="1" dirty="0">
                          <a:solidFill>
                            <a:srgbClr val="00B0F0"/>
                          </a:solidFill>
                          <a:effectLst/>
                          <a:latin typeface="微软雅黑" panose="020B0503020204020204" pitchFamily="34" charset="-122"/>
                          <a:ea typeface="微软雅黑" panose="020B0503020204020204" pitchFamily="34" charset="-122"/>
                        </a:rPr>
                        <a:t>接口简介 </a:t>
                      </a:r>
                      <a:r>
                        <a:rPr lang="en-US" altLang="zh-CN" sz="1200" b="1" dirty="0">
                          <a:solidFill>
                            <a:srgbClr val="00B0F0"/>
                          </a:solidFill>
                          <a:effectLst/>
                          <a:latin typeface="微软雅黑" panose="020B0503020204020204" pitchFamily="34" charset="-122"/>
                          <a:ea typeface="微软雅黑" panose="020B0503020204020204" pitchFamily="34" charset="-122"/>
                        </a:rPr>
                        <a:t>]</a:t>
                      </a:r>
                      <a:br>
                        <a:rPr lang="zh-CN" altLang="en-US" sz="1200" dirty="0">
                          <a:solidFill>
                            <a:schemeClr val="bg1"/>
                          </a:solidFill>
                          <a:latin typeface="微软雅黑" panose="020B0503020204020204" pitchFamily="34" charset="-122"/>
                          <a:ea typeface="微软雅黑" panose="020B0503020204020204" pitchFamily="34" charset="-122"/>
                        </a:rPr>
                      </a:br>
                      <a:r>
                        <a:rPr lang="en-US" altLang="zh-CN" sz="1200" b="1" dirty="0">
                          <a:solidFill>
                            <a:schemeClr val="bg1"/>
                          </a:solidFill>
                          <a:latin typeface="微软雅黑" panose="020B0503020204020204" pitchFamily="34" charset="-122"/>
                          <a:ea typeface="微软雅黑" panose="020B0503020204020204" pitchFamily="34" charset="-122"/>
                        </a:rPr>
                        <a:t>MCU</a:t>
                      </a:r>
                      <a:r>
                        <a:rPr lang="zh-CN" altLang="en-US" sz="1200" b="1" dirty="0">
                          <a:solidFill>
                            <a:schemeClr val="bg1"/>
                          </a:solidFill>
                          <a:latin typeface="微软雅黑" panose="020B0503020204020204" pitchFamily="34" charset="-122"/>
                          <a:ea typeface="微软雅黑" panose="020B0503020204020204" pitchFamily="34" charset="-122"/>
                        </a:rPr>
                        <a:t>引脚接口</a:t>
                      </a:r>
                      <a:br>
                        <a:rPr lang="zh-CN" altLang="en-US" sz="1200" b="1" dirty="0">
                          <a:solidFill>
                            <a:schemeClr val="bg1"/>
                          </a:solidFill>
                          <a:latin typeface="微软雅黑" panose="020B0503020204020204" pitchFamily="34" charset="-122"/>
                          <a:ea typeface="微软雅黑" panose="020B0503020204020204" pitchFamily="34" charset="-122"/>
                        </a:rPr>
                      </a:br>
                      <a:r>
                        <a:rPr lang="zh-CN" altLang="en-US" sz="1200" dirty="0">
                          <a:solidFill>
                            <a:schemeClr val="bg1"/>
                          </a:solidFill>
                          <a:latin typeface="微软雅黑" panose="020B0503020204020204" pitchFamily="34" charset="-122"/>
                          <a:ea typeface="微软雅黑" panose="020B0503020204020204" pitchFamily="34" charset="-122"/>
                        </a:rPr>
                        <a:t>引出未被使用的引脚，方便与外设进行</a:t>
                      </a:r>
                      <a:r>
                        <a:rPr lang="en-US" altLang="zh-CN" sz="1200" dirty="0">
                          <a:solidFill>
                            <a:schemeClr val="bg1"/>
                          </a:solidFill>
                          <a:latin typeface="微软雅黑" panose="020B0503020204020204" pitchFamily="34" charset="-122"/>
                          <a:ea typeface="微软雅黑" panose="020B0503020204020204" pitchFamily="34" charset="-122"/>
                        </a:rPr>
                        <a:t>I/O</a:t>
                      </a:r>
                      <a:r>
                        <a:rPr lang="zh-CN" altLang="en-US" sz="1200" dirty="0">
                          <a:solidFill>
                            <a:schemeClr val="bg1"/>
                          </a:solidFill>
                          <a:latin typeface="微软雅黑" panose="020B0503020204020204" pitchFamily="34" charset="-122"/>
                          <a:ea typeface="微软雅黑" panose="020B0503020204020204" pitchFamily="34" charset="-122"/>
                        </a:rPr>
                        <a:t>连接。</a:t>
                      </a:r>
                      <a:endParaRPr lang="zh-CN" altLang="en-US" sz="1200" dirty="0">
                        <a:solidFill>
                          <a:schemeClr val="bg1"/>
                        </a:solidFill>
                        <a:latin typeface="微软雅黑" panose="020B0503020204020204" pitchFamily="34" charset="-122"/>
                        <a:ea typeface="微软雅黑" panose="020B0503020204020204" pitchFamily="34" charset="-122"/>
                      </a:endParaRPr>
                    </a:p>
                  </a:txBody>
                  <a:tcPr marL="51431" marR="51431" marT="25716" marB="25716">
                    <a:lnL>
                      <a:noFill/>
                    </a:lnL>
                    <a:lnR>
                      <a:noFill/>
                    </a:lnR>
                    <a:lnT>
                      <a:noFill/>
                    </a:lnT>
                    <a:lnB>
                      <a:noFill/>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2215976" y="1085586"/>
            <a:ext cx="1355789" cy="53316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1.5 </a:t>
            </a:r>
            <a:r>
              <a:rPr lang="zh-CN" altLang="en-US" sz="2800" b="1" dirty="0" smtClean="0">
                <a:solidFill>
                  <a:schemeClr val="bg1"/>
                </a:solidFill>
                <a:latin typeface="微软雅黑" panose="020B0503020204020204" pitchFamily="34" charset="-122"/>
                <a:ea typeface="微软雅黑" panose="020B0503020204020204" pitchFamily="34" charset="-122"/>
              </a:rPr>
              <a:t>实验平台介绍</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2288577" y="3551375"/>
            <a:ext cx="1210588" cy="400110"/>
          </a:xfrm>
          <a:prstGeom prst="rect">
            <a:avLst/>
          </a:prstGeom>
        </p:spPr>
        <p:txBody>
          <a:bodyPr wrap="none">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软件资源</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3571765" y="1085586"/>
          <a:ext cx="6313640" cy="5331687"/>
        </p:xfrm>
        <a:graphic>
          <a:graphicData uri="http://schemas.openxmlformats.org/drawingml/2006/table">
            <a:tbl>
              <a:tblPr/>
              <a:tblGrid>
                <a:gridCol w="1164992"/>
                <a:gridCol w="5148648"/>
              </a:tblGrid>
              <a:tr h="305051">
                <a:tc gridSpan="2">
                  <a:txBody>
                    <a:bodyPr/>
                    <a:lstStyle/>
                    <a:p>
                      <a:pPr marL="0" algn="ctr"/>
                      <a:r>
                        <a:rPr lang="el-GR" sz="1100" dirty="0">
                          <a:solidFill>
                            <a:srgbClr val="FFFFFF"/>
                          </a:solidFill>
                          <a:effectLst/>
                          <a:latin typeface="微软雅黑" panose="020B0503020204020204" pitchFamily="34" charset="-122"/>
                          <a:ea typeface="微软雅黑" panose="020B0503020204020204" pitchFamily="34" charset="-122"/>
                        </a:rPr>
                        <a:t>μ</a:t>
                      </a:r>
                      <a:r>
                        <a:rPr lang="en-US" sz="1100" dirty="0">
                          <a:solidFill>
                            <a:srgbClr val="FFFFFF"/>
                          </a:solidFill>
                          <a:effectLst/>
                          <a:latin typeface="微软雅黑" panose="020B0503020204020204" pitchFamily="34" charset="-122"/>
                          <a:ea typeface="微软雅黑" panose="020B0503020204020204" pitchFamily="34" charset="-122"/>
                        </a:rPr>
                        <a:t>C/OS-Ⅱ</a:t>
                      </a:r>
                      <a:r>
                        <a:rPr lang="zh-CN" altLang="en-US" sz="1100" dirty="0">
                          <a:solidFill>
                            <a:srgbClr val="FFFFFF"/>
                          </a:solidFill>
                          <a:effectLst/>
                          <a:latin typeface="微软雅黑" panose="020B0503020204020204" pitchFamily="34" charset="-122"/>
                          <a:ea typeface="微软雅黑" panose="020B0503020204020204" pitchFamily="34" charset="-122"/>
                        </a:rPr>
                        <a:t>操作系统</a:t>
                      </a:r>
                      <a:r>
                        <a:rPr lang="zh-CN" altLang="en-US" sz="1100" dirty="0" smtClean="0">
                          <a:solidFill>
                            <a:srgbClr val="FFFFFF"/>
                          </a:solidFill>
                          <a:effectLst/>
                          <a:latin typeface="微软雅黑" panose="020B0503020204020204" pitchFamily="34" charset="-122"/>
                          <a:ea typeface="微软雅黑" panose="020B0503020204020204" pitchFamily="34" charset="-122"/>
                        </a:rPr>
                        <a:t>（</a:t>
                      </a:r>
                      <a:r>
                        <a:rPr lang="en-US" sz="1100" dirty="0" smtClean="0">
                          <a:solidFill>
                            <a:srgbClr val="FFFFFF"/>
                          </a:solidFill>
                          <a:effectLst/>
                          <a:latin typeface="微软雅黑" panose="020B0503020204020204" pitchFamily="34" charset="-122"/>
                          <a:ea typeface="微软雅黑" panose="020B0503020204020204" pitchFamily="34" charset="-122"/>
                        </a:rPr>
                        <a:t>S3C2440</a:t>
                      </a:r>
                      <a:r>
                        <a:rPr lang="en-US" sz="1100" dirty="0">
                          <a:solidFill>
                            <a:srgbClr val="FFFFFF"/>
                          </a:solidFill>
                          <a:effectLst/>
                          <a:latin typeface="微软雅黑" panose="020B0503020204020204" pitchFamily="34" charset="-122"/>
                          <a:ea typeface="微软雅黑" panose="020B0503020204020204" pitchFamily="34" charset="-122"/>
                        </a:rPr>
                        <a:t>）</a:t>
                      </a:r>
                      <a:endParaRPr lang="en-US" sz="2000" dirty="0">
                        <a:effectLst/>
                        <a:latin typeface="微软雅黑" panose="020B0503020204020204" pitchFamily="34" charset="-122"/>
                        <a:ea typeface="微软雅黑" panose="020B0503020204020204" pitchFamily="34" charset="-122"/>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c hMerge="1">
                  <a:tcPr/>
                </a:tc>
              </a:tr>
              <a:tr h="332783">
                <a:tc>
                  <a:txBody>
                    <a:bodyPr/>
                    <a:lstStyle/>
                    <a:p>
                      <a:pPr marL="0" algn="ctr"/>
                      <a:r>
                        <a:rPr lang="zh-CN" altLang="en-US" sz="1100">
                          <a:solidFill>
                            <a:srgbClr val="F1F1F1"/>
                          </a:solidFill>
                          <a:effectLst/>
                          <a:latin typeface="微软雅黑" panose="020B0503020204020204" pitchFamily="34" charset="-122"/>
                          <a:ea typeface="微软雅黑" panose="020B0503020204020204" pitchFamily="34" charset="-122"/>
                        </a:rPr>
                        <a:t>操作系统</a:t>
                      </a:r>
                      <a:endParaRPr lang="zh-CN" altLang="en-US" sz="2000">
                        <a:effectLst/>
                        <a:latin typeface="微软雅黑" panose="020B0503020204020204" pitchFamily="34" charset="-122"/>
                        <a:ea typeface="微软雅黑" panose="020B0503020204020204" pitchFamily="34" charset="-122"/>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c>
                  <a:txBody>
                    <a:bodyPr/>
                    <a:lstStyle/>
                    <a:p>
                      <a:pPr marL="0"/>
                      <a:r>
                        <a:rPr lang="el-GR" sz="1200" dirty="0">
                          <a:solidFill>
                            <a:srgbClr val="000000"/>
                          </a:solidFill>
                          <a:effectLst/>
                          <a:latin typeface="微软雅黑" panose="020B0503020204020204" pitchFamily="34" charset="-122"/>
                          <a:ea typeface="微软雅黑" panose="020B0503020204020204" pitchFamily="34" charset="-122"/>
                        </a:rPr>
                        <a:t>μ</a:t>
                      </a:r>
                      <a:r>
                        <a:rPr lang="en-US" sz="1200" dirty="0" smtClean="0">
                          <a:solidFill>
                            <a:srgbClr val="000000"/>
                          </a:solidFill>
                          <a:effectLst/>
                          <a:latin typeface="微软雅黑" panose="020B0503020204020204" pitchFamily="34" charset="-122"/>
                          <a:ea typeface="微软雅黑" panose="020B0503020204020204" pitchFamily="34" charset="-122"/>
                        </a:rPr>
                        <a:t>C/OS-II for ARM</a:t>
                      </a:r>
                      <a:r>
                        <a:rPr lang="zh-CN" altLang="en-US" sz="1200" dirty="0" smtClean="0">
                          <a:solidFill>
                            <a:srgbClr val="000000"/>
                          </a:solidFill>
                          <a:effectLst/>
                          <a:latin typeface="微软雅黑" panose="020B0503020204020204" pitchFamily="34" charset="-122"/>
                          <a:ea typeface="微软雅黑" panose="020B0503020204020204" pitchFamily="34" charset="-122"/>
                        </a:rPr>
                        <a:t>；</a:t>
                      </a:r>
                      <a:endParaRPr lang="zh-CN" altLang="en-US" sz="2000" dirty="0">
                        <a:effectLst/>
                        <a:latin typeface="微软雅黑" panose="020B0503020204020204" pitchFamily="34" charset="-122"/>
                        <a:ea typeface="微软雅黑" panose="020B0503020204020204" pitchFamily="34" charset="-122"/>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85000"/>
                      </a:schemeClr>
                    </a:solidFill>
                  </a:tcPr>
                </a:tc>
              </a:tr>
              <a:tr h="346878">
                <a:tc>
                  <a:txBody>
                    <a:bodyPr/>
                    <a:lstStyle/>
                    <a:p>
                      <a:pPr marL="0" algn="ctr"/>
                      <a:r>
                        <a:rPr lang="zh-CN" altLang="en-US" sz="1100">
                          <a:solidFill>
                            <a:srgbClr val="F1F1F1"/>
                          </a:solidFill>
                          <a:effectLst/>
                          <a:latin typeface="微软雅黑" panose="020B0503020204020204" pitchFamily="34" charset="-122"/>
                          <a:ea typeface="微软雅黑" panose="020B0503020204020204" pitchFamily="34" charset="-122"/>
                        </a:rPr>
                        <a:t>图形用户界面</a:t>
                      </a:r>
                      <a:endParaRPr lang="zh-CN" altLang="en-US" sz="2000">
                        <a:effectLst/>
                        <a:latin typeface="微软雅黑" panose="020B0503020204020204" pitchFamily="34" charset="-122"/>
                        <a:ea typeface="微软雅黑" panose="020B0503020204020204" pitchFamily="34" charset="-122"/>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c>
                  <a:txBody>
                    <a:bodyPr/>
                    <a:lstStyle/>
                    <a:p>
                      <a:pPr marL="0"/>
                      <a:r>
                        <a:rPr lang="zh-CN" altLang="en-US" sz="1200" dirty="0">
                          <a:solidFill>
                            <a:srgbClr val="000000"/>
                          </a:solidFill>
                          <a:effectLst/>
                          <a:latin typeface="微软雅黑" panose="020B0503020204020204" pitchFamily="34" charset="-122"/>
                          <a:ea typeface="微软雅黑" panose="020B0503020204020204" pitchFamily="34" charset="-122"/>
                        </a:rPr>
                        <a:t>自主开发的</a:t>
                      </a:r>
                      <a:r>
                        <a:rPr lang="en-US" altLang="zh-CN" sz="1200" dirty="0">
                          <a:solidFill>
                            <a:srgbClr val="000000"/>
                          </a:solidFill>
                          <a:effectLst/>
                          <a:latin typeface="微软雅黑" panose="020B0503020204020204" pitchFamily="34" charset="-122"/>
                          <a:ea typeface="微软雅黑" panose="020B0503020204020204" pitchFamily="34" charset="-122"/>
                        </a:rPr>
                        <a:t>API</a:t>
                      </a:r>
                      <a:r>
                        <a:rPr lang="zh-CN" altLang="en-US" sz="1200" dirty="0">
                          <a:solidFill>
                            <a:srgbClr val="000000"/>
                          </a:solidFill>
                          <a:effectLst/>
                          <a:latin typeface="微软雅黑" panose="020B0503020204020204" pitchFamily="34" charset="-122"/>
                          <a:ea typeface="微软雅黑" panose="020B0503020204020204" pitchFamily="34" charset="-122"/>
                        </a:rPr>
                        <a:t>函数库；</a:t>
                      </a:r>
                      <a:endParaRPr lang="zh-CN" altLang="en-US" sz="2000" dirty="0">
                        <a:effectLst/>
                        <a:latin typeface="微软雅黑" panose="020B0503020204020204" pitchFamily="34" charset="-122"/>
                        <a:ea typeface="微软雅黑" panose="020B0503020204020204" pitchFamily="34" charset="-122"/>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85000"/>
                      </a:schemeClr>
                    </a:solidFill>
                  </a:tcPr>
                </a:tc>
              </a:tr>
              <a:tr h="324309">
                <a:tc>
                  <a:txBody>
                    <a:bodyPr/>
                    <a:lstStyle/>
                    <a:p>
                      <a:pPr marL="0" algn="ctr"/>
                      <a:r>
                        <a:rPr lang="zh-CN" altLang="en-US" sz="1100">
                          <a:solidFill>
                            <a:srgbClr val="FFFFFF"/>
                          </a:solidFill>
                          <a:effectLst/>
                          <a:latin typeface="微软雅黑" panose="020B0503020204020204" pitchFamily="34" charset="-122"/>
                          <a:ea typeface="微软雅黑" panose="020B0503020204020204" pitchFamily="34" charset="-122"/>
                        </a:rPr>
                        <a:t>开发工具</a:t>
                      </a:r>
                      <a:endParaRPr lang="zh-CN" altLang="en-US" sz="2000">
                        <a:effectLst/>
                        <a:latin typeface="微软雅黑" panose="020B0503020204020204" pitchFamily="34" charset="-122"/>
                        <a:ea typeface="微软雅黑" panose="020B0503020204020204" pitchFamily="34" charset="-122"/>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c>
                  <a:txBody>
                    <a:bodyPr/>
                    <a:lstStyle/>
                    <a:p>
                      <a:pPr marL="0"/>
                      <a:r>
                        <a:rPr lang="zh-CN" altLang="en-US" sz="1200" dirty="0">
                          <a:solidFill>
                            <a:srgbClr val="000000"/>
                          </a:solidFill>
                          <a:effectLst/>
                          <a:latin typeface="微软雅黑" panose="020B0503020204020204" pitchFamily="34" charset="-122"/>
                          <a:ea typeface="微软雅黑" panose="020B0503020204020204" pitchFamily="34" charset="-122"/>
                        </a:rPr>
                        <a:t>支持</a:t>
                      </a:r>
                      <a:r>
                        <a:rPr lang="en-US" altLang="zh-CN" sz="1200">
                          <a:solidFill>
                            <a:srgbClr val="000000"/>
                          </a:solidFill>
                          <a:effectLst/>
                          <a:latin typeface="微软雅黑" panose="020B0503020204020204" pitchFamily="34" charset="-122"/>
                          <a:ea typeface="微软雅黑" panose="020B0503020204020204" pitchFamily="34" charset="-122"/>
                        </a:rPr>
                        <a:t>EWARM</a:t>
                      </a:r>
                      <a:r>
                        <a:rPr lang="zh-CN" altLang="en-US" sz="1200" dirty="0">
                          <a:solidFill>
                            <a:srgbClr val="000000"/>
                          </a:solidFill>
                          <a:effectLst/>
                          <a:latin typeface="微软雅黑" panose="020B0503020204020204" pitchFamily="34" charset="-122"/>
                          <a:ea typeface="微软雅黑" panose="020B0503020204020204" pitchFamily="34" charset="-122"/>
                        </a:rPr>
                        <a:t>开发环境；</a:t>
                      </a:r>
                      <a:endParaRPr lang="zh-CN" altLang="en-US" sz="2000" dirty="0">
                        <a:effectLst/>
                        <a:latin typeface="微软雅黑" panose="020B0503020204020204" pitchFamily="34" charset="-122"/>
                        <a:ea typeface="微软雅黑" panose="020B0503020204020204" pitchFamily="34" charset="-122"/>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85000"/>
                      </a:schemeClr>
                    </a:solidFill>
                  </a:tcPr>
                </a:tc>
              </a:tr>
              <a:tr h="2754702">
                <a:tc>
                  <a:txBody>
                    <a:bodyPr/>
                    <a:lstStyle/>
                    <a:p>
                      <a:pPr marL="50800" marR="45085" algn="ctr">
                        <a:lnSpc>
                          <a:spcPts val="1135"/>
                        </a:lnSpc>
                      </a:pPr>
                      <a:r>
                        <a:rPr lang="zh-CN" altLang="en-US" sz="1100">
                          <a:solidFill>
                            <a:srgbClr val="FFFFFF"/>
                          </a:solidFill>
                          <a:effectLst/>
                          <a:latin typeface="微软雅黑" panose="020B0503020204020204" pitchFamily="34" charset="-122"/>
                          <a:ea typeface="微软雅黑" panose="020B0503020204020204" pitchFamily="34" charset="-122"/>
                        </a:rPr>
                        <a:t> </a:t>
                      </a:r>
                      <a:endParaRPr lang="zh-CN" altLang="en-US" sz="2000">
                        <a:effectLst/>
                        <a:latin typeface="微软雅黑" panose="020B0503020204020204" pitchFamily="34" charset="-122"/>
                        <a:ea typeface="微软雅黑" panose="020B0503020204020204" pitchFamily="34" charset="-122"/>
                      </a:endParaRPr>
                    </a:p>
                    <a:p>
                      <a:pPr marL="50800" marR="45085" algn="ctr">
                        <a:lnSpc>
                          <a:spcPts val="1135"/>
                        </a:lnSpc>
                      </a:pPr>
                      <a:r>
                        <a:rPr lang="zh-CN" altLang="en-US" sz="1100">
                          <a:solidFill>
                            <a:srgbClr val="FFFFFF"/>
                          </a:solidFill>
                          <a:effectLst/>
                          <a:latin typeface="微软雅黑" panose="020B0503020204020204" pitchFamily="34" charset="-122"/>
                          <a:ea typeface="微软雅黑" panose="020B0503020204020204" pitchFamily="34" charset="-122"/>
                        </a:rPr>
                        <a:t>驱动支持</a:t>
                      </a:r>
                      <a:endParaRPr lang="zh-CN" altLang="en-US" sz="2000">
                        <a:effectLst/>
                        <a:latin typeface="微软雅黑" panose="020B0503020204020204" pitchFamily="34" charset="-122"/>
                        <a:ea typeface="微软雅黑" panose="020B0503020204020204" pitchFamily="34" charset="-122"/>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c>
                  <a:txBody>
                    <a:bodyPr/>
                    <a:lstStyle/>
                    <a:p>
                      <a:pPr marL="0"/>
                      <a:r>
                        <a:rPr lang="zh-CN" altLang="en-US" sz="1200" dirty="0">
                          <a:solidFill>
                            <a:srgbClr val="000000"/>
                          </a:solidFill>
                          <a:effectLst/>
                          <a:latin typeface="微软雅黑" panose="020B0503020204020204" pitchFamily="34" charset="-122"/>
                          <a:ea typeface="微软雅黑" panose="020B0503020204020204" pitchFamily="34" charset="-122"/>
                        </a:rPr>
                        <a:t>串口驱动；</a:t>
                      </a:r>
                      <a:endParaRPr lang="zh-CN" altLang="en-US" sz="2000" dirty="0">
                        <a:effectLst/>
                        <a:latin typeface="微软雅黑" panose="020B0503020204020204" pitchFamily="34" charset="-122"/>
                        <a:ea typeface="微软雅黑" panose="020B0503020204020204" pitchFamily="34" charset="-122"/>
                      </a:endParaRPr>
                    </a:p>
                    <a:p>
                      <a:pPr marL="0"/>
                      <a:r>
                        <a:rPr lang="zh-CN" altLang="en-US" sz="1200" dirty="0">
                          <a:solidFill>
                            <a:srgbClr val="000000"/>
                          </a:solidFill>
                          <a:effectLst/>
                          <a:latin typeface="微软雅黑" panose="020B0503020204020204" pitchFamily="34" charset="-122"/>
                          <a:ea typeface="微软雅黑" panose="020B0503020204020204" pitchFamily="34" charset="-122"/>
                        </a:rPr>
                        <a:t>块设备驱动（</a:t>
                      </a:r>
                      <a:r>
                        <a:rPr lang="en-US" altLang="zh-CN" sz="1200" dirty="0">
                          <a:solidFill>
                            <a:srgbClr val="000000"/>
                          </a:solidFill>
                          <a:effectLst/>
                          <a:latin typeface="微软雅黑" panose="020B0503020204020204" pitchFamily="34" charset="-122"/>
                          <a:ea typeface="微软雅黑" panose="020B0503020204020204" pitchFamily="34" charset="-122"/>
                        </a:rPr>
                        <a:t>SD</a:t>
                      </a:r>
                      <a:r>
                        <a:rPr lang="zh-CN" altLang="en-US" sz="1200" dirty="0">
                          <a:solidFill>
                            <a:srgbClr val="000000"/>
                          </a:solidFill>
                          <a:effectLst/>
                          <a:latin typeface="微软雅黑" panose="020B0503020204020204" pitchFamily="34" charset="-122"/>
                          <a:ea typeface="微软雅黑" panose="020B0503020204020204" pitchFamily="34" charset="-122"/>
                        </a:rPr>
                        <a:t>卡）；</a:t>
                      </a:r>
                      <a:endParaRPr lang="zh-CN" altLang="en-US" sz="2000" dirty="0">
                        <a:effectLst/>
                        <a:latin typeface="微软雅黑" panose="020B0503020204020204" pitchFamily="34" charset="-122"/>
                        <a:ea typeface="微软雅黑" panose="020B0503020204020204" pitchFamily="34" charset="-122"/>
                      </a:endParaRPr>
                    </a:p>
                    <a:p>
                      <a:pPr marL="0"/>
                      <a:r>
                        <a:rPr lang="en-US" altLang="zh-CN" sz="1200" dirty="0" err="1">
                          <a:solidFill>
                            <a:srgbClr val="000000"/>
                          </a:solidFill>
                          <a:effectLst/>
                          <a:latin typeface="微软雅黑" panose="020B0503020204020204" pitchFamily="34" charset="-122"/>
                          <a:ea typeface="微软雅黑" panose="020B0503020204020204" pitchFamily="34" charset="-122"/>
                        </a:rPr>
                        <a:t>Nand</a:t>
                      </a:r>
                      <a:r>
                        <a:rPr lang="en-US" altLang="zh-CN" sz="1200" dirty="0">
                          <a:solidFill>
                            <a:srgbClr val="000000"/>
                          </a:solidFill>
                          <a:effectLst/>
                          <a:latin typeface="微软雅黑" panose="020B0503020204020204" pitchFamily="34" charset="-122"/>
                          <a:ea typeface="微软雅黑" panose="020B0503020204020204" pitchFamily="34" charset="-122"/>
                        </a:rPr>
                        <a:t> Flash</a:t>
                      </a:r>
                      <a:r>
                        <a:rPr lang="zh-CN" altLang="en-US" sz="1200" dirty="0">
                          <a:solidFill>
                            <a:srgbClr val="000000"/>
                          </a:solidFill>
                          <a:effectLst/>
                          <a:latin typeface="微软雅黑" panose="020B0503020204020204" pitchFamily="34" charset="-122"/>
                          <a:ea typeface="微软雅黑" panose="020B0503020204020204" pitchFamily="34" charset="-122"/>
                        </a:rPr>
                        <a:t>驱动；</a:t>
                      </a:r>
                      <a:endParaRPr lang="zh-CN" altLang="en-US" sz="2000" dirty="0">
                        <a:effectLst/>
                        <a:latin typeface="微软雅黑" panose="020B0503020204020204" pitchFamily="34" charset="-122"/>
                        <a:ea typeface="微软雅黑" panose="020B0503020204020204" pitchFamily="34" charset="-122"/>
                      </a:endParaRPr>
                    </a:p>
                    <a:p>
                      <a:pPr marL="0"/>
                      <a:r>
                        <a:rPr lang="en-US" altLang="zh-CN" sz="1200" dirty="0">
                          <a:solidFill>
                            <a:srgbClr val="000000"/>
                          </a:solidFill>
                          <a:effectLst/>
                          <a:latin typeface="微软雅黑" panose="020B0503020204020204" pitchFamily="34" charset="-122"/>
                          <a:ea typeface="微软雅黑" panose="020B0503020204020204" pitchFamily="34" charset="-122"/>
                        </a:rPr>
                        <a:t>AD</a:t>
                      </a:r>
                      <a:r>
                        <a:rPr lang="zh-CN" altLang="en-US" sz="1200" dirty="0">
                          <a:solidFill>
                            <a:srgbClr val="000000"/>
                          </a:solidFill>
                          <a:effectLst/>
                          <a:latin typeface="微软雅黑" panose="020B0503020204020204" pitchFamily="34" charset="-122"/>
                          <a:ea typeface="微软雅黑" panose="020B0503020204020204" pitchFamily="34" charset="-122"/>
                        </a:rPr>
                        <a:t>驱动；</a:t>
                      </a:r>
                      <a:endParaRPr lang="zh-CN" altLang="en-US" sz="2000" dirty="0">
                        <a:effectLst/>
                        <a:latin typeface="微软雅黑" panose="020B0503020204020204" pitchFamily="34" charset="-122"/>
                        <a:ea typeface="微软雅黑" panose="020B0503020204020204" pitchFamily="34" charset="-122"/>
                      </a:endParaRPr>
                    </a:p>
                    <a:p>
                      <a:pPr marL="0"/>
                      <a:r>
                        <a:rPr lang="zh-CN" altLang="en-US" sz="1200" dirty="0">
                          <a:solidFill>
                            <a:srgbClr val="000000"/>
                          </a:solidFill>
                          <a:effectLst/>
                          <a:latin typeface="微软雅黑" panose="020B0503020204020204" pitchFamily="34" charset="-122"/>
                          <a:ea typeface="微软雅黑" panose="020B0503020204020204" pitchFamily="34" charset="-122"/>
                        </a:rPr>
                        <a:t>直流电机驱动；</a:t>
                      </a:r>
                      <a:endParaRPr lang="zh-CN" altLang="en-US" sz="2000" dirty="0">
                        <a:effectLst/>
                        <a:latin typeface="微软雅黑" panose="020B0503020204020204" pitchFamily="34" charset="-122"/>
                        <a:ea typeface="微软雅黑" panose="020B0503020204020204" pitchFamily="34" charset="-122"/>
                      </a:endParaRPr>
                    </a:p>
                    <a:p>
                      <a:pPr marL="0"/>
                      <a:r>
                        <a:rPr lang="zh-CN" altLang="en-US" sz="1200" dirty="0">
                          <a:solidFill>
                            <a:srgbClr val="000000"/>
                          </a:solidFill>
                          <a:effectLst/>
                          <a:latin typeface="微软雅黑" panose="020B0503020204020204" pitchFamily="34" charset="-122"/>
                          <a:ea typeface="微软雅黑" panose="020B0503020204020204" pitchFamily="34" charset="-122"/>
                        </a:rPr>
                        <a:t>板载键盘驱动；</a:t>
                      </a:r>
                      <a:endParaRPr lang="zh-CN" altLang="en-US" sz="2000" dirty="0">
                        <a:effectLst/>
                        <a:latin typeface="微软雅黑" panose="020B0503020204020204" pitchFamily="34" charset="-122"/>
                        <a:ea typeface="微软雅黑" panose="020B0503020204020204" pitchFamily="34" charset="-122"/>
                      </a:endParaRPr>
                    </a:p>
                    <a:p>
                      <a:pPr marL="0"/>
                      <a:r>
                        <a:rPr lang="zh-CN" altLang="en-US" sz="1200" dirty="0">
                          <a:solidFill>
                            <a:srgbClr val="000000"/>
                          </a:solidFill>
                          <a:effectLst/>
                          <a:latin typeface="微软雅黑" panose="020B0503020204020204" pitchFamily="34" charset="-122"/>
                          <a:ea typeface="微软雅黑" panose="020B0503020204020204" pitchFamily="34" charset="-122"/>
                        </a:rPr>
                        <a:t>网卡驱动；</a:t>
                      </a:r>
                      <a:endParaRPr lang="zh-CN" altLang="en-US" sz="2000" dirty="0">
                        <a:effectLst/>
                        <a:latin typeface="微软雅黑" panose="020B0503020204020204" pitchFamily="34" charset="-122"/>
                        <a:ea typeface="微软雅黑" panose="020B0503020204020204" pitchFamily="34" charset="-122"/>
                      </a:endParaRPr>
                    </a:p>
                    <a:p>
                      <a:pPr marL="0"/>
                      <a:r>
                        <a:rPr lang="zh-CN" altLang="en-US" sz="1200" dirty="0">
                          <a:solidFill>
                            <a:srgbClr val="000000"/>
                          </a:solidFill>
                          <a:effectLst/>
                          <a:latin typeface="微软雅黑" panose="020B0503020204020204" pitchFamily="34" charset="-122"/>
                          <a:ea typeface="微软雅黑" panose="020B0503020204020204" pitchFamily="34" charset="-122"/>
                        </a:rPr>
                        <a:t>实时时钟驱动；</a:t>
                      </a:r>
                      <a:endParaRPr lang="zh-CN" altLang="en-US" sz="2000" dirty="0">
                        <a:effectLst/>
                        <a:latin typeface="微软雅黑" panose="020B0503020204020204" pitchFamily="34" charset="-122"/>
                        <a:ea typeface="微软雅黑" panose="020B0503020204020204" pitchFamily="34" charset="-122"/>
                      </a:endParaRPr>
                    </a:p>
                    <a:p>
                      <a:pPr marL="0"/>
                      <a:r>
                        <a:rPr lang="en-US" altLang="zh-CN" sz="1200" dirty="0">
                          <a:solidFill>
                            <a:srgbClr val="000000"/>
                          </a:solidFill>
                          <a:effectLst/>
                          <a:latin typeface="微软雅黑" panose="020B0503020204020204" pitchFamily="34" charset="-122"/>
                          <a:ea typeface="微软雅黑" panose="020B0503020204020204" pitchFamily="34" charset="-122"/>
                        </a:rPr>
                        <a:t>USB Host</a:t>
                      </a:r>
                      <a:r>
                        <a:rPr lang="zh-CN" altLang="en-US" sz="1200" dirty="0">
                          <a:solidFill>
                            <a:srgbClr val="000000"/>
                          </a:solidFill>
                          <a:effectLst/>
                          <a:latin typeface="微软雅黑" panose="020B0503020204020204" pitchFamily="34" charset="-122"/>
                          <a:ea typeface="微软雅黑" panose="020B0503020204020204" pitchFamily="34" charset="-122"/>
                        </a:rPr>
                        <a:t>驱动；</a:t>
                      </a:r>
                      <a:endParaRPr lang="zh-CN" altLang="en-US" sz="2000" dirty="0">
                        <a:effectLst/>
                        <a:latin typeface="微软雅黑" panose="020B0503020204020204" pitchFamily="34" charset="-122"/>
                        <a:ea typeface="微软雅黑" panose="020B0503020204020204" pitchFamily="34" charset="-122"/>
                      </a:endParaRPr>
                    </a:p>
                    <a:p>
                      <a:pPr marL="0"/>
                      <a:r>
                        <a:rPr lang="zh-CN" altLang="en-US" sz="1200" dirty="0">
                          <a:solidFill>
                            <a:srgbClr val="000000"/>
                          </a:solidFill>
                          <a:effectLst/>
                          <a:latin typeface="微软雅黑" panose="020B0503020204020204" pitchFamily="34" charset="-122"/>
                          <a:ea typeface="微软雅黑" panose="020B0503020204020204" pitchFamily="34" charset="-122"/>
                        </a:rPr>
                        <a:t>液晶（</a:t>
                      </a:r>
                      <a:r>
                        <a:rPr lang="en-US" altLang="zh-CN" sz="1200" dirty="0">
                          <a:solidFill>
                            <a:srgbClr val="000000"/>
                          </a:solidFill>
                          <a:effectLst/>
                          <a:latin typeface="微软雅黑" panose="020B0503020204020204" pitchFamily="34" charset="-122"/>
                          <a:ea typeface="微软雅黑" panose="020B0503020204020204" pitchFamily="34" charset="-122"/>
                        </a:rPr>
                        <a:t>LCD</a:t>
                      </a:r>
                      <a:r>
                        <a:rPr lang="zh-CN" altLang="en-US" sz="1200" dirty="0">
                          <a:solidFill>
                            <a:srgbClr val="000000"/>
                          </a:solidFill>
                          <a:effectLst/>
                          <a:latin typeface="微软雅黑" panose="020B0503020204020204" pitchFamily="34" charset="-122"/>
                          <a:ea typeface="微软雅黑" panose="020B0503020204020204" pitchFamily="34" charset="-122"/>
                        </a:rPr>
                        <a:t>）驱动；</a:t>
                      </a:r>
                      <a:endParaRPr lang="zh-CN" altLang="en-US" sz="2000" dirty="0">
                        <a:effectLst/>
                        <a:latin typeface="微软雅黑" panose="020B0503020204020204" pitchFamily="34" charset="-122"/>
                        <a:ea typeface="微软雅黑" panose="020B0503020204020204" pitchFamily="34" charset="-122"/>
                      </a:endParaRPr>
                    </a:p>
                    <a:p>
                      <a:pPr marL="0"/>
                      <a:r>
                        <a:rPr lang="zh-CN" altLang="en-US" sz="1200" dirty="0">
                          <a:solidFill>
                            <a:srgbClr val="000000"/>
                          </a:solidFill>
                          <a:effectLst/>
                          <a:latin typeface="微软雅黑" panose="020B0503020204020204" pitchFamily="34" charset="-122"/>
                          <a:ea typeface="微软雅黑" panose="020B0503020204020204" pitchFamily="34" charset="-122"/>
                        </a:rPr>
                        <a:t>触摸屏驱动；</a:t>
                      </a:r>
                      <a:endParaRPr lang="zh-CN" altLang="en-US" sz="2000" dirty="0">
                        <a:effectLst/>
                        <a:latin typeface="微软雅黑" panose="020B0503020204020204" pitchFamily="34" charset="-122"/>
                        <a:ea typeface="微软雅黑" panose="020B0503020204020204" pitchFamily="34" charset="-122"/>
                      </a:endParaRPr>
                    </a:p>
                    <a:p>
                      <a:pPr marL="0"/>
                      <a:r>
                        <a:rPr lang="zh-CN" altLang="en-US" sz="1200" dirty="0">
                          <a:solidFill>
                            <a:srgbClr val="000000"/>
                          </a:solidFill>
                          <a:effectLst/>
                          <a:latin typeface="微软雅黑" panose="020B0503020204020204" pitchFamily="34" charset="-122"/>
                          <a:ea typeface="微软雅黑" panose="020B0503020204020204" pitchFamily="34" charset="-122"/>
                        </a:rPr>
                        <a:t>音频驱动；</a:t>
                      </a:r>
                      <a:endParaRPr lang="zh-CN" altLang="en-US" sz="2000" dirty="0">
                        <a:effectLst/>
                        <a:latin typeface="微软雅黑" panose="020B0503020204020204" pitchFamily="34" charset="-122"/>
                        <a:ea typeface="微软雅黑" panose="020B0503020204020204" pitchFamily="34" charset="-122"/>
                      </a:endParaRPr>
                    </a:p>
                    <a:p>
                      <a:pPr marL="0"/>
                      <a:r>
                        <a:rPr lang="en-US" altLang="zh-CN" sz="1200" dirty="0">
                          <a:solidFill>
                            <a:srgbClr val="000000"/>
                          </a:solidFill>
                          <a:effectLst/>
                          <a:latin typeface="微软雅黑" panose="020B0503020204020204" pitchFamily="34" charset="-122"/>
                          <a:ea typeface="微软雅黑" panose="020B0503020204020204" pitchFamily="34" charset="-122"/>
                        </a:rPr>
                        <a:t>USB</a:t>
                      </a:r>
                      <a:r>
                        <a:rPr lang="zh-CN" altLang="en-US" sz="1200" dirty="0">
                          <a:solidFill>
                            <a:srgbClr val="000000"/>
                          </a:solidFill>
                          <a:effectLst/>
                          <a:latin typeface="微软雅黑" panose="020B0503020204020204" pitchFamily="34" charset="-122"/>
                          <a:ea typeface="微软雅黑" panose="020B0503020204020204" pitchFamily="34" charset="-122"/>
                        </a:rPr>
                        <a:t>设备驱动；</a:t>
                      </a:r>
                      <a:endParaRPr lang="zh-CN" altLang="en-US" sz="2000" dirty="0">
                        <a:effectLst/>
                        <a:latin typeface="微软雅黑" panose="020B0503020204020204" pitchFamily="34" charset="-122"/>
                        <a:ea typeface="微软雅黑" panose="020B0503020204020204" pitchFamily="34" charset="-122"/>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85000"/>
                      </a:schemeClr>
                    </a:solidFill>
                  </a:tcPr>
                </a:tc>
              </a:tr>
              <a:tr h="619346">
                <a:tc>
                  <a:txBody>
                    <a:bodyPr/>
                    <a:lstStyle/>
                    <a:p>
                      <a:pPr marL="50800" marR="45085" algn="ctr">
                        <a:lnSpc>
                          <a:spcPts val="1135"/>
                        </a:lnSpc>
                      </a:pPr>
                      <a:r>
                        <a:rPr lang="zh-CN" altLang="en-US" sz="1100">
                          <a:solidFill>
                            <a:srgbClr val="FFFFFF"/>
                          </a:solidFill>
                          <a:effectLst/>
                          <a:latin typeface="微软雅黑" panose="020B0503020204020204" pitchFamily="34" charset="-122"/>
                          <a:ea typeface="微软雅黑" panose="020B0503020204020204" pitchFamily="34" charset="-122"/>
                        </a:rPr>
                        <a:t>网络协议及应用程序</a:t>
                      </a:r>
                      <a:endParaRPr lang="zh-CN" altLang="en-US" sz="2000">
                        <a:effectLst/>
                        <a:latin typeface="微软雅黑" panose="020B0503020204020204" pitchFamily="34" charset="-122"/>
                        <a:ea typeface="微软雅黑" panose="020B0503020204020204" pitchFamily="34" charset="-122"/>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c>
                  <a:txBody>
                    <a:bodyPr/>
                    <a:lstStyle/>
                    <a:p>
                      <a:pPr marL="0"/>
                      <a:r>
                        <a:rPr lang="zh-CN" altLang="en-US" sz="1200" dirty="0">
                          <a:solidFill>
                            <a:srgbClr val="000000"/>
                          </a:solidFill>
                          <a:effectLst/>
                          <a:latin typeface="微软雅黑" panose="020B0503020204020204" pitchFamily="34" charset="-122"/>
                          <a:ea typeface="微软雅黑" panose="020B0503020204020204" pitchFamily="34" charset="-122"/>
                        </a:rPr>
                        <a:t>完整的</a:t>
                      </a:r>
                      <a:r>
                        <a:rPr lang="en-US" sz="1200" dirty="0">
                          <a:solidFill>
                            <a:srgbClr val="000000"/>
                          </a:solidFill>
                          <a:effectLst/>
                          <a:latin typeface="微软雅黑" panose="020B0503020204020204" pitchFamily="34" charset="-122"/>
                          <a:ea typeface="微软雅黑" panose="020B0503020204020204" pitchFamily="34" charset="-122"/>
                        </a:rPr>
                        <a:t>TCP/IP</a:t>
                      </a:r>
                      <a:r>
                        <a:rPr lang="zh-CN" altLang="en-US" sz="1200" dirty="0">
                          <a:solidFill>
                            <a:srgbClr val="000000"/>
                          </a:solidFill>
                          <a:effectLst/>
                          <a:latin typeface="微软雅黑" panose="020B0503020204020204" pitchFamily="34" charset="-122"/>
                          <a:ea typeface="微软雅黑" panose="020B0503020204020204" pitchFamily="34" charset="-122"/>
                        </a:rPr>
                        <a:t>协议；</a:t>
                      </a:r>
                      <a:endParaRPr lang="zh-CN" altLang="en-US" sz="2000" dirty="0">
                        <a:effectLst/>
                        <a:latin typeface="微软雅黑" panose="020B0503020204020204" pitchFamily="34" charset="-122"/>
                        <a:ea typeface="微软雅黑" panose="020B0503020204020204" pitchFamily="34" charset="-122"/>
                      </a:endParaRPr>
                    </a:p>
                    <a:p>
                      <a:pPr marL="0"/>
                      <a:r>
                        <a:rPr lang="en-US" sz="1200" dirty="0">
                          <a:solidFill>
                            <a:srgbClr val="000000"/>
                          </a:solidFill>
                          <a:effectLst/>
                          <a:latin typeface="微软雅黑" panose="020B0503020204020204" pitchFamily="34" charset="-122"/>
                          <a:ea typeface="微软雅黑" panose="020B0503020204020204" pitchFamily="34" charset="-122"/>
                        </a:rPr>
                        <a:t>Web Server；</a:t>
                      </a:r>
                      <a:endParaRPr lang="en-US" sz="2000" dirty="0">
                        <a:effectLst/>
                        <a:latin typeface="微软雅黑" panose="020B0503020204020204" pitchFamily="34" charset="-122"/>
                        <a:ea typeface="微软雅黑" panose="020B0503020204020204" pitchFamily="34" charset="-122"/>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85000"/>
                      </a:schemeClr>
                    </a:solidFill>
                  </a:tcPr>
                </a:tc>
              </a:tr>
              <a:tr h="324309">
                <a:tc>
                  <a:txBody>
                    <a:bodyPr/>
                    <a:lstStyle/>
                    <a:p>
                      <a:pPr marL="50800" marR="45085" algn="ctr">
                        <a:lnSpc>
                          <a:spcPts val="1135"/>
                        </a:lnSpc>
                      </a:pPr>
                      <a:r>
                        <a:rPr lang="zh-CN" altLang="en-US" sz="1100">
                          <a:solidFill>
                            <a:srgbClr val="FFFFFF"/>
                          </a:solidFill>
                          <a:effectLst/>
                          <a:latin typeface="微软雅黑" panose="020B0503020204020204" pitchFamily="34" charset="-122"/>
                          <a:ea typeface="微软雅黑" panose="020B0503020204020204" pitchFamily="34" charset="-122"/>
                        </a:rPr>
                        <a:t>图形界面</a:t>
                      </a:r>
                      <a:endParaRPr lang="zh-CN" altLang="en-US" sz="2000">
                        <a:effectLst/>
                        <a:latin typeface="微软雅黑" panose="020B0503020204020204" pitchFamily="34" charset="-122"/>
                        <a:ea typeface="微软雅黑" panose="020B0503020204020204" pitchFamily="34" charset="-122"/>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c>
                  <a:txBody>
                    <a:bodyPr/>
                    <a:lstStyle/>
                    <a:p>
                      <a:pPr marL="0"/>
                      <a:r>
                        <a:rPr lang="zh-CN" altLang="en-US" sz="1200" dirty="0">
                          <a:solidFill>
                            <a:srgbClr val="000000"/>
                          </a:solidFill>
                          <a:effectLst/>
                          <a:latin typeface="微软雅黑" panose="020B0503020204020204" pitchFamily="34" charset="-122"/>
                          <a:ea typeface="微软雅黑" panose="020B0503020204020204" pitchFamily="34" charset="-122"/>
                        </a:rPr>
                        <a:t>支持</a:t>
                      </a:r>
                      <a:r>
                        <a:rPr lang="en-US" sz="1200" dirty="0">
                          <a:solidFill>
                            <a:srgbClr val="000000"/>
                          </a:solidFill>
                          <a:effectLst/>
                          <a:latin typeface="微软雅黑" panose="020B0503020204020204" pitchFamily="34" charset="-122"/>
                          <a:ea typeface="微软雅黑" panose="020B0503020204020204" pitchFamily="34" charset="-122"/>
                        </a:rPr>
                        <a:t>Qt4；</a:t>
                      </a:r>
                      <a:endParaRPr lang="en-US" sz="2000" dirty="0">
                        <a:effectLst/>
                        <a:latin typeface="微软雅黑" panose="020B0503020204020204" pitchFamily="34" charset="-122"/>
                        <a:ea typeface="微软雅黑" panose="020B0503020204020204" pitchFamily="34" charset="-122"/>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85000"/>
                      </a:schemeClr>
                    </a:solidFill>
                  </a:tcPr>
                </a:tc>
              </a:tr>
              <a:tr h="324309">
                <a:tc>
                  <a:txBody>
                    <a:bodyPr/>
                    <a:lstStyle/>
                    <a:p>
                      <a:pPr marL="50800" marR="45085" algn="ctr">
                        <a:lnSpc>
                          <a:spcPts val="1135"/>
                        </a:lnSpc>
                      </a:pPr>
                      <a:r>
                        <a:rPr lang="zh-CN" altLang="en-US" sz="1100">
                          <a:solidFill>
                            <a:srgbClr val="FFFFFF"/>
                          </a:solidFill>
                          <a:effectLst/>
                          <a:latin typeface="微软雅黑" panose="020B0503020204020204" pitchFamily="34" charset="-122"/>
                          <a:ea typeface="微软雅黑" panose="020B0503020204020204" pitchFamily="34" charset="-122"/>
                        </a:rPr>
                        <a:t>开发工具</a:t>
                      </a:r>
                      <a:endParaRPr lang="zh-CN" altLang="en-US" sz="2000">
                        <a:effectLst/>
                        <a:latin typeface="微软雅黑" panose="020B0503020204020204" pitchFamily="34" charset="-122"/>
                        <a:ea typeface="微软雅黑" panose="020B0503020204020204" pitchFamily="34" charset="-122"/>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tc>
                  <a:txBody>
                    <a:bodyPr/>
                    <a:lstStyle/>
                    <a:p>
                      <a:pPr marL="0"/>
                      <a:r>
                        <a:rPr lang="en-US" altLang="zh-CN" sz="1200" dirty="0">
                          <a:solidFill>
                            <a:srgbClr val="000000"/>
                          </a:solidFill>
                          <a:effectLst/>
                          <a:latin typeface="微软雅黑" panose="020B0503020204020204" pitchFamily="34" charset="-122"/>
                          <a:ea typeface="微软雅黑" panose="020B0503020204020204" pitchFamily="34" charset="-122"/>
                        </a:rPr>
                        <a:t>JTAG</a:t>
                      </a:r>
                      <a:r>
                        <a:rPr lang="zh-CN" altLang="en-US" sz="1200" dirty="0">
                          <a:solidFill>
                            <a:srgbClr val="000000"/>
                          </a:solidFill>
                          <a:effectLst/>
                          <a:latin typeface="微软雅黑" panose="020B0503020204020204" pitchFamily="34" charset="-122"/>
                          <a:ea typeface="微软雅黑" panose="020B0503020204020204" pitchFamily="34" charset="-122"/>
                        </a:rPr>
                        <a:t>烧写</a:t>
                      </a:r>
                      <a:r>
                        <a:rPr lang="en-US" altLang="zh-CN" sz="1200" dirty="0">
                          <a:solidFill>
                            <a:srgbClr val="000000"/>
                          </a:solidFill>
                          <a:effectLst/>
                          <a:latin typeface="微软雅黑" panose="020B0503020204020204" pitchFamily="34" charset="-122"/>
                          <a:ea typeface="微软雅黑" panose="020B0503020204020204" pitchFamily="34" charset="-122"/>
                        </a:rPr>
                        <a:t>Flash</a:t>
                      </a:r>
                      <a:r>
                        <a:rPr lang="zh-CN" altLang="en-US" sz="1200" dirty="0">
                          <a:solidFill>
                            <a:srgbClr val="000000"/>
                          </a:solidFill>
                          <a:effectLst/>
                          <a:latin typeface="微软雅黑" panose="020B0503020204020204" pitchFamily="34" charset="-122"/>
                          <a:ea typeface="微软雅黑" panose="020B0503020204020204" pitchFamily="34" charset="-122"/>
                        </a:rPr>
                        <a:t>工具，</a:t>
                      </a:r>
                      <a:r>
                        <a:rPr lang="en-US" altLang="zh-CN" sz="1200" dirty="0">
                          <a:solidFill>
                            <a:srgbClr val="000000"/>
                          </a:solidFill>
                          <a:effectLst/>
                          <a:latin typeface="微软雅黑" panose="020B0503020204020204" pitchFamily="34" charset="-122"/>
                          <a:ea typeface="微软雅黑" panose="020B0503020204020204" pitchFamily="34" charset="-122"/>
                        </a:rPr>
                        <a:t>ARM-</a:t>
                      </a:r>
                      <a:r>
                        <a:rPr lang="en-US" altLang="zh-CN" sz="1200" dirty="0" err="1">
                          <a:solidFill>
                            <a:srgbClr val="000000"/>
                          </a:solidFill>
                          <a:effectLst/>
                          <a:latin typeface="微软雅黑" panose="020B0503020204020204" pitchFamily="34" charset="-122"/>
                          <a:ea typeface="微软雅黑" panose="020B0503020204020204" pitchFamily="34" charset="-122"/>
                        </a:rPr>
                        <a:t>linux</a:t>
                      </a:r>
                      <a:r>
                        <a:rPr lang="en-US" altLang="zh-CN" sz="1200" dirty="0">
                          <a:solidFill>
                            <a:srgbClr val="000000"/>
                          </a:solidFill>
                          <a:effectLst/>
                          <a:latin typeface="微软雅黑" panose="020B0503020204020204" pitchFamily="34" charset="-122"/>
                          <a:ea typeface="微软雅黑" panose="020B0503020204020204" pitchFamily="34" charset="-122"/>
                        </a:rPr>
                        <a:t>-</a:t>
                      </a:r>
                      <a:r>
                        <a:rPr lang="en-US" altLang="zh-CN" sz="1200" dirty="0" err="1">
                          <a:solidFill>
                            <a:srgbClr val="000000"/>
                          </a:solidFill>
                          <a:effectLst/>
                          <a:latin typeface="微软雅黑" panose="020B0503020204020204" pitchFamily="34" charset="-122"/>
                          <a:ea typeface="微软雅黑" panose="020B0503020204020204" pitchFamily="34" charset="-122"/>
                        </a:rPr>
                        <a:t>gcc</a:t>
                      </a:r>
                      <a:r>
                        <a:rPr lang="zh-CN" altLang="en-US" sz="1200" dirty="0">
                          <a:solidFill>
                            <a:srgbClr val="000000"/>
                          </a:solidFill>
                          <a:effectLst/>
                          <a:latin typeface="微软雅黑" panose="020B0503020204020204" pitchFamily="34" charset="-122"/>
                          <a:ea typeface="微软雅黑" panose="020B0503020204020204" pitchFamily="34" charset="-122"/>
                        </a:rPr>
                        <a:t>交叉编译器，文件系统制作工具等；</a:t>
                      </a:r>
                      <a:endParaRPr lang="zh-CN" altLang="en-US" sz="2000" dirty="0">
                        <a:effectLst/>
                        <a:latin typeface="微软雅黑" panose="020B0503020204020204" pitchFamily="34" charset="-122"/>
                        <a:ea typeface="微软雅黑" panose="020B0503020204020204" pitchFamily="34" charset="-122"/>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85000"/>
                      </a:schemeClr>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1.6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嵌入式系统的应用前景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776416" y="1060841"/>
            <a:ext cx="1071536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269875">
              <a:defRPr kumimoji="1" sz="2400">
                <a:solidFill>
                  <a:schemeClr val="tx1"/>
                </a:solidFill>
                <a:latin typeface="Times New Roman" panose="02020603050405020304" charset="0"/>
                <a:ea typeface="宋体" panose="02010600030101010101" pitchFamily="2" charset="-122"/>
              </a:defRPr>
            </a:lvl1pPr>
            <a:lvl2pPr>
              <a:defRPr kumimoji="1" sz="2400">
                <a:solidFill>
                  <a:schemeClr val="tx1"/>
                </a:solidFill>
                <a:latin typeface="Times New Roman" panose="02020603050405020304" charset="0"/>
                <a:ea typeface="宋体" panose="02010600030101010101" pitchFamily="2" charset="-122"/>
              </a:defRPr>
            </a:lvl2pPr>
            <a:lvl3pPr>
              <a:defRPr kumimoji="1" sz="2400">
                <a:solidFill>
                  <a:schemeClr val="tx1"/>
                </a:solidFill>
                <a:latin typeface="Times New Roman" panose="02020603050405020304" charset="0"/>
                <a:ea typeface="宋体" panose="02010600030101010101" pitchFamily="2" charset="-122"/>
              </a:defRPr>
            </a:lvl3pPr>
            <a:lvl4pPr>
              <a:defRPr kumimoji="1" sz="2400">
                <a:solidFill>
                  <a:schemeClr val="tx1"/>
                </a:solidFill>
                <a:latin typeface="Times New Roman" panose="02020603050405020304" charset="0"/>
                <a:ea typeface="宋体" panose="02010600030101010101" pitchFamily="2" charset="-122"/>
              </a:defRPr>
            </a:lvl4pPr>
            <a:lvl5pPr>
              <a:defRPr kumimoji="1" sz="2400">
                <a:solidFill>
                  <a:schemeClr val="tx1"/>
                </a:solidFill>
                <a:latin typeface="Times New Roman" panose="02020603050405020304"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indent="0" algn="just">
              <a:lnSpc>
                <a:spcPct val="150000"/>
              </a:lnSpc>
              <a:buFont typeface="Wingdings" panose="05000000000000000000" pitchFamily="2" charset="2"/>
              <a:buNone/>
            </a:pPr>
            <a:r>
              <a:rPr lang="zh-CN" altLang="en-US" sz="2000" dirty="0" smtClean="0">
                <a:solidFill>
                  <a:schemeClr val="bg1"/>
                </a:solidFill>
                <a:latin typeface="微软雅黑" panose="020B0503020204020204" pitchFamily="34" charset="-122"/>
                <a:ea typeface="微软雅黑" panose="020B0503020204020204" pitchFamily="34" charset="-122"/>
              </a:rPr>
              <a:t>       嵌入</a:t>
            </a:r>
            <a:r>
              <a:rPr lang="zh-CN" altLang="en-US" sz="2000" dirty="0">
                <a:solidFill>
                  <a:schemeClr val="bg1"/>
                </a:solidFill>
                <a:latin typeface="微软雅黑" panose="020B0503020204020204" pitchFamily="34" charset="-122"/>
                <a:ea typeface="微软雅黑" panose="020B0503020204020204" pitchFamily="34" charset="-122"/>
              </a:rPr>
              <a:t>控制器因其体积小、可靠性高、功能强、灵活方便等许多优点</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其应用已深入到工业、农业、教育、国防、科研以及日常生活等各个领域</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对各行各业的技术改造、产品更新换代、加速自动化化进程、提高生产率等方面起到了极其重要的推动作用</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845750" y="3023286"/>
          <a:ext cx="10473039" cy="2644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教材及参考书</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3" name="矩形 2"/>
          <p:cNvSpPr/>
          <p:nvPr/>
        </p:nvSpPr>
        <p:spPr>
          <a:xfrm>
            <a:off x="823782" y="1371133"/>
            <a:ext cx="7784757" cy="4450449"/>
          </a:xfrm>
          <a:prstGeom prst="rect">
            <a:avLst/>
          </a:prstGeom>
        </p:spPr>
        <p:txBody>
          <a:bodyPr wrap="square">
            <a:spAutoFit/>
          </a:bodyPr>
          <a:lstStyle/>
          <a:p>
            <a:pPr>
              <a:spcBef>
                <a:spcPct val="20000"/>
              </a:spcBef>
              <a:buFontTx/>
              <a:buChar char="•"/>
            </a:pPr>
            <a:r>
              <a:rPr lang="en-US" altLang="zh-CN" sz="2400" b="1" dirty="0" smtClean="0">
                <a:solidFill>
                  <a:srgbClr val="00B0F0"/>
                </a:solidFill>
                <a:latin typeface="微软雅黑" panose="020B0503020204020204" pitchFamily="34" charset="-122"/>
                <a:ea typeface="微软雅黑" panose="020B0503020204020204" pitchFamily="34" charset="-122"/>
              </a:rPr>
              <a:t> </a:t>
            </a:r>
            <a:r>
              <a:rPr lang="zh-CN" altLang="en-US" sz="2400" b="1" dirty="0" smtClean="0">
                <a:solidFill>
                  <a:srgbClr val="00B0F0"/>
                </a:solidFill>
                <a:latin typeface="微软雅黑" panose="020B0503020204020204" pitchFamily="34" charset="-122"/>
                <a:ea typeface="微软雅黑" panose="020B0503020204020204" pitchFamily="34" charset="-122"/>
              </a:rPr>
              <a:t>教材：</a:t>
            </a:r>
            <a:endParaRPr lang="zh-CN" altLang="en-US" sz="2400" b="1" dirty="0" smtClean="0">
              <a:solidFill>
                <a:srgbClr val="00B0F0"/>
              </a:solidFill>
              <a:latin typeface="微软雅黑" panose="020B0503020204020204" pitchFamily="34" charset="-122"/>
              <a:ea typeface="微软雅黑" panose="020B0503020204020204" pitchFamily="34" charset="-122"/>
            </a:endParaRPr>
          </a:p>
          <a:p>
            <a:pPr>
              <a:spcBef>
                <a:spcPct val="20000"/>
              </a:spcBef>
            </a:pPr>
            <a:r>
              <a:rPr lang="zh-CN" altLang="en-US" sz="2400" dirty="0" smtClean="0">
                <a:solidFill>
                  <a:schemeClr val="bg1"/>
                </a:solidFill>
                <a:latin typeface="微软雅黑" panose="020B0503020204020204" pitchFamily="34" charset="-122"/>
                <a:ea typeface="微软雅黑" panose="020B0503020204020204" pitchFamily="34" charset="-122"/>
              </a:rPr>
              <a:t>  </a:t>
            </a:r>
            <a:r>
              <a:rPr lang="en-US" altLang="zh-CN" sz="2400" dirty="0" smtClean="0">
                <a:solidFill>
                  <a:schemeClr val="bg1"/>
                </a:solidFill>
                <a:latin typeface="微软雅黑" panose="020B0503020204020204" pitchFamily="34" charset="-122"/>
                <a:ea typeface="微软雅黑" panose="020B0503020204020204" pitchFamily="34" charset="-122"/>
              </a:rPr>
              <a:t>An Embedded Software Primer, David E. Simon</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spcBef>
                <a:spcPct val="20000"/>
              </a:spcBef>
            </a:pPr>
            <a:r>
              <a:rPr lang="zh-CN" altLang="en-US" sz="2400" dirty="0" smtClean="0">
                <a:solidFill>
                  <a:schemeClr val="bg1"/>
                </a:solidFill>
                <a:latin typeface="微软雅黑" panose="020B0503020204020204" pitchFamily="34" charset="-122"/>
                <a:ea typeface="微软雅黑" panose="020B0503020204020204" pitchFamily="34" charset="-122"/>
              </a:rPr>
              <a:t>  机械工业出版社，</a:t>
            </a:r>
            <a:r>
              <a:rPr lang="en-US" altLang="zh-CN" sz="2400" dirty="0" smtClean="0">
                <a:solidFill>
                  <a:schemeClr val="bg1"/>
                </a:solidFill>
                <a:latin typeface="微软雅黑" panose="020B0503020204020204" pitchFamily="34" charset="-122"/>
                <a:ea typeface="微软雅黑" panose="020B0503020204020204" pitchFamily="34" charset="-122"/>
              </a:rPr>
              <a:t>2005</a:t>
            </a:r>
            <a:endParaRPr lang="zh-CN" altLang="en-US" sz="2400" dirty="0" smtClean="0">
              <a:solidFill>
                <a:schemeClr val="bg1"/>
              </a:solidFill>
              <a:latin typeface="微软雅黑" panose="020B0503020204020204" pitchFamily="34" charset="-122"/>
              <a:ea typeface="微软雅黑" panose="020B0503020204020204" pitchFamily="34" charset="-122"/>
            </a:endParaRPr>
          </a:p>
          <a:p>
            <a:pPr>
              <a:spcBef>
                <a:spcPct val="20000"/>
              </a:spcBef>
            </a:pP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spcBef>
                <a:spcPct val="20000"/>
              </a:spcBef>
            </a:pPr>
            <a:r>
              <a:rPr lang="zh-CN" altLang="en-US" sz="2400" dirty="0" smtClean="0">
                <a:solidFill>
                  <a:schemeClr val="bg1"/>
                </a:solidFill>
                <a:latin typeface="微软雅黑" panose="020B0503020204020204" pitchFamily="34" charset="-122"/>
                <a:ea typeface="微软雅黑" panose="020B0503020204020204" pitchFamily="34" charset="-122"/>
              </a:rPr>
              <a:t>  嵌入式系统软件教程，</a:t>
            </a:r>
            <a:r>
              <a:rPr lang="en-US" altLang="zh-CN" sz="2400" dirty="0" smtClean="0">
                <a:solidFill>
                  <a:schemeClr val="bg1"/>
                </a:solidFill>
                <a:latin typeface="微软雅黑" panose="020B0503020204020204" pitchFamily="34" charset="-122"/>
                <a:ea typeface="微软雅黑" panose="020B0503020204020204" pitchFamily="34" charset="-122"/>
              </a:rPr>
              <a:t>David E. Simon</a:t>
            </a:r>
            <a:r>
              <a:rPr lang="zh-CN" altLang="en-US" sz="2400" dirty="0" smtClean="0">
                <a:solidFill>
                  <a:schemeClr val="bg1"/>
                </a:solidFill>
                <a:latin typeface="微软雅黑" panose="020B0503020204020204" pitchFamily="34" charset="-122"/>
                <a:ea typeface="微软雅黑" panose="020B0503020204020204" pitchFamily="34" charset="-122"/>
              </a:rPr>
              <a:t>，陈向群 等译，</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spcBef>
                <a:spcPct val="20000"/>
              </a:spcBef>
            </a:pPr>
            <a:r>
              <a:rPr lang="en-US" altLang="zh-CN" sz="2400" dirty="0">
                <a:solidFill>
                  <a:schemeClr val="bg1"/>
                </a:solidFill>
                <a:latin typeface="微软雅黑" panose="020B0503020204020204" pitchFamily="34" charset="-122"/>
                <a:ea typeface="微软雅黑" panose="020B0503020204020204" pitchFamily="34" charset="-122"/>
              </a:rPr>
              <a:t> </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机械工业出版社，</a:t>
            </a:r>
            <a:r>
              <a:rPr lang="en-US" altLang="zh-CN" sz="2400" dirty="0" smtClean="0">
                <a:solidFill>
                  <a:schemeClr val="bg1"/>
                </a:solidFill>
                <a:latin typeface="微软雅黑" panose="020B0503020204020204" pitchFamily="34" charset="-122"/>
                <a:ea typeface="微软雅黑" panose="020B0503020204020204" pitchFamily="34" charset="-122"/>
              </a:rPr>
              <a:t>2005</a:t>
            </a:r>
            <a:endParaRPr lang="zh-CN" altLang="en-US" sz="2400" dirty="0" smtClean="0">
              <a:solidFill>
                <a:schemeClr val="bg1"/>
              </a:solidFill>
              <a:latin typeface="微软雅黑" panose="020B0503020204020204" pitchFamily="34" charset="-122"/>
              <a:ea typeface="微软雅黑" panose="020B0503020204020204" pitchFamily="34" charset="-122"/>
            </a:endParaRPr>
          </a:p>
          <a:p>
            <a:pPr>
              <a:spcBef>
                <a:spcPct val="20000"/>
              </a:spcBef>
            </a:pPr>
            <a:endParaRPr lang="zh-CN" altLang="en-US" sz="2400" b="1" dirty="0" smtClean="0">
              <a:solidFill>
                <a:schemeClr val="bg1"/>
              </a:solidFill>
              <a:latin typeface="微软雅黑" panose="020B0503020204020204" pitchFamily="34" charset="-122"/>
              <a:ea typeface="微软雅黑" panose="020B0503020204020204" pitchFamily="34" charset="-122"/>
            </a:endParaRPr>
          </a:p>
          <a:p>
            <a:pPr>
              <a:spcBef>
                <a:spcPct val="20000"/>
              </a:spcBef>
              <a:buFontTx/>
              <a:buChar char="•"/>
            </a:pPr>
            <a:r>
              <a:rPr lang="zh-CN" altLang="en-US" sz="2400" b="1" dirty="0" smtClean="0">
                <a:solidFill>
                  <a:srgbClr val="00B0F0"/>
                </a:solidFill>
                <a:latin typeface="微软雅黑" panose="020B0503020204020204" pitchFamily="34" charset="-122"/>
                <a:ea typeface="微软雅黑" panose="020B0503020204020204" pitchFamily="34" charset="-122"/>
              </a:rPr>
              <a:t> 参考书：</a:t>
            </a:r>
            <a:endParaRPr lang="zh-CN" altLang="en-US" sz="2400" b="1" dirty="0" smtClean="0">
              <a:solidFill>
                <a:srgbClr val="00B0F0"/>
              </a:solidFill>
              <a:latin typeface="微软雅黑" panose="020B0503020204020204" pitchFamily="34" charset="-122"/>
              <a:ea typeface="微软雅黑" panose="020B0503020204020204" pitchFamily="34" charset="-122"/>
            </a:endParaRPr>
          </a:p>
          <a:p>
            <a:pPr>
              <a:spcBef>
                <a:spcPct val="20000"/>
              </a:spcBef>
            </a:pPr>
            <a:r>
              <a:rPr lang="zh-CN" altLang="en-US" sz="2400" dirty="0" smtClean="0">
                <a:solidFill>
                  <a:schemeClr val="bg1"/>
                </a:solidFill>
                <a:latin typeface="微软雅黑" panose="020B0503020204020204" pitchFamily="34" charset="-122"/>
                <a:ea typeface="微软雅黑" panose="020B0503020204020204" pitchFamily="34" charset="-122"/>
              </a:rPr>
              <a:t>  嵌入式软件设计，康一梅 等编著，</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spcBef>
                <a:spcPct val="20000"/>
              </a:spcBef>
            </a:pPr>
            <a:r>
              <a:rPr lang="en-US" altLang="zh-CN" sz="2400" dirty="0">
                <a:solidFill>
                  <a:schemeClr val="bg1"/>
                </a:solidFill>
                <a:latin typeface="微软雅黑" panose="020B0503020204020204" pitchFamily="34" charset="-122"/>
                <a:ea typeface="微软雅黑" panose="020B0503020204020204" pitchFamily="34" charset="-122"/>
              </a:rPr>
              <a:t> </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机械工业出版社</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1.6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嵌入式系统的应用前景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274119" y="1090372"/>
          <a:ext cx="9739870" cy="5339225"/>
        </p:xfrm>
        <a:graphic>
          <a:graphicData uri="http://schemas.openxmlformats.org/drawingml/2006/table">
            <a:tbl>
              <a:tblPr firstCol="1" bandRow="1">
                <a:tableStyleId>{5C22544A-7EE6-4342-B048-85BDC9FD1C3A}</a:tableStyleId>
              </a:tblPr>
              <a:tblGrid>
                <a:gridCol w="2325816"/>
                <a:gridCol w="7414054"/>
              </a:tblGrid>
              <a:tr h="93629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kern="1200" dirty="0" smtClean="0">
                          <a:latin typeface="微软雅黑" panose="020B0503020204020204" pitchFamily="34" charset="-122"/>
                          <a:ea typeface="微软雅黑" panose="020B0503020204020204" pitchFamily="34" charset="-122"/>
                        </a:rPr>
                        <a:t>工业应用方面</a:t>
                      </a:r>
                      <a:endParaRPr lang="zh-CN" altLang="en-US" sz="1800" b="0" kern="1200" dirty="0" smtClean="0">
                        <a:latin typeface="微软雅黑" panose="020B0503020204020204" pitchFamily="34" charset="-122"/>
                        <a:ea typeface="微软雅黑" panose="020B0503020204020204" pitchFamily="34" charset="-122"/>
                      </a:endParaRPr>
                    </a:p>
                  </a:txBody>
                  <a:tcPr anchor="ctr">
                    <a:solidFill>
                      <a:srgbClr val="0033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kern="1200" dirty="0" smtClean="0">
                          <a:latin typeface="微软雅黑" panose="020B0503020204020204" pitchFamily="34" charset="-122"/>
                          <a:ea typeface="微软雅黑" panose="020B0503020204020204" pitchFamily="34" charset="-122"/>
                        </a:rPr>
                        <a:t>包括机电控制、工业机器人、过程控制、</a:t>
                      </a:r>
                      <a:r>
                        <a:rPr lang="en-US" altLang="zh-CN" sz="1400" kern="1200" dirty="0" smtClean="0">
                          <a:latin typeface="微软雅黑" panose="020B0503020204020204" pitchFamily="34" charset="-122"/>
                          <a:ea typeface="微软雅黑" panose="020B0503020204020204" pitchFamily="34" charset="-122"/>
                        </a:rPr>
                        <a:t>DDC</a:t>
                      </a:r>
                      <a:r>
                        <a:rPr lang="zh-CN" altLang="en-US" sz="1400" kern="1200" dirty="0" smtClean="0">
                          <a:latin typeface="微软雅黑" panose="020B0503020204020204" pitchFamily="34" charset="-122"/>
                          <a:ea typeface="微软雅黑" panose="020B0503020204020204" pitchFamily="34" charset="-122"/>
                        </a:rPr>
                        <a:t>控制、</a:t>
                      </a:r>
                      <a:r>
                        <a:rPr lang="en-US" altLang="zh-CN" sz="1400" kern="1200" dirty="0" smtClean="0">
                          <a:latin typeface="微软雅黑" panose="020B0503020204020204" pitchFamily="34" charset="-122"/>
                          <a:ea typeface="微软雅黑" panose="020B0503020204020204" pitchFamily="34" charset="-122"/>
                        </a:rPr>
                        <a:t>DCS</a:t>
                      </a:r>
                      <a:r>
                        <a:rPr lang="zh-CN" altLang="en-US" sz="1400" kern="1200" dirty="0" smtClean="0">
                          <a:latin typeface="微软雅黑" panose="020B0503020204020204" pitchFamily="34" charset="-122"/>
                          <a:ea typeface="微软雅黑" panose="020B0503020204020204" pitchFamily="34" charset="-122"/>
                        </a:rPr>
                        <a:t>控制、智能传感器以及传统工业改造等，显然，在工业控制中嵌入式微控制器直接位于控制第一线，是工业自动化的关键部件之一。</a:t>
                      </a:r>
                      <a:endParaRPr lang="zh-CN" altLang="en-US" sz="1400" kern="1200" dirty="0" smtClean="0">
                        <a:latin typeface="微软雅黑" panose="020B0503020204020204" pitchFamily="34" charset="-122"/>
                        <a:ea typeface="微软雅黑" panose="020B0503020204020204" pitchFamily="34" charset="-122"/>
                      </a:endParaRPr>
                    </a:p>
                  </a:txBody>
                  <a:tcPr anchor="ctr"/>
                </a:tc>
              </a:tr>
              <a:tr h="52706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kern="1200" dirty="0" smtClean="0">
                          <a:latin typeface="微软雅黑" panose="020B0503020204020204" pitchFamily="34" charset="-122"/>
                          <a:ea typeface="微软雅黑" panose="020B0503020204020204" pitchFamily="34" charset="-122"/>
                        </a:rPr>
                        <a:t>仪器仪表方面</a:t>
                      </a:r>
                      <a:endParaRPr lang="zh-CN" altLang="en-US" sz="1800" b="0" kern="1200" dirty="0" smtClean="0">
                        <a:latin typeface="微软雅黑" panose="020B0503020204020204" pitchFamily="34" charset="-122"/>
                        <a:ea typeface="微软雅黑" panose="020B0503020204020204" pitchFamily="34" charset="-122"/>
                      </a:endParaRPr>
                    </a:p>
                  </a:txBody>
                  <a:tcPr anchor="ctr">
                    <a:solidFill>
                      <a:srgbClr val="0033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kern="1200" dirty="0" smtClean="0">
                          <a:latin typeface="微软雅黑" panose="020B0503020204020204" pitchFamily="34" charset="-122"/>
                          <a:ea typeface="微软雅黑" panose="020B0503020204020204" pitchFamily="34" charset="-122"/>
                        </a:rPr>
                        <a:t>有智能仪器、智能仪表、医疗器械、色谱仪、示波器等。</a:t>
                      </a:r>
                      <a:endParaRPr lang="zh-CN" altLang="en-US" sz="1400" kern="1200" dirty="0" smtClean="0">
                        <a:latin typeface="微软雅黑" panose="020B0503020204020204" pitchFamily="34" charset="-122"/>
                        <a:ea typeface="微软雅黑" panose="020B0503020204020204" pitchFamily="34" charset="-122"/>
                      </a:endParaRPr>
                    </a:p>
                  </a:txBody>
                  <a:tcPr anchor="ctr"/>
                </a:tc>
              </a:tr>
              <a:tr h="111210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kern="1200" dirty="0" smtClean="0">
                          <a:latin typeface="微软雅黑" panose="020B0503020204020204" pitchFamily="34" charset="-122"/>
                          <a:ea typeface="微软雅黑" panose="020B0503020204020204" pitchFamily="34" charset="-122"/>
                        </a:rPr>
                        <a:t>民用方面</a:t>
                      </a:r>
                      <a:endParaRPr lang="zh-CN" altLang="en-US" sz="1800" b="0" kern="1200" dirty="0" smtClean="0">
                        <a:latin typeface="微软雅黑" panose="020B0503020204020204" pitchFamily="34" charset="-122"/>
                        <a:ea typeface="微软雅黑" panose="020B0503020204020204" pitchFamily="34" charset="-122"/>
                      </a:endParaRPr>
                    </a:p>
                  </a:txBody>
                  <a:tcPr anchor="ctr">
                    <a:solidFill>
                      <a:srgbClr val="0033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kern="1200" dirty="0" smtClean="0">
                          <a:latin typeface="微软雅黑" panose="020B0503020204020204" pitchFamily="34" charset="-122"/>
                          <a:ea typeface="微软雅黑" panose="020B0503020204020204" pitchFamily="34" charset="-122"/>
                        </a:rPr>
                        <a:t>如电子玩具、电子字典、记事薄、游戏机、录像机、</a:t>
                      </a:r>
                      <a:r>
                        <a:rPr lang="en-US" altLang="zh-CN" sz="1400" kern="1200" dirty="0" smtClean="0">
                          <a:latin typeface="微软雅黑" panose="020B0503020204020204" pitchFamily="34" charset="-122"/>
                          <a:ea typeface="微软雅黑" panose="020B0503020204020204" pitchFamily="34" charset="-122"/>
                        </a:rPr>
                        <a:t>TV</a:t>
                      </a:r>
                      <a:r>
                        <a:rPr lang="zh-CN" altLang="en-US" sz="1400" kern="1200" dirty="0" smtClean="0">
                          <a:latin typeface="微软雅黑" panose="020B0503020204020204" pitchFamily="34" charset="-122"/>
                          <a:ea typeface="微软雅黑" panose="020B0503020204020204" pitchFamily="34" charset="-122"/>
                        </a:rPr>
                        <a:t>、</a:t>
                      </a:r>
                      <a:r>
                        <a:rPr lang="en-US" altLang="zh-CN" sz="1400" kern="1200" dirty="0" smtClean="0">
                          <a:latin typeface="微软雅黑" panose="020B0503020204020204" pitchFamily="34" charset="-122"/>
                          <a:ea typeface="微软雅黑" panose="020B0503020204020204" pitchFamily="34" charset="-122"/>
                        </a:rPr>
                        <a:t>VCD</a:t>
                      </a:r>
                      <a:r>
                        <a:rPr lang="zh-CN" altLang="en-US" sz="1400" kern="1200" dirty="0" smtClean="0">
                          <a:latin typeface="微软雅黑" panose="020B0503020204020204" pitchFamily="34" charset="-122"/>
                          <a:ea typeface="微软雅黑" panose="020B0503020204020204" pitchFamily="34" charset="-122"/>
                        </a:rPr>
                        <a:t>、</a:t>
                      </a:r>
                      <a:r>
                        <a:rPr lang="en-US" altLang="zh-CN" sz="1400" kern="1200" dirty="0" smtClean="0">
                          <a:latin typeface="微软雅黑" panose="020B0503020204020204" pitchFamily="34" charset="-122"/>
                          <a:ea typeface="微软雅黑" panose="020B0503020204020204" pitchFamily="34" charset="-122"/>
                        </a:rPr>
                        <a:t>DVD</a:t>
                      </a:r>
                      <a:r>
                        <a:rPr lang="zh-CN" altLang="en-US" sz="1400" kern="1200" dirty="0" smtClean="0">
                          <a:latin typeface="微软雅黑" panose="020B0503020204020204" pitchFamily="34" charset="-122"/>
                          <a:ea typeface="微软雅黑" panose="020B0503020204020204" pitchFamily="34" charset="-122"/>
                        </a:rPr>
                        <a:t>、复读机、照相机、投影仪、空调机、冰箱、洗衣机、防盗控制器、调制解调器、激光驱动器、红外驱动器、汽车点火控制器、变速器控制、防滑刹车、排气控制、避雷控制、节能控制、保安控制系统、农业节水控制系统等等。</a:t>
                      </a:r>
                      <a:endParaRPr lang="zh-CN" altLang="en-US" sz="1400" kern="1200" dirty="0" smtClean="0">
                        <a:latin typeface="微软雅黑" panose="020B0503020204020204" pitchFamily="34" charset="-122"/>
                        <a:ea typeface="微软雅黑" panose="020B0503020204020204" pitchFamily="34" charset="-122"/>
                      </a:endParaRPr>
                    </a:p>
                  </a:txBody>
                  <a:tcPr anchor="ctr"/>
                </a:tc>
              </a:tr>
              <a:tr h="52705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kern="1200" dirty="0" smtClean="0">
                          <a:latin typeface="微软雅黑" panose="020B0503020204020204" pitchFamily="34" charset="-122"/>
                          <a:ea typeface="微软雅黑" panose="020B0503020204020204" pitchFamily="34" charset="-122"/>
                        </a:rPr>
                        <a:t>电讯方面</a:t>
                      </a:r>
                      <a:endParaRPr lang="zh-CN" altLang="en-US" sz="1800" b="0" kern="1200" dirty="0" smtClean="0">
                        <a:latin typeface="微软雅黑" panose="020B0503020204020204" pitchFamily="34" charset="-122"/>
                        <a:ea typeface="微软雅黑" panose="020B0503020204020204" pitchFamily="34" charset="-122"/>
                      </a:endParaRPr>
                    </a:p>
                  </a:txBody>
                  <a:tcPr anchor="ctr">
                    <a:solidFill>
                      <a:srgbClr val="0033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kern="1200" dirty="0" smtClean="0">
                          <a:latin typeface="微软雅黑" panose="020B0503020204020204" pitchFamily="34" charset="-122"/>
                          <a:ea typeface="微软雅黑" panose="020B0503020204020204" pitchFamily="34" charset="-122"/>
                        </a:rPr>
                        <a:t>智能线路运行控制等</a:t>
                      </a:r>
                      <a:endParaRPr lang="zh-CN" altLang="en-US" sz="1400" kern="1200" dirty="0" smtClean="0">
                        <a:latin typeface="微软雅黑" panose="020B0503020204020204" pitchFamily="34" charset="-122"/>
                        <a:ea typeface="微软雅黑" panose="020B0503020204020204" pitchFamily="34" charset="-122"/>
                      </a:endParaRPr>
                    </a:p>
                  </a:txBody>
                  <a:tcPr anchor="ctr"/>
                </a:tc>
              </a:tr>
              <a:tr h="518984">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kern="1200" dirty="0" smtClean="0">
                          <a:latin typeface="微软雅黑" panose="020B0503020204020204" pitchFamily="34" charset="-122"/>
                          <a:ea typeface="微软雅黑" panose="020B0503020204020204" pitchFamily="34" charset="-122"/>
                        </a:rPr>
                        <a:t>导航控制方面</a:t>
                      </a:r>
                      <a:endParaRPr lang="zh-CN" altLang="en-US" sz="1800" b="0" kern="1200" dirty="0" smtClean="0">
                        <a:latin typeface="微软雅黑" panose="020B0503020204020204" pitchFamily="34" charset="-122"/>
                        <a:ea typeface="微软雅黑" panose="020B0503020204020204" pitchFamily="34" charset="-122"/>
                      </a:endParaRPr>
                    </a:p>
                  </a:txBody>
                  <a:tcPr anchor="ctr">
                    <a:solidFill>
                      <a:srgbClr val="0033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kern="1200" dirty="0" smtClean="0">
                          <a:latin typeface="微软雅黑" panose="020B0503020204020204" pitchFamily="34" charset="-122"/>
                          <a:ea typeface="微软雅黑" panose="020B0503020204020204" pitchFamily="34" charset="-122"/>
                        </a:rPr>
                        <a:t>导弹控制、鱼雷制导、航天导航系统、电子干扰系统等。</a:t>
                      </a:r>
                      <a:endParaRPr lang="zh-CN" altLang="en-US" sz="1400" kern="1200" dirty="0" smtClean="0">
                        <a:latin typeface="微软雅黑" panose="020B0503020204020204" pitchFamily="34" charset="-122"/>
                        <a:ea typeface="微软雅黑" panose="020B0503020204020204" pitchFamily="34" charset="-122"/>
                      </a:endParaRPr>
                    </a:p>
                  </a:txBody>
                  <a:tcPr anchor="ctr"/>
                </a:tc>
              </a:tr>
              <a:tr h="50250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kern="1200" dirty="0" smtClean="0">
                          <a:latin typeface="微软雅黑" panose="020B0503020204020204" pitchFamily="34" charset="-122"/>
                          <a:ea typeface="微软雅黑" panose="020B0503020204020204" pitchFamily="34" charset="-122"/>
                        </a:rPr>
                        <a:t>数据处理方面</a:t>
                      </a:r>
                      <a:endParaRPr lang="zh-CN" altLang="en-US" sz="1800" b="0" kern="1200" dirty="0" smtClean="0">
                        <a:latin typeface="微软雅黑" panose="020B0503020204020204" pitchFamily="34" charset="-122"/>
                        <a:ea typeface="微软雅黑" panose="020B0503020204020204" pitchFamily="34" charset="-122"/>
                      </a:endParaRPr>
                    </a:p>
                  </a:txBody>
                  <a:tcPr anchor="ctr">
                    <a:solidFill>
                      <a:srgbClr val="0033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kern="1200" dirty="0" smtClean="0">
                          <a:latin typeface="微软雅黑" panose="020B0503020204020204" pitchFamily="34" charset="-122"/>
                          <a:ea typeface="微软雅黑" panose="020B0503020204020204" pitchFamily="34" charset="-122"/>
                        </a:rPr>
                        <a:t>图表终端、图文终端、复印机、硬盘驱动器、磁带机、等等。</a:t>
                      </a:r>
                      <a:endParaRPr lang="zh-CN" altLang="en-US" sz="1400" kern="1200" dirty="0" smtClean="0">
                        <a:latin typeface="微软雅黑" panose="020B0503020204020204" pitchFamily="34" charset="-122"/>
                        <a:ea typeface="微软雅黑" panose="020B0503020204020204" pitchFamily="34" charset="-122"/>
                      </a:endParaRPr>
                    </a:p>
                  </a:txBody>
                  <a:tcPr anchor="ctr"/>
                </a:tc>
              </a:tr>
              <a:tr h="50451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kern="1200" dirty="0" smtClean="0">
                          <a:latin typeface="微软雅黑" panose="020B0503020204020204" pitchFamily="34" charset="-122"/>
                          <a:ea typeface="微软雅黑" panose="020B0503020204020204" pitchFamily="34" charset="-122"/>
                        </a:rPr>
                        <a:t>通信及网络方面</a:t>
                      </a:r>
                      <a:endParaRPr lang="zh-CN" altLang="en-US" sz="1800" b="0" kern="1200" dirty="0" smtClean="0">
                        <a:latin typeface="微软雅黑" panose="020B0503020204020204" pitchFamily="34" charset="-122"/>
                        <a:ea typeface="微软雅黑" panose="020B0503020204020204" pitchFamily="34" charset="-122"/>
                      </a:endParaRPr>
                    </a:p>
                  </a:txBody>
                  <a:tcPr anchor="ctr">
                    <a:solidFill>
                      <a:srgbClr val="0033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kern="1200" dirty="0" smtClean="0">
                          <a:latin typeface="微软雅黑" panose="020B0503020204020204" pitchFamily="34" charset="-122"/>
                          <a:ea typeface="微软雅黑" panose="020B0503020204020204" pitchFamily="34" charset="-122"/>
                        </a:rPr>
                        <a:t>移动电脑、移动电话、电视机顶盒等容易上网，进行信息交流和邮件传送等服务。</a:t>
                      </a:r>
                      <a:endParaRPr lang="zh-CN" altLang="en-US" sz="1400" kern="1200" dirty="0" smtClean="0">
                        <a:latin typeface="微软雅黑" panose="020B0503020204020204" pitchFamily="34" charset="-122"/>
                        <a:ea typeface="微软雅黑" panose="020B0503020204020204" pitchFamily="34" charset="-122"/>
                      </a:endParaRPr>
                    </a:p>
                  </a:txBody>
                  <a:tcPr anchor="ctr"/>
                </a:tc>
              </a:tr>
              <a:tr h="71070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kern="1200" dirty="0" smtClean="0">
                          <a:latin typeface="微软雅黑" panose="020B0503020204020204" pitchFamily="34" charset="-122"/>
                          <a:ea typeface="微软雅黑" panose="020B0503020204020204" pitchFamily="34" charset="-122"/>
                        </a:rPr>
                        <a:t>农业、交通等方面</a:t>
                      </a:r>
                      <a:endParaRPr lang="zh-CN" altLang="en-US" sz="1800" b="0" kern="1200" dirty="0" smtClean="0">
                        <a:latin typeface="微软雅黑" panose="020B0503020204020204" pitchFamily="34" charset="-122"/>
                        <a:ea typeface="微软雅黑" panose="020B0503020204020204" pitchFamily="34" charset="-122"/>
                      </a:endParaRPr>
                    </a:p>
                  </a:txBody>
                  <a:tcPr anchor="ctr">
                    <a:solidFill>
                      <a:srgbClr val="0033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kern="1200" dirty="0" smtClean="0">
                          <a:latin typeface="微软雅黑" panose="020B0503020204020204" pitchFamily="34" charset="-122"/>
                          <a:ea typeface="微软雅黑" panose="020B0503020204020204" pitchFamily="34" charset="-122"/>
                        </a:rPr>
                        <a:t>智能公路（导航、流量控制、信息监测与汽车服务）、植物工厂（特种植物工厂、无土栽培技术、智能种子工程）、虚拟现实</a:t>
                      </a:r>
                      <a:r>
                        <a:rPr lang="en-US" altLang="zh-CN" sz="1400" kern="1200" dirty="0" smtClean="0">
                          <a:latin typeface="微软雅黑" panose="020B0503020204020204" pitchFamily="34" charset="-122"/>
                          <a:ea typeface="微软雅黑" panose="020B0503020204020204" pitchFamily="34" charset="-122"/>
                        </a:rPr>
                        <a:t>VR</a:t>
                      </a:r>
                      <a:r>
                        <a:rPr lang="zh-CN" altLang="en-US" sz="1400" kern="1200" dirty="0" smtClean="0">
                          <a:latin typeface="微软雅黑" panose="020B0503020204020204" pitchFamily="34" charset="-122"/>
                          <a:ea typeface="微软雅黑" panose="020B0503020204020204" pitchFamily="34" charset="-122"/>
                        </a:rPr>
                        <a:t>机器人、信息家电（家用电器的网络化）等等。</a:t>
                      </a:r>
                      <a:endParaRPr lang="zh-CN" altLang="en-US" sz="1400" kern="1200" dirty="0" smtClean="0">
                        <a:latin typeface="微软雅黑" panose="020B0503020204020204" pitchFamily="34" charset="-122"/>
                        <a:ea typeface="微软雅黑" panose="020B0503020204020204" pitchFamily="34" charset="-122"/>
                      </a:endParaRPr>
                    </a:p>
                  </a:txBody>
                  <a:tcPr anchor="ct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第</a:t>
            </a:r>
            <a:r>
              <a:rPr lang="en-US" altLang="zh-CN" sz="2800" b="1" dirty="0" smtClean="0">
                <a:solidFill>
                  <a:schemeClr val="bg1"/>
                </a:solidFill>
                <a:latin typeface="微软雅黑" panose="020B0503020204020204" pitchFamily="34" charset="-122"/>
                <a:ea typeface="微软雅黑" panose="020B0503020204020204" pitchFamily="34" charset="-122"/>
              </a:rPr>
              <a:t>3</a:t>
            </a:r>
            <a:r>
              <a:rPr lang="zh-CN" altLang="en-US" sz="2800" b="1" dirty="0" smtClean="0">
                <a:solidFill>
                  <a:schemeClr val="bg1"/>
                </a:solidFill>
                <a:latin typeface="微软雅黑" panose="020B0503020204020204" pitchFamily="34" charset="-122"/>
                <a:ea typeface="微软雅黑" panose="020B0503020204020204" pitchFamily="34" charset="-122"/>
              </a:rPr>
              <a:t>篇  提高篇</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8" name="剪去单角的矩形 7"/>
          <p:cNvSpPr/>
          <p:nvPr/>
        </p:nvSpPr>
        <p:spPr>
          <a:xfrm>
            <a:off x="1486930" y="2372815"/>
            <a:ext cx="9366421" cy="2394513"/>
          </a:xfrm>
          <a:prstGeom prst="snip1Rect">
            <a:avLst/>
          </a:prstGeom>
          <a:solidFill>
            <a:srgbClr val="003399">
              <a:alpha val="65000"/>
            </a:srgbClr>
          </a:solidFill>
          <a:ln>
            <a:solidFill>
              <a:srgbClr val="00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6" name="Text Box 3"/>
          <p:cNvSpPr txBox="1">
            <a:spLocks noChangeArrowheads="1"/>
          </p:cNvSpPr>
          <p:nvPr/>
        </p:nvSpPr>
        <p:spPr bwMode="auto">
          <a:xfrm>
            <a:off x="1854371" y="2770204"/>
            <a:ext cx="8631538" cy="1599733"/>
          </a:xfrm>
          <a:prstGeom prst="rect">
            <a:avLst/>
          </a:prstGeom>
          <a:noFill/>
          <a:ln w="9525">
            <a:noFill/>
            <a:miter lim="800000"/>
          </a:ln>
        </p:spPr>
        <p:txBody>
          <a:bodyPr wrap="square">
            <a:spAutoFit/>
          </a:bodyPr>
          <a:lstStyle/>
          <a:p>
            <a:pPr algn="l">
              <a:lnSpc>
                <a:spcPct val="120000"/>
              </a:lnSpc>
            </a:pPr>
            <a:r>
              <a:rPr lang="zh-CN" altLang="en-US" sz="2800" dirty="0" smtClean="0">
                <a:solidFill>
                  <a:srgbClr val="00B0F0"/>
                </a:solidFill>
                <a:latin typeface="微软雅黑" panose="020B0503020204020204" pitchFamily="34" charset="-122"/>
                <a:ea typeface="微软雅黑" panose="020B0503020204020204" pitchFamily="34" charset="-122"/>
              </a:rPr>
              <a:t>       读书</a:t>
            </a:r>
            <a:r>
              <a:rPr lang="zh-CN" altLang="en-US" sz="2800" dirty="0">
                <a:solidFill>
                  <a:srgbClr val="00B0F0"/>
                </a:solidFill>
                <a:latin typeface="微软雅黑" panose="020B0503020204020204" pitchFamily="34" charset="-122"/>
                <a:ea typeface="微软雅黑" panose="020B0503020204020204" pitchFamily="34" charset="-122"/>
              </a:rPr>
              <a:t>报告</a:t>
            </a:r>
            <a:r>
              <a:rPr lang="zh-CN" altLang="en-US" sz="2800" dirty="0">
                <a:solidFill>
                  <a:schemeClr val="bg1"/>
                </a:solidFill>
                <a:latin typeface="微软雅黑" panose="020B0503020204020204" pitchFamily="34" charset="-122"/>
                <a:ea typeface="微软雅黑" panose="020B0503020204020204" pitchFamily="34" charset="-122"/>
              </a:rPr>
              <a:t>是本门课程的一个</a:t>
            </a:r>
            <a:r>
              <a:rPr lang="zh-CN" altLang="en-US" sz="2800" dirty="0">
                <a:solidFill>
                  <a:srgbClr val="00B0F0"/>
                </a:solidFill>
                <a:latin typeface="微软雅黑" panose="020B0503020204020204" pitchFamily="34" charset="-122"/>
                <a:ea typeface="微软雅黑" panose="020B0503020204020204" pitchFamily="34" charset="-122"/>
              </a:rPr>
              <a:t>特色教学环节</a:t>
            </a:r>
            <a:r>
              <a:rPr lang="zh-CN" altLang="en-US" sz="2800" dirty="0">
                <a:solidFill>
                  <a:schemeClr val="bg1"/>
                </a:solidFill>
                <a:latin typeface="微软雅黑" panose="020B0503020204020204" pitchFamily="34" charset="-122"/>
                <a:ea typeface="微软雅黑" panose="020B0503020204020204" pitchFamily="34" charset="-122"/>
              </a:rPr>
              <a:t>，每个同学要阅读一篇有关嵌入式系统理论或应用的科技类文献，并完成一篇读书报告（电子版）。</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读书报告格式及要求</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7" name="Text Box 3"/>
          <p:cNvSpPr txBox="1">
            <a:spLocks noChangeArrowheads="1"/>
          </p:cNvSpPr>
          <p:nvPr/>
        </p:nvSpPr>
        <p:spPr bwMode="auto">
          <a:xfrm>
            <a:off x="899640" y="1378734"/>
            <a:ext cx="8085138" cy="4690515"/>
          </a:xfrm>
          <a:prstGeom prst="rect">
            <a:avLst/>
          </a:prstGeom>
          <a:noFill/>
          <a:ln w="9525">
            <a:noFill/>
            <a:miter lim="800000"/>
          </a:ln>
        </p:spPr>
        <p:txBody>
          <a:bodyPr>
            <a:spAutoFit/>
          </a:bodyPr>
          <a:lstStyle/>
          <a:p>
            <a:pPr algn="l">
              <a:spcBef>
                <a:spcPct val="20000"/>
              </a:spcBef>
            </a:pPr>
            <a:r>
              <a:rPr lang="zh-CN" altLang="en-US" dirty="0">
                <a:solidFill>
                  <a:srgbClr val="00B0F0"/>
                </a:solidFill>
                <a:latin typeface="微软雅黑" panose="020B0503020204020204" pitchFamily="34" charset="-122"/>
                <a:ea typeface="微软雅黑" panose="020B0503020204020204" pitchFamily="34" charset="-122"/>
              </a:rPr>
              <a:t>一、文章的基本概况</a:t>
            </a:r>
            <a:endParaRPr lang="zh-CN" altLang="en-US" dirty="0">
              <a:solidFill>
                <a:srgbClr val="00B0F0"/>
              </a:solidFill>
              <a:latin typeface="微软雅黑" panose="020B0503020204020204" pitchFamily="34" charset="-122"/>
              <a:ea typeface="微软雅黑" panose="020B0503020204020204" pitchFamily="34" charset="-122"/>
            </a:endParaRPr>
          </a:p>
          <a:p>
            <a:pPr algn="l">
              <a:spcBef>
                <a:spcPct val="20000"/>
              </a:spcBef>
            </a:pPr>
            <a:r>
              <a:rPr lang="zh-CN" altLang="en-US" dirty="0" smtClean="0">
                <a:solidFill>
                  <a:schemeClr val="bg1"/>
                </a:solidFill>
                <a:latin typeface="微软雅黑" panose="020B0503020204020204" pitchFamily="34" charset="-122"/>
                <a:ea typeface="微软雅黑" panose="020B0503020204020204" pitchFamily="34" charset="-122"/>
              </a:rPr>
              <a:t>题目</a:t>
            </a:r>
            <a:r>
              <a:rPr lang="zh-CN" altLang="en-US" dirty="0">
                <a:solidFill>
                  <a:schemeClr val="bg1"/>
                </a:solidFill>
                <a:latin typeface="微软雅黑" panose="020B0503020204020204" pitchFamily="34" charset="-122"/>
                <a:ea typeface="微软雅黑" panose="020B0503020204020204" pitchFamily="34" charset="-122"/>
              </a:rPr>
              <a:t>、作者、出处、时间</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l">
              <a:spcBef>
                <a:spcPct val="20000"/>
              </a:spcBef>
            </a:pPr>
            <a:endParaRPr lang="zh-CN" altLang="en-US" dirty="0">
              <a:solidFill>
                <a:schemeClr val="bg1"/>
              </a:solidFill>
              <a:latin typeface="微软雅黑" panose="020B0503020204020204" pitchFamily="34" charset="-122"/>
              <a:ea typeface="微软雅黑" panose="020B0503020204020204" pitchFamily="34" charset="-122"/>
            </a:endParaRPr>
          </a:p>
          <a:p>
            <a:pPr algn="l">
              <a:spcBef>
                <a:spcPct val="20000"/>
              </a:spcBef>
            </a:pPr>
            <a:r>
              <a:rPr lang="zh-CN" altLang="en-US" dirty="0">
                <a:solidFill>
                  <a:srgbClr val="00B0F0"/>
                </a:solidFill>
                <a:latin typeface="微软雅黑" panose="020B0503020204020204" pitchFamily="34" charset="-122"/>
                <a:ea typeface="微软雅黑" panose="020B0503020204020204" pitchFamily="34" charset="-122"/>
              </a:rPr>
              <a:t>二、详细摘要</a:t>
            </a:r>
            <a:endParaRPr lang="zh-CN" altLang="en-US" dirty="0">
              <a:solidFill>
                <a:srgbClr val="00B0F0"/>
              </a:solidFill>
              <a:latin typeface="微软雅黑" panose="020B0503020204020204" pitchFamily="34" charset="-122"/>
              <a:ea typeface="微软雅黑" panose="020B0503020204020204" pitchFamily="34" charset="-122"/>
            </a:endParaRPr>
          </a:p>
          <a:p>
            <a:pPr algn="l">
              <a:spcBef>
                <a:spcPct val="20000"/>
              </a:spcBef>
            </a:pPr>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、目的（论文要解决的问题）</a:t>
            </a:r>
            <a:endParaRPr lang="zh-CN" altLang="en-US" dirty="0">
              <a:solidFill>
                <a:schemeClr val="bg1"/>
              </a:solidFill>
              <a:latin typeface="微软雅黑" panose="020B0503020204020204" pitchFamily="34" charset="-122"/>
              <a:ea typeface="微软雅黑" panose="020B0503020204020204" pitchFamily="34" charset="-122"/>
            </a:endParaRPr>
          </a:p>
          <a:p>
            <a:pPr algn="l">
              <a:spcBef>
                <a:spcPct val="20000"/>
              </a:spcBef>
            </a:pPr>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、原理及方法</a:t>
            </a:r>
            <a:endParaRPr lang="zh-CN" altLang="en-US" dirty="0">
              <a:solidFill>
                <a:schemeClr val="bg1"/>
              </a:solidFill>
              <a:latin typeface="微软雅黑" panose="020B0503020204020204" pitchFamily="34" charset="-122"/>
              <a:ea typeface="微软雅黑" panose="020B0503020204020204" pitchFamily="34" charset="-122"/>
            </a:endParaRPr>
          </a:p>
          <a:p>
            <a:pPr algn="l">
              <a:spcBef>
                <a:spcPct val="20000"/>
              </a:spcBef>
            </a:pPr>
            <a:r>
              <a:rPr lang="en-US" altLang="zh-CN" dirty="0">
                <a:solidFill>
                  <a:schemeClr val="bg1"/>
                </a:solidFill>
                <a:latin typeface="微软雅黑" panose="020B0503020204020204" pitchFamily="34" charset="-122"/>
                <a:ea typeface="微软雅黑" panose="020B0503020204020204" pitchFamily="34" charset="-122"/>
              </a:rPr>
              <a:t>3</a:t>
            </a:r>
            <a:r>
              <a:rPr lang="zh-CN" altLang="en-US" dirty="0">
                <a:solidFill>
                  <a:schemeClr val="bg1"/>
                </a:solidFill>
                <a:latin typeface="微软雅黑" panose="020B0503020204020204" pitchFamily="34" charset="-122"/>
                <a:ea typeface="微软雅黑" panose="020B0503020204020204" pitchFamily="34" charset="-122"/>
              </a:rPr>
              <a:t>、关键技术（如主要的软、硬件结构）</a:t>
            </a:r>
            <a:endParaRPr lang="zh-CN" altLang="en-US" dirty="0">
              <a:solidFill>
                <a:schemeClr val="bg1"/>
              </a:solidFill>
              <a:latin typeface="微软雅黑" panose="020B0503020204020204" pitchFamily="34" charset="-122"/>
              <a:ea typeface="微软雅黑" panose="020B0503020204020204" pitchFamily="34" charset="-122"/>
            </a:endParaRPr>
          </a:p>
          <a:p>
            <a:pPr algn="l">
              <a:spcBef>
                <a:spcPct val="20000"/>
              </a:spcBef>
            </a:pPr>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、解决了什么</a:t>
            </a:r>
            <a:r>
              <a:rPr lang="zh-CN" altLang="en-US" dirty="0" smtClean="0">
                <a:solidFill>
                  <a:schemeClr val="bg1"/>
                </a:solidFill>
                <a:latin typeface="微软雅黑" panose="020B0503020204020204" pitchFamily="34" charset="-122"/>
                <a:ea typeface="微软雅黑" panose="020B0503020204020204" pitchFamily="34" charset="-122"/>
              </a:rPr>
              <a:t>问题</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l">
              <a:spcBef>
                <a:spcPct val="20000"/>
              </a:spcBef>
            </a:pPr>
            <a:endParaRPr lang="en-US" altLang="zh-CN" dirty="0" smtClean="0">
              <a:solidFill>
                <a:schemeClr val="bg1"/>
              </a:solidFill>
              <a:latin typeface="微软雅黑" panose="020B0503020204020204" pitchFamily="34" charset="-122"/>
              <a:ea typeface="微软雅黑" panose="020B0503020204020204" pitchFamily="34" charset="-122"/>
            </a:endParaRPr>
          </a:p>
          <a:p>
            <a:pPr>
              <a:spcBef>
                <a:spcPct val="20000"/>
              </a:spcBef>
            </a:pPr>
            <a:r>
              <a:rPr lang="zh-CN" altLang="en-US" dirty="0" smtClean="0">
                <a:solidFill>
                  <a:srgbClr val="00B0F0"/>
                </a:solidFill>
                <a:latin typeface="微软雅黑" panose="020B0503020204020204" pitchFamily="34" charset="-122"/>
                <a:ea typeface="微软雅黑" panose="020B0503020204020204" pitchFamily="34" charset="-122"/>
              </a:rPr>
              <a:t>三、读书体会</a:t>
            </a:r>
            <a:endParaRPr lang="en-US" altLang="zh-CN" dirty="0" smtClean="0">
              <a:solidFill>
                <a:srgbClr val="00B0F0"/>
              </a:solidFill>
              <a:latin typeface="微软雅黑" panose="020B0503020204020204" pitchFamily="34" charset="-122"/>
              <a:ea typeface="微软雅黑" panose="020B0503020204020204" pitchFamily="34" charset="-122"/>
            </a:endParaRPr>
          </a:p>
          <a:p>
            <a:pPr>
              <a:spcBef>
                <a:spcPct val="20000"/>
              </a:spcBef>
            </a:pPr>
            <a:r>
              <a:rPr lang="en-US" altLang="zh-CN" dirty="0" smtClean="0">
                <a:solidFill>
                  <a:schemeClr val="bg1"/>
                </a:solidFill>
                <a:latin typeface="微软雅黑" panose="020B0503020204020204" pitchFamily="34" charset="-122"/>
                <a:ea typeface="微软雅黑" panose="020B0503020204020204" pitchFamily="34" charset="-122"/>
              </a:rPr>
              <a:t>1</a:t>
            </a:r>
            <a:r>
              <a:rPr lang="zh-CN" altLang="en-US" dirty="0" smtClean="0">
                <a:solidFill>
                  <a:schemeClr val="bg1"/>
                </a:solidFill>
                <a:latin typeface="微软雅黑" panose="020B0503020204020204" pitchFamily="34" charset="-122"/>
                <a:ea typeface="微软雅黑" panose="020B0503020204020204" pitchFamily="34" charset="-122"/>
              </a:rPr>
              <a:t>、学到了什么？（方法、思路等）</a:t>
            </a:r>
            <a:endParaRPr lang="zh-CN" altLang="en-US" dirty="0" smtClean="0">
              <a:solidFill>
                <a:schemeClr val="bg1"/>
              </a:solidFill>
              <a:latin typeface="微软雅黑" panose="020B0503020204020204" pitchFamily="34" charset="-122"/>
              <a:ea typeface="微软雅黑" panose="020B0503020204020204" pitchFamily="34" charset="-122"/>
            </a:endParaRPr>
          </a:p>
          <a:p>
            <a:pPr>
              <a:spcBef>
                <a:spcPct val="20000"/>
              </a:spcBef>
            </a:pPr>
            <a:r>
              <a:rPr lang="en-US" altLang="zh-CN" dirty="0" smtClean="0">
                <a:solidFill>
                  <a:schemeClr val="bg1"/>
                </a:solidFill>
                <a:latin typeface="微软雅黑" panose="020B0503020204020204" pitchFamily="34" charset="-122"/>
                <a:ea typeface="微软雅黑" panose="020B0503020204020204" pitchFamily="34" charset="-122"/>
              </a:rPr>
              <a:t>2</a:t>
            </a:r>
            <a:r>
              <a:rPr lang="zh-CN" altLang="en-US" dirty="0" smtClean="0">
                <a:solidFill>
                  <a:schemeClr val="bg1"/>
                </a:solidFill>
                <a:latin typeface="微软雅黑" panose="020B0503020204020204" pitchFamily="34" charset="-122"/>
                <a:ea typeface="微软雅黑" panose="020B0503020204020204" pitchFamily="34" charset="-122"/>
              </a:rPr>
              <a:t>、该文章的方法还能推广应用到哪些方面？如何应用？</a:t>
            </a:r>
            <a:endParaRPr lang="zh-CN" altLang="en-US" dirty="0" smtClean="0">
              <a:solidFill>
                <a:schemeClr val="bg1"/>
              </a:solidFill>
              <a:latin typeface="微软雅黑" panose="020B0503020204020204" pitchFamily="34" charset="-122"/>
              <a:ea typeface="微软雅黑" panose="020B0503020204020204" pitchFamily="34" charset="-122"/>
            </a:endParaRPr>
          </a:p>
          <a:p>
            <a:pPr>
              <a:spcBef>
                <a:spcPct val="20000"/>
              </a:spcBef>
            </a:pPr>
            <a:r>
              <a:rPr lang="en-US" altLang="zh-CN" dirty="0" smtClean="0">
                <a:solidFill>
                  <a:schemeClr val="bg1"/>
                </a:solidFill>
                <a:latin typeface="微软雅黑" panose="020B0503020204020204" pitchFamily="34" charset="-122"/>
                <a:ea typeface="微软雅黑" panose="020B0503020204020204" pitchFamily="34" charset="-122"/>
              </a:rPr>
              <a:t>3</a:t>
            </a:r>
            <a:r>
              <a:rPr lang="zh-CN" altLang="en-US" dirty="0" smtClean="0">
                <a:solidFill>
                  <a:schemeClr val="bg1"/>
                </a:solidFill>
                <a:latin typeface="微软雅黑" panose="020B0503020204020204" pitchFamily="34" charset="-122"/>
                <a:ea typeface="微软雅黑" panose="020B0503020204020204" pitchFamily="34" charset="-122"/>
              </a:rPr>
              <a:t>、该文章的方法还存在什么缺陷（缺点）？如何解决？</a:t>
            </a:r>
            <a:endParaRPr lang="zh-CN" altLang="en-US" dirty="0" smtClean="0">
              <a:solidFill>
                <a:schemeClr val="bg1"/>
              </a:solidFill>
              <a:latin typeface="微软雅黑" panose="020B0503020204020204" pitchFamily="34" charset="-122"/>
              <a:ea typeface="微软雅黑" panose="020B0503020204020204" pitchFamily="34" charset="-122"/>
            </a:endParaRPr>
          </a:p>
          <a:p>
            <a:pPr>
              <a:spcBef>
                <a:spcPct val="20000"/>
              </a:spcBef>
            </a:pPr>
            <a:r>
              <a:rPr lang="en-US" altLang="zh-CN" dirty="0" smtClean="0">
                <a:solidFill>
                  <a:schemeClr val="bg1"/>
                </a:solidFill>
                <a:latin typeface="微软雅黑" panose="020B0503020204020204" pitchFamily="34" charset="-122"/>
                <a:ea typeface="微软雅黑" panose="020B0503020204020204" pitchFamily="34" charset="-122"/>
              </a:rPr>
              <a:t>4</a:t>
            </a:r>
            <a:r>
              <a:rPr lang="zh-CN" altLang="en-US" dirty="0" smtClean="0">
                <a:solidFill>
                  <a:schemeClr val="bg1"/>
                </a:solidFill>
                <a:latin typeface="微软雅黑" panose="020B0503020204020204" pitchFamily="34" charset="-122"/>
                <a:ea typeface="微软雅黑" panose="020B0503020204020204" pitchFamily="34" charset="-122"/>
              </a:rPr>
              <a:t>、其它思考</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报告考核及成绩组成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8" name="Text Box 3"/>
          <p:cNvSpPr txBox="1">
            <a:spLocks noChangeArrowheads="1"/>
          </p:cNvSpPr>
          <p:nvPr/>
        </p:nvSpPr>
        <p:spPr bwMode="auto">
          <a:xfrm>
            <a:off x="642688" y="1856086"/>
            <a:ext cx="10322526" cy="3908762"/>
          </a:xfrm>
          <a:prstGeom prst="rect">
            <a:avLst/>
          </a:prstGeom>
          <a:noFill/>
          <a:ln w="9525">
            <a:noFill/>
            <a:miter lim="800000"/>
          </a:ln>
        </p:spPr>
        <p:txBody>
          <a:bodyPr wrap="square">
            <a:spAutoFit/>
          </a:bodyPr>
          <a:lstStyle/>
          <a:p>
            <a:pPr algn="l">
              <a:lnSpc>
                <a:spcPct val="120000"/>
              </a:lnSpc>
              <a:spcBef>
                <a:spcPct val="20000"/>
              </a:spcBef>
            </a:pPr>
            <a:r>
              <a:rPr lang="en-US" altLang="zh-CN" sz="2000" dirty="0" smtClean="0">
                <a:solidFill>
                  <a:srgbClr val="00B0F0"/>
                </a:solidFill>
                <a:latin typeface="微软雅黑" panose="020B0503020204020204" pitchFamily="34" charset="-122"/>
                <a:ea typeface="微软雅黑" panose="020B0503020204020204" pitchFamily="34" charset="-122"/>
              </a:rPr>
              <a:t>1</a:t>
            </a:r>
            <a:r>
              <a:rPr lang="zh-CN" altLang="en-US" sz="2000" dirty="0" smtClean="0">
                <a:solidFill>
                  <a:srgbClr val="00B0F0"/>
                </a:solidFill>
                <a:latin typeface="微软雅黑" panose="020B0503020204020204" pitchFamily="34" charset="-122"/>
                <a:ea typeface="微软雅黑" panose="020B0503020204020204" pitchFamily="34" charset="-122"/>
              </a:rPr>
              <a:t>、分组</a:t>
            </a:r>
            <a:endParaRPr lang="en-US" altLang="zh-CN" sz="2000" dirty="0" smtClean="0">
              <a:solidFill>
                <a:srgbClr val="00B0F0"/>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     每</a:t>
            </a:r>
            <a:r>
              <a:rPr lang="en-US" altLang="zh-CN" sz="2000" dirty="0" smtClean="0">
                <a:solidFill>
                  <a:schemeClr val="bg1"/>
                </a:solidFill>
                <a:latin typeface="微软雅黑" panose="020B0503020204020204" pitchFamily="34" charset="-122"/>
                <a:ea typeface="微软雅黑" panose="020B0503020204020204" pitchFamily="34" charset="-122"/>
              </a:rPr>
              <a:t>3-5</a:t>
            </a:r>
            <a:r>
              <a:rPr lang="zh-CN" altLang="en-US" sz="2000" dirty="0" smtClean="0">
                <a:solidFill>
                  <a:schemeClr val="bg1"/>
                </a:solidFill>
                <a:latin typeface="微软雅黑" panose="020B0503020204020204" pitchFamily="34" charset="-122"/>
                <a:ea typeface="微软雅黑" panose="020B0503020204020204" pitchFamily="34" charset="-122"/>
              </a:rPr>
              <a:t>人组成一个小组</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000" dirty="0" smtClean="0">
                <a:solidFill>
                  <a:srgbClr val="00B0F0"/>
                </a:solidFill>
                <a:latin typeface="微软雅黑" panose="020B0503020204020204" pitchFamily="34" charset="-122"/>
                <a:ea typeface="微软雅黑" panose="020B0503020204020204" pitchFamily="34" charset="-122"/>
              </a:rPr>
              <a:t>2</a:t>
            </a:r>
            <a:r>
              <a:rPr lang="zh-CN" altLang="en-US" sz="2000" dirty="0" smtClean="0">
                <a:solidFill>
                  <a:srgbClr val="00B0F0"/>
                </a:solidFill>
                <a:latin typeface="微软雅黑" panose="020B0503020204020204" pitchFamily="34" charset="-122"/>
                <a:ea typeface="微软雅黑" panose="020B0503020204020204" pitchFamily="34" charset="-122"/>
              </a:rPr>
              <a:t>、考核流程</a:t>
            </a:r>
            <a:endParaRPr lang="en-US" altLang="zh-CN" sz="2000" dirty="0" smtClean="0">
              <a:solidFill>
                <a:srgbClr val="00B0F0"/>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1</a:t>
            </a:r>
            <a:r>
              <a:rPr lang="zh-CN" altLang="en-US" sz="2000" dirty="0" smtClean="0">
                <a:solidFill>
                  <a:schemeClr val="bg1"/>
                </a:solidFill>
                <a:latin typeface="微软雅黑" panose="020B0503020204020204" pitchFamily="34" charset="-122"/>
                <a:ea typeface="微软雅黑" panose="020B0503020204020204" pitchFamily="34" charset="-122"/>
              </a:rPr>
              <a:t>）小组报告</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每个</a:t>
            </a:r>
            <a:r>
              <a:rPr lang="zh-CN" altLang="en-US" sz="2000" dirty="0" smtClean="0">
                <a:solidFill>
                  <a:schemeClr val="bg1"/>
                </a:solidFill>
                <a:latin typeface="微软雅黑" panose="020B0503020204020204" pitchFamily="34" charset="-122"/>
                <a:ea typeface="微软雅黑" panose="020B0503020204020204" pitchFamily="34" charset="-122"/>
              </a:rPr>
              <a:t>小组选派一人做报告交流</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smtClean="0">
                <a:solidFill>
                  <a:schemeClr val="bg1"/>
                </a:solidFill>
                <a:latin typeface="微软雅黑" panose="020B0503020204020204" pitchFamily="34" charset="-122"/>
                <a:ea typeface="微软雅黑" panose="020B0503020204020204" pitchFamily="34" charset="-122"/>
              </a:rPr>
              <a:t>）报告内容及</a:t>
            </a:r>
            <a:r>
              <a:rPr lang="zh-CN" altLang="en-US" sz="2000" dirty="0" smtClean="0">
                <a:solidFill>
                  <a:schemeClr val="bg1"/>
                </a:solidFill>
                <a:latin typeface="微软雅黑" panose="020B0503020204020204" pitchFamily="34" charset="-122"/>
                <a:ea typeface="微软雅黑" panose="020B0503020204020204" pitchFamily="34" charset="-122"/>
              </a:rPr>
              <a:t>时限</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endParaRPr lang="en-US" altLang="zh-CN" sz="2000" dirty="0" smtClean="0">
              <a:solidFill>
                <a:srgbClr val="00B050"/>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详细</a:t>
            </a:r>
            <a:r>
              <a:rPr lang="zh-CN" altLang="en-US" sz="2000" dirty="0" smtClean="0">
                <a:solidFill>
                  <a:schemeClr val="bg1"/>
                </a:solidFill>
                <a:latin typeface="微软雅黑" panose="020B0503020204020204" pitchFamily="34" charset="-122"/>
                <a:ea typeface="微软雅黑" panose="020B0503020204020204" pitchFamily="34" charset="-122"/>
              </a:rPr>
              <a:t>介绍一篇读书报告，简要介绍小组其他成员的报告，时间不超过</a:t>
            </a:r>
            <a:r>
              <a:rPr lang="en-US" altLang="zh-CN" sz="2000" dirty="0" smtClean="0">
                <a:solidFill>
                  <a:schemeClr val="bg1"/>
                </a:solidFill>
                <a:latin typeface="微软雅黑" panose="020B0503020204020204" pitchFamily="34" charset="-122"/>
                <a:ea typeface="微软雅黑" panose="020B0503020204020204" pitchFamily="34" charset="-122"/>
              </a:rPr>
              <a:t>10</a:t>
            </a:r>
            <a:r>
              <a:rPr lang="zh-CN" altLang="en-US" sz="2000" dirty="0" smtClean="0">
                <a:solidFill>
                  <a:schemeClr val="bg1"/>
                </a:solidFill>
                <a:latin typeface="微软雅黑" panose="020B0503020204020204" pitchFamily="34" charset="-122"/>
                <a:ea typeface="微软雅黑" panose="020B0503020204020204" pitchFamily="34" charset="-122"/>
              </a:rPr>
              <a:t>分钟。</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642688" y="1066862"/>
            <a:ext cx="2646878" cy="461665"/>
          </a:xfrm>
          <a:prstGeom prst="rect">
            <a:avLst/>
          </a:prstGeom>
        </p:spPr>
        <p:txBody>
          <a:bodyPr wrap="none">
            <a:spAutoFit/>
          </a:bodyPr>
          <a:lstStyle/>
          <a:p>
            <a:r>
              <a:rPr lang="zh-CN" altLang="en-US" sz="2400" b="1" dirty="0" smtClean="0">
                <a:solidFill>
                  <a:srgbClr val="00B0F0"/>
                </a:solidFill>
                <a:latin typeface="微软雅黑" panose="020B0503020204020204" pitchFamily="34" charset="-122"/>
                <a:ea typeface="微软雅黑" panose="020B0503020204020204" pitchFamily="34" charset="-122"/>
              </a:rPr>
              <a:t>一、报告考核流程</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报告考核及成绩组成（续）</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642688" y="1066862"/>
            <a:ext cx="2031325" cy="461665"/>
          </a:xfrm>
          <a:prstGeom prst="rect">
            <a:avLst/>
          </a:prstGeom>
        </p:spPr>
        <p:txBody>
          <a:bodyPr wrap="none">
            <a:spAutoFit/>
          </a:bodyPr>
          <a:lstStyle/>
          <a:p>
            <a:r>
              <a:rPr lang="zh-CN" altLang="en-US" sz="2400" b="1" dirty="0" smtClean="0">
                <a:solidFill>
                  <a:srgbClr val="00B0F0"/>
                </a:solidFill>
                <a:latin typeface="微软雅黑" panose="020B0503020204020204" pitchFamily="34" charset="-122"/>
                <a:ea typeface="微软雅黑" panose="020B0503020204020204" pitchFamily="34" charset="-122"/>
              </a:rPr>
              <a:t>二、评分细则</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6" name="Text Box 3"/>
          <p:cNvSpPr txBox="1">
            <a:spLocks noChangeArrowheads="1"/>
          </p:cNvSpPr>
          <p:nvPr/>
        </p:nvSpPr>
        <p:spPr bwMode="auto">
          <a:xfrm>
            <a:off x="642688" y="1656576"/>
            <a:ext cx="8085138" cy="4770537"/>
          </a:xfrm>
          <a:prstGeom prst="rect">
            <a:avLst/>
          </a:prstGeom>
          <a:noFill/>
          <a:ln w="9525">
            <a:noFill/>
            <a:miter lim="800000"/>
          </a:ln>
        </p:spPr>
        <p:txBody>
          <a:bodyPr>
            <a:spAutoFit/>
          </a:bodyPr>
          <a:lstStyle/>
          <a:p>
            <a:pPr algn="l">
              <a:lnSpc>
                <a:spcPct val="120000"/>
              </a:lnSpc>
              <a:spcBef>
                <a:spcPct val="20000"/>
              </a:spcBef>
            </a:pPr>
            <a:r>
              <a:rPr lang="en-US" altLang="zh-CN" sz="2000" dirty="0" smtClean="0">
                <a:solidFill>
                  <a:srgbClr val="00B0F0"/>
                </a:solidFill>
                <a:latin typeface="微软雅黑" panose="020B0503020204020204" pitchFamily="34" charset="-122"/>
                <a:ea typeface="微软雅黑" panose="020B0503020204020204" pitchFamily="34" charset="-122"/>
              </a:rPr>
              <a:t>1</a:t>
            </a:r>
            <a:r>
              <a:rPr lang="zh-CN" altLang="en-US" sz="2000" dirty="0" smtClean="0">
                <a:solidFill>
                  <a:srgbClr val="00B0F0"/>
                </a:solidFill>
                <a:latin typeface="微软雅黑" panose="020B0503020204020204" pitchFamily="34" charset="-122"/>
                <a:ea typeface="微软雅黑" panose="020B0503020204020204" pitchFamily="34" charset="-122"/>
              </a:rPr>
              <a:t>、分数构成</a:t>
            </a:r>
            <a:endParaRPr lang="en-US" altLang="zh-CN" sz="2000" dirty="0" smtClean="0">
              <a:solidFill>
                <a:srgbClr val="00B0F0"/>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     报告</a:t>
            </a:r>
            <a:r>
              <a:rPr lang="zh-CN" altLang="en-US" sz="2000" dirty="0" smtClean="0">
                <a:solidFill>
                  <a:schemeClr val="bg1"/>
                </a:solidFill>
                <a:latin typeface="微软雅黑" panose="020B0503020204020204" pitchFamily="34" charset="-122"/>
                <a:ea typeface="微软雅黑" panose="020B0503020204020204" pitchFamily="34" charset="-122"/>
              </a:rPr>
              <a:t>得分 （</a:t>
            </a:r>
            <a:r>
              <a:rPr lang="en-US" altLang="zh-CN" sz="2000" dirty="0" smtClean="0">
                <a:solidFill>
                  <a:schemeClr val="bg1"/>
                </a:solidFill>
                <a:latin typeface="微软雅黑" panose="020B0503020204020204" pitchFamily="34" charset="-122"/>
                <a:ea typeface="微软雅黑" panose="020B0503020204020204" pitchFamily="34" charset="-122"/>
              </a:rPr>
              <a:t>65%</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汇报得分（</a:t>
            </a:r>
            <a:r>
              <a:rPr lang="en-US" altLang="zh-CN" sz="2000" dirty="0" smtClean="0">
                <a:solidFill>
                  <a:schemeClr val="bg1"/>
                </a:solidFill>
                <a:latin typeface="微软雅黑" panose="020B0503020204020204" pitchFamily="34" charset="-122"/>
                <a:ea typeface="微软雅黑" panose="020B0503020204020204" pitchFamily="34" charset="-122"/>
              </a:rPr>
              <a:t>35%</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000" dirty="0" smtClean="0">
                <a:solidFill>
                  <a:srgbClr val="00B0F0"/>
                </a:solidFill>
                <a:latin typeface="微软雅黑" panose="020B0503020204020204" pitchFamily="34" charset="-122"/>
                <a:ea typeface="微软雅黑" panose="020B0503020204020204" pitchFamily="34" charset="-122"/>
              </a:rPr>
              <a:t>2</a:t>
            </a:r>
            <a:r>
              <a:rPr lang="zh-CN" altLang="en-US" sz="2000" dirty="0" smtClean="0">
                <a:solidFill>
                  <a:srgbClr val="00B0F0"/>
                </a:solidFill>
                <a:latin typeface="微软雅黑" panose="020B0503020204020204" pitchFamily="34" charset="-122"/>
                <a:ea typeface="微软雅黑" panose="020B0503020204020204" pitchFamily="34" charset="-122"/>
              </a:rPr>
              <a:t>、报告成绩（个人）</a:t>
            </a:r>
            <a:endParaRPr lang="en-US" altLang="zh-CN" sz="2000" dirty="0" smtClean="0">
              <a:solidFill>
                <a:srgbClr val="00B0F0"/>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     出处</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10</a:t>
            </a:r>
            <a:r>
              <a:rPr lang="zh-CN" altLang="en-US" sz="2000" dirty="0" smtClean="0">
                <a:solidFill>
                  <a:schemeClr val="bg1"/>
                </a:solidFill>
                <a:latin typeface="微软雅黑" panose="020B0503020204020204" pitchFamily="34" charset="-122"/>
                <a:ea typeface="微软雅黑" panose="020B0503020204020204" pitchFamily="34" charset="-122"/>
              </a:rPr>
              <a:t>分）</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详细</a:t>
            </a:r>
            <a:r>
              <a:rPr lang="zh-CN" altLang="en-US" sz="2000" dirty="0" smtClean="0">
                <a:solidFill>
                  <a:schemeClr val="bg1"/>
                </a:solidFill>
                <a:latin typeface="微软雅黑" panose="020B0503020204020204" pitchFamily="34" charset="-122"/>
                <a:ea typeface="微软雅黑" panose="020B0503020204020204" pitchFamily="34" charset="-122"/>
              </a:rPr>
              <a:t>摘要（</a:t>
            </a:r>
            <a:r>
              <a:rPr lang="en-US" altLang="zh-CN" sz="2000" dirty="0" smtClean="0">
                <a:solidFill>
                  <a:schemeClr val="bg1"/>
                </a:solidFill>
                <a:latin typeface="微软雅黑" panose="020B0503020204020204" pitchFamily="34" charset="-122"/>
                <a:ea typeface="微软雅黑" panose="020B0503020204020204" pitchFamily="34" charset="-122"/>
              </a:rPr>
              <a:t>30</a:t>
            </a:r>
            <a:r>
              <a:rPr lang="zh-CN" altLang="en-US" sz="2000" dirty="0" smtClean="0">
                <a:solidFill>
                  <a:schemeClr val="bg1"/>
                </a:solidFill>
                <a:latin typeface="微软雅黑" panose="020B0503020204020204" pitchFamily="34" charset="-122"/>
                <a:ea typeface="微软雅黑" panose="020B0503020204020204" pitchFamily="34" charset="-122"/>
              </a:rPr>
              <a:t>分）</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     读书</a:t>
            </a:r>
            <a:r>
              <a:rPr lang="zh-CN" altLang="en-US" sz="2000" dirty="0" smtClean="0">
                <a:solidFill>
                  <a:schemeClr val="bg1"/>
                </a:solidFill>
                <a:latin typeface="微软雅黑" panose="020B0503020204020204" pitchFamily="34" charset="-122"/>
                <a:ea typeface="微软雅黑" panose="020B0503020204020204" pitchFamily="34" charset="-122"/>
              </a:rPr>
              <a:t>体会（</a:t>
            </a:r>
            <a:r>
              <a:rPr lang="en-US" altLang="zh-CN" sz="2000" dirty="0" smtClean="0">
                <a:solidFill>
                  <a:schemeClr val="bg1"/>
                </a:solidFill>
                <a:latin typeface="微软雅黑" panose="020B0503020204020204" pitchFamily="34" charset="-122"/>
                <a:ea typeface="微软雅黑" panose="020B0503020204020204" pitchFamily="34" charset="-122"/>
              </a:rPr>
              <a:t>50</a:t>
            </a:r>
            <a:r>
              <a:rPr lang="zh-CN" altLang="en-US" sz="2000" dirty="0" smtClean="0">
                <a:solidFill>
                  <a:schemeClr val="bg1"/>
                </a:solidFill>
                <a:latin typeface="微软雅黑" panose="020B0503020204020204" pitchFamily="34" charset="-122"/>
                <a:ea typeface="微软雅黑" panose="020B0503020204020204" pitchFamily="34" charset="-122"/>
              </a:rPr>
              <a:t>分）</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规范性</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10</a:t>
            </a:r>
            <a:r>
              <a:rPr lang="zh-CN" altLang="en-US" sz="2000" dirty="0" smtClean="0">
                <a:solidFill>
                  <a:schemeClr val="bg1"/>
                </a:solidFill>
                <a:latin typeface="微软雅黑" panose="020B0503020204020204" pitchFamily="34" charset="-122"/>
                <a:ea typeface="微软雅黑" panose="020B0503020204020204" pitchFamily="34" charset="-122"/>
              </a:rPr>
              <a:t>分</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smtClean="0">
                <a:solidFill>
                  <a:srgbClr val="00B0F0"/>
                </a:solidFill>
                <a:latin typeface="微软雅黑" panose="020B0503020204020204" pitchFamily="34" charset="-122"/>
                <a:ea typeface="微软雅黑" panose="020B0503020204020204" pitchFamily="34" charset="-122"/>
              </a:rPr>
              <a:t>3</a:t>
            </a:r>
            <a:r>
              <a:rPr lang="zh-CN" altLang="en-US" sz="2000" dirty="0" smtClean="0">
                <a:solidFill>
                  <a:srgbClr val="00B0F0"/>
                </a:solidFill>
                <a:latin typeface="微软雅黑" panose="020B0503020204020204" pitchFamily="34" charset="-122"/>
                <a:ea typeface="微软雅黑" panose="020B0503020204020204" pitchFamily="34" charset="-122"/>
              </a:rPr>
              <a:t>、汇报成绩（小组得分）</a:t>
            </a:r>
            <a:endParaRPr lang="en-US" altLang="zh-CN" sz="2000" dirty="0" smtClean="0">
              <a:solidFill>
                <a:srgbClr val="00B0F0"/>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     PPT</a:t>
            </a:r>
            <a:r>
              <a:rPr lang="zh-CN" altLang="en-US" sz="2000" dirty="0" smtClean="0">
                <a:solidFill>
                  <a:schemeClr val="bg1"/>
                </a:solidFill>
                <a:latin typeface="微软雅黑" panose="020B0503020204020204" pitchFamily="34" charset="-122"/>
                <a:ea typeface="微软雅黑" panose="020B0503020204020204" pitchFamily="34" charset="-122"/>
              </a:rPr>
              <a:t>规范性（</a:t>
            </a:r>
            <a:r>
              <a:rPr lang="en-US" altLang="zh-CN" sz="2000" dirty="0" smtClean="0">
                <a:solidFill>
                  <a:schemeClr val="bg1"/>
                </a:solidFill>
                <a:latin typeface="微软雅黑" panose="020B0503020204020204" pitchFamily="34" charset="-122"/>
                <a:ea typeface="微软雅黑" panose="020B0503020204020204" pitchFamily="34" charset="-122"/>
              </a:rPr>
              <a:t>10</a:t>
            </a:r>
            <a:r>
              <a:rPr lang="zh-CN" altLang="en-US" sz="2000" dirty="0" smtClean="0">
                <a:solidFill>
                  <a:schemeClr val="bg1"/>
                </a:solidFill>
                <a:latin typeface="微软雅黑" panose="020B0503020204020204" pitchFamily="34" charset="-122"/>
                <a:ea typeface="微软雅黑" panose="020B0503020204020204" pitchFamily="34" charset="-122"/>
              </a:rPr>
              <a:t>分）</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内容完整（</a:t>
            </a:r>
            <a:r>
              <a:rPr lang="en-US" altLang="zh-CN" sz="2000" dirty="0" smtClean="0">
                <a:solidFill>
                  <a:schemeClr val="bg1"/>
                </a:solidFill>
                <a:latin typeface="微软雅黑" panose="020B0503020204020204" pitchFamily="34" charset="-122"/>
                <a:ea typeface="微软雅黑" panose="020B0503020204020204" pitchFamily="34" charset="-122"/>
              </a:rPr>
              <a:t>70</a:t>
            </a:r>
            <a:r>
              <a:rPr lang="zh-CN" altLang="en-US" sz="2000" dirty="0" smtClean="0">
                <a:solidFill>
                  <a:schemeClr val="bg1"/>
                </a:solidFill>
                <a:latin typeface="微软雅黑" panose="020B0503020204020204" pitchFamily="34" charset="-122"/>
                <a:ea typeface="微软雅黑" panose="020B0503020204020204" pitchFamily="34" charset="-122"/>
              </a:rPr>
              <a:t>分）</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表达清晰（</a:t>
            </a:r>
            <a:r>
              <a:rPr lang="en-US" altLang="zh-CN" sz="2000" dirty="0" smtClean="0">
                <a:solidFill>
                  <a:schemeClr val="bg1"/>
                </a:solidFill>
                <a:latin typeface="微软雅黑" panose="020B0503020204020204" pitchFamily="34" charset="-122"/>
                <a:ea typeface="微软雅黑" panose="020B0503020204020204" pitchFamily="34" charset="-122"/>
              </a:rPr>
              <a:t>20</a:t>
            </a:r>
            <a:r>
              <a:rPr lang="zh-CN" altLang="en-US" sz="2000" dirty="0" smtClean="0">
                <a:solidFill>
                  <a:schemeClr val="bg1"/>
                </a:solidFill>
                <a:latin typeface="微软雅黑" panose="020B0503020204020204" pitchFamily="34" charset="-122"/>
                <a:ea typeface="微软雅黑" panose="020B0503020204020204" pitchFamily="34" charset="-122"/>
              </a:rPr>
              <a:t>分</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5" name="标题 1"/>
          <p:cNvSpPr>
            <a:spLocks noGrp="1"/>
          </p:cNvSpPr>
          <p:nvPr>
            <p:ph type="title"/>
          </p:nvPr>
        </p:nvSpPr>
        <p:spPr>
          <a:xfrm>
            <a:off x="142937" y="1"/>
            <a:ext cx="8171234" cy="739302"/>
          </a:xfrm>
        </p:spPr>
        <p:txBody>
          <a:bodyPr>
            <a:norm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报告提交</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7" name="Text Box 3"/>
          <p:cNvSpPr txBox="1">
            <a:spLocks noChangeArrowheads="1"/>
          </p:cNvSpPr>
          <p:nvPr/>
        </p:nvSpPr>
        <p:spPr bwMode="auto">
          <a:xfrm>
            <a:off x="666750" y="1283335"/>
            <a:ext cx="10635564" cy="5201424"/>
          </a:xfrm>
          <a:prstGeom prst="rect">
            <a:avLst/>
          </a:prstGeom>
          <a:noFill/>
          <a:ln w="9525">
            <a:noFill/>
            <a:miter lim="800000"/>
          </a:ln>
        </p:spPr>
        <p:txBody>
          <a:bodyPr wrap="square">
            <a:spAutoFit/>
          </a:bodyPr>
          <a:lstStyle/>
          <a:p>
            <a:pPr algn="l">
              <a:lnSpc>
                <a:spcPct val="120000"/>
              </a:lnSpc>
              <a:spcBef>
                <a:spcPct val="20000"/>
              </a:spcBef>
            </a:pPr>
            <a:r>
              <a:rPr lang="en-US" altLang="zh-CN" sz="2000" dirty="0" smtClean="0">
                <a:solidFill>
                  <a:srgbClr val="00B0F0"/>
                </a:solidFill>
                <a:latin typeface="微软雅黑" panose="020B0503020204020204" pitchFamily="34" charset="-122"/>
                <a:ea typeface="微软雅黑" panose="020B0503020204020204" pitchFamily="34" charset="-122"/>
              </a:rPr>
              <a:t>1</a:t>
            </a:r>
            <a:r>
              <a:rPr lang="zh-CN" altLang="en-US" sz="2000" dirty="0" smtClean="0">
                <a:solidFill>
                  <a:srgbClr val="00B0F0"/>
                </a:solidFill>
                <a:latin typeface="微软雅黑" panose="020B0503020204020204" pitchFamily="34" charset="-122"/>
                <a:ea typeface="微软雅黑" panose="020B0503020204020204" pitchFamily="34" charset="-122"/>
              </a:rPr>
              <a:t>、报告文件命名规则</a:t>
            </a:r>
            <a:endParaRPr lang="en-US" altLang="zh-CN" sz="2000" dirty="0" smtClean="0">
              <a:solidFill>
                <a:srgbClr val="00B0F0"/>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读书</a:t>
            </a:r>
            <a:r>
              <a:rPr lang="zh-CN" altLang="en-US" sz="2000" dirty="0" smtClean="0">
                <a:solidFill>
                  <a:schemeClr val="bg1"/>
                </a:solidFill>
                <a:latin typeface="微软雅黑" panose="020B0503020204020204" pitchFamily="34" charset="-122"/>
                <a:ea typeface="微软雅黑" panose="020B0503020204020204" pitchFamily="34" charset="-122"/>
              </a:rPr>
              <a:t>报告</a:t>
            </a:r>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学号</a:t>
            </a:r>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姓名</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例</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rgbClr val="FF3300"/>
                </a:solidFill>
                <a:latin typeface="微软雅黑" panose="020B0503020204020204" pitchFamily="34" charset="-122"/>
                <a:ea typeface="微软雅黑" panose="020B0503020204020204" pitchFamily="34" charset="-122"/>
              </a:rPr>
              <a:t>读书报告</a:t>
            </a:r>
            <a:r>
              <a:rPr lang="en-US" altLang="zh-CN" sz="2000" dirty="0" smtClean="0">
                <a:solidFill>
                  <a:srgbClr val="FF3300"/>
                </a:solidFill>
                <a:latin typeface="微软雅黑" panose="020B0503020204020204" pitchFamily="34" charset="-122"/>
                <a:ea typeface="微软雅黑" panose="020B0503020204020204" pitchFamily="34" charset="-122"/>
              </a:rPr>
              <a:t>-2016302580218-</a:t>
            </a:r>
            <a:r>
              <a:rPr lang="zh-CN" altLang="en-US" sz="2000" dirty="0" smtClean="0">
                <a:solidFill>
                  <a:srgbClr val="FF3300"/>
                </a:solidFill>
                <a:latin typeface="微软雅黑" panose="020B0503020204020204" pitchFamily="34" charset="-122"/>
                <a:ea typeface="微软雅黑" panose="020B0503020204020204" pitchFamily="34" charset="-122"/>
              </a:rPr>
              <a:t>李兴龙</a:t>
            </a:r>
            <a:endParaRPr lang="en-US" altLang="zh-CN" sz="2000" dirty="0" smtClean="0">
              <a:solidFill>
                <a:srgbClr val="FF3300"/>
              </a:solidFill>
              <a:latin typeface="微软雅黑" panose="020B0503020204020204" pitchFamily="34" charset="-122"/>
              <a:ea typeface="微软雅黑" panose="020B0503020204020204" pitchFamily="34" charset="-122"/>
            </a:endParaRPr>
          </a:p>
          <a:p>
            <a:pPr algn="l">
              <a:lnSpc>
                <a:spcPct val="120000"/>
              </a:lnSpc>
              <a:spcBef>
                <a:spcPct val="20000"/>
              </a:spcBef>
            </a:pPr>
            <a:r>
              <a:rPr lang="en-US" altLang="zh-CN" sz="2000" dirty="0" smtClean="0">
                <a:solidFill>
                  <a:srgbClr val="00B0F0"/>
                </a:solidFill>
                <a:latin typeface="微软雅黑" panose="020B0503020204020204" pitchFamily="34" charset="-122"/>
                <a:ea typeface="微软雅黑" panose="020B0503020204020204" pitchFamily="34" charset="-122"/>
              </a:rPr>
              <a:t>2</a:t>
            </a:r>
            <a:r>
              <a:rPr lang="zh-CN" altLang="en-US" sz="2000" dirty="0" smtClean="0">
                <a:solidFill>
                  <a:srgbClr val="00B0F0"/>
                </a:solidFill>
                <a:latin typeface="微软雅黑" panose="020B0503020204020204" pitchFamily="34" charset="-122"/>
                <a:ea typeface="微软雅黑" panose="020B0503020204020204" pitchFamily="34" charset="-122"/>
              </a:rPr>
              <a:t>、报告提交方式</a:t>
            </a:r>
            <a:endParaRPr lang="en-US" altLang="zh-CN" sz="2000" dirty="0" smtClean="0">
              <a:solidFill>
                <a:srgbClr val="00B0F0"/>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smtClean="0">
                <a:solidFill>
                  <a:srgbClr val="FFFF00"/>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报告</a:t>
            </a:r>
            <a:r>
              <a:rPr lang="zh-CN" altLang="en-US" sz="2000" dirty="0" smtClean="0">
                <a:solidFill>
                  <a:schemeClr val="bg1"/>
                </a:solidFill>
                <a:latin typeface="微软雅黑" panose="020B0503020204020204" pitchFamily="34" charset="-122"/>
                <a:ea typeface="微软雅黑" panose="020B0503020204020204" pitchFamily="34" charset="-122"/>
              </a:rPr>
              <a:t>按组提交电子文档，有各组将本组成员的读书报告电子版（</a:t>
            </a:r>
            <a:r>
              <a:rPr lang="en-US" altLang="zh-CN" sz="2000" dirty="0" smtClean="0">
                <a:solidFill>
                  <a:schemeClr val="bg1"/>
                </a:solidFill>
                <a:latin typeface="微软雅黑" panose="020B0503020204020204" pitchFamily="34" charset="-122"/>
                <a:ea typeface="微软雅黑" panose="020B0503020204020204" pitchFamily="34" charset="-122"/>
              </a:rPr>
              <a:t>WORD</a:t>
            </a:r>
            <a:r>
              <a:rPr lang="zh-CN" altLang="en-US" sz="2000" dirty="0" smtClean="0">
                <a:solidFill>
                  <a:schemeClr val="bg1"/>
                </a:solidFill>
                <a:latin typeface="微软雅黑" panose="020B0503020204020204" pitchFamily="34" charset="-122"/>
                <a:ea typeface="微软雅黑" panose="020B0503020204020204" pitchFamily="34" charset="-122"/>
              </a:rPr>
              <a:t>和</a:t>
            </a:r>
            <a:r>
              <a:rPr lang="en-US" altLang="zh-CN" sz="2000" dirty="0" smtClean="0">
                <a:solidFill>
                  <a:schemeClr val="bg1"/>
                </a:solidFill>
                <a:latin typeface="微软雅黑" panose="020B0503020204020204" pitchFamily="34" charset="-122"/>
                <a:ea typeface="微软雅黑" panose="020B0503020204020204" pitchFamily="34" charset="-122"/>
              </a:rPr>
              <a:t>PDF</a:t>
            </a:r>
            <a:r>
              <a:rPr lang="zh-CN" altLang="en-US" sz="2000" dirty="0" smtClean="0">
                <a:solidFill>
                  <a:schemeClr val="bg1"/>
                </a:solidFill>
                <a:latin typeface="微软雅黑" panose="020B0503020204020204" pitchFamily="34" charset="-122"/>
                <a:ea typeface="微软雅黑" panose="020B0503020204020204" pitchFamily="34" charset="-122"/>
              </a:rPr>
              <a:t>文档</a:t>
            </a:r>
            <a:r>
              <a:rPr lang="zh-CN" altLang="en-US" sz="2000" dirty="0" smtClean="0">
                <a:solidFill>
                  <a:schemeClr val="bg1"/>
                </a:solidFill>
                <a:latin typeface="微软雅黑" panose="020B0503020204020204" pitchFamily="34" charset="-122"/>
                <a:ea typeface="微软雅黑" panose="020B0503020204020204" pitchFamily="34" charset="-122"/>
              </a:rPr>
              <a:t>各</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一</a:t>
            </a:r>
            <a:r>
              <a:rPr lang="zh-CN" altLang="en-US" sz="2000" dirty="0" smtClean="0">
                <a:solidFill>
                  <a:schemeClr val="bg1"/>
                </a:solidFill>
                <a:latin typeface="微软雅黑" panose="020B0503020204020204" pitchFamily="34" charset="-122"/>
                <a:ea typeface="微软雅黑" panose="020B0503020204020204" pitchFamily="34" charset="-122"/>
              </a:rPr>
              <a:t>份，文件名须按要求）以及小组汇报</a:t>
            </a:r>
            <a:r>
              <a:rPr lang="en-US" altLang="zh-CN" sz="2000" dirty="0" smtClean="0">
                <a:solidFill>
                  <a:schemeClr val="bg1"/>
                </a:solidFill>
                <a:latin typeface="微软雅黑" panose="020B0503020204020204" pitchFamily="34" charset="-122"/>
                <a:ea typeface="微软雅黑" panose="020B0503020204020204" pitchFamily="34" charset="-122"/>
              </a:rPr>
              <a:t>PPT</a:t>
            </a:r>
            <a:r>
              <a:rPr lang="zh-CN" altLang="en-US" sz="2000" dirty="0" smtClean="0">
                <a:solidFill>
                  <a:schemeClr val="bg1"/>
                </a:solidFill>
                <a:latin typeface="微软雅黑" panose="020B0503020204020204" pitchFamily="34" charset="-122"/>
                <a:ea typeface="微软雅黑" panose="020B0503020204020204" pitchFamily="34" charset="-122"/>
              </a:rPr>
              <a:t>打包压缩，发送至邮箱：</a:t>
            </a:r>
            <a:r>
              <a:rPr lang="en-US" altLang="zh-CN" sz="2000" dirty="0" smtClean="0">
                <a:solidFill>
                  <a:srgbClr val="FF3300"/>
                </a:solidFill>
                <a:latin typeface="微软雅黑" panose="020B0503020204020204" pitchFamily="34" charset="-122"/>
                <a:ea typeface="微软雅黑" panose="020B0503020204020204" pitchFamily="34" charset="-122"/>
              </a:rPr>
              <a:t>21406646@qq.com</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打包</a:t>
            </a:r>
            <a:r>
              <a:rPr lang="zh-CN" altLang="en-US" sz="2000" dirty="0" smtClean="0">
                <a:solidFill>
                  <a:schemeClr val="bg1"/>
                </a:solidFill>
                <a:latin typeface="微软雅黑" panose="020B0503020204020204" pitchFamily="34" charset="-122"/>
                <a:ea typeface="微软雅黑" panose="020B0503020204020204" pitchFamily="34" charset="-122"/>
              </a:rPr>
              <a:t>文件的命名方式：课头号 </a:t>
            </a:r>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读书报告</a:t>
            </a:r>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小组编号。</a:t>
            </a:r>
            <a:r>
              <a:rPr lang="zh-CN" altLang="en-US" sz="2000" dirty="0" smtClean="0">
                <a:solidFill>
                  <a:srgbClr val="FF3300"/>
                </a:solidFill>
                <a:latin typeface="微软雅黑" panose="020B0503020204020204" pitchFamily="34" charset="-122"/>
                <a:ea typeface="微软雅黑" panose="020B0503020204020204" pitchFamily="34" charset="-122"/>
              </a:rPr>
              <a:t>课头号：</a:t>
            </a:r>
            <a:r>
              <a:rPr sz="2000" dirty="0">
                <a:solidFill>
                  <a:schemeClr val="bg1"/>
                </a:solidFill>
                <a:latin typeface="微软雅黑" panose="020B0503020204020204" pitchFamily="34" charset="-122"/>
                <a:ea typeface="微软雅黑" panose="020B0503020204020204" pitchFamily="34" charset="-122"/>
              </a:rPr>
              <a:t>20191021197</a:t>
            </a:r>
            <a:r>
              <a:rPr sz="2000" dirty="0">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例</a:t>
            </a:r>
            <a:r>
              <a:rPr lang="zh-CN" altLang="en-US" sz="2000" dirty="0" smtClean="0">
                <a:solidFill>
                  <a:schemeClr val="bg1"/>
                </a:solidFill>
                <a:latin typeface="微软雅黑" panose="020B0503020204020204" pitchFamily="34" charset="-122"/>
                <a:ea typeface="微软雅黑" panose="020B0503020204020204" pitchFamily="34" charset="-122"/>
              </a:rPr>
              <a:t>：</a:t>
            </a:r>
            <a:r>
              <a:rPr sz="2000" dirty="0">
                <a:solidFill>
                  <a:srgbClr val="FF3300"/>
                </a:solidFill>
                <a:latin typeface="微软雅黑" panose="020B0503020204020204" pitchFamily="34" charset="-122"/>
                <a:ea typeface="微软雅黑" panose="020B0503020204020204" pitchFamily="34" charset="-122"/>
                <a:sym typeface="+mn-ea"/>
              </a:rPr>
              <a:t>20191021197</a:t>
            </a:r>
            <a:r>
              <a:rPr lang="en-US" altLang="zh-CN" sz="2000" dirty="0" smtClean="0">
                <a:solidFill>
                  <a:srgbClr val="FF3300"/>
                </a:solidFill>
                <a:latin typeface="微软雅黑" panose="020B0503020204020204" pitchFamily="34" charset="-122"/>
                <a:ea typeface="微软雅黑" panose="020B0503020204020204" pitchFamily="34" charset="-122"/>
              </a:rPr>
              <a:t>–</a:t>
            </a:r>
            <a:r>
              <a:rPr lang="zh-CN" altLang="en-US" sz="2000" dirty="0" smtClean="0">
                <a:solidFill>
                  <a:srgbClr val="FF3300"/>
                </a:solidFill>
                <a:latin typeface="微软雅黑" panose="020B0503020204020204" pitchFamily="34" charset="-122"/>
                <a:ea typeface="微软雅黑" panose="020B0503020204020204" pitchFamily="34" charset="-122"/>
              </a:rPr>
              <a:t>读书报告</a:t>
            </a:r>
            <a:r>
              <a:rPr lang="en-US" altLang="zh-CN" sz="2000" dirty="0" smtClean="0">
                <a:solidFill>
                  <a:srgbClr val="FF3300"/>
                </a:solidFill>
                <a:latin typeface="微软雅黑" panose="020B0503020204020204" pitchFamily="34" charset="-122"/>
                <a:ea typeface="微软雅黑" panose="020B0503020204020204" pitchFamily="34" charset="-122"/>
              </a:rPr>
              <a:t>-</a:t>
            </a:r>
            <a:r>
              <a:rPr lang="zh-CN" altLang="en-US" sz="2000" dirty="0" smtClean="0">
                <a:solidFill>
                  <a:srgbClr val="FF3300"/>
                </a:solidFill>
                <a:latin typeface="微软雅黑" panose="020B0503020204020204" pitchFamily="34" charset="-122"/>
                <a:ea typeface="微软雅黑" panose="020B0503020204020204" pitchFamily="34" charset="-122"/>
              </a:rPr>
              <a:t>第</a:t>
            </a:r>
            <a:r>
              <a:rPr lang="en-US" altLang="zh-CN" sz="2000" dirty="0" smtClean="0">
                <a:solidFill>
                  <a:srgbClr val="FF3300"/>
                </a:solidFill>
                <a:latin typeface="微软雅黑" panose="020B0503020204020204" pitchFamily="34" charset="-122"/>
                <a:ea typeface="微软雅黑" panose="020B0503020204020204" pitchFamily="34" charset="-122"/>
              </a:rPr>
              <a:t>4</a:t>
            </a:r>
            <a:r>
              <a:rPr lang="zh-CN" altLang="en-US" sz="2000" dirty="0" smtClean="0">
                <a:solidFill>
                  <a:srgbClr val="FF3300"/>
                </a:solidFill>
                <a:latin typeface="微软雅黑" panose="020B0503020204020204" pitchFamily="34" charset="-122"/>
                <a:ea typeface="微软雅黑" panose="020B0503020204020204" pitchFamily="34" charset="-122"/>
              </a:rPr>
              <a:t>组</a:t>
            </a:r>
            <a:endParaRPr lang="en-US" altLang="zh-CN" sz="2000" dirty="0" smtClean="0">
              <a:solidFill>
                <a:srgbClr val="FF3300"/>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smtClean="0">
                <a:solidFill>
                  <a:srgbClr val="00B0F0"/>
                </a:solidFill>
                <a:latin typeface="微软雅黑" panose="020B0503020204020204" pitchFamily="34" charset="-122"/>
                <a:ea typeface="微软雅黑" panose="020B0503020204020204" pitchFamily="34" charset="-122"/>
              </a:rPr>
              <a:t>3</a:t>
            </a:r>
            <a:r>
              <a:rPr lang="zh-CN" altLang="en-US" sz="2000" dirty="0" smtClean="0">
                <a:solidFill>
                  <a:srgbClr val="00B0F0"/>
                </a:solidFill>
                <a:latin typeface="微软雅黑" panose="020B0503020204020204" pitchFamily="34" charset="-122"/>
                <a:ea typeface="微软雅黑" panose="020B0503020204020204" pitchFamily="34" charset="-122"/>
              </a:rPr>
              <a:t>、报告提交时间</a:t>
            </a:r>
            <a:endParaRPr lang="en-US" altLang="zh-CN" sz="2000" dirty="0" smtClean="0">
              <a:solidFill>
                <a:srgbClr val="00B0F0"/>
              </a:solidFill>
              <a:latin typeface="微软雅黑" panose="020B0503020204020204" pitchFamily="34" charset="-122"/>
              <a:ea typeface="微软雅黑" panose="020B0503020204020204" pitchFamily="34" charset="-122"/>
            </a:endParaRPr>
          </a:p>
          <a:p>
            <a:pPr>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en-US" altLang="zh-CN" sz="2000" dirty="0" smtClean="0">
                <a:solidFill>
                  <a:srgbClr val="FF3300"/>
                </a:solidFill>
                <a:latin typeface="微软雅黑" panose="020B0503020204020204" pitchFamily="34" charset="-122"/>
                <a:ea typeface="微软雅黑" panose="020B0503020204020204" pitchFamily="34" charset="-122"/>
              </a:rPr>
              <a:t>2019</a:t>
            </a:r>
            <a:r>
              <a:rPr lang="zh-CN" altLang="en-US" sz="2000" dirty="0" smtClean="0">
                <a:solidFill>
                  <a:srgbClr val="FF3300"/>
                </a:solidFill>
                <a:latin typeface="微软雅黑" panose="020B0503020204020204" pitchFamily="34" charset="-122"/>
                <a:ea typeface="微软雅黑" panose="020B0503020204020204" pitchFamily="34" charset="-122"/>
              </a:rPr>
              <a:t>年</a:t>
            </a:r>
            <a:r>
              <a:rPr lang="en-US" altLang="zh-CN" sz="2000" dirty="0" smtClean="0">
                <a:solidFill>
                  <a:srgbClr val="FF3300"/>
                </a:solidFill>
                <a:latin typeface="微软雅黑" panose="020B0503020204020204" pitchFamily="34" charset="-122"/>
                <a:ea typeface="微软雅黑" panose="020B0503020204020204" pitchFamily="34" charset="-122"/>
              </a:rPr>
              <a:t>10</a:t>
            </a:r>
            <a:r>
              <a:rPr lang="zh-CN" altLang="en-US" sz="2000" dirty="0" smtClean="0">
                <a:solidFill>
                  <a:srgbClr val="FF3300"/>
                </a:solidFill>
                <a:latin typeface="微软雅黑" panose="020B0503020204020204" pitchFamily="34" charset="-122"/>
                <a:ea typeface="微软雅黑" panose="020B0503020204020204" pitchFamily="34" charset="-122"/>
              </a:rPr>
              <a:t>月</a:t>
            </a:r>
            <a:r>
              <a:rPr lang="en-US" altLang="zh-CN" sz="2000" dirty="0" smtClean="0">
                <a:solidFill>
                  <a:srgbClr val="FF3300"/>
                </a:solidFill>
                <a:latin typeface="微软雅黑" panose="020B0503020204020204" pitchFamily="34" charset="-122"/>
                <a:ea typeface="微软雅黑" panose="020B0503020204020204" pitchFamily="34" charset="-122"/>
              </a:rPr>
              <a:t>30</a:t>
            </a:r>
            <a:r>
              <a:rPr lang="zh-CN" altLang="en-US" sz="2000" dirty="0" smtClean="0">
                <a:solidFill>
                  <a:srgbClr val="FF3300"/>
                </a:solidFill>
                <a:latin typeface="微软雅黑" panose="020B0503020204020204" pitchFamily="34" charset="-122"/>
                <a:ea typeface="微软雅黑" panose="020B0503020204020204" pitchFamily="34" charset="-122"/>
              </a:rPr>
              <a:t>日前。</a:t>
            </a:r>
            <a:endParaRPr lang="en-US" altLang="zh-CN" sz="2000" dirty="0" smtClean="0">
              <a:solidFill>
                <a:srgbClr val="FF3300"/>
              </a:solidFill>
              <a:latin typeface="微软雅黑" panose="020B0503020204020204" pitchFamily="34" charset="-122"/>
              <a:ea typeface="微软雅黑" panose="020B0503020204020204" pitchFamily="34" charset="-122"/>
            </a:endParaRPr>
          </a:p>
          <a:p>
            <a:pPr algn="l">
              <a:lnSpc>
                <a:spcPct val="120000"/>
              </a:lnSpc>
              <a:spcBef>
                <a:spcPct val="20000"/>
              </a:spcBef>
            </a:pP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algn="l">
              <a:lnSpc>
                <a:spcPct val="120000"/>
              </a:lnSpc>
              <a:spcBef>
                <a:spcPct val="20000"/>
              </a:spcBef>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教学环节</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graphicFrame>
        <p:nvGraphicFramePr>
          <p:cNvPr id="17" name="图表 16"/>
          <p:cNvGraphicFramePr/>
          <p:nvPr/>
        </p:nvGraphicFramePr>
        <p:xfrm>
          <a:off x="2023762" y="834994"/>
          <a:ext cx="8128000" cy="5418667"/>
        </p:xfrm>
        <a:graphic>
          <a:graphicData uri="http://schemas.openxmlformats.org/drawingml/2006/chart">
            <c:chart xmlns:c="http://schemas.openxmlformats.org/drawingml/2006/chart" xmlns:r="http://schemas.openxmlformats.org/officeDocument/2006/relationships" r:id="rId1"/>
          </a:graphicData>
        </a:graphic>
      </p:graphicFrame>
      <p:sp>
        <p:nvSpPr>
          <p:cNvPr id="18" name="文本框 17"/>
          <p:cNvSpPr txBox="1"/>
          <p:nvPr/>
        </p:nvSpPr>
        <p:spPr>
          <a:xfrm>
            <a:off x="6392902" y="3144217"/>
            <a:ext cx="1415772" cy="707886"/>
          </a:xfrm>
          <a:prstGeom prst="rect">
            <a:avLst/>
          </a:prstGeom>
          <a:noFill/>
        </p:spPr>
        <p:txBody>
          <a:bodyPr wrap="none" rtlCol="0">
            <a:spAutoFit/>
          </a:bodyPr>
          <a:lstStyle/>
          <a:p>
            <a:pPr algn="ct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基本知识学习</a:t>
            </a:r>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algn="ctr"/>
            <a:r>
              <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rPr>
              <a:t>50%</a:t>
            </a:r>
            <a:endPar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4675018" y="2436331"/>
            <a:ext cx="1005403" cy="707886"/>
          </a:xfrm>
          <a:prstGeom prst="rect">
            <a:avLst/>
          </a:prstGeom>
          <a:noFill/>
        </p:spPr>
        <p:txBody>
          <a:bodyPr wrap="none" rtlCol="0">
            <a:spAutoFit/>
          </a:bodyPr>
          <a:lstStyle/>
          <a:p>
            <a:pPr algn="ct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上机实验</a:t>
            </a:r>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algn="ctr"/>
            <a:r>
              <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rPr>
              <a:t>25%</a:t>
            </a:r>
            <a:endPar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228554" y="3809663"/>
            <a:ext cx="1005403" cy="707886"/>
          </a:xfrm>
          <a:prstGeom prst="rect">
            <a:avLst/>
          </a:prstGeom>
          <a:noFill/>
        </p:spPr>
        <p:txBody>
          <a:bodyPr wrap="none" rtlCol="0">
            <a:spAutoFit/>
          </a:bodyPr>
          <a:lstStyle/>
          <a:p>
            <a:pPr algn="ct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课堂研讨</a:t>
            </a:r>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algn="ctr"/>
            <a:r>
              <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rPr>
              <a:t>15%</a:t>
            </a:r>
            <a:endPar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5082359" y="4792689"/>
            <a:ext cx="1005403" cy="707886"/>
          </a:xfrm>
          <a:prstGeom prst="rect">
            <a:avLst/>
          </a:prstGeom>
          <a:noFill/>
        </p:spPr>
        <p:txBody>
          <a:bodyPr wrap="none" rtlCol="0">
            <a:spAutoFit/>
          </a:bodyPr>
          <a:lstStyle/>
          <a:p>
            <a:pPr algn="ct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文献阅读</a:t>
            </a:r>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algn="ctr"/>
            <a:r>
              <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rPr>
              <a:t>10%</a:t>
            </a:r>
            <a:endPar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考查方式</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graphicFrame>
        <p:nvGraphicFramePr>
          <p:cNvPr id="17" name="图表 16"/>
          <p:cNvGraphicFramePr/>
          <p:nvPr/>
        </p:nvGraphicFramePr>
        <p:xfrm>
          <a:off x="2023762" y="834994"/>
          <a:ext cx="8128000" cy="5418667"/>
        </p:xfrm>
        <a:graphic>
          <a:graphicData uri="http://schemas.openxmlformats.org/drawingml/2006/chart">
            <c:chart xmlns:c="http://schemas.openxmlformats.org/drawingml/2006/chart" xmlns:r="http://schemas.openxmlformats.org/officeDocument/2006/relationships" r:id="rId1"/>
          </a:graphicData>
        </a:graphic>
      </p:graphicFrame>
      <p:sp>
        <p:nvSpPr>
          <p:cNvPr id="18" name="文本框 17"/>
          <p:cNvSpPr txBox="1"/>
          <p:nvPr/>
        </p:nvSpPr>
        <p:spPr>
          <a:xfrm>
            <a:off x="6163037" y="1603741"/>
            <a:ext cx="821058" cy="707886"/>
          </a:xfrm>
          <a:prstGeom prst="rect">
            <a:avLst/>
          </a:prstGeom>
          <a:noFill/>
        </p:spPr>
        <p:txBody>
          <a:bodyPr wrap="none" rtlCol="0">
            <a:spAutoFit/>
          </a:bodyPr>
          <a:lstStyle/>
          <a:p>
            <a:pPr algn="ct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考勤</a:t>
            </a:r>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algn="ctr"/>
            <a:r>
              <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rPr>
              <a:t>10%</a:t>
            </a:r>
            <a:endPar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4675018" y="2436331"/>
            <a:ext cx="1005403" cy="707886"/>
          </a:xfrm>
          <a:prstGeom prst="rect">
            <a:avLst/>
          </a:prstGeom>
          <a:noFill/>
        </p:spPr>
        <p:txBody>
          <a:bodyPr wrap="none" rtlCol="0">
            <a:spAutoFit/>
          </a:bodyPr>
          <a:lstStyle/>
          <a:p>
            <a:pPr algn="ct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上机实验</a:t>
            </a:r>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algn="ctr"/>
            <a:r>
              <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rPr>
              <a:t>30%</a:t>
            </a:r>
            <a:endPar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758249" y="4196842"/>
            <a:ext cx="999708" cy="707886"/>
          </a:xfrm>
          <a:prstGeom prst="rect">
            <a:avLst/>
          </a:prstGeom>
          <a:noFill/>
        </p:spPr>
        <p:txBody>
          <a:bodyPr wrap="square" rtlCol="0">
            <a:spAutoFit/>
          </a:bodyPr>
          <a:lstStyle/>
          <a:p>
            <a:pPr algn="ct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读书报告</a:t>
            </a:r>
            <a:r>
              <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rPr>
              <a:t>50%</a:t>
            </a:r>
            <a:endPar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984095" y="2221011"/>
            <a:ext cx="821058" cy="707886"/>
          </a:xfrm>
          <a:prstGeom prst="rect">
            <a:avLst/>
          </a:prstGeom>
          <a:noFill/>
        </p:spPr>
        <p:txBody>
          <a:bodyPr wrap="none" rtlCol="0">
            <a:spAutoFit/>
          </a:bodyPr>
          <a:lstStyle/>
          <a:p>
            <a:pPr algn="ct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作业</a:t>
            </a:r>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algn="ctr"/>
            <a:r>
              <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rPr>
              <a:t>10%</a:t>
            </a:r>
            <a:endPar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937" y="1"/>
            <a:ext cx="8171234" cy="739302"/>
          </a:xfrm>
        </p:spPr>
        <p:txBody>
          <a:bodyPr>
            <a:norm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第</a:t>
            </a:r>
            <a:r>
              <a:rPr lang="en-US" altLang="zh-CN" sz="2800" b="1" dirty="0" smtClean="0">
                <a:solidFill>
                  <a:schemeClr val="bg1"/>
                </a:solidFill>
                <a:latin typeface="微软雅黑" panose="020B0503020204020204" pitchFamily="34" charset="-122"/>
                <a:ea typeface="微软雅黑" panose="020B0503020204020204" pitchFamily="34" charset="-122"/>
              </a:rPr>
              <a:t>1</a:t>
            </a:r>
            <a:r>
              <a:rPr lang="zh-CN" altLang="en-US" sz="2800" b="1" dirty="0" smtClean="0">
                <a:solidFill>
                  <a:schemeClr val="bg1"/>
                </a:solidFill>
                <a:latin typeface="微软雅黑" panose="020B0503020204020204" pitchFamily="34" charset="-122"/>
                <a:ea typeface="微软雅黑" panose="020B0503020204020204" pitchFamily="34" charset="-122"/>
              </a:rPr>
              <a:t>章 嵌入式系统的基本知识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3" name="矩形 2"/>
          <p:cNvSpPr/>
          <p:nvPr/>
        </p:nvSpPr>
        <p:spPr>
          <a:xfrm>
            <a:off x="1070920" y="1457382"/>
            <a:ext cx="4677898" cy="461665"/>
          </a:xfrm>
          <a:prstGeom prst="rect">
            <a:avLst/>
          </a:prstGeom>
        </p:spPr>
        <p:txBody>
          <a:bodyPr wrap="square">
            <a:spAutoFit/>
          </a:bodyPr>
          <a:lstStyle/>
          <a:p>
            <a:pPr>
              <a:spcBef>
                <a:spcPct val="50000"/>
              </a:spcBef>
            </a:pPr>
            <a:r>
              <a:rPr lang="zh-CN" altLang="en-US" sz="2400" b="1" dirty="0" smtClean="0">
                <a:solidFill>
                  <a:srgbClr val="00B0F0"/>
                </a:solidFill>
                <a:latin typeface="微软雅黑" panose="020B0503020204020204" pitchFamily="34" charset="-122"/>
                <a:ea typeface="微软雅黑" panose="020B0503020204020204" pitchFamily="34" charset="-122"/>
              </a:rPr>
              <a:t>本章学习内容</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5" name="矩形 4"/>
          <p:cNvSpPr/>
          <p:nvPr/>
        </p:nvSpPr>
        <p:spPr>
          <a:xfrm>
            <a:off x="1070920" y="2155392"/>
            <a:ext cx="6096000" cy="3351046"/>
          </a:xfrm>
          <a:prstGeom prst="rect">
            <a:avLst/>
          </a:prstGeom>
        </p:spPr>
        <p:txBody>
          <a:bodyPr>
            <a:spAutoFit/>
          </a:bodyPr>
          <a:lstStyle/>
          <a:p>
            <a:pPr eaLnBrk="0" hangingPunct="0">
              <a:lnSpc>
                <a:spcPct val="150000"/>
              </a:lnSpc>
              <a:defRPr/>
            </a:pPr>
            <a:r>
              <a:rPr lang="en-US" altLang="zh-CN" sz="2400" dirty="0">
                <a:solidFill>
                  <a:srgbClr val="FFFFFF"/>
                </a:solidFill>
                <a:latin typeface="微软雅黑" panose="020B0503020204020204" pitchFamily="34" charset="-122"/>
                <a:ea typeface="微软雅黑" panose="020B0503020204020204" pitchFamily="34" charset="-122"/>
              </a:rPr>
              <a:t>1</a:t>
            </a:r>
            <a:r>
              <a:rPr lang="zh-CN" altLang="en-US" sz="2400" dirty="0">
                <a:solidFill>
                  <a:srgbClr val="FFFFFF"/>
                </a:solidFill>
                <a:latin typeface="微软雅黑" panose="020B0503020204020204" pitchFamily="34" charset="-122"/>
                <a:ea typeface="微软雅黑" panose="020B0503020204020204" pitchFamily="34" charset="-122"/>
              </a:rPr>
              <a:t>、嵌入式系统的定义</a:t>
            </a:r>
            <a:endParaRPr lang="zh-CN" altLang="en-US" sz="2400" dirty="0">
              <a:solidFill>
                <a:srgbClr val="FFFFFF"/>
              </a:solidFill>
              <a:latin typeface="微软雅黑" panose="020B0503020204020204" pitchFamily="34" charset="-122"/>
              <a:ea typeface="微软雅黑" panose="020B0503020204020204" pitchFamily="34" charset="-122"/>
            </a:endParaRPr>
          </a:p>
          <a:p>
            <a:pPr eaLnBrk="0" hangingPunct="0">
              <a:lnSpc>
                <a:spcPct val="150000"/>
              </a:lnSpc>
              <a:defRPr/>
            </a:pPr>
            <a:r>
              <a:rPr lang="en-US" altLang="zh-CN" sz="2400" dirty="0">
                <a:solidFill>
                  <a:srgbClr val="FFFFFF"/>
                </a:solidFill>
                <a:latin typeface="微软雅黑" panose="020B0503020204020204" pitchFamily="34" charset="-122"/>
                <a:ea typeface="微软雅黑" panose="020B0503020204020204" pitchFamily="34" charset="-122"/>
              </a:rPr>
              <a:t>2</a:t>
            </a:r>
            <a:r>
              <a:rPr lang="zh-CN" altLang="en-US" sz="2400" dirty="0">
                <a:solidFill>
                  <a:srgbClr val="FFFFFF"/>
                </a:solidFill>
                <a:latin typeface="微软雅黑" panose="020B0503020204020204" pitchFamily="34" charset="-122"/>
                <a:ea typeface="微软雅黑" panose="020B0503020204020204" pitchFamily="34" charset="-122"/>
              </a:rPr>
              <a:t>、嵌入式系统的发展</a:t>
            </a:r>
            <a:endParaRPr lang="zh-CN" altLang="en-US" sz="2400" dirty="0">
              <a:solidFill>
                <a:srgbClr val="FFFFFF"/>
              </a:solidFill>
              <a:latin typeface="微软雅黑" panose="020B0503020204020204" pitchFamily="34" charset="-122"/>
              <a:ea typeface="微软雅黑" panose="020B0503020204020204" pitchFamily="34" charset="-122"/>
            </a:endParaRPr>
          </a:p>
          <a:p>
            <a:pPr eaLnBrk="0" hangingPunct="0">
              <a:lnSpc>
                <a:spcPct val="150000"/>
              </a:lnSpc>
              <a:defRPr/>
            </a:pPr>
            <a:r>
              <a:rPr lang="en-US" altLang="zh-CN" sz="2400" dirty="0">
                <a:solidFill>
                  <a:srgbClr val="FFFFFF"/>
                </a:solidFill>
                <a:latin typeface="微软雅黑" panose="020B0503020204020204" pitchFamily="34" charset="-122"/>
                <a:ea typeface="微软雅黑" panose="020B0503020204020204" pitchFamily="34" charset="-122"/>
              </a:rPr>
              <a:t>3</a:t>
            </a:r>
            <a:r>
              <a:rPr lang="zh-CN" altLang="en-US" sz="2400" dirty="0">
                <a:solidFill>
                  <a:srgbClr val="FFFFFF"/>
                </a:solidFill>
                <a:latin typeface="微软雅黑" panose="020B0503020204020204" pitchFamily="34" charset="-122"/>
                <a:ea typeface="微软雅黑" panose="020B0503020204020204" pitchFamily="34" charset="-122"/>
              </a:rPr>
              <a:t>、嵌入式系统的组成、特点和分类</a:t>
            </a:r>
            <a:endParaRPr lang="zh-CN" altLang="en-US" sz="2400" dirty="0">
              <a:solidFill>
                <a:srgbClr val="FFFFFF"/>
              </a:solidFill>
              <a:latin typeface="微软雅黑" panose="020B0503020204020204" pitchFamily="34" charset="-122"/>
              <a:ea typeface="微软雅黑" panose="020B0503020204020204" pitchFamily="34" charset="-122"/>
            </a:endParaRPr>
          </a:p>
          <a:p>
            <a:pPr eaLnBrk="0" hangingPunct="0">
              <a:lnSpc>
                <a:spcPct val="150000"/>
              </a:lnSpc>
              <a:defRPr/>
            </a:pPr>
            <a:r>
              <a:rPr lang="en-US" altLang="zh-CN" sz="2400" dirty="0">
                <a:solidFill>
                  <a:srgbClr val="FFFFFF"/>
                </a:solidFill>
                <a:latin typeface="微软雅黑" panose="020B0503020204020204" pitchFamily="34" charset="-122"/>
                <a:ea typeface="微软雅黑" panose="020B0503020204020204" pitchFamily="34" charset="-122"/>
              </a:rPr>
              <a:t>4</a:t>
            </a:r>
            <a:r>
              <a:rPr lang="zh-CN" altLang="en-US" sz="2400" dirty="0">
                <a:solidFill>
                  <a:srgbClr val="FFFFFF"/>
                </a:solidFill>
                <a:latin typeface="微软雅黑" panose="020B0503020204020204" pitchFamily="34" charset="-122"/>
                <a:ea typeface="微软雅黑" panose="020B0503020204020204" pitchFamily="34" charset="-122"/>
              </a:rPr>
              <a:t>、嵌入式系统的典型硬件</a:t>
            </a:r>
            <a:endParaRPr lang="en-US" altLang="zh-CN" sz="2400" dirty="0">
              <a:solidFill>
                <a:srgbClr val="FFFFFF"/>
              </a:solidFill>
              <a:latin typeface="微软雅黑" panose="020B0503020204020204" pitchFamily="34" charset="-122"/>
              <a:ea typeface="微软雅黑" panose="020B0503020204020204" pitchFamily="34" charset="-122"/>
            </a:endParaRPr>
          </a:p>
          <a:p>
            <a:pPr eaLnBrk="0" hangingPunct="0">
              <a:lnSpc>
                <a:spcPct val="150000"/>
              </a:lnSpc>
              <a:defRPr/>
            </a:pPr>
            <a:r>
              <a:rPr lang="en-US" altLang="zh-CN" sz="2400" dirty="0">
                <a:solidFill>
                  <a:srgbClr val="FFFFFF"/>
                </a:solidFill>
                <a:latin typeface="微软雅黑" panose="020B0503020204020204" pitchFamily="34" charset="-122"/>
                <a:ea typeface="微软雅黑" panose="020B0503020204020204" pitchFamily="34" charset="-122"/>
              </a:rPr>
              <a:t>5</a:t>
            </a:r>
            <a:r>
              <a:rPr lang="zh-CN" altLang="en-US" sz="2400" dirty="0">
                <a:solidFill>
                  <a:srgbClr val="FFFFFF"/>
                </a:solidFill>
                <a:latin typeface="微软雅黑" panose="020B0503020204020204" pitchFamily="34" charset="-122"/>
                <a:ea typeface="微软雅黑" panose="020B0503020204020204" pitchFamily="34" charset="-122"/>
              </a:rPr>
              <a:t>、实验平台介绍</a:t>
            </a:r>
            <a:endParaRPr lang="en-US" altLang="zh-CN" sz="2400" dirty="0">
              <a:solidFill>
                <a:srgbClr val="FFFFFF"/>
              </a:solidFill>
              <a:latin typeface="微软雅黑" panose="020B0503020204020204" pitchFamily="34" charset="-122"/>
              <a:ea typeface="微软雅黑" panose="020B0503020204020204" pitchFamily="34" charset="-122"/>
            </a:endParaRPr>
          </a:p>
          <a:p>
            <a:pPr eaLnBrk="0" hangingPunct="0">
              <a:lnSpc>
                <a:spcPct val="150000"/>
              </a:lnSpc>
              <a:defRPr/>
            </a:pPr>
            <a:r>
              <a:rPr lang="en-US" altLang="zh-CN" sz="2400" dirty="0">
                <a:solidFill>
                  <a:srgbClr val="FFFFFF"/>
                </a:solidFill>
                <a:latin typeface="微软雅黑" panose="020B0503020204020204" pitchFamily="34" charset="-122"/>
                <a:ea typeface="微软雅黑" panose="020B0503020204020204" pitchFamily="34" charset="-122"/>
              </a:rPr>
              <a:t>6</a:t>
            </a:r>
            <a:r>
              <a:rPr lang="zh-CN" altLang="en-US" sz="2400" dirty="0">
                <a:solidFill>
                  <a:srgbClr val="FFFFFF"/>
                </a:solidFill>
                <a:latin typeface="微软雅黑" panose="020B0503020204020204" pitchFamily="34" charset="-122"/>
                <a:ea typeface="微软雅黑" panose="020B0503020204020204" pitchFamily="34" charset="-122"/>
              </a:rPr>
              <a:t>、嵌入式系统的应用前景</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7" name="椭圆 16"/>
          <p:cNvSpPr/>
          <p:nvPr/>
        </p:nvSpPr>
        <p:spPr>
          <a:xfrm>
            <a:off x="2407286" y="2331111"/>
            <a:ext cx="2652586" cy="2652586"/>
          </a:xfrm>
          <a:prstGeom prst="ellipse">
            <a:avLst/>
          </a:prstGeom>
          <a:solidFill>
            <a:srgbClr val="6666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786182" y="2331111"/>
            <a:ext cx="2652586" cy="2652586"/>
          </a:xfrm>
          <a:prstGeom prst="ellipse">
            <a:avLst/>
          </a:prstGeom>
          <a:solidFill>
            <a:srgbClr val="0066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165077" y="2331111"/>
            <a:ext cx="2652586" cy="2652586"/>
          </a:xfrm>
          <a:prstGeom prst="ellipse">
            <a:avLst/>
          </a:prstGeom>
          <a:solidFill>
            <a:srgbClr val="00999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42937" y="1"/>
            <a:ext cx="8171234" cy="739302"/>
          </a:xfrm>
        </p:spPr>
        <p:txBody>
          <a:bodyPr>
            <a:norm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如何上这门课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9" name="矩形 8"/>
          <p:cNvSpPr/>
          <p:nvPr/>
        </p:nvSpPr>
        <p:spPr>
          <a:xfrm>
            <a:off x="2821700" y="3141436"/>
            <a:ext cx="1723549" cy="830997"/>
          </a:xfrm>
          <a:prstGeom prst="rect">
            <a:avLst/>
          </a:prstGeom>
        </p:spPr>
        <p:txBody>
          <a:bodyPr wrap="none">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你需要知道</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2400" b="1" dirty="0" smtClean="0">
                <a:solidFill>
                  <a:schemeClr val="bg1"/>
                </a:solidFill>
                <a:latin typeface="微软雅黑" panose="020B0503020204020204" pitchFamily="34" charset="-122"/>
                <a:ea typeface="微软雅黑" panose="020B0503020204020204" pitchFamily="34" charset="-122"/>
              </a:rPr>
              <a:t>基本概念</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5250700" y="3326101"/>
            <a:ext cx="1723549" cy="461665"/>
          </a:xfrm>
          <a:prstGeom prst="rect">
            <a:avLst/>
          </a:prstGeom>
        </p:spPr>
        <p:txBody>
          <a:bodyPr wrap="non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多动手练习</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7690458" y="2956768"/>
            <a:ext cx="1723549" cy="1200329"/>
          </a:xfrm>
          <a:prstGeom prst="rect">
            <a:avLst/>
          </a:prstGeom>
        </p:spPr>
        <p:txBody>
          <a:bodyPr wrap="none">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主动一点，</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2400" b="1" dirty="0" smtClean="0">
                <a:solidFill>
                  <a:schemeClr val="bg1"/>
                </a:solidFill>
                <a:latin typeface="微软雅黑" panose="020B0503020204020204" pitchFamily="34" charset="-122"/>
                <a:ea typeface="微软雅黑" panose="020B0503020204020204" pitchFamily="34" charset="-122"/>
              </a:rPr>
              <a:t>也许会有</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2400" b="1" dirty="0" smtClean="0">
                <a:solidFill>
                  <a:schemeClr val="bg1"/>
                </a:solidFill>
                <a:latin typeface="微软雅黑" panose="020B0503020204020204" pitchFamily="34" charset="-122"/>
                <a:ea typeface="微软雅黑" panose="020B0503020204020204" pitchFamily="34" charset="-122"/>
              </a:rPr>
              <a:t>更多的收获</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剪去单角的矩形 4"/>
          <p:cNvSpPr/>
          <p:nvPr/>
        </p:nvSpPr>
        <p:spPr>
          <a:xfrm>
            <a:off x="1511644" y="1862069"/>
            <a:ext cx="9366421" cy="3682315"/>
          </a:xfrm>
          <a:prstGeom prst="snip1Rect">
            <a:avLst/>
          </a:prstGeom>
          <a:solidFill>
            <a:srgbClr val="003399">
              <a:alpha val="65000"/>
            </a:srgbClr>
          </a:solidFill>
          <a:ln>
            <a:solidFill>
              <a:srgbClr val="00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 name="标题 1"/>
          <p:cNvSpPr>
            <a:spLocks noGrp="1"/>
          </p:cNvSpPr>
          <p:nvPr>
            <p:ph type="title"/>
          </p:nvPr>
        </p:nvSpPr>
        <p:spPr>
          <a:xfrm>
            <a:off x="142937" y="1"/>
            <a:ext cx="8171234" cy="739302"/>
          </a:xfrm>
        </p:spPr>
        <p:txBody>
          <a:bodyPr>
            <a:norm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1.1 </a:t>
            </a:r>
            <a:r>
              <a:rPr lang="zh-CN" altLang="en-US" sz="2800" b="1" dirty="0" smtClean="0">
                <a:solidFill>
                  <a:schemeClr val="bg1"/>
                </a:solidFill>
                <a:latin typeface="微软雅黑" panose="020B0503020204020204" pitchFamily="34" charset="-122"/>
                <a:ea typeface="微软雅黑" panose="020B0503020204020204" pitchFamily="34" charset="-122"/>
              </a:rPr>
              <a:t>嵌入式系统的定义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0308" y="85447"/>
            <a:ext cx="1754654" cy="584885"/>
          </a:xfrm>
          <a:prstGeom prst="rect">
            <a:avLst/>
          </a:prstGeom>
        </p:spPr>
      </p:pic>
      <p:sp>
        <p:nvSpPr>
          <p:cNvPr id="3" name="矩形 2"/>
          <p:cNvSpPr/>
          <p:nvPr/>
        </p:nvSpPr>
        <p:spPr>
          <a:xfrm>
            <a:off x="1754661" y="2279991"/>
            <a:ext cx="8880388" cy="2797048"/>
          </a:xfrm>
          <a:prstGeom prst="rect">
            <a:avLst/>
          </a:prstGeom>
        </p:spPr>
        <p:txBody>
          <a:bodyPr wrap="square">
            <a:spAutoFit/>
          </a:bodyPr>
          <a:lstStyle/>
          <a:p>
            <a:pPr>
              <a:lnSpc>
                <a:spcPct val="150000"/>
              </a:lnSpc>
            </a:pPr>
            <a:r>
              <a:rPr lang="en-US" altLang="zh-CN" sz="2400" dirty="0" smtClean="0">
                <a:solidFill>
                  <a:schemeClr val="bg1"/>
                </a:solidFill>
                <a:latin typeface="微软雅黑" panose="020B0503020204020204" pitchFamily="34" charset="-122"/>
                <a:ea typeface="微软雅黑" panose="020B0503020204020204" pitchFamily="34" charset="-122"/>
              </a:rPr>
              <a:t>70</a:t>
            </a:r>
            <a:r>
              <a:rPr lang="zh-CN" altLang="en-US" sz="2400" dirty="0" smtClean="0">
                <a:solidFill>
                  <a:schemeClr val="bg1"/>
                </a:solidFill>
                <a:latin typeface="微软雅黑" panose="020B0503020204020204" pitchFamily="34" charset="-122"/>
                <a:ea typeface="微软雅黑" panose="020B0503020204020204" pitchFamily="34" charset="-122"/>
              </a:rPr>
              <a:t>年代以前，业界将通用计算机系统进行改装，在大型设备中实现嵌入式应用。然而，对于众多的对象系统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如家用电器、仪器仪表、工控单元等</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来说，通用计算机系统无法适应，嵌入式计算机系统由此产生。从此计算机进入了通用计算机系统与嵌入式计算机系统两大分支并行发展时代。</a:t>
            </a:r>
            <a:endParaRPr kumimoji="1"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6366</Words>
  <Application>WPS 演示</Application>
  <PresentationFormat>宽屏</PresentationFormat>
  <Paragraphs>622</Paragraphs>
  <Slides>45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Arial</vt:lpstr>
      <vt:lpstr>宋体</vt:lpstr>
      <vt:lpstr>Wingdings</vt:lpstr>
      <vt:lpstr>微软雅黑</vt:lpstr>
      <vt:lpstr>Calibri</vt:lpstr>
      <vt:lpstr>Arial Unicode MS</vt:lpstr>
      <vt:lpstr>Calibri Light</vt:lpstr>
      <vt:lpstr>Times New Roman</vt:lpstr>
      <vt:lpstr>Office 主题</vt:lpstr>
      <vt:lpstr>嵌入式软件技术</vt:lpstr>
      <vt:lpstr>课程主要内容</vt:lpstr>
      <vt:lpstr>前导课程</vt:lpstr>
      <vt:lpstr>教材及参考书</vt:lpstr>
      <vt:lpstr>教学环节</vt:lpstr>
      <vt:lpstr>考查方式</vt:lpstr>
      <vt:lpstr>第1章 嵌入式系统的基本知识</vt:lpstr>
      <vt:lpstr>如何上这门课</vt:lpstr>
      <vt:lpstr>1.1 嵌入式系统的定义</vt:lpstr>
      <vt:lpstr>1.1 嵌入式系统的定义</vt:lpstr>
      <vt:lpstr>1.1 嵌入式系统的定义</vt:lpstr>
      <vt:lpstr>1.1 嵌入式系统的定义</vt:lpstr>
      <vt:lpstr>1.1 嵌入式系统的定义</vt:lpstr>
      <vt:lpstr>1.1 嵌入式系统的定义</vt:lpstr>
      <vt:lpstr>1.1 嵌入式系统的定义</vt:lpstr>
      <vt:lpstr>1.1 嵌入式系统的定义</vt:lpstr>
      <vt:lpstr>1.1 嵌入式系统的定义</vt:lpstr>
      <vt:lpstr>1.2 嵌入式系统的发展</vt:lpstr>
      <vt:lpstr>1.2 嵌入式系统的发展</vt:lpstr>
      <vt:lpstr>1.2 嵌入式系统的发展</vt:lpstr>
      <vt:lpstr>1.2 嵌入式系统的发展</vt:lpstr>
      <vt:lpstr>1.2 嵌入式系统的发展</vt:lpstr>
      <vt:lpstr>1.3 嵌入式系统的组成、 特点和分类</vt:lpstr>
      <vt:lpstr>1.3 嵌入式系统的组成、 特点和分类</vt:lpstr>
      <vt:lpstr>1.3 嵌入式系统的组成、 特点和分类</vt:lpstr>
      <vt:lpstr>1.3 嵌入式系统的组成、 特点和分类</vt:lpstr>
      <vt:lpstr>1.3 嵌入式系统的组成、 特点和分类</vt:lpstr>
      <vt:lpstr>1.嵌入式微处理器(EMPU)</vt:lpstr>
      <vt:lpstr>2.嵌入式微控制器(EMCU)</vt:lpstr>
      <vt:lpstr>3.嵌入式DSP处理器(Embedded DSP)</vt:lpstr>
      <vt:lpstr>4.嵌入式片上系统(System On Chip)</vt:lpstr>
      <vt:lpstr>1.3 嵌入式系统的组成、 特点和分类</vt:lpstr>
      <vt:lpstr>1.4 嵌入式系统的典型硬件</vt:lpstr>
      <vt:lpstr>1.5 实验平台介绍</vt:lpstr>
      <vt:lpstr>1.5 实验平台介绍</vt:lpstr>
      <vt:lpstr>1.5 实验平台介绍</vt:lpstr>
      <vt:lpstr>1.5 实验平台介绍</vt:lpstr>
      <vt:lpstr>1.5 实验平台介绍</vt:lpstr>
      <vt:lpstr>1.6 嵌入式系统的应用前景</vt:lpstr>
      <vt:lpstr>1.6 嵌入式系统的应用前景</vt:lpstr>
      <vt:lpstr>第3篇  提高篇</vt:lpstr>
      <vt:lpstr>读书报告格式及要求</vt:lpstr>
      <vt:lpstr>报告考核及成绩组成</vt:lpstr>
      <vt:lpstr>报告考核及成绩组成（续）</vt:lpstr>
      <vt:lpstr>报告提交</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曹中华</dc:creator>
  <cp:lastModifiedBy>robert</cp:lastModifiedBy>
  <cp:revision>92</cp:revision>
  <dcterms:created xsi:type="dcterms:W3CDTF">2019-08-27T08:17:00Z</dcterms:created>
  <dcterms:modified xsi:type="dcterms:W3CDTF">2019-09-05T03:24:12Z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