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5" r:id="rId3"/>
    <p:sldId id="259" r:id="rId4"/>
    <p:sldId id="354" r:id="rId5"/>
    <p:sldId id="355" r:id="rId6"/>
    <p:sldId id="308"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17" r:id="rId25"/>
    <p:sldId id="325" r:id="rId26"/>
    <p:sldId id="373" r:id="rId27"/>
    <p:sldId id="374" r:id="rId28"/>
    <p:sldId id="375" r:id="rId29"/>
    <p:sldId id="328"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5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3B80F1"/>
    <a:srgbClr val="0066FF"/>
    <a:srgbClr val="FF3300"/>
    <a:srgbClr val="FFFEF9"/>
    <a:srgbClr val="003399"/>
    <a:srgbClr val="69A4D9"/>
    <a:srgbClr val="0033CC"/>
    <a:srgbClr val="3333FF"/>
    <a:srgbClr val="006699"/>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116" d="100"/>
          <a:sy n="11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A7D71A5-8DE3-44B7-A81C-A66E8CE9EA11}"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zh-CN" altLang="en-US"/>
        </a:p>
      </dgm:t>
    </dgm:pt>
    <dgm:pt modelId="{0A16EEF0-04CE-40AC-99B2-FED3D7FC4356}">
      <dgm:prSet phldrT="[文本]" custT="1"/>
      <dgm:spPr/>
      <dgm:t>
        <a:bodyPr/>
        <a:lstStyle/>
        <a:p>
          <a:r>
            <a:rPr lang="en-US" altLang="zh-CN" sz="2000" b="1" smtClean="0">
              <a:latin typeface="微软雅黑" panose="020B0503020204020204" pitchFamily="34" charset="-122"/>
              <a:ea typeface="微软雅黑" panose="020B0503020204020204" pitchFamily="34" charset="-122"/>
            </a:rPr>
            <a:t>1</a:t>
          </a:r>
          <a:r>
            <a:rPr lang="zh-CN" altLang="en-US" sz="2000" b="1" smtClean="0">
              <a:latin typeface="微软雅黑" panose="020B0503020204020204" pitchFamily="34" charset="-122"/>
              <a:ea typeface="微软雅黑" panose="020B0503020204020204" pitchFamily="34" charset="-122"/>
            </a:rPr>
            <a:t>）处理能力方面</a:t>
          </a:r>
          <a:endParaRPr lang="zh-CN" altLang="en-US" sz="2000" dirty="0">
            <a:latin typeface="微软雅黑" panose="020B0503020204020204" pitchFamily="34" charset="-122"/>
            <a:ea typeface="微软雅黑" panose="020B0503020204020204" pitchFamily="34" charset="-122"/>
          </a:endParaRPr>
        </a:p>
      </dgm:t>
    </dgm:pt>
    <dgm:pt modelId="{A6A8EA62-356B-4126-A9A0-17E1192F70D4}" cxnId="{3F4F5C04-A112-4925-9609-6F85667FC8B9}" type="parTrans">
      <dgm:prSet/>
      <dgm:spPr/>
      <dgm:t>
        <a:bodyPr/>
        <a:lstStyle/>
        <a:p>
          <a:endParaRPr lang="zh-CN" altLang="en-US"/>
        </a:p>
      </dgm:t>
    </dgm:pt>
    <dgm:pt modelId="{30B72241-B367-486A-8F64-7CBDA24172EA}" cxnId="{3F4F5C04-A112-4925-9609-6F85667FC8B9}" type="sibTrans">
      <dgm:prSet/>
      <dgm:spPr/>
      <dgm:t>
        <a:bodyPr/>
        <a:lstStyle/>
        <a:p>
          <a:endParaRPr lang="zh-CN" altLang="en-US"/>
        </a:p>
      </dgm:t>
    </dgm:pt>
    <dgm:pt modelId="{9CC15111-DA57-4792-9B79-EFC1C195F76C}">
      <dgm:prSet phldrT="[文本]"/>
      <dgm:spPr/>
      <dgm:t>
        <a:bodyPr anchor="t"/>
        <a:lstStyle/>
        <a:p>
          <a:pPr algn="l"/>
          <a:r>
            <a:rPr lang="zh-CN" altLang="en-US" b="0" dirty="0" smtClean="0">
              <a:latin typeface="微软雅黑" panose="020B0503020204020204" pitchFamily="34" charset="-122"/>
              <a:ea typeface="微软雅黑" panose="020B0503020204020204" pitchFamily="34" charset="-122"/>
            </a:rPr>
            <a:t>主频从</a:t>
          </a:r>
          <a:r>
            <a:rPr lang="en-US" altLang="zh-CN" b="0" dirty="0" smtClean="0">
              <a:latin typeface="微软雅黑" panose="020B0503020204020204" pitchFamily="34" charset="-122"/>
              <a:ea typeface="微软雅黑" panose="020B0503020204020204" pitchFamily="34" charset="-122"/>
            </a:rPr>
            <a:t>30MHz</a:t>
          </a:r>
          <a:r>
            <a:rPr lang="zh-CN" altLang="en-US" b="0" dirty="0" smtClean="0">
              <a:latin typeface="微软雅黑" panose="020B0503020204020204" pitchFamily="34" charset="-122"/>
              <a:ea typeface="微软雅黑" panose="020B0503020204020204" pitchFamily="34" charset="-122"/>
            </a:rPr>
            <a:t>到</a:t>
          </a:r>
          <a:r>
            <a:rPr lang="en-US" altLang="zh-CN" b="0" dirty="0" smtClean="0">
              <a:latin typeface="微软雅黑" panose="020B0503020204020204" pitchFamily="34" charset="-122"/>
              <a:ea typeface="微软雅黑" panose="020B0503020204020204" pitchFamily="34" charset="-122"/>
            </a:rPr>
            <a:t>200MHz</a:t>
          </a:r>
          <a:r>
            <a:rPr lang="zh-CN" altLang="en-US" b="0" dirty="0" smtClean="0">
              <a:latin typeface="微软雅黑" panose="020B0503020204020204" pitchFamily="34" charset="-122"/>
              <a:ea typeface="微软雅黑" panose="020B0503020204020204" pitchFamily="34" charset="-122"/>
            </a:rPr>
            <a:t>以上，处理能力大大超过单片机系统，接近</a:t>
          </a:r>
          <a:r>
            <a:rPr lang="en-US" altLang="zh-CN" b="0" dirty="0" smtClean="0">
              <a:latin typeface="微软雅黑" panose="020B0503020204020204" pitchFamily="34" charset="-122"/>
              <a:ea typeface="微软雅黑" panose="020B0503020204020204" pitchFamily="34" charset="-122"/>
            </a:rPr>
            <a:t>PC</a:t>
          </a:r>
          <a:r>
            <a:rPr lang="zh-CN" altLang="en-US" b="0" dirty="0" smtClean="0">
              <a:latin typeface="微软雅黑" panose="020B0503020204020204" pitchFamily="34" charset="-122"/>
              <a:ea typeface="微软雅黑" panose="020B0503020204020204" pitchFamily="34" charset="-122"/>
            </a:rPr>
            <a:t>机的水平，但体积更小。</a:t>
          </a:r>
          <a:endParaRPr lang="zh-CN" altLang="en-US" b="0" dirty="0">
            <a:latin typeface="微软雅黑" panose="020B0503020204020204" pitchFamily="34" charset="-122"/>
            <a:ea typeface="微软雅黑" panose="020B0503020204020204" pitchFamily="34" charset="-122"/>
          </a:endParaRPr>
        </a:p>
      </dgm:t>
    </dgm:pt>
    <dgm:pt modelId="{23B804E6-EC36-4363-8C3C-F690C8BB2171}" cxnId="{B9586213-5BAF-438F-BBD8-A665A6A38C1A}" type="parTrans">
      <dgm:prSet/>
      <dgm:spPr/>
      <dgm:t>
        <a:bodyPr/>
        <a:lstStyle/>
        <a:p>
          <a:endParaRPr lang="zh-CN" altLang="en-US"/>
        </a:p>
      </dgm:t>
    </dgm:pt>
    <dgm:pt modelId="{57B6985E-4A3F-4C75-A5B5-E4EB1C7D94C9}" cxnId="{B9586213-5BAF-438F-BBD8-A665A6A38C1A}" type="sibTrans">
      <dgm:prSet/>
      <dgm:spPr/>
      <dgm:t>
        <a:bodyPr/>
        <a:lstStyle/>
        <a:p>
          <a:endParaRPr lang="zh-CN" altLang="en-US"/>
        </a:p>
      </dgm:t>
    </dgm:pt>
    <dgm:pt modelId="{292E0389-462D-4A6F-A80E-891A29ABED17}">
      <dgm:prSet phldrT="[文本]" custT="1"/>
      <dgm:spPr/>
      <dgm:t>
        <a:bodyPr/>
        <a:lstStyle/>
        <a:p>
          <a:r>
            <a:rPr lang="en-US" altLang="zh-CN" sz="2000" b="1" smtClean="0">
              <a:latin typeface="微软雅黑" panose="020B0503020204020204" pitchFamily="34" charset="-122"/>
              <a:ea typeface="微软雅黑" panose="020B0503020204020204" pitchFamily="34" charset="-122"/>
            </a:rPr>
            <a:t>2</a:t>
          </a:r>
          <a:r>
            <a:rPr lang="zh-CN" altLang="en-US" sz="2000" b="1" smtClean="0">
              <a:latin typeface="微软雅黑" panose="020B0503020204020204" pitchFamily="34" charset="-122"/>
              <a:ea typeface="微软雅黑" panose="020B0503020204020204" pitchFamily="34" charset="-122"/>
            </a:rPr>
            <a:t>）实时性方面</a:t>
          </a:r>
          <a:endParaRPr lang="zh-CN" altLang="en-US" sz="2000" dirty="0">
            <a:latin typeface="微软雅黑" panose="020B0503020204020204" pitchFamily="34" charset="-122"/>
            <a:ea typeface="微软雅黑" panose="020B0503020204020204" pitchFamily="34" charset="-122"/>
          </a:endParaRPr>
        </a:p>
      </dgm:t>
    </dgm:pt>
    <dgm:pt modelId="{DFAB84E3-0F33-4460-A725-C18E0A52841D}" cxnId="{2A5A2811-A256-4ABD-87A6-2169B42B03C6}" type="parTrans">
      <dgm:prSet/>
      <dgm:spPr/>
      <dgm:t>
        <a:bodyPr/>
        <a:lstStyle/>
        <a:p>
          <a:endParaRPr lang="zh-CN" altLang="en-US"/>
        </a:p>
      </dgm:t>
    </dgm:pt>
    <dgm:pt modelId="{559D45BC-770D-46D8-B890-CCB45EA0A1D2}" cxnId="{2A5A2811-A256-4ABD-87A6-2169B42B03C6}" type="sibTrans">
      <dgm:prSet/>
      <dgm:spPr/>
      <dgm:t>
        <a:bodyPr/>
        <a:lstStyle/>
        <a:p>
          <a:endParaRPr lang="zh-CN" altLang="en-US"/>
        </a:p>
      </dgm:t>
    </dgm:pt>
    <dgm:pt modelId="{72AE6F3A-4505-46DB-A57E-7C52D4DF6081}">
      <dgm:prSet phldrT="[文本]"/>
      <dgm:spPr/>
      <dgm:t>
        <a:bodyPr anchor="t"/>
        <a:lstStyle/>
        <a:p>
          <a:pPr algn="l"/>
          <a:r>
            <a:rPr lang="zh-CN" altLang="en-US" b="0" dirty="0" smtClean="0">
              <a:latin typeface="微软雅黑" panose="020B0503020204020204" pitchFamily="34" charset="-122"/>
              <a:ea typeface="微软雅黑" panose="020B0503020204020204" pitchFamily="34" charset="-122"/>
            </a:rPr>
            <a:t>可内嵌实时操作系统（</a:t>
          </a:r>
          <a:r>
            <a:rPr lang="en-US" altLang="zh-CN" b="0" dirty="0" smtClean="0">
              <a:latin typeface="微软雅黑" panose="020B0503020204020204" pitchFamily="34" charset="-122"/>
              <a:ea typeface="微软雅黑" panose="020B0503020204020204" pitchFamily="34" charset="-122"/>
            </a:rPr>
            <a:t>RTOS</a:t>
          </a:r>
          <a:r>
            <a:rPr lang="zh-CN" altLang="en-US" b="0" dirty="0" smtClean="0">
              <a:latin typeface="微软雅黑" panose="020B0503020204020204" pitchFamily="34" charset="-122"/>
              <a:ea typeface="微软雅黑" panose="020B0503020204020204" pitchFamily="34" charset="-122"/>
            </a:rPr>
            <a:t>），能保证控制系统的实时性。</a:t>
          </a:r>
          <a:endParaRPr lang="zh-CN" altLang="en-US" b="0" dirty="0">
            <a:latin typeface="微软雅黑" panose="020B0503020204020204" pitchFamily="34" charset="-122"/>
            <a:ea typeface="微软雅黑" panose="020B0503020204020204" pitchFamily="34" charset="-122"/>
          </a:endParaRPr>
        </a:p>
      </dgm:t>
    </dgm:pt>
    <dgm:pt modelId="{A82FFC1D-0386-4F7B-82AB-CB328CC376BF}" cxnId="{E833A11F-5F45-4799-A3CA-17A2DC776BC5}" type="parTrans">
      <dgm:prSet/>
      <dgm:spPr/>
      <dgm:t>
        <a:bodyPr/>
        <a:lstStyle/>
        <a:p>
          <a:endParaRPr lang="zh-CN" altLang="en-US"/>
        </a:p>
      </dgm:t>
    </dgm:pt>
    <dgm:pt modelId="{777C1890-1D92-4EAC-A787-C7DD1EB2B5CB}" cxnId="{E833A11F-5F45-4799-A3CA-17A2DC776BC5}" type="sibTrans">
      <dgm:prSet/>
      <dgm:spPr/>
      <dgm:t>
        <a:bodyPr/>
        <a:lstStyle/>
        <a:p>
          <a:endParaRPr lang="zh-CN" altLang="en-US"/>
        </a:p>
      </dgm:t>
    </dgm:pt>
    <dgm:pt modelId="{CC848EB6-6509-4590-A695-FE0C7BC394C2}">
      <dgm:prSet phldrT="[文本]" custT="1"/>
      <dgm:spPr/>
      <dgm:t>
        <a:bodyPr/>
        <a:lstStyle/>
        <a:p>
          <a:r>
            <a:rPr lang="en-US" altLang="zh-CN" sz="2000" b="1" smtClean="0">
              <a:latin typeface="微软雅黑" panose="020B0503020204020204" pitchFamily="34" charset="-122"/>
              <a:ea typeface="微软雅黑" panose="020B0503020204020204" pitchFamily="34" charset="-122"/>
            </a:rPr>
            <a:t>3</a:t>
          </a:r>
          <a:r>
            <a:rPr lang="zh-CN" altLang="en-US" sz="2000" b="1" smtClean="0">
              <a:latin typeface="微软雅黑" panose="020B0503020204020204" pitchFamily="34" charset="-122"/>
              <a:ea typeface="微软雅黑" panose="020B0503020204020204" pitchFamily="34" charset="-122"/>
            </a:rPr>
            <a:t>）人机交互方面</a:t>
          </a:r>
          <a:endParaRPr lang="zh-CN" altLang="en-US" sz="2000" dirty="0">
            <a:latin typeface="微软雅黑" panose="020B0503020204020204" pitchFamily="34" charset="-122"/>
            <a:ea typeface="微软雅黑" panose="020B0503020204020204" pitchFamily="34" charset="-122"/>
          </a:endParaRPr>
        </a:p>
      </dgm:t>
    </dgm:pt>
    <dgm:pt modelId="{04E4FCC6-3B19-497B-B7EA-150E5865A21A}" cxnId="{C339DCB1-0447-45A8-BFED-81D92F41DC00}" type="parTrans">
      <dgm:prSet/>
      <dgm:spPr/>
      <dgm:t>
        <a:bodyPr/>
        <a:lstStyle/>
        <a:p>
          <a:endParaRPr lang="zh-CN" altLang="en-US"/>
        </a:p>
      </dgm:t>
    </dgm:pt>
    <dgm:pt modelId="{850FBD59-9F6A-4082-81A6-0701FC8B8E01}" cxnId="{C339DCB1-0447-45A8-BFED-81D92F41DC00}" type="sibTrans">
      <dgm:prSet/>
      <dgm:spPr/>
      <dgm:t>
        <a:bodyPr/>
        <a:lstStyle/>
        <a:p>
          <a:endParaRPr lang="zh-CN" altLang="en-US"/>
        </a:p>
      </dgm:t>
    </dgm:pt>
    <dgm:pt modelId="{932CAADC-5D65-4162-A4E5-E3D095B524C7}">
      <dgm:prSet phldrT="[文本]"/>
      <dgm:spPr/>
      <dgm:t>
        <a:bodyPr anchor="t"/>
        <a:lstStyle/>
        <a:p>
          <a:pPr algn="l"/>
          <a:r>
            <a:rPr lang="zh-CN" altLang="en-US" b="0" dirty="0" smtClean="0">
              <a:latin typeface="微软雅黑" panose="020B0503020204020204" pitchFamily="34" charset="-122"/>
              <a:ea typeface="微软雅黑" panose="020B0503020204020204" pitchFamily="34" charset="-122"/>
            </a:rPr>
            <a:t>支持大屏幕的液晶显示器，提供功能强大的图形用户界面。</a:t>
          </a:r>
          <a:endParaRPr lang="zh-CN" altLang="en-US" b="0" dirty="0">
            <a:latin typeface="微软雅黑" panose="020B0503020204020204" pitchFamily="34" charset="-122"/>
            <a:ea typeface="微软雅黑" panose="020B0503020204020204" pitchFamily="34" charset="-122"/>
          </a:endParaRPr>
        </a:p>
      </dgm:t>
    </dgm:pt>
    <dgm:pt modelId="{5B5B5346-0DC1-4505-8FF7-BA1B1202C6E7}" cxnId="{FC521B61-4E0C-49C2-A0A6-467C7081B13F}" type="parTrans">
      <dgm:prSet/>
      <dgm:spPr/>
      <dgm:t>
        <a:bodyPr/>
        <a:lstStyle/>
        <a:p>
          <a:endParaRPr lang="zh-CN" altLang="en-US"/>
        </a:p>
      </dgm:t>
    </dgm:pt>
    <dgm:pt modelId="{91792F93-1944-4DC7-A9A3-4504AB4D1957}" cxnId="{FC521B61-4E0C-49C2-A0A6-467C7081B13F}" type="sibTrans">
      <dgm:prSet/>
      <dgm:spPr/>
      <dgm:t>
        <a:bodyPr/>
        <a:lstStyle/>
        <a:p>
          <a:endParaRPr lang="zh-CN" altLang="en-US"/>
        </a:p>
      </dgm:t>
    </dgm:pt>
    <dgm:pt modelId="{F9991C63-B891-4D3A-9A5F-2113025607DA}">
      <dgm:prSet phldrT="[文本]"/>
      <dgm:spPr/>
      <dgm:t>
        <a:bodyPr anchor="t"/>
        <a:lstStyle/>
        <a:p>
          <a:pPr algn="l"/>
          <a:r>
            <a:rPr lang="zh-CN" altLang="en-US" b="0" dirty="0" smtClean="0">
              <a:latin typeface="微软雅黑" panose="020B0503020204020204" pitchFamily="34" charset="-122"/>
              <a:ea typeface="微软雅黑" panose="020B0503020204020204" pitchFamily="34" charset="-122"/>
            </a:rPr>
            <a:t>可为控制系统专门设计，其功能专一，成本较低，而且开放的用户程序接口（</a:t>
          </a:r>
          <a:r>
            <a:rPr lang="en-US" altLang="zh-CN" b="0" dirty="0" smtClean="0">
              <a:latin typeface="微软雅黑" panose="020B0503020204020204" pitchFamily="34" charset="-122"/>
              <a:ea typeface="微软雅黑" panose="020B0503020204020204" pitchFamily="34" charset="-122"/>
            </a:rPr>
            <a:t>API</a:t>
          </a:r>
          <a:r>
            <a:rPr lang="zh-CN" altLang="en-US" b="0" dirty="0" smtClean="0">
              <a:latin typeface="微软雅黑" panose="020B0503020204020204" pitchFamily="34" charset="-122"/>
              <a:ea typeface="微软雅黑" panose="020B0503020204020204" pitchFamily="34" charset="-122"/>
            </a:rPr>
            <a:t>）保证了系统能够快速升级和更新。</a:t>
          </a:r>
          <a:endParaRPr lang="zh-CN" altLang="en-US" b="0" dirty="0">
            <a:latin typeface="微软雅黑" panose="020B0503020204020204" pitchFamily="34" charset="-122"/>
            <a:ea typeface="微软雅黑" panose="020B0503020204020204" pitchFamily="34" charset="-122"/>
          </a:endParaRPr>
        </a:p>
      </dgm:t>
    </dgm:pt>
    <dgm:pt modelId="{1D45BCC2-A10B-4C0B-BAA9-666495677139}" cxnId="{BA09AF89-4959-4E13-9A61-87E4F196BA5F}" type="parTrans">
      <dgm:prSet/>
      <dgm:spPr/>
      <dgm:t>
        <a:bodyPr/>
        <a:lstStyle/>
        <a:p>
          <a:endParaRPr lang="zh-CN" altLang="en-US"/>
        </a:p>
      </dgm:t>
    </dgm:pt>
    <dgm:pt modelId="{5524ADFE-1AE7-4A93-AE9D-CB13D6CE7CA4}" cxnId="{BA09AF89-4959-4E13-9A61-87E4F196BA5F}" type="sibTrans">
      <dgm:prSet/>
      <dgm:spPr/>
      <dgm:t>
        <a:bodyPr/>
        <a:lstStyle/>
        <a:p>
          <a:endParaRPr lang="zh-CN" altLang="en-US"/>
        </a:p>
      </dgm:t>
    </dgm:pt>
    <dgm:pt modelId="{A8649CC7-36DF-4193-9C9A-8AC9B854AE7F}">
      <dgm:prSet phldrT="[文本]" custT="1"/>
      <dgm:spPr/>
      <dgm:t>
        <a:bodyPr/>
        <a:lstStyle/>
        <a:p>
          <a:r>
            <a:rPr lang="en-US" altLang="zh-CN" sz="2000" b="1" smtClean="0">
              <a:latin typeface="微软雅黑" panose="020B0503020204020204" pitchFamily="34" charset="-122"/>
              <a:ea typeface="微软雅黑" panose="020B0503020204020204" pitchFamily="34" charset="-122"/>
            </a:rPr>
            <a:t>4</a:t>
          </a:r>
          <a:r>
            <a:rPr lang="zh-CN" altLang="en-US" sz="2000" b="1" smtClean="0">
              <a:latin typeface="微软雅黑" panose="020B0503020204020204" pitchFamily="34" charset="-122"/>
              <a:ea typeface="微软雅黑" panose="020B0503020204020204" pitchFamily="34" charset="-122"/>
            </a:rPr>
            <a:t>）系统升级方面</a:t>
          </a:r>
          <a:endParaRPr lang="zh-CN" altLang="en-US" sz="2000" dirty="0">
            <a:latin typeface="微软雅黑" panose="020B0503020204020204" pitchFamily="34" charset="-122"/>
            <a:ea typeface="微软雅黑" panose="020B0503020204020204" pitchFamily="34" charset="-122"/>
          </a:endParaRPr>
        </a:p>
      </dgm:t>
    </dgm:pt>
    <dgm:pt modelId="{2BDDC88D-85FD-486A-B823-2A4BC27A14A5}" cxnId="{59E6C564-EB61-4B47-B58F-39966EE8C8E7}" type="parTrans">
      <dgm:prSet/>
      <dgm:spPr/>
      <dgm:t>
        <a:bodyPr/>
        <a:lstStyle/>
        <a:p>
          <a:endParaRPr lang="zh-CN" altLang="en-US"/>
        </a:p>
      </dgm:t>
    </dgm:pt>
    <dgm:pt modelId="{14430748-AA4D-4236-A21D-47171D13C6E2}" cxnId="{59E6C564-EB61-4B47-B58F-39966EE8C8E7}" type="sibTrans">
      <dgm:prSet/>
      <dgm:spPr/>
      <dgm:t>
        <a:bodyPr/>
        <a:lstStyle/>
        <a:p>
          <a:endParaRPr lang="zh-CN" altLang="en-US"/>
        </a:p>
      </dgm:t>
    </dgm:pt>
    <dgm:pt modelId="{D10E953D-0BC5-47B9-B09C-4639D6A76A5A}" type="pres">
      <dgm:prSet presAssocID="{4A7D71A5-8DE3-44B7-A81C-A66E8CE9EA11}" presName="theList" presStyleCnt="0">
        <dgm:presLayoutVars>
          <dgm:dir/>
          <dgm:animLvl val="lvl"/>
          <dgm:resizeHandles val="exact"/>
        </dgm:presLayoutVars>
      </dgm:prSet>
      <dgm:spPr/>
      <dgm:t>
        <a:bodyPr/>
        <a:lstStyle/>
        <a:p>
          <a:endParaRPr lang="zh-CN" altLang="en-US"/>
        </a:p>
      </dgm:t>
    </dgm:pt>
    <dgm:pt modelId="{7010A3CC-ED5B-4C32-B9C0-DCB3FDEC8187}" type="pres">
      <dgm:prSet presAssocID="{0A16EEF0-04CE-40AC-99B2-FED3D7FC4356}" presName="compNode" presStyleCnt="0"/>
      <dgm:spPr/>
    </dgm:pt>
    <dgm:pt modelId="{CFB6A493-13B6-4CF7-96ED-A56C6187B6BA}" type="pres">
      <dgm:prSet presAssocID="{0A16EEF0-04CE-40AC-99B2-FED3D7FC4356}" presName="aNode" presStyleLbl="bgShp" presStyleIdx="0" presStyleCnt="4" custLinFactNeighborX="-4873" custLinFactNeighborY="7463"/>
      <dgm:spPr/>
      <dgm:t>
        <a:bodyPr/>
        <a:lstStyle/>
        <a:p>
          <a:endParaRPr lang="zh-CN" altLang="en-US"/>
        </a:p>
      </dgm:t>
    </dgm:pt>
    <dgm:pt modelId="{8FA3E35E-CE0B-40D9-A1AA-5026554F81EC}" type="pres">
      <dgm:prSet presAssocID="{0A16EEF0-04CE-40AC-99B2-FED3D7FC4356}" presName="textNode" presStyleLbl="bgShp" presStyleIdx="0" presStyleCnt="4"/>
      <dgm:spPr/>
      <dgm:t>
        <a:bodyPr/>
        <a:lstStyle/>
        <a:p>
          <a:endParaRPr lang="zh-CN" altLang="en-US"/>
        </a:p>
      </dgm:t>
    </dgm:pt>
    <dgm:pt modelId="{17AC42D5-C37A-4046-BBAD-AB593CB9C8EC}" type="pres">
      <dgm:prSet presAssocID="{0A16EEF0-04CE-40AC-99B2-FED3D7FC4356}" presName="compChildNode" presStyleCnt="0"/>
      <dgm:spPr/>
    </dgm:pt>
    <dgm:pt modelId="{3A87E9CA-B901-4AED-90C2-81376AF00929}" type="pres">
      <dgm:prSet presAssocID="{0A16EEF0-04CE-40AC-99B2-FED3D7FC4356}" presName="theInnerList" presStyleCnt="0"/>
      <dgm:spPr/>
    </dgm:pt>
    <dgm:pt modelId="{607071F8-059A-449F-AEDA-A662B7C6C83C}" type="pres">
      <dgm:prSet presAssocID="{9CC15111-DA57-4792-9B79-EFC1C195F76C}" presName="childNode" presStyleLbl="node1" presStyleIdx="0" presStyleCnt="4" custScaleX="113267" custScaleY="117694">
        <dgm:presLayoutVars>
          <dgm:bulletEnabled val="1"/>
        </dgm:presLayoutVars>
      </dgm:prSet>
      <dgm:spPr/>
      <dgm:t>
        <a:bodyPr/>
        <a:lstStyle/>
        <a:p>
          <a:endParaRPr lang="zh-CN" altLang="en-US"/>
        </a:p>
      </dgm:t>
    </dgm:pt>
    <dgm:pt modelId="{0E9D392C-EE3D-4963-8139-8DFBFDBB0ABF}" type="pres">
      <dgm:prSet presAssocID="{0A16EEF0-04CE-40AC-99B2-FED3D7FC4356}" presName="aSpace" presStyleCnt="0"/>
      <dgm:spPr/>
    </dgm:pt>
    <dgm:pt modelId="{20559A5A-33FE-4CD7-898F-81F8E2F4AD82}" type="pres">
      <dgm:prSet presAssocID="{292E0389-462D-4A6F-A80E-891A29ABED17}" presName="compNode" presStyleCnt="0"/>
      <dgm:spPr/>
    </dgm:pt>
    <dgm:pt modelId="{F43B88FC-1350-4DD4-AF08-F1E20F80BF2A}" type="pres">
      <dgm:prSet presAssocID="{292E0389-462D-4A6F-A80E-891A29ABED17}" presName="aNode" presStyleLbl="bgShp" presStyleIdx="1" presStyleCnt="4" custLinFactNeighborY="-2636"/>
      <dgm:spPr/>
      <dgm:t>
        <a:bodyPr/>
        <a:lstStyle/>
        <a:p>
          <a:endParaRPr lang="zh-CN" altLang="en-US"/>
        </a:p>
      </dgm:t>
    </dgm:pt>
    <dgm:pt modelId="{05AB3165-601D-46E1-BE8F-8A76669CD5A5}" type="pres">
      <dgm:prSet presAssocID="{292E0389-462D-4A6F-A80E-891A29ABED17}" presName="textNode" presStyleLbl="bgShp" presStyleIdx="1" presStyleCnt="4"/>
      <dgm:spPr/>
      <dgm:t>
        <a:bodyPr/>
        <a:lstStyle/>
        <a:p>
          <a:endParaRPr lang="zh-CN" altLang="en-US"/>
        </a:p>
      </dgm:t>
    </dgm:pt>
    <dgm:pt modelId="{17350EA9-EEF4-42F4-9D8F-EDE8E5BEA7EB}" type="pres">
      <dgm:prSet presAssocID="{292E0389-462D-4A6F-A80E-891A29ABED17}" presName="compChildNode" presStyleCnt="0"/>
      <dgm:spPr/>
    </dgm:pt>
    <dgm:pt modelId="{E11EBFD6-A527-470F-AF32-F238218C64FC}" type="pres">
      <dgm:prSet presAssocID="{292E0389-462D-4A6F-A80E-891A29ABED17}" presName="theInnerList" presStyleCnt="0"/>
      <dgm:spPr/>
    </dgm:pt>
    <dgm:pt modelId="{C01B331B-2ED4-4A3E-8C6C-7E505FB26818}" type="pres">
      <dgm:prSet presAssocID="{72AE6F3A-4505-46DB-A57E-7C52D4DF6081}" presName="childNode" presStyleLbl="node1" presStyleIdx="1" presStyleCnt="4" custScaleX="113917">
        <dgm:presLayoutVars>
          <dgm:bulletEnabled val="1"/>
        </dgm:presLayoutVars>
      </dgm:prSet>
      <dgm:spPr/>
      <dgm:t>
        <a:bodyPr/>
        <a:lstStyle/>
        <a:p>
          <a:endParaRPr lang="zh-CN" altLang="en-US"/>
        </a:p>
      </dgm:t>
    </dgm:pt>
    <dgm:pt modelId="{6A49612D-E4BB-401D-B1CF-41416006F78A}" type="pres">
      <dgm:prSet presAssocID="{292E0389-462D-4A6F-A80E-891A29ABED17}" presName="aSpace" presStyleCnt="0"/>
      <dgm:spPr/>
    </dgm:pt>
    <dgm:pt modelId="{A4A57FC1-D281-4A20-BB23-54F41A43B884}" type="pres">
      <dgm:prSet presAssocID="{CC848EB6-6509-4590-A695-FE0C7BC394C2}" presName="compNode" presStyleCnt="0"/>
      <dgm:spPr/>
    </dgm:pt>
    <dgm:pt modelId="{83D354FF-5306-4649-9FE8-3700E9E7DB1A}" type="pres">
      <dgm:prSet presAssocID="{CC848EB6-6509-4590-A695-FE0C7BC394C2}" presName="aNode" presStyleLbl="bgShp" presStyleIdx="2" presStyleCnt="4"/>
      <dgm:spPr/>
      <dgm:t>
        <a:bodyPr/>
        <a:lstStyle/>
        <a:p>
          <a:endParaRPr lang="zh-CN" altLang="en-US"/>
        </a:p>
      </dgm:t>
    </dgm:pt>
    <dgm:pt modelId="{C895592E-2CB0-457E-9152-F05A42BBC3B8}" type="pres">
      <dgm:prSet presAssocID="{CC848EB6-6509-4590-A695-FE0C7BC394C2}" presName="textNode" presStyleLbl="bgShp" presStyleIdx="2" presStyleCnt="4"/>
      <dgm:spPr/>
      <dgm:t>
        <a:bodyPr/>
        <a:lstStyle/>
        <a:p>
          <a:endParaRPr lang="zh-CN" altLang="en-US"/>
        </a:p>
      </dgm:t>
    </dgm:pt>
    <dgm:pt modelId="{43F61B8A-1F8A-4A20-84C8-5812D774DE7E}" type="pres">
      <dgm:prSet presAssocID="{CC848EB6-6509-4590-A695-FE0C7BC394C2}" presName="compChildNode" presStyleCnt="0"/>
      <dgm:spPr/>
    </dgm:pt>
    <dgm:pt modelId="{2AC83E9B-0E95-44C9-87F8-AED48E9DDE93}" type="pres">
      <dgm:prSet presAssocID="{CC848EB6-6509-4590-A695-FE0C7BC394C2}" presName="theInnerList" presStyleCnt="0"/>
      <dgm:spPr/>
    </dgm:pt>
    <dgm:pt modelId="{A39ADF8F-750B-4E51-9C46-C509472BEC38}" type="pres">
      <dgm:prSet presAssocID="{932CAADC-5D65-4162-A4E5-E3D095B524C7}" presName="childNode" presStyleLbl="node1" presStyleIdx="2" presStyleCnt="4" custScaleX="112892">
        <dgm:presLayoutVars>
          <dgm:bulletEnabled val="1"/>
        </dgm:presLayoutVars>
      </dgm:prSet>
      <dgm:spPr/>
      <dgm:t>
        <a:bodyPr/>
        <a:lstStyle/>
        <a:p>
          <a:endParaRPr lang="zh-CN" altLang="en-US"/>
        </a:p>
      </dgm:t>
    </dgm:pt>
    <dgm:pt modelId="{7918AFD9-B719-49E1-B233-F67DAE886A1F}" type="pres">
      <dgm:prSet presAssocID="{CC848EB6-6509-4590-A695-FE0C7BC394C2}" presName="aSpace" presStyleCnt="0"/>
      <dgm:spPr/>
    </dgm:pt>
    <dgm:pt modelId="{5E2F931C-FCFE-40CE-A0FC-8360317FC5E8}" type="pres">
      <dgm:prSet presAssocID="{A8649CC7-36DF-4193-9C9A-8AC9B854AE7F}" presName="compNode" presStyleCnt="0"/>
      <dgm:spPr/>
    </dgm:pt>
    <dgm:pt modelId="{F845F360-F8E1-4DAF-9055-E56F728BC5E4}" type="pres">
      <dgm:prSet presAssocID="{A8649CC7-36DF-4193-9C9A-8AC9B854AE7F}" presName="aNode" presStyleLbl="bgShp" presStyleIdx="3" presStyleCnt="4"/>
      <dgm:spPr/>
      <dgm:t>
        <a:bodyPr/>
        <a:lstStyle/>
        <a:p>
          <a:endParaRPr lang="zh-CN" altLang="en-US"/>
        </a:p>
      </dgm:t>
    </dgm:pt>
    <dgm:pt modelId="{8BFBCC7F-3A88-4DE5-AF07-39C6F9EF5AF2}" type="pres">
      <dgm:prSet presAssocID="{A8649CC7-36DF-4193-9C9A-8AC9B854AE7F}" presName="textNode" presStyleLbl="bgShp" presStyleIdx="3" presStyleCnt="4"/>
      <dgm:spPr/>
      <dgm:t>
        <a:bodyPr/>
        <a:lstStyle/>
        <a:p>
          <a:endParaRPr lang="zh-CN" altLang="en-US"/>
        </a:p>
      </dgm:t>
    </dgm:pt>
    <dgm:pt modelId="{DA653479-4E0A-4D42-A1A5-8B57C77C3938}" type="pres">
      <dgm:prSet presAssocID="{A8649CC7-36DF-4193-9C9A-8AC9B854AE7F}" presName="compChildNode" presStyleCnt="0"/>
      <dgm:spPr/>
    </dgm:pt>
    <dgm:pt modelId="{05AAFBC1-E951-47CA-8FED-598F9E71A33A}" type="pres">
      <dgm:prSet presAssocID="{A8649CC7-36DF-4193-9C9A-8AC9B854AE7F}" presName="theInnerList" presStyleCnt="0"/>
      <dgm:spPr/>
    </dgm:pt>
    <dgm:pt modelId="{D3DB79B6-222F-47E8-A756-852D49ED27E9}" type="pres">
      <dgm:prSet presAssocID="{F9991C63-B891-4D3A-9A5F-2113025607DA}" presName="childNode" presStyleLbl="node1" presStyleIdx="3" presStyleCnt="4" custScaleX="113542">
        <dgm:presLayoutVars>
          <dgm:bulletEnabled val="1"/>
        </dgm:presLayoutVars>
      </dgm:prSet>
      <dgm:spPr/>
      <dgm:t>
        <a:bodyPr/>
        <a:lstStyle/>
        <a:p>
          <a:endParaRPr lang="zh-CN" altLang="en-US"/>
        </a:p>
      </dgm:t>
    </dgm:pt>
  </dgm:ptLst>
  <dgm:cxnLst>
    <dgm:cxn modelId="{59E6C564-EB61-4B47-B58F-39966EE8C8E7}" srcId="{4A7D71A5-8DE3-44B7-A81C-A66E8CE9EA11}" destId="{A8649CC7-36DF-4193-9C9A-8AC9B854AE7F}" srcOrd="3" destOrd="0" parTransId="{2BDDC88D-85FD-486A-B823-2A4BC27A14A5}" sibTransId="{14430748-AA4D-4236-A21D-47171D13C6E2}"/>
    <dgm:cxn modelId="{6478288E-6A75-4C9B-AB7A-9BE0420E79F9}" type="presOf" srcId="{0A16EEF0-04CE-40AC-99B2-FED3D7FC4356}" destId="{8FA3E35E-CE0B-40D9-A1AA-5026554F81EC}" srcOrd="1" destOrd="0" presId="urn:microsoft.com/office/officeart/2005/8/layout/lProcess2"/>
    <dgm:cxn modelId="{BD4E738D-7EC5-4BB6-AC2E-1B0DFAC4596F}" type="presOf" srcId="{292E0389-462D-4A6F-A80E-891A29ABED17}" destId="{F43B88FC-1350-4DD4-AF08-F1E20F80BF2A}" srcOrd="0" destOrd="0" presId="urn:microsoft.com/office/officeart/2005/8/layout/lProcess2"/>
    <dgm:cxn modelId="{2A5A2811-A256-4ABD-87A6-2169B42B03C6}" srcId="{4A7D71A5-8DE3-44B7-A81C-A66E8CE9EA11}" destId="{292E0389-462D-4A6F-A80E-891A29ABED17}" srcOrd="1" destOrd="0" parTransId="{DFAB84E3-0F33-4460-A725-C18E0A52841D}" sibTransId="{559D45BC-770D-46D8-B890-CCB45EA0A1D2}"/>
    <dgm:cxn modelId="{684CBA01-8BDB-425C-8DAE-80EC7E80AA39}" type="presOf" srcId="{A8649CC7-36DF-4193-9C9A-8AC9B854AE7F}" destId="{F845F360-F8E1-4DAF-9055-E56F728BC5E4}" srcOrd="0" destOrd="0" presId="urn:microsoft.com/office/officeart/2005/8/layout/lProcess2"/>
    <dgm:cxn modelId="{FE4DBBD4-2B02-4ED0-8ED5-FE5A029D4F86}" type="presOf" srcId="{4A7D71A5-8DE3-44B7-A81C-A66E8CE9EA11}" destId="{D10E953D-0BC5-47B9-B09C-4639D6A76A5A}" srcOrd="0" destOrd="0" presId="urn:microsoft.com/office/officeart/2005/8/layout/lProcess2"/>
    <dgm:cxn modelId="{B7A3C488-E4FF-4310-A3B2-2186EA773FDF}" type="presOf" srcId="{9CC15111-DA57-4792-9B79-EFC1C195F76C}" destId="{607071F8-059A-449F-AEDA-A662B7C6C83C}" srcOrd="0" destOrd="0" presId="urn:microsoft.com/office/officeart/2005/8/layout/lProcess2"/>
    <dgm:cxn modelId="{3CF5F833-17CF-4CF6-8306-5309355BF67E}" type="presOf" srcId="{F9991C63-B891-4D3A-9A5F-2113025607DA}" destId="{D3DB79B6-222F-47E8-A756-852D49ED27E9}" srcOrd="0" destOrd="0" presId="urn:microsoft.com/office/officeart/2005/8/layout/lProcess2"/>
    <dgm:cxn modelId="{BA09AF89-4959-4E13-9A61-87E4F196BA5F}" srcId="{A8649CC7-36DF-4193-9C9A-8AC9B854AE7F}" destId="{F9991C63-B891-4D3A-9A5F-2113025607DA}" srcOrd="0" destOrd="0" parTransId="{1D45BCC2-A10B-4C0B-BAA9-666495677139}" sibTransId="{5524ADFE-1AE7-4A93-AE9D-CB13D6CE7CA4}"/>
    <dgm:cxn modelId="{3F4F5C04-A112-4925-9609-6F85667FC8B9}" srcId="{4A7D71A5-8DE3-44B7-A81C-A66E8CE9EA11}" destId="{0A16EEF0-04CE-40AC-99B2-FED3D7FC4356}" srcOrd="0" destOrd="0" parTransId="{A6A8EA62-356B-4126-A9A0-17E1192F70D4}" sibTransId="{30B72241-B367-486A-8F64-7CBDA24172EA}"/>
    <dgm:cxn modelId="{95BCF281-1009-49C8-92B7-DB69DFB99196}" type="presOf" srcId="{72AE6F3A-4505-46DB-A57E-7C52D4DF6081}" destId="{C01B331B-2ED4-4A3E-8C6C-7E505FB26818}" srcOrd="0" destOrd="0" presId="urn:microsoft.com/office/officeart/2005/8/layout/lProcess2"/>
    <dgm:cxn modelId="{69CE7C4B-648A-4A34-8017-D7BC8A59D3B4}" type="presOf" srcId="{0A16EEF0-04CE-40AC-99B2-FED3D7FC4356}" destId="{CFB6A493-13B6-4CF7-96ED-A56C6187B6BA}" srcOrd="0" destOrd="0" presId="urn:microsoft.com/office/officeart/2005/8/layout/lProcess2"/>
    <dgm:cxn modelId="{F5774510-59EF-44A9-B469-0417EB925698}" type="presOf" srcId="{CC848EB6-6509-4590-A695-FE0C7BC394C2}" destId="{83D354FF-5306-4649-9FE8-3700E9E7DB1A}" srcOrd="0" destOrd="0" presId="urn:microsoft.com/office/officeart/2005/8/layout/lProcess2"/>
    <dgm:cxn modelId="{B9586213-5BAF-438F-BBD8-A665A6A38C1A}" srcId="{0A16EEF0-04CE-40AC-99B2-FED3D7FC4356}" destId="{9CC15111-DA57-4792-9B79-EFC1C195F76C}" srcOrd="0" destOrd="0" parTransId="{23B804E6-EC36-4363-8C3C-F690C8BB2171}" sibTransId="{57B6985E-4A3F-4C75-A5B5-E4EB1C7D94C9}"/>
    <dgm:cxn modelId="{FC521B61-4E0C-49C2-A0A6-467C7081B13F}" srcId="{CC848EB6-6509-4590-A695-FE0C7BC394C2}" destId="{932CAADC-5D65-4162-A4E5-E3D095B524C7}" srcOrd="0" destOrd="0" parTransId="{5B5B5346-0DC1-4505-8FF7-BA1B1202C6E7}" sibTransId="{91792F93-1944-4DC7-A9A3-4504AB4D1957}"/>
    <dgm:cxn modelId="{CE870C59-2D8C-40F1-BBD3-0E5208D45687}" type="presOf" srcId="{292E0389-462D-4A6F-A80E-891A29ABED17}" destId="{05AB3165-601D-46E1-BE8F-8A76669CD5A5}" srcOrd="1" destOrd="0" presId="urn:microsoft.com/office/officeart/2005/8/layout/lProcess2"/>
    <dgm:cxn modelId="{E833A11F-5F45-4799-A3CA-17A2DC776BC5}" srcId="{292E0389-462D-4A6F-A80E-891A29ABED17}" destId="{72AE6F3A-4505-46DB-A57E-7C52D4DF6081}" srcOrd="0" destOrd="0" parTransId="{A82FFC1D-0386-4F7B-82AB-CB328CC376BF}" sibTransId="{777C1890-1D92-4EAC-A787-C7DD1EB2B5CB}"/>
    <dgm:cxn modelId="{9D95A4D0-FB75-4F5D-AFC7-CDF78756C5C8}" type="presOf" srcId="{932CAADC-5D65-4162-A4E5-E3D095B524C7}" destId="{A39ADF8F-750B-4E51-9C46-C509472BEC38}" srcOrd="0" destOrd="0" presId="urn:microsoft.com/office/officeart/2005/8/layout/lProcess2"/>
    <dgm:cxn modelId="{4EEC222C-D250-467D-852C-BA704D154019}" type="presOf" srcId="{CC848EB6-6509-4590-A695-FE0C7BC394C2}" destId="{C895592E-2CB0-457E-9152-F05A42BBC3B8}" srcOrd="1" destOrd="0" presId="urn:microsoft.com/office/officeart/2005/8/layout/lProcess2"/>
    <dgm:cxn modelId="{C339DCB1-0447-45A8-BFED-81D92F41DC00}" srcId="{4A7D71A5-8DE3-44B7-A81C-A66E8CE9EA11}" destId="{CC848EB6-6509-4590-A695-FE0C7BC394C2}" srcOrd="2" destOrd="0" parTransId="{04E4FCC6-3B19-497B-B7EA-150E5865A21A}" sibTransId="{850FBD59-9F6A-4082-81A6-0701FC8B8E01}"/>
    <dgm:cxn modelId="{3F07058C-9EA6-455E-A827-FD1433DF9D1C}" type="presOf" srcId="{A8649CC7-36DF-4193-9C9A-8AC9B854AE7F}" destId="{8BFBCC7F-3A88-4DE5-AF07-39C6F9EF5AF2}" srcOrd="1" destOrd="0" presId="urn:microsoft.com/office/officeart/2005/8/layout/lProcess2"/>
    <dgm:cxn modelId="{BC2FB601-CBBB-443C-8B87-FA25B230A3C7}" type="presParOf" srcId="{D10E953D-0BC5-47B9-B09C-4639D6A76A5A}" destId="{7010A3CC-ED5B-4C32-B9C0-DCB3FDEC8187}" srcOrd="0" destOrd="0" presId="urn:microsoft.com/office/officeart/2005/8/layout/lProcess2"/>
    <dgm:cxn modelId="{BD87B4A8-8FF3-4E90-ABF6-5A54D130833F}" type="presParOf" srcId="{7010A3CC-ED5B-4C32-B9C0-DCB3FDEC8187}" destId="{CFB6A493-13B6-4CF7-96ED-A56C6187B6BA}" srcOrd="0" destOrd="0" presId="urn:microsoft.com/office/officeart/2005/8/layout/lProcess2"/>
    <dgm:cxn modelId="{DC7AC5FA-7DFB-4D6F-AAAA-DB0C03D6D3F7}" type="presParOf" srcId="{7010A3CC-ED5B-4C32-B9C0-DCB3FDEC8187}" destId="{8FA3E35E-CE0B-40D9-A1AA-5026554F81EC}" srcOrd="1" destOrd="0" presId="urn:microsoft.com/office/officeart/2005/8/layout/lProcess2"/>
    <dgm:cxn modelId="{39A39BBF-35C2-42D1-BF5B-2D18DCFAD9BC}" type="presParOf" srcId="{7010A3CC-ED5B-4C32-B9C0-DCB3FDEC8187}" destId="{17AC42D5-C37A-4046-BBAD-AB593CB9C8EC}" srcOrd="2" destOrd="0" presId="urn:microsoft.com/office/officeart/2005/8/layout/lProcess2"/>
    <dgm:cxn modelId="{3510E6C0-3B78-4E99-B747-834316567D95}" type="presParOf" srcId="{17AC42D5-C37A-4046-BBAD-AB593CB9C8EC}" destId="{3A87E9CA-B901-4AED-90C2-81376AF00929}" srcOrd="0" destOrd="0" presId="urn:microsoft.com/office/officeart/2005/8/layout/lProcess2"/>
    <dgm:cxn modelId="{923004EA-58CC-4ED7-A09F-03401606A309}" type="presParOf" srcId="{3A87E9CA-B901-4AED-90C2-81376AF00929}" destId="{607071F8-059A-449F-AEDA-A662B7C6C83C}" srcOrd="0" destOrd="0" presId="urn:microsoft.com/office/officeart/2005/8/layout/lProcess2"/>
    <dgm:cxn modelId="{24D1FE93-17C5-43F9-9CCA-A473C7F52D33}" type="presParOf" srcId="{D10E953D-0BC5-47B9-B09C-4639D6A76A5A}" destId="{0E9D392C-EE3D-4963-8139-8DFBFDBB0ABF}" srcOrd="1" destOrd="0" presId="urn:microsoft.com/office/officeart/2005/8/layout/lProcess2"/>
    <dgm:cxn modelId="{7687997E-AA9E-4325-AFA3-E99F7E2BDFFF}" type="presParOf" srcId="{D10E953D-0BC5-47B9-B09C-4639D6A76A5A}" destId="{20559A5A-33FE-4CD7-898F-81F8E2F4AD82}" srcOrd="2" destOrd="0" presId="urn:microsoft.com/office/officeart/2005/8/layout/lProcess2"/>
    <dgm:cxn modelId="{95A43A60-2063-4D71-997E-9D269B93FFE8}" type="presParOf" srcId="{20559A5A-33FE-4CD7-898F-81F8E2F4AD82}" destId="{F43B88FC-1350-4DD4-AF08-F1E20F80BF2A}" srcOrd="0" destOrd="0" presId="urn:microsoft.com/office/officeart/2005/8/layout/lProcess2"/>
    <dgm:cxn modelId="{75205135-D188-40DD-AD97-B6428DD0AD2D}" type="presParOf" srcId="{20559A5A-33FE-4CD7-898F-81F8E2F4AD82}" destId="{05AB3165-601D-46E1-BE8F-8A76669CD5A5}" srcOrd="1" destOrd="0" presId="urn:microsoft.com/office/officeart/2005/8/layout/lProcess2"/>
    <dgm:cxn modelId="{5996909F-2185-446F-87D5-B4D49663BE1B}" type="presParOf" srcId="{20559A5A-33FE-4CD7-898F-81F8E2F4AD82}" destId="{17350EA9-EEF4-42F4-9D8F-EDE8E5BEA7EB}" srcOrd="2" destOrd="0" presId="urn:microsoft.com/office/officeart/2005/8/layout/lProcess2"/>
    <dgm:cxn modelId="{7E3B16CA-E153-447C-BD5A-DD43A742A770}" type="presParOf" srcId="{17350EA9-EEF4-42F4-9D8F-EDE8E5BEA7EB}" destId="{E11EBFD6-A527-470F-AF32-F238218C64FC}" srcOrd="0" destOrd="0" presId="urn:microsoft.com/office/officeart/2005/8/layout/lProcess2"/>
    <dgm:cxn modelId="{FDC9136C-1F57-412E-959D-2FF0FC727524}" type="presParOf" srcId="{E11EBFD6-A527-470F-AF32-F238218C64FC}" destId="{C01B331B-2ED4-4A3E-8C6C-7E505FB26818}" srcOrd="0" destOrd="0" presId="urn:microsoft.com/office/officeart/2005/8/layout/lProcess2"/>
    <dgm:cxn modelId="{7E3A08C3-4984-44AB-A6A8-9F6D5CA73115}" type="presParOf" srcId="{D10E953D-0BC5-47B9-B09C-4639D6A76A5A}" destId="{6A49612D-E4BB-401D-B1CF-41416006F78A}" srcOrd="3" destOrd="0" presId="urn:microsoft.com/office/officeart/2005/8/layout/lProcess2"/>
    <dgm:cxn modelId="{742435EC-F53D-4CC7-AE0B-C23CC44E36BD}" type="presParOf" srcId="{D10E953D-0BC5-47B9-B09C-4639D6A76A5A}" destId="{A4A57FC1-D281-4A20-BB23-54F41A43B884}" srcOrd="4" destOrd="0" presId="urn:microsoft.com/office/officeart/2005/8/layout/lProcess2"/>
    <dgm:cxn modelId="{06D9EB32-0FBF-4A4B-A299-E39CE7219CE5}" type="presParOf" srcId="{A4A57FC1-D281-4A20-BB23-54F41A43B884}" destId="{83D354FF-5306-4649-9FE8-3700E9E7DB1A}" srcOrd="0" destOrd="0" presId="urn:microsoft.com/office/officeart/2005/8/layout/lProcess2"/>
    <dgm:cxn modelId="{296DBC56-DC90-45A7-BF9C-1DD8AD235E16}" type="presParOf" srcId="{A4A57FC1-D281-4A20-BB23-54F41A43B884}" destId="{C895592E-2CB0-457E-9152-F05A42BBC3B8}" srcOrd="1" destOrd="0" presId="urn:microsoft.com/office/officeart/2005/8/layout/lProcess2"/>
    <dgm:cxn modelId="{244EA72D-8AE2-4292-94A0-A1115B59406E}" type="presParOf" srcId="{A4A57FC1-D281-4A20-BB23-54F41A43B884}" destId="{43F61B8A-1F8A-4A20-84C8-5812D774DE7E}" srcOrd="2" destOrd="0" presId="urn:microsoft.com/office/officeart/2005/8/layout/lProcess2"/>
    <dgm:cxn modelId="{7CACC47D-3639-456F-A31D-A69F4F12C990}" type="presParOf" srcId="{43F61B8A-1F8A-4A20-84C8-5812D774DE7E}" destId="{2AC83E9B-0E95-44C9-87F8-AED48E9DDE93}" srcOrd="0" destOrd="0" presId="urn:microsoft.com/office/officeart/2005/8/layout/lProcess2"/>
    <dgm:cxn modelId="{2350C25C-E6F3-440B-9ECE-0F022E0487C2}" type="presParOf" srcId="{2AC83E9B-0E95-44C9-87F8-AED48E9DDE93}" destId="{A39ADF8F-750B-4E51-9C46-C509472BEC38}" srcOrd="0" destOrd="0" presId="urn:microsoft.com/office/officeart/2005/8/layout/lProcess2"/>
    <dgm:cxn modelId="{ED679E12-F9AA-427C-BFF1-A26C8FEF8096}" type="presParOf" srcId="{D10E953D-0BC5-47B9-B09C-4639D6A76A5A}" destId="{7918AFD9-B719-49E1-B233-F67DAE886A1F}" srcOrd="5" destOrd="0" presId="urn:microsoft.com/office/officeart/2005/8/layout/lProcess2"/>
    <dgm:cxn modelId="{5852576F-3152-4A38-BFF9-4AD508E8F8FC}" type="presParOf" srcId="{D10E953D-0BC5-47B9-B09C-4639D6A76A5A}" destId="{5E2F931C-FCFE-40CE-A0FC-8360317FC5E8}" srcOrd="6" destOrd="0" presId="urn:microsoft.com/office/officeart/2005/8/layout/lProcess2"/>
    <dgm:cxn modelId="{ED4D04C5-3E7D-4595-A526-FC41EE842784}" type="presParOf" srcId="{5E2F931C-FCFE-40CE-A0FC-8360317FC5E8}" destId="{F845F360-F8E1-4DAF-9055-E56F728BC5E4}" srcOrd="0" destOrd="0" presId="urn:microsoft.com/office/officeart/2005/8/layout/lProcess2"/>
    <dgm:cxn modelId="{A5C893B0-EA92-4283-B8DF-E5EBC0413F27}" type="presParOf" srcId="{5E2F931C-FCFE-40CE-A0FC-8360317FC5E8}" destId="{8BFBCC7F-3A88-4DE5-AF07-39C6F9EF5AF2}" srcOrd="1" destOrd="0" presId="urn:microsoft.com/office/officeart/2005/8/layout/lProcess2"/>
    <dgm:cxn modelId="{5A35B922-65E9-4526-B3D5-6AFA394A068E}" type="presParOf" srcId="{5E2F931C-FCFE-40CE-A0FC-8360317FC5E8}" destId="{DA653479-4E0A-4D42-A1A5-8B57C77C3938}" srcOrd="2" destOrd="0" presId="urn:microsoft.com/office/officeart/2005/8/layout/lProcess2"/>
    <dgm:cxn modelId="{19C117B3-99F2-484C-94AF-D3595D7D13DB}" type="presParOf" srcId="{DA653479-4E0A-4D42-A1A5-8B57C77C3938}" destId="{05AAFBC1-E951-47CA-8FED-598F9E71A33A}" srcOrd="0" destOrd="0" presId="urn:microsoft.com/office/officeart/2005/8/layout/lProcess2"/>
    <dgm:cxn modelId="{94073B99-6F16-4B85-8B4F-9FD586B50D94}" type="presParOf" srcId="{05AAFBC1-E951-47CA-8FED-598F9E71A33A}" destId="{D3DB79B6-222F-47E8-A756-852D49ED27E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6A493-13B6-4CF7-96ED-A56C6187B6BA}">
      <dsp:nvSpPr>
        <dsp:cNvPr id="0" name=""/>
        <dsp:cNvSpPr/>
      </dsp:nvSpPr>
      <dsp:spPr>
        <a:xfrm>
          <a:off x="0" y="0"/>
          <a:ext cx="2506738" cy="34203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smtClean="0">
              <a:latin typeface="微软雅黑" panose="020B0503020204020204" pitchFamily="34" charset="-122"/>
              <a:ea typeface="微软雅黑" panose="020B0503020204020204" pitchFamily="34" charset="-122"/>
            </a:rPr>
            <a:t>1</a:t>
          </a:r>
          <a:r>
            <a:rPr lang="zh-CN" altLang="en-US" sz="2000" b="1" kern="1200" smtClean="0">
              <a:latin typeface="微软雅黑" panose="020B0503020204020204" pitchFamily="34" charset="-122"/>
              <a:ea typeface="微软雅黑" panose="020B0503020204020204" pitchFamily="34" charset="-122"/>
            </a:rPr>
            <a:t>）处理能力方面</a:t>
          </a:r>
          <a:endParaRPr lang="zh-CN" altLang="en-US" sz="2000" kern="1200" dirty="0">
            <a:latin typeface="微软雅黑" panose="020B0503020204020204" pitchFamily="34" charset="-122"/>
            <a:ea typeface="微软雅黑" panose="020B0503020204020204" pitchFamily="34" charset="-122"/>
          </a:endParaRPr>
        </a:p>
      </dsp:txBody>
      <dsp:txXfrm>
        <a:off x="0" y="0"/>
        <a:ext cx="2506738" cy="1026090"/>
      </dsp:txXfrm>
    </dsp:sp>
    <dsp:sp modelId="{607071F8-059A-449F-AEDA-A662B7C6C83C}">
      <dsp:nvSpPr>
        <dsp:cNvPr id="0" name=""/>
        <dsp:cNvSpPr/>
      </dsp:nvSpPr>
      <dsp:spPr>
        <a:xfrm>
          <a:off x="120200" y="1026157"/>
          <a:ext cx="2271446" cy="22230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zh-CN" altLang="en-US" sz="1700" b="0" kern="1200" dirty="0" smtClean="0">
              <a:latin typeface="微软雅黑" panose="020B0503020204020204" pitchFamily="34" charset="-122"/>
              <a:ea typeface="微软雅黑" panose="020B0503020204020204" pitchFamily="34" charset="-122"/>
            </a:rPr>
            <a:t>主频从</a:t>
          </a:r>
          <a:r>
            <a:rPr lang="en-US" altLang="zh-CN" sz="1700" b="0" kern="1200" dirty="0" smtClean="0">
              <a:latin typeface="微软雅黑" panose="020B0503020204020204" pitchFamily="34" charset="-122"/>
              <a:ea typeface="微软雅黑" panose="020B0503020204020204" pitchFamily="34" charset="-122"/>
            </a:rPr>
            <a:t>30MHz</a:t>
          </a:r>
          <a:r>
            <a:rPr lang="zh-CN" altLang="en-US" sz="1700" b="0" kern="1200" dirty="0" smtClean="0">
              <a:latin typeface="微软雅黑" panose="020B0503020204020204" pitchFamily="34" charset="-122"/>
              <a:ea typeface="微软雅黑" panose="020B0503020204020204" pitchFamily="34" charset="-122"/>
            </a:rPr>
            <a:t>到</a:t>
          </a:r>
          <a:r>
            <a:rPr lang="en-US" altLang="zh-CN" sz="1700" b="0" kern="1200" dirty="0" smtClean="0">
              <a:latin typeface="微软雅黑" panose="020B0503020204020204" pitchFamily="34" charset="-122"/>
              <a:ea typeface="微软雅黑" panose="020B0503020204020204" pitchFamily="34" charset="-122"/>
            </a:rPr>
            <a:t>200MHz</a:t>
          </a:r>
          <a:r>
            <a:rPr lang="zh-CN" altLang="en-US" sz="1700" b="0" kern="1200" dirty="0" smtClean="0">
              <a:latin typeface="微软雅黑" panose="020B0503020204020204" pitchFamily="34" charset="-122"/>
              <a:ea typeface="微软雅黑" panose="020B0503020204020204" pitchFamily="34" charset="-122"/>
            </a:rPr>
            <a:t>以上，处理能力大大超过单片机系统，接近</a:t>
          </a:r>
          <a:r>
            <a:rPr lang="en-US" altLang="zh-CN" sz="1700" b="0" kern="1200" dirty="0" smtClean="0">
              <a:latin typeface="微软雅黑" panose="020B0503020204020204" pitchFamily="34" charset="-122"/>
              <a:ea typeface="微软雅黑" panose="020B0503020204020204" pitchFamily="34" charset="-122"/>
            </a:rPr>
            <a:t>PC</a:t>
          </a:r>
          <a:r>
            <a:rPr lang="zh-CN" altLang="en-US" sz="1700" b="0" kern="1200" dirty="0" smtClean="0">
              <a:latin typeface="微软雅黑" panose="020B0503020204020204" pitchFamily="34" charset="-122"/>
              <a:ea typeface="微软雅黑" panose="020B0503020204020204" pitchFamily="34" charset="-122"/>
            </a:rPr>
            <a:t>机的水平，但体积更小。</a:t>
          </a:r>
          <a:endParaRPr lang="zh-CN" altLang="en-US" sz="1700" b="0" kern="1200" dirty="0">
            <a:latin typeface="微软雅黑" panose="020B0503020204020204" pitchFamily="34" charset="-122"/>
            <a:ea typeface="微软雅黑" panose="020B0503020204020204" pitchFamily="34" charset="-122"/>
          </a:endParaRPr>
        </a:p>
      </dsp:txBody>
      <dsp:txXfrm>
        <a:off x="185311" y="1091268"/>
        <a:ext cx="2141224" cy="2092837"/>
      </dsp:txXfrm>
    </dsp:sp>
    <dsp:sp modelId="{F43B88FC-1350-4DD4-AF08-F1E20F80BF2A}">
      <dsp:nvSpPr>
        <dsp:cNvPr id="0" name=""/>
        <dsp:cNvSpPr/>
      </dsp:nvSpPr>
      <dsp:spPr>
        <a:xfrm>
          <a:off x="2697298" y="0"/>
          <a:ext cx="2506738" cy="34203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smtClean="0">
              <a:latin typeface="微软雅黑" panose="020B0503020204020204" pitchFamily="34" charset="-122"/>
              <a:ea typeface="微软雅黑" panose="020B0503020204020204" pitchFamily="34" charset="-122"/>
            </a:rPr>
            <a:t>2</a:t>
          </a:r>
          <a:r>
            <a:rPr lang="zh-CN" altLang="en-US" sz="2000" b="1" kern="1200" smtClean="0">
              <a:latin typeface="微软雅黑" panose="020B0503020204020204" pitchFamily="34" charset="-122"/>
              <a:ea typeface="微软雅黑" panose="020B0503020204020204" pitchFamily="34" charset="-122"/>
            </a:rPr>
            <a:t>）实时性方面</a:t>
          </a:r>
          <a:endParaRPr lang="zh-CN" altLang="en-US" sz="2000" kern="1200" dirty="0">
            <a:latin typeface="微软雅黑" panose="020B0503020204020204" pitchFamily="34" charset="-122"/>
            <a:ea typeface="微软雅黑" panose="020B0503020204020204" pitchFamily="34" charset="-122"/>
          </a:endParaRPr>
        </a:p>
      </dsp:txBody>
      <dsp:txXfrm>
        <a:off x="2697298" y="0"/>
        <a:ext cx="2506738" cy="1026090"/>
      </dsp:txXfrm>
    </dsp:sp>
    <dsp:sp modelId="{C01B331B-2ED4-4A3E-8C6C-7E505FB26818}">
      <dsp:nvSpPr>
        <dsp:cNvPr id="0" name=""/>
        <dsp:cNvSpPr/>
      </dsp:nvSpPr>
      <dsp:spPr>
        <a:xfrm>
          <a:off x="2808427" y="1026090"/>
          <a:ext cx="2284481" cy="2223195"/>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zh-CN" altLang="en-US" sz="1700" b="0" kern="1200" dirty="0" smtClean="0">
              <a:latin typeface="微软雅黑" panose="020B0503020204020204" pitchFamily="34" charset="-122"/>
              <a:ea typeface="微软雅黑" panose="020B0503020204020204" pitchFamily="34" charset="-122"/>
            </a:rPr>
            <a:t>可内嵌实时操作系统（</a:t>
          </a:r>
          <a:r>
            <a:rPr lang="en-US" altLang="zh-CN" sz="1700" b="0" kern="1200" dirty="0" smtClean="0">
              <a:latin typeface="微软雅黑" panose="020B0503020204020204" pitchFamily="34" charset="-122"/>
              <a:ea typeface="微软雅黑" panose="020B0503020204020204" pitchFamily="34" charset="-122"/>
            </a:rPr>
            <a:t>RTOS</a:t>
          </a:r>
          <a:r>
            <a:rPr lang="zh-CN" altLang="en-US" sz="1700" b="0" kern="1200" dirty="0" smtClean="0">
              <a:latin typeface="微软雅黑" panose="020B0503020204020204" pitchFamily="34" charset="-122"/>
              <a:ea typeface="微软雅黑" panose="020B0503020204020204" pitchFamily="34" charset="-122"/>
            </a:rPr>
            <a:t>），能保证控制系统的实时性。</a:t>
          </a:r>
          <a:endParaRPr lang="zh-CN" altLang="en-US" sz="1700" b="0" kern="1200" dirty="0">
            <a:latin typeface="微软雅黑" panose="020B0503020204020204" pitchFamily="34" charset="-122"/>
            <a:ea typeface="微软雅黑" panose="020B0503020204020204" pitchFamily="34" charset="-122"/>
          </a:endParaRPr>
        </a:p>
      </dsp:txBody>
      <dsp:txXfrm>
        <a:off x="2873542" y="1091205"/>
        <a:ext cx="2154251" cy="2092965"/>
      </dsp:txXfrm>
    </dsp:sp>
    <dsp:sp modelId="{83D354FF-5306-4649-9FE8-3700E9E7DB1A}">
      <dsp:nvSpPr>
        <dsp:cNvPr id="0" name=""/>
        <dsp:cNvSpPr/>
      </dsp:nvSpPr>
      <dsp:spPr>
        <a:xfrm>
          <a:off x="5392043" y="0"/>
          <a:ext cx="2506738" cy="34203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smtClean="0">
              <a:latin typeface="微软雅黑" panose="020B0503020204020204" pitchFamily="34" charset="-122"/>
              <a:ea typeface="微软雅黑" panose="020B0503020204020204" pitchFamily="34" charset="-122"/>
            </a:rPr>
            <a:t>3</a:t>
          </a:r>
          <a:r>
            <a:rPr lang="zh-CN" altLang="en-US" sz="2000" b="1" kern="1200" smtClean="0">
              <a:latin typeface="微软雅黑" panose="020B0503020204020204" pitchFamily="34" charset="-122"/>
              <a:ea typeface="微软雅黑" panose="020B0503020204020204" pitchFamily="34" charset="-122"/>
            </a:rPr>
            <a:t>）人机交互方面</a:t>
          </a:r>
          <a:endParaRPr lang="zh-CN" altLang="en-US" sz="2000" kern="1200" dirty="0">
            <a:latin typeface="微软雅黑" panose="020B0503020204020204" pitchFamily="34" charset="-122"/>
            <a:ea typeface="微软雅黑" panose="020B0503020204020204" pitchFamily="34" charset="-122"/>
          </a:endParaRPr>
        </a:p>
      </dsp:txBody>
      <dsp:txXfrm>
        <a:off x="5392043" y="0"/>
        <a:ext cx="2506738" cy="1026090"/>
      </dsp:txXfrm>
    </dsp:sp>
    <dsp:sp modelId="{A39ADF8F-750B-4E51-9C46-C509472BEC38}">
      <dsp:nvSpPr>
        <dsp:cNvPr id="0" name=""/>
        <dsp:cNvSpPr/>
      </dsp:nvSpPr>
      <dsp:spPr>
        <a:xfrm>
          <a:off x="5513449" y="1026090"/>
          <a:ext cx="2263926" cy="2223195"/>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zh-CN" altLang="en-US" sz="1700" b="0" kern="1200" dirty="0" smtClean="0">
              <a:latin typeface="微软雅黑" panose="020B0503020204020204" pitchFamily="34" charset="-122"/>
              <a:ea typeface="微软雅黑" panose="020B0503020204020204" pitchFamily="34" charset="-122"/>
            </a:rPr>
            <a:t>支持大屏幕的液晶显示器，提供功能强大的图形用户界面。</a:t>
          </a:r>
          <a:endParaRPr lang="zh-CN" altLang="en-US" sz="1700" b="0" kern="1200" dirty="0">
            <a:latin typeface="微软雅黑" panose="020B0503020204020204" pitchFamily="34" charset="-122"/>
            <a:ea typeface="微软雅黑" panose="020B0503020204020204" pitchFamily="34" charset="-122"/>
          </a:endParaRPr>
        </a:p>
      </dsp:txBody>
      <dsp:txXfrm>
        <a:off x="5578564" y="1091205"/>
        <a:ext cx="2133696" cy="2092965"/>
      </dsp:txXfrm>
    </dsp:sp>
    <dsp:sp modelId="{F845F360-F8E1-4DAF-9055-E56F728BC5E4}">
      <dsp:nvSpPr>
        <dsp:cNvPr id="0" name=""/>
        <dsp:cNvSpPr/>
      </dsp:nvSpPr>
      <dsp:spPr>
        <a:xfrm>
          <a:off x="8086787" y="0"/>
          <a:ext cx="2506738" cy="34203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smtClean="0">
              <a:latin typeface="微软雅黑" panose="020B0503020204020204" pitchFamily="34" charset="-122"/>
              <a:ea typeface="微软雅黑" panose="020B0503020204020204" pitchFamily="34" charset="-122"/>
            </a:rPr>
            <a:t>4</a:t>
          </a:r>
          <a:r>
            <a:rPr lang="zh-CN" altLang="en-US" sz="2000" b="1" kern="1200" smtClean="0">
              <a:latin typeface="微软雅黑" panose="020B0503020204020204" pitchFamily="34" charset="-122"/>
              <a:ea typeface="微软雅黑" panose="020B0503020204020204" pitchFamily="34" charset="-122"/>
            </a:rPr>
            <a:t>）系统升级方面</a:t>
          </a:r>
          <a:endParaRPr lang="zh-CN" altLang="en-US" sz="2000" kern="1200" dirty="0">
            <a:latin typeface="微软雅黑" panose="020B0503020204020204" pitchFamily="34" charset="-122"/>
            <a:ea typeface="微软雅黑" panose="020B0503020204020204" pitchFamily="34" charset="-122"/>
          </a:endParaRPr>
        </a:p>
      </dsp:txBody>
      <dsp:txXfrm>
        <a:off x="8086787" y="0"/>
        <a:ext cx="2506738" cy="1026090"/>
      </dsp:txXfrm>
    </dsp:sp>
    <dsp:sp modelId="{D3DB79B6-222F-47E8-A756-852D49ED27E9}">
      <dsp:nvSpPr>
        <dsp:cNvPr id="0" name=""/>
        <dsp:cNvSpPr/>
      </dsp:nvSpPr>
      <dsp:spPr>
        <a:xfrm>
          <a:off x="8201676" y="1026090"/>
          <a:ext cx="2276961" cy="2223195"/>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zh-CN" altLang="en-US" sz="1700" b="0" kern="1200" dirty="0" smtClean="0">
              <a:latin typeface="微软雅黑" panose="020B0503020204020204" pitchFamily="34" charset="-122"/>
              <a:ea typeface="微软雅黑" panose="020B0503020204020204" pitchFamily="34" charset="-122"/>
            </a:rPr>
            <a:t>可为控制系统专门设计，其功能专一，成本较低，而且开放的用户程序接口（</a:t>
          </a:r>
          <a:r>
            <a:rPr lang="en-US" altLang="zh-CN" sz="1700" b="0" kern="1200" dirty="0" smtClean="0">
              <a:latin typeface="微软雅黑" panose="020B0503020204020204" pitchFamily="34" charset="-122"/>
              <a:ea typeface="微软雅黑" panose="020B0503020204020204" pitchFamily="34" charset="-122"/>
            </a:rPr>
            <a:t>API</a:t>
          </a:r>
          <a:r>
            <a:rPr lang="zh-CN" altLang="en-US" sz="1700" b="0" kern="1200" dirty="0" smtClean="0">
              <a:latin typeface="微软雅黑" panose="020B0503020204020204" pitchFamily="34" charset="-122"/>
              <a:ea typeface="微软雅黑" panose="020B0503020204020204" pitchFamily="34" charset="-122"/>
            </a:rPr>
            <a:t>）保证了系统能够快速升级和更新。</a:t>
          </a:r>
          <a:endParaRPr lang="zh-CN" altLang="en-US" sz="1700" b="0" kern="1200" dirty="0">
            <a:latin typeface="微软雅黑" panose="020B0503020204020204" pitchFamily="34" charset="-122"/>
            <a:ea typeface="微软雅黑" panose="020B0503020204020204" pitchFamily="34" charset="-122"/>
          </a:endParaRPr>
        </a:p>
      </dsp:txBody>
      <dsp:txXfrm>
        <a:off x="8266791" y="1091205"/>
        <a:ext cx="2146731" cy="209296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第三章高级硬件基础</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1" name="矩形 10"/>
          <p:cNvSpPr/>
          <p:nvPr/>
        </p:nvSpPr>
        <p:spPr>
          <a:xfrm>
            <a:off x="642688" y="1066862"/>
            <a:ext cx="2031325" cy="461665"/>
          </a:xfrm>
          <a:prstGeom prst="rect">
            <a:avLst/>
          </a:prstGeom>
        </p:spPr>
        <p:txBody>
          <a:bodyPr wrap="none">
            <a:spAutoFit/>
          </a:bodyPr>
          <a:lstStyle/>
          <a:p>
            <a:r>
              <a:rPr lang="zh-CN" altLang="en-US" sz="2400" b="1" dirty="0">
                <a:solidFill>
                  <a:srgbClr val="00B0F0"/>
                </a:solidFill>
                <a:latin typeface="微软雅黑" panose="020B0503020204020204" pitchFamily="34" charset="-122"/>
                <a:ea typeface="微软雅黑" panose="020B0503020204020204" pitchFamily="34" charset="-122"/>
              </a:rPr>
              <a:t>本章学习内容</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2" name="矩形 11"/>
          <p:cNvSpPr/>
          <p:nvPr/>
        </p:nvSpPr>
        <p:spPr>
          <a:xfrm>
            <a:off x="1114653" y="1856086"/>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86501" y="2590507"/>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658349" y="3341731"/>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30197" y="4093033"/>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202045" y="4857080"/>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930197" y="1842298"/>
            <a:ext cx="1415772"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微处理器</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1658349" y="2399783"/>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947945" y="3134204"/>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02045" y="3885428"/>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473893" y="4636730"/>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30416" y="5400777"/>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02045" y="2589812"/>
            <a:ext cx="800219"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总线</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6" name="矩形 25"/>
          <p:cNvSpPr/>
          <p:nvPr/>
        </p:nvSpPr>
        <p:spPr>
          <a:xfrm>
            <a:off x="2473893" y="3322297"/>
            <a:ext cx="2031325"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直接内存访问</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7" name="矩形 26"/>
          <p:cNvSpPr/>
          <p:nvPr/>
        </p:nvSpPr>
        <p:spPr>
          <a:xfrm>
            <a:off x="2756043" y="4108013"/>
            <a:ext cx="800219" cy="461665"/>
          </a:xfrm>
          <a:prstGeom prst="rect">
            <a:avLst/>
          </a:prstGeom>
        </p:spPr>
        <p:txBody>
          <a:bodyPr wrap="none">
            <a:spAutoFit/>
          </a:bodyPr>
          <a:lstStyle/>
          <a:p>
            <a:r>
              <a:rPr lang="zh-CN" altLang="en-US" sz="2400" b="1" dirty="0">
                <a:solidFill>
                  <a:srgbClr val="FFFFFF"/>
                </a:solidFill>
                <a:latin typeface="微软雅黑" panose="020B0503020204020204" pitchFamily="34" charset="-122"/>
                <a:ea typeface="微软雅黑" panose="020B0503020204020204" pitchFamily="34" charset="-122"/>
              </a:rPr>
              <a:t>中断</a:t>
            </a:r>
            <a:endParaRPr lang="zh-CN" altLang="en-US" sz="2400" dirty="0">
              <a:latin typeface="微软雅黑" panose="020B0503020204020204" pitchFamily="34" charset="-122"/>
              <a:ea typeface="微软雅黑" panose="020B0503020204020204" pitchFamily="34" charset="-122"/>
            </a:endParaRPr>
          </a:p>
        </p:txBody>
      </p:sp>
      <p:sp>
        <p:nvSpPr>
          <p:cNvPr id="28" name="矩形 27"/>
          <p:cNvSpPr/>
          <p:nvPr/>
        </p:nvSpPr>
        <p:spPr>
          <a:xfrm>
            <a:off x="2997113" y="4820789"/>
            <a:ext cx="2646878"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其它常用的元器件</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199591" y="1897101"/>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471439" y="2631522"/>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743287" y="3382746"/>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020683" y="4134048"/>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293920" y="4898095"/>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2473893" y="5646304"/>
            <a:ext cx="543697" cy="543697"/>
          </a:xfrm>
          <a:prstGeom prst="rect">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3002264" y="6190001"/>
            <a:ext cx="3902192" cy="0"/>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268961" y="5610013"/>
            <a:ext cx="2339102" cy="497957"/>
          </a:xfrm>
          <a:prstGeom prst="rect">
            <a:avLst/>
          </a:prstGeom>
        </p:spPr>
        <p:txBody>
          <a:bodyPr wrap="none">
            <a:spAutoFit/>
          </a:bodyPr>
          <a:lstStyle/>
          <a:p>
            <a:pPr eaLnBrk="0" hangingPunct="0">
              <a:lnSpc>
                <a:spcPct val="120000"/>
              </a:lnSpc>
              <a:defRPr/>
            </a:pPr>
            <a:r>
              <a:rPr lang="zh-CN" altLang="en-US" sz="2400" b="1" dirty="0">
                <a:solidFill>
                  <a:srgbClr val="FFFFFF"/>
                </a:solidFill>
                <a:latin typeface="微软雅黑" panose="020B0503020204020204" pitchFamily="34" charset="-122"/>
                <a:ea typeface="微软雅黑" panose="020B0503020204020204" pitchFamily="34" charset="-122"/>
              </a:rPr>
              <a:t>示意图及其规范</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565768" y="5687319"/>
            <a:ext cx="373820"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5020926"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3.2.1 </a:t>
            </a:r>
            <a:r>
              <a:rPr lang="zh-CN" altLang="en-US" sz="2400" b="1" dirty="0">
                <a:solidFill>
                  <a:srgbClr val="00B0F0"/>
                </a:solidFill>
                <a:latin typeface="微软雅黑" panose="020B0503020204020204" pitchFamily="34" charset="-122"/>
                <a:ea typeface="微软雅黑" panose="020B0503020204020204" pitchFamily="34" charset="-122"/>
              </a:rPr>
              <a:t>设计一个最简单的嵌入式系统</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1698497"/>
            <a:ext cx="7808912" cy="2400657"/>
          </a:xfrm>
          <a:prstGeom prst="rect">
            <a:avLst/>
          </a:prstGeom>
          <a:noFill/>
          <a:ln w="9525">
            <a:noFill/>
            <a:miter lim="800000"/>
          </a:ln>
        </p:spPr>
        <p:txBody>
          <a:bodyPr>
            <a:spAutoFit/>
          </a:bodyPr>
          <a:lstStyle/>
          <a:p>
            <a:pPr algn="l">
              <a:lnSpc>
                <a:spcPct val="120000"/>
              </a:lnSpc>
              <a:spcBef>
                <a:spcPct val="20000"/>
              </a:spcBef>
            </a:pPr>
            <a:r>
              <a:rPr lang="zh-CN" altLang="en-US" sz="2000" dirty="0">
                <a:solidFill>
                  <a:srgbClr val="00B0F0"/>
                </a:solidFill>
                <a:latin typeface="微软雅黑" panose="020B0503020204020204" pitchFamily="34" charset="-122"/>
                <a:ea typeface="微软雅黑" panose="020B0503020204020204" pitchFamily="34" charset="-122"/>
              </a:rPr>
              <a:t>设计要求</a:t>
            </a:r>
            <a:endParaRPr lang="zh-CN" altLang="en-US" sz="20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、主要器件：一个单片机、一个</a:t>
            </a:r>
            <a:r>
              <a:rPr lang="en-US" altLang="zh-CN" dirty="0">
                <a:solidFill>
                  <a:schemeClr val="bg1"/>
                </a:solidFill>
                <a:latin typeface="微软雅黑" panose="020B0503020204020204" pitchFamily="34" charset="-122"/>
                <a:ea typeface="微软雅黑" panose="020B0503020204020204" pitchFamily="34" charset="-122"/>
              </a:rPr>
              <a:t>ROM</a:t>
            </a:r>
            <a:r>
              <a:rPr lang="zh-CN" altLang="en-US" dirty="0">
                <a:solidFill>
                  <a:schemeClr val="bg1"/>
                </a:solidFill>
                <a:latin typeface="微软雅黑" panose="020B0503020204020204" pitchFamily="34" charset="-122"/>
                <a:ea typeface="微软雅黑" panose="020B0503020204020204" pitchFamily="34" charset="-122"/>
              </a:rPr>
              <a:t>和一个</a:t>
            </a:r>
            <a:r>
              <a:rPr lang="en-US" altLang="zh-CN" dirty="0">
                <a:solidFill>
                  <a:schemeClr val="bg1"/>
                </a:solidFill>
                <a:latin typeface="微软雅黑" panose="020B0503020204020204" pitchFamily="34" charset="-122"/>
                <a:ea typeface="微软雅黑" panose="020B0503020204020204" pitchFamily="34" charset="-122"/>
              </a:rPr>
              <a:t>RAM</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、器件主要性能指标：</a:t>
            </a:r>
            <a:endParaRPr lang="zh-CN" altLang="en-US"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个元件都有</a:t>
            </a:r>
            <a:r>
              <a:rPr lang="en-US" altLang="zh-CN" dirty="0">
                <a:solidFill>
                  <a:schemeClr val="bg1"/>
                </a:solidFill>
                <a:latin typeface="微软雅黑" panose="020B0503020204020204" pitchFamily="34" charset="-122"/>
                <a:ea typeface="微软雅黑" panose="020B0503020204020204" pitchFamily="34" charset="-122"/>
              </a:rPr>
              <a:t>8</a:t>
            </a:r>
            <a:r>
              <a:rPr lang="zh-CN" altLang="en-US" dirty="0">
                <a:solidFill>
                  <a:schemeClr val="bg1"/>
                </a:solidFill>
                <a:latin typeface="微软雅黑" panose="020B0503020204020204" pitchFamily="34" charset="-122"/>
                <a:ea typeface="微软雅黑" panose="020B0503020204020204" pitchFamily="34" charset="-122"/>
              </a:rPr>
              <a:t>条数据信号线（</a:t>
            </a:r>
            <a:r>
              <a:rPr lang="en-US" altLang="zh-CN" dirty="0">
                <a:solidFill>
                  <a:schemeClr val="bg1"/>
                </a:solidFill>
                <a:latin typeface="微软雅黑" panose="020B0503020204020204" pitchFamily="34" charset="-122"/>
                <a:ea typeface="微软雅黑" panose="020B0503020204020204" pitchFamily="34" charset="-122"/>
              </a:rPr>
              <a:t>D0-D7</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微处理器有</a:t>
            </a:r>
            <a:r>
              <a:rPr lang="en-US" altLang="zh-CN" dirty="0">
                <a:solidFill>
                  <a:schemeClr val="bg1"/>
                </a:solidFill>
                <a:latin typeface="微软雅黑" panose="020B0503020204020204" pitchFamily="34" charset="-122"/>
                <a:ea typeface="微软雅黑" panose="020B0503020204020204" pitchFamily="34" charset="-122"/>
              </a:rPr>
              <a:t>16</a:t>
            </a:r>
            <a:r>
              <a:rPr lang="zh-CN" altLang="en-US" dirty="0">
                <a:solidFill>
                  <a:schemeClr val="bg1"/>
                </a:solidFill>
                <a:latin typeface="微软雅黑" panose="020B0503020204020204" pitchFamily="34" charset="-122"/>
                <a:ea typeface="微软雅黑" panose="020B0503020204020204" pitchFamily="34" charset="-122"/>
              </a:rPr>
              <a:t>条地址线（</a:t>
            </a:r>
            <a:r>
              <a:rPr lang="en-US" altLang="zh-CN" dirty="0">
                <a:solidFill>
                  <a:schemeClr val="bg1"/>
                </a:solidFill>
                <a:latin typeface="微软雅黑" panose="020B0503020204020204" pitchFamily="34" charset="-122"/>
                <a:ea typeface="微软雅黑" panose="020B0503020204020204" pitchFamily="34" charset="-122"/>
              </a:rPr>
              <a:t>A0-A15</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ROM</a:t>
            </a:r>
            <a:r>
              <a:rPr lang="zh-CN" altLang="en-US" dirty="0">
                <a:solidFill>
                  <a:schemeClr val="bg1"/>
                </a:solidFill>
                <a:latin typeface="微软雅黑" panose="020B0503020204020204" pitchFamily="34" charset="-122"/>
                <a:ea typeface="微软雅黑" panose="020B0503020204020204" pitchFamily="34" charset="-122"/>
              </a:rPr>
              <a:t>和</a:t>
            </a:r>
            <a:r>
              <a:rPr lang="en-US" altLang="zh-CN" dirty="0">
                <a:solidFill>
                  <a:schemeClr val="bg1"/>
                </a:solidFill>
                <a:latin typeface="微软雅黑" panose="020B0503020204020204" pitchFamily="34" charset="-122"/>
                <a:ea typeface="微软雅黑" panose="020B0503020204020204" pitchFamily="34" charset="-122"/>
              </a:rPr>
              <a:t>RAM</a:t>
            </a:r>
            <a:r>
              <a:rPr lang="zh-CN" altLang="en-US" dirty="0">
                <a:solidFill>
                  <a:schemeClr val="bg1"/>
                </a:solidFill>
                <a:latin typeface="微软雅黑" panose="020B0503020204020204" pitchFamily="34" charset="-122"/>
                <a:ea typeface="微软雅黑" panose="020B0503020204020204" pitchFamily="34" charset="-122"/>
              </a:rPr>
              <a:t>都是</a:t>
            </a:r>
            <a:r>
              <a:rPr lang="en-US" altLang="zh-CN" dirty="0">
                <a:solidFill>
                  <a:schemeClr val="bg1"/>
                </a:solidFill>
                <a:latin typeface="微软雅黑" panose="020B0503020204020204" pitchFamily="34" charset="-122"/>
                <a:ea typeface="微软雅黑" panose="020B0503020204020204" pitchFamily="34" charset="-122"/>
              </a:rPr>
              <a:t>32K</a:t>
            </a:r>
            <a:r>
              <a:rPr lang="zh-CN" altLang="en-US" dirty="0">
                <a:solidFill>
                  <a:schemeClr val="bg1"/>
                </a:solidFill>
                <a:latin typeface="微软雅黑" panose="020B0503020204020204" pitchFamily="34" charset="-122"/>
                <a:ea typeface="微软雅黑" panose="020B0503020204020204" pitchFamily="34" charset="-122"/>
              </a:rPr>
              <a:t>的。</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9" name="Picture 2" descr="t03-02"/>
          <p:cNvPicPr>
            <a:picLocks noChangeAspect="1" noChangeArrowheads="1"/>
          </p:cNvPicPr>
          <p:nvPr/>
        </p:nvPicPr>
        <p:blipFill>
          <a:blip r:embed="rId3" cstate="print"/>
          <a:srcRect/>
          <a:stretch>
            <a:fillRect/>
          </a:stretch>
        </p:blipFill>
        <p:spPr bwMode="auto">
          <a:xfrm>
            <a:off x="6307681" y="1128583"/>
            <a:ext cx="5128369" cy="53655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3.2.2 </a:t>
            </a:r>
            <a:r>
              <a:rPr lang="zh-CN" altLang="en-US" sz="2400" b="1" dirty="0">
                <a:solidFill>
                  <a:srgbClr val="00B0F0"/>
                </a:solidFill>
                <a:latin typeface="微软雅黑" panose="020B0503020204020204" pitchFamily="34" charset="-122"/>
                <a:ea typeface="微软雅黑" panose="020B0503020204020204" pitchFamily="34" charset="-122"/>
              </a:rPr>
              <a:t>有关总线的一些基本概念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1698497"/>
            <a:ext cx="10626674" cy="2689967"/>
          </a:xfrm>
          <a:prstGeom prst="rect">
            <a:avLst/>
          </a:prstGeom>
          <a:noFill/>
          <a:ln w="9525">
            <a:noFill/>
            <a:miter lim="800000"/>
          </a:ln>
        </p:spPr>
        <p:txBody>
          <a:bodyPr wrap="square">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、总线的种类</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总线</a:t>
            </a:r>
            <a:r>
              <a:rPr lang="zh-CN" altLang="en-US" sz="2000" dirty="0">
                <a:solidFill>
                  <a:schemeClr val="bg1"/>
                </a:solidFill>
                <a:latin typeface="微软雅黑" panose="020B0503020204020204" pitchFamily="34" charset="-122"/>
                <a:ea typeface="微软雅黑" panose="020B0503020204020204" pitchFamily="34" charset="-122"/>
              </a:rPr>
              <a:t>可分为</a:t>
            </a:r>
            <a:r>
              <a:rPr lang="zh-CN" altLang="en-US" sz="2000" dirty="0">
                <a:solidFill>
                  <a:srgbClr val="FF0000"/>
                </a:solidFill>
                <a:latin typeface="微软雅黑" panose="020B0503020204020204" pitchFamily="34" charset="-122"/>
                <a:ea typeface="微软雅黑" panose="020B0503020204020204" pitchFamily="34" charset="-122"/>
              </a:rPr>
              <a:t>片外总线</a:t>
            </a:r>
            <a:r>
              <a:rPr lang="zh-CN" altLang="en-US" sz="2000" dirty="0">
                <a:solidFill>
                  <a:schemeClr val="bg1"/>
                </a:solidFill>
                <a:latin typeface="微软雅黑" panose="020B0503020204020204" pitchFamily="34" charset="-122"/>
                <a:ea typeface="微软雅黑" panose="020B0503020204020204" pitchFamily="34" charset="-122"/>
              </a:rPr>
              <a:t>（如</a:t>
            </a:r>
            <a:r>
              <a:rPr lang="en-US" altLang="zh-CN" sz="2000" dirty="0">
                <a:solidFill>
                  <a:schemeClr val="bg1"/>
                </a:solidFill>
                <a:latin typeface="微软雅黑" panose="020B0503020204020204" pitchFamily="34" charset="-122"/>
                <a:ea typeface="微软雅黑" panose="020B0503020204020204" pitchFamily="34" charset="-122"/>
              </a:rPr>
              <a:t>ISA</a:t>
            </a:r>
            <a:r>
              <a:rPr lang="zh-CN" altLang="en-US" sz="2000" dirty="0">
                <a:solidFill>
                  <a:schemeClr val="bg1"/>
                </a:solidFill>
                <a:latin typeface="微软雅黑" panose="020B0503020204020204" pitchFamily="34" charset="-122"/>
                <a:ea typeface="微软雅黑" panose="020B0503020204020204" pitchFamily="34" charset="-122"/>
              </a:rPr>
              <a:t>总线、</a:t>
            </a:r>
            <a:r>
              <a:rPr lang="en-US" altLang="zh-CN" sz="2000" dirty="0">
                <a:solidFill>
                  <a:schemeClr val="bg1"/>
                </a:solidFill>
                <a:latin typeface="微软雅黑" panose="020B0503020204020204" pitchFamily="34" charset="-122"/>
                <a:ea typeface="微软雅黑" panose="020B0503020204020204" pitchFamily="34" charset="-122"/>
              </a:rPr>
              <a:t>PCI</a:t>
            </a:r>
            <a:r>
              <a:rPr lang="zh-CN" altLang="en-US" sz="2000" dirty="0">
                <a:solidFill>
                  <a:schemeClr val="bg1"/>
                </a:solidFill>
                <a:latin typeface="微软雅黑" panose="020B0503020204020204" pitchFamily="34" charset="-122"/>
                <a:ea typeface="微软雅黑" panose="020B0503020204020204" pitchFamily="34" charset="-122"/>
              </a:rPr>
              <a:t>总线等）和</a:t>
            </a:r>
            <a:r>
              <a:rPr lang="zh-CN" altLang="en-US" sz="2000" dirty="0">
                <a:solidFill>
                  <a:srgbClr val="FF0000"/>
                </a:solidFill>
                <a:latin typeface="微软雅黑" panose="020B0503020204020204" pitchFamily="34" charset="-122"/>
                <a:ea typeface="微软雅黑" panose="020B0503020204020204" pitchFamily="34" charset="-122"/>
              </a:rPr>
              <a:t>片内总线</a:t>
            </a:r>
            <a:r>
              <a:rPr lang="zh-CN" altLang="en-US" sz="2000" dirty="0">
                <a:solidFill>
                  <a:schemeClr val="bg1"/>
                </a:solidFill>
                <a:latin typeface="微软雅黑" panose="020B0503020204020204" pitchFamily="34" charset="-122"/>
                <a:ea typeface="微软雅黑" panose="020B0503020204020204" pitchFamily="34" charset="-122"/>
              </a:rPr>
              <a:t>（如</a:t>
            </a:r>
            <a:r>
              <a:rPr lang="en-US" altLang="zh-CN" sz="2000" dirty="0">
                <a:solidFill>
                  <a:schemeClr val="bg1"/>
                </a:solidFill>
                <a:latin typeface="微软雅黑" panose="020B0503020204020204" pitchFamily="34" charset="-122"/>
                <a:ea typeface="微软雅黑" panose="020B0503020204020204" pitchFamily="34" charset="-122"/>
              </a:rPr>
              <a:t>AMBA</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AVALON</a:t>
            </a:r>
            <a:r>
              <a:rPr lang="zh-CN" altLang="en-US" sz="2000" dirty="0">
                <a:solidFill>
                  <a:schemeClr val="bg1"/>
                </a:solidFill>
                <a:latin typeface="微软雅黑" panose="020B0503020204020204" pitchFamily="34" charset="-122"/>
                <a:ea typeface="微软雅黑" panose="020B0503020204020204" pitchFamily="34" charset="-122"/>
              </a:rPr>
              <a:t>等）。</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FFFF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chemeClr val="bg1"/>
                </a:solidFill>
                <a:latin typeface="微软雅黑" panose="020B0503020204020204" pitchFamily="34" charset="-122"/>
                <a:ea typeface="微软雅黑" panose="020B0503020204020204" pitchFamily="34" charset="-122"/>
              </a:rPr>
              <a:t>我们主要关心的是</a:t>
            </a:r>
            <a:r>
              <a:rPr lang="zh-CN" altLang="en-US" sz="2000" dirty="0">
                <a:solidFill>
                  <a:srgbClr val="FF0000"/>
                </a:solidFill>
                <a:latin typeface="微软雅黑" panose="020B0503020204020204" pitchFamily="34" charset="-122"/>
                <a:ea typeface="微软雅黑" panose="020B0503020204020204" pitchFamily="34" charset="-122"/>
              </a:rPr>
              <a:t>片外总线</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rgbClr val="FF0000"/>
                </a:solidFill>
                <a:latin typeface="微软雅黑" panose="020B0503020204020204" pitchFamily="34" charset="-122"/>
                <a:ea typeface="微软雅黑" panose="020B0503020204020204" pitchFamily="34" charset="-122"/>
              </a:rPr>
              <a:t>片</a:t>
            </a:r>
            <a:r>
              <a:rPr lang="zh-CN" altLang="en-US" sz="2000" dirty="0">
                <a:solidFill>
                  <a:srgbClr val="FF0000"/>
                </a:solidFill>
                <a:latin typeface="微软雅黑" panose="020B0503020204020204" pitchFamily="34" charset="-122"/>
                <a:ea typeface="微软雅黑" panose="020B0503020204020204" pitchFamily="34" charset="-122"/>
              </a:rPr>
              <a:t>外总线的功能：</a:t>
            </a:r>
            <a:r>
              <a:rPr lang="zh-CN" altLang="en-US" sz="2000" dirty="0">
                <a:solidFill>
                  <a:schemeClr val="bg1"/>
                </a:solidFill>
                <a:latin typeface="微软雅黑" panose="020B0503020204020204" pitchFamily="34" charset="-122"/>
                <a:ea typeface="微软雅黑" panose="020B0503020204020204" pitchFamily="34" charset="-122"/>
              </a:rPr>
              <a:t>主要实现模块之间、设备之间、系统之间的互连</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3.2.2 </a:t>
            </a:r>
            <a:r>
              <a:rPr lang="zh-CN" altLang="en-US" sz="2400" b="1" dirty="0">
                <a:solidFill>
                  <a:srgbClr val="00B0F0"/>
                </a:solidFill>
                <a:latin typeface="微软雅黑" panose="020B0503020204020204" pitchFamily="34" charset="-122"/>
                <a:ea typeface="微软雅黑" panose="020B0503020204020204" pitchFamily="34" charset="-122"/>
              </a:rPr>
              <a:t>有关总线的一些基本概念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1856086"/>
            <a:ext cx="4613053" cy="3120854"/>
          </a:xfrm>
          <a:prstGeom prst="rect">
            <a:avLst/>
          </a:prstGeom>
          <a:noFill/>
          <a:ln w="9525">
            <a:noFill/>
            <a:miter lim="800000"/>
          </a:ln>
        </p:spPr>
        <p:txBody>
          <a:bodyPr wrap="square">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、常用的片外总线</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在嵌入式系统中，常用的片外总线有：</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CPCI</a:t>
            </a:r>
            <a:r>
              <a:rPr lang="zh-CN" altLang="en-US" sz="2000" dirty="0">
                <a:solidFill>
                  <a:schemeClr val="bg1"/>
                </a:solidFill>
                <a:latin typeface="微软雅黑" panose="020B0503020204020204" pitchFamily="34" charset="-122"/>
                <a:ea typeface="微软雅黑" panose="020B0503020204020204" pitchFamily="34" charset="-122"/>
              </a:rPr>
              <a:t>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PC104</a:t>
            </a:r>
            <a:r>
              <a:rPr lang="zh-CN" altLang="en-US" sz="2000" dirty="0">
                <a:solidFill>
                  <a:schemeClr val="bg1"/>
                </a:solidFill>
                <a:latin typeface="微软雅黑" panose="020B0503020204020204" pitchFamily="34" charset="-122"/>
                <a:ea typeface="微软雅黑" panose="020B0503020204020204" pitchFamily="34" charset="-122"/>
              </a:rPr>
              <a:t>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CAN</a:t>
            </a:r>
            <a:r>
              <a:rPr lang="zh-CN" altLang="en-US" sz="2000" dirty="0">
                <a:solidFill>
                  <a:schemeClr val="bg1"/>
                </a:solidFill>
                <a:latin typeface="微软雅黑" panose="020B0503020204020204" pitchFamily="34" charset="-122"/>
                <a:ea typeface="微软雅黑" panose="020B0503020204020204" pitchFamily="34" charset="-122"/>
              </a:rPr>
              <a:t>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SPI</a:t>
            </a:r>
            <a:r>
              <a:rPr lang="zh-CN" altLang="en-US" sz="2000" dirty="0">
                <a:solidFill>
                  <a:schemeClr val="bg1"/>
                </a:solidFill>
                <a:latin typeface="微软雅黑" panose="020B0503020204020204" pitchFamily="34" charset="-122"/>
                <a:ea typeface="微软雅黑" panose="020B0503020204020204" pitchFamily="34" charset="-122"/>
              </a:rPr>
              <a:t>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a:t>
            </a:r>
            <a:r>
              <a:rPr lang="en-US" altLang="zh-CN" sz="2000" baseline="30000" dirty="0">
                <a:solidFill>
                  <a:schemeClr val="bg1"/>
                </a:solidFill>
                <a:latin typeface="微软雅黑" panose="020B0503020204020204" pitchFamily="34" charset="-122"/>
                <a:ea typeface="微软雅黑" panose="020B0503020204020204" pitchFamily="34" charset="-122"/>
              </a:rPr>
              <a:t>2</a:t>
            </a:r>
            <a:r>
              <a:rPr lang="en-US" altLang="zh-CN" sz="2000" dirty="0">
                <a:solidFill>
                  <a:schemeClr val="bg1"/>
                </a:solidFill>
                <a:latin typeface="微软雅黑" panose="020B0503020204020204" pitchFamily="34" charset="-122"/>
                <a:ea typeface="微软雅黑" panose="020B0503020204020204" pitchFamily="34" charset="-122"/>
              </a:rPr>
              <a:t>C</a:t>
            </a:r>
            <a:r>
              <a:rPr lang="zh-CN" altLang="en-US" sz="2000" dirty="0">
                <a:solidFill>
                  <a:schemeClr val="bg1"/>
                </a:solidFill>
                <a:latin typeface="微软雅黑" panose="020B0503020204020204" pitchFamily="34" charset="-122"/>
                <a:ea typeface="微软雅黑" panose="020B0503020204020204" pitchFamily="34" charset="-122"/>
              </a:rPr>
              <a:t>总线片外总线。</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6285607" y="1856086"/>
            <a:ext cx="4613053" cy="1828193"/>
          </a:xfrm>
          <a:prstGeom prst="rect">
            <a:avLst/>
          </a:prstGeom>
          <a:noFill/>
          <a:ln w="9525">
            <a:noFill/>
            <a:miter lim="800000"/>
          </a:ln>
        </p:spPr>
        <p:txBody>
          <a:bodyPr wrap="square">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、微处理器的总线</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）地址总线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）数据总线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）控制总线</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3.2.2 </a:t>
            </a:r>
            <a:r>
              <a:rPr lang="zh-CN" altLang="en-US" sz="2400" b="1" dirty="0">
                <a:solidFill>
                  <a:srgbClr val="00B0F0"/>
                </a:solidFill>
                <a:latin typeface="微软雅黑" panose="020B0503020204020204" pitchFamily="34" charset="-122"/>
                <a:ea typeface="微软雅黑" panose="020B0503020204020204" pitchFamily="34" charset="-122"/>
              </a:rPr>
              <a:t>有关总线的一些基本概念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1856086"/>
            <a:ext cx="4613053" cy="966418"/>
          </a:xfrm>
          <a:prstGeom prst="rect">
            <a:avLst/>
          </a:prstGeom>
          <a:noFill/>
          <a:ln w="9525">
            <a:noFill/>
            <a:miter lim="800000"/>
          </a:ln>
        </p:spPr>
        <p:txBody>
          <a:bodyPr wrap="square">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a:solidFill>
                  <a:srgbClr val="00B0F0"/>
                </a:solidFill>
                <a:latin typeface="微软雅黑" panose="020B0503020204020204" pitchFamily="34" charset="-122"/>
                <a:ea typeface="微软雅黑" panose="020B0503020204020204" pitchFamily="34" charset="-122"/>
              </a:rPr>
              <a:t>、实例分析</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）地址空间的划分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Picture 4" descr="b03-01"/>
          <p:cNvPicPr>
            <a:picLocks noChangeAspect="1" noChangeArrowheads="1"/>
          </p:cNvPicPr>
          <p:nvPr/>
        </p:nvPicPr>
        <p:blipFill>
          <a:blip r:embed="rId3" cstate="print"/>
          <a:srcRect/>
          <a:stretch>
            <a:fillRect/>
          </a:stretch>
        </p:blipFill>
        <p:spPr bwMode="auto">
          <a:xfrm>
            <a:off x="1794604" y="3150063"/>
            <a:ext cx="8568596" cy="207104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3.2.2 </a:t>
            </a:r>
            <a:r>
              <a:rPr lang="zh-CN" altLang="en-US" sz="2400" b="1" dirty="0">
                <a:solidFill>
                  <a:srgbClr val="00B0F0"/>
                </a:solidFill>
                <a:latin typeface="微软雅黑" panose="020B0503020204020204" pitchFamily="34" charset="-122"/>
                <a:ea typeface="微软雅黑" panose="020B0503020204020204" pitchFamily="34" charset="-122"/>
              </a:rPr>
              <a:t>有关总线的一些基本概念</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10" name="Picture 5" descr="t03-03"/>
          <p:cNvPicPr>
            <a:picLocks noChangeAspect="1" noChangeArrowheads="1"/>
          </p:cNvPicPr>
          <p:nvPr/>
        </p:nvPicPr>
        <p:blipFill>
          <a:blip r:embed="rId3" cstate="print"/>
          <a:srcRect/>
          <a:stretch>
            <a:fillRect/>
          </a:stretch>
        </p:blipFill>
        <p:spPr bwMode="auto">
          <a:xfrm>
            <a:off x="2914820" y="2012092"/>
            <a:ext cx="6196013" cy="4051300"/>
          </a:xfrm>
          <a:prstGeom prst="rect">
            <a:avLst/>
          </a:prstGeom>
          <a:noFill/>
          <a:ln w="9525">
            <a:noFill/>
            <a:miter lim="800000"/>
            <a:headEnd/>
            <a:tailEnd/>
          </a:ln>
        </p:spPr>
      </p:pic>
      <p:sp>
        <p:nvSpPr>
          <p:cNvPr id="3" name="文本框 2"/>
          <p:cNvSpPr txBox="1"/>
          <p:nvPr/>
        </p:nvSpPr>
        <p:spPr>
          <a:xfrm>
            <a:off x="4998720" y="2771140"/>
            <a:ext cx="1332230" cy="368300"/>
          </a:xfrm>
          <a:prstGeom prst="rect">
            <a:avLst/>
          </a:prstGeom>
          <a:noFill/>
        </p:spPr>
        <p:txBody>
          <a:bodyPr wrap="square" rtlCol="0">
            <a:spAutoFit/>
          </a:bodyPr>
          <a:p>
            <a:r>
              <a:rPr lang="en-US" altLang="zh-CN">
                <a:solidFill>
                  <a:srgbClr val="FF0000"/>
                </a:solidFill>
              </a:rPr>
              <a:t>0x9123</a:t>
            </a:r>
            <a:endParaRPr lang="en-US" altLang="zh-CN">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0975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3.2.3 </a:t>
            </a:r>
            <a:r>
              <a:rPr lang="zh-CN" altLang="en-US" sz="2400" b="1" dirty="0">
                <a:solidFill>
                  <a:srgbClr val="00B0F0"/>
                </a:solidFill>
                <a:latin typeface="微软雅黑" panose="020B0503020204020204" pitchFamily="34" charset="-122"/>
                <a:ea typeface="微软雅黑" panose="020B0503020204020204" pitchFamily="34" charset="-122"/>
              </a:rPr>
              <a:t>总线上的其它硬件设备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1856086"/>
            <a:ext cx="10634912" cy="1865126"/>
          </a:xfrm>
          <a:prstGeom prst="rect">
            <a:avLst/>
          </a:prstGeom>
          <a:noFill/>
          <a:ln w="9525">
            <a:noFill/>
            <a:miter lim="800000"/>
          </a:ln>
        </p:spPr>
        <p:txBody>
          <a:bodyPr wrap="square">
            <a:spAutoFit/>
          </a:bodyPr>
          <a:lstStyle/>
          <a:p>
            <a:pPr>
              <a:lnSpc>
                <a:spcPct val="120000"/>
              </a:lnSpc>
              <a:spcBef>
                <a:spcPct val="20000"/>
              </a:spcBef>
            </a:pPr>
            <a:r>
              <a:rPr lang="zh-CN" altLang="en-US" sz="2400" dirty="0">
                <a:solidFill>
                  <a:schemeClr val="bg1"/>
                </a:solidFill>
                <a:latin typeface="微软雅黑" panose="020B0503020204020204" pitchFamily="34" charset="-122"/>
                <a:ea typeface="微软雅黑" panose="020B0503020204020204" pitchFamily="34" charset="-122"/>
              </a:rPr>
              <a:t>在嵌入式系统中，</a:t>
            </a:r>
            <a:r>
              <a:rPr lang="en-US" altLang="zh-CN" sz="2400" dirty="0">
                <a:solidFill>
                  <a:schemeClr val="bg1"/>
                </a:solidFill>
                <a:latin typeface="微软雅黑" panose="020B0503020204020204" pitchFamily="34" charset="-122"/>
                <a:ea typeface="微软雅黑" panose="020B0503020204020204" pitchFamily="34" charset="-122"/>
              </a:rPr>
              <a:t>CPU</a:t>
            </a:r>
            <a:r>
              <a:rPr lang="zh-CN" altLang="en-US" sz="2400" dirty="0">
                <a:solidFill>
                  <a:schemeClr val="bg1"/>
                </a:solidFill>
                <a:latin typeface="微软雅黑" panose="020B0503020204020204" pitchFamily="34" charset="-122"/>
                <a:ea typeface="微软雅黑" panose="020B0503020204020204" pitchFamily="34" charset="-122"/>
              </a:rPr>
              <a:t>可能还要控制和管理外部设备或与外部设备进行信息交换（如前面介绍的地下油罐监视器，无线条形码扫描仪等），为解决这类问题，通常是给每个硬件设备分配一个地址空间，而所分配的地址空间是内存所没有用到的。这种方案称为</a:t>
            </a:r>
            <a:r>
              <a:rPr lang="zh-CN" altLang="en-US" sz="2400" dirty="0">
                <a:solidFill>
                  <a:srgbClr val="FF0000"/>
                </a:solidFill>
                <a:latin typeface="微软雅黑" panose="020B0503020204020204" pitchFamily="34" charset="-122"/>
                <a:ea typeface="微软雅黑" panose="020B0503020204020204" pitchFamily="34" charset="-122"/>
              </a:rPr>
              <a:t>内存映射。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0975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3.2.3 </a:t>
            </a:r>
            <a:r>
              <a:rPr lang="zh-CN" altLang="en-US" sz="2400" b="1" dirty="0">
                <a:solidFill>
                  <a:srgbClr val="00B0F0"/>
                </a:solidFill>
                <a:latin typeface="微软雅黑" panose="020B0503020204020204" pitchFamily="34" charset="-122"/>
                <a:ea typeface="微软雅黑" panose="020B0503020204020204" pitchFamily="34" charset="-122"/>
              </a:rPr>
              <a:t>总线上的其它硬件设备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pSp>
        <p:nvGrpSpPr>
          <p:cNvPr id="6" name="Group 4"/>
          <p:cNvGrpSpPr/>
          <p:nvPr/>
        </p:nvGrpSpPr>
        <p:grpSpPr bwMode="auto">
          <a:xfrm>
            <a:off x="1910708" y="2223959"/>
            <a:ext cx="8218487" cy="3997325"/>
            <a:chOff x="292" y="978"/>
            <a:chExt cx="5177" cy="2518"/>
          </a:xfrm>
        </p:grpSpPr>
        <p:pic>
          <p:nvPicPr>
            <p:cNvPr id="9" name="Picture 2" descr="cx2-1"/>
            <p:cNvPicPr>
              <a:picLocks noChangeAspect="1" noChangeArrowheads="1"/>
            </p:cNvPicPr>
            <p:nvPr/>
          </p:nvPicPr>
          <p:blipFill>
            <a:blip r:embed="rId3" cstate="print"/>
            <a:srcRect/>
            <a:stretch>
              <a:fillRect/>
            </a:stretch>
          </p:blipFill>
          <p:spPr bwMode="auto">
            <a:xfrm>
              <a:off x="299" y="978"/>
              <a:ext cx="5161" cy="1182"/>
            </a:xfrm>
            <a:prstGeom prst="rect">
              <a:avLst/>
            </a:prstGeom>
            <a:noFill/>
            <a:ln w="9525">
              <a:noFill/>
              <a:miter lim="800000"/>
              <a:headEnd/>
              <a:tailEnd/>
            </a:ln>
          </p:spPr>
        </p:pic>
        <p:pic>
          <p:nvPicPr>
            <p:cNvPr id="10" name="Picture 3" descr="cx2-2"/>
            <p:cNvPicPr>
              <a:picLocks noChangeAspect="1" noChangeArrowheads="1"/>
            </p:cNvPicPr>
            <p:nvPr/>
          </p:nvPicPr>
          <p:blipFill>
            <a:blip r:embed="rId4" cstate="print"/>
            <a:srcRect/>
            <a:stretch>
              <a:fillRect/>
            </a:stretch>
          </p:blipFill>
          <p:spPr bwMode="auto">
            <a:xfrm>
              <a:off x="292" y="1944"/>
              <a:ext cx="5177" cy="1552"/>
            </a:xfrm>
            <a:prstGeom prst="rect">
              <a:avLst/>
            </a:prstGeom>
            <a:noFill/>
            <a:ln w="9525">
              <a:noFill/>
              <a:miter lim="800000"/>
              <a:headEnd/>
              <a:tailEnd/>
            </a:ln>
          </p:spPr>
        </p:pic>
      </p:grpSp>
      <p:sp>
        <p:nvSpPr>
          <p:cNvPr id="11" name="Text Box 5"/>
          <p:cNvSpPr txBox="1">
            <a:spLocks noChangeArrowheads="1"/>
          </p:cNvSpPr>
          <p:nvPr/>
        </p:nvSpPr>
        <p:spPr bwMode="auto">
          <a:xfrm>
            <a:off x="3173563" y="1753673"/>
            <a:ext cx="5689600" cy="366712"/>
          </a:xfrm>
          <a:prstGeom prst="rect">
            <a:avLst/>
          </a:prstGeom>
          <a:noFill/>
          <a:ln w="9525">
            <a:noFill/>
            <a:miter lim="800000"/>
          </a:ln>
        </p:spPr>
        <p:txBody>
          <a:bodyPr>
            <a:spAutoFit/>
          </a:bodyPr>
          <a:lstStyle/>
          <a:p>
            <a:pPr algn="ctr">
              <a:spcBef>
                <a:spcPct val="50000"/>
              </a:spcBef>
            </a:pPr>
            <a:r>
              <a:rPr lang="zh-CN" altLang="en-US" dirty="0">
                <a:solidFill>
                  <a:schemeClr val="bg1"/>
                </a:solidFill>
                <a:latin typeface="微软雅黑" panose="020B0503020204020204" pitchFamily="34" charset="-122"/>
                <a:ea typeface="微软雅黑" panose="020B0503020204020204" pitchFamily="34" charset="-122"/>
              </a:rPr>
              <a:t>访问设备的一个实例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09759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3.2.3 </a:t>
            </a:r>
            <a:r>
              <a:rPr lang="zh-CN" altLang="en-US" sz="2400" b="1" dirty="0">
                <a:solidFill>
                  <a:srgbClr val="00B0F0"/>
                </a:solidFill>
                <a:latin typeface="微软雅黑" panose="020B0503020204020204" pitchFamily="34" charset="-122"/>
                <a:ea typeface="微软雅黑" panose="020B0503020204020204" pitchFamily="34" charset="-122"/>
              </a:rPr>
              <a:t>总线上的其它硬件设备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25602" name="Picture 6" descr="t03-04"/>
          <p:cNvPicPr>
            <a:picLocks noChangeAspect="1" noChangeArrowheads="1"/>
          </p:cNvPicPr>
          <p:nvPr/>
        </p:nvPicPr>
        <p:blipFill>
          <a:blip r:embed="rId3" cstate="print"/>
          <a:srcRect/>
          <a:stretch>
            <a:fillRect/>
          </a:stretch>
        </p:blipFill>
        <p:spPr bwMode="auto">
          <a:xfrm>
            <a:off x="3571875" y="1718945"/>
            <a:ext cx="3995738" cy="4676775"/>
          </a:xfrm>
          <a:prstGeom prst="rect">
            <a:avLst/>
          </a:prstGeom>
          <a:noFill/>
          <a:ln w="9525">
            <a:noFill/>
            <a:miter lim="800000"/>
            <a:headEnd/>
            <a:tailEnd/>
          </a:ln>
        </p:spPr>
      </p:pic>
      <p:sp>
        <p:nvSpPr>
          <p:cNvPr id="3" name="文本框 2"/>
          <p:cNvSpPr txBox="1"/>
          <p:nvPr/>
        </p:nvSpPr>
        <p:spPr>
          <a:xfrm>
            <a:off x="5575935" y="3265805"/>
            <a:ext cx="2081530" cy="583565"/>
          </a:xfrm>
          <a:prstGeom prst="rect">
            <a:avLst/>
          </a:prstGeom>
          <a:noFill/>
        </p:spPr>
        <p:txBody>
          <a:bodyPr wrap="square" rtlCol="0">
            <a:spAutoFit/>
          </a:bodyPr>
          <a:p>
            <a:r>
              <a:rPr lang="zh-CN" altLang="en-US" sz="1600">
                <a:solidFill>
                  <a:srgbClr val="FF0000"/>
                </a:solidFill>
              </a:rPr>
              <a:t>内存空间</a:t>
            </a:r>
            <a:endParaRPr lang="en-US" altLang="zh-CN" sz="1600">
              <a:solidFill>
                <a:srgbClr val="FF0000"/>
              </a:solidFill>
            </a:endParaRPr>
          </a:p>
          <a:p>
            <a:r>
              <a:rPr lang="en-US" altLang="zh-CN" sz="1600">
                <a:solidFill>
                  <a:srgbClr val="FF0000"/>
                </a:solidFill>
              </a:rPr>
              <a:t>0x00000-0x7ffff</a:t>
            </a:r>
            <a:endParaRPr lang="en-US" altLang="zh-CN" sz="1600">
              <a:solidFill>
                <a:srgbClr val="FF0000"/>
              </a:solidFill>
            </a:endParaRPr>
          </a:p>
        </p:txBody>
      </p:sp>
      <p:sp>
        <p:nvSpPr>
          <p:cNvPr id="5" name="文本框 4"/>
          <p:cNvSpPr txBox="1"/>
          <p:nvPr/>
        </p:nvSpPr>
        <p:spPr>
          <a:xfrm>
            <a:off x="5575935" y="5349875"/>
            <a:ext cx="2081530" cy="583565"/>
          </a:xfrm>
          <a:prstGeom prst="rect">
            <a:avLst/>
          </a:prstGeom>
          <a:noFill/>
        </p:spPr>
        <p:txBody>
          <a:bodyPr wrap="square" rtlCol="0">
            <a:spAutoFit/>
          </a:bodyPr>
          <a:p>
            <a:r>
              <a:rPr lang="zh-CN" altLang="en-US" sz="1600">
                <a:solidFill>
                  <a:srgbClr val="FF0000"/>
                </a:solidFill>
              </a:rPr>
              <a:t>内存空间</a:t>
            </a:r>
            <a:endParaRPr lang="en-US" altLang="zh-CN" sz="1600">
              <a:solidFill>
                <a:srgbClr val="FF0000"/>
              </a:solidFill>
            </a:endParaRPr>
          </a:p>
          <a:p>
            <a:r>
              <a:rPr lang="en-US" altLang="zh-CN" sz="1600">
                <a:solidFill>
                  <a:srgbClr val="FF0000"/>
                </a:solidFill>
              </a:rPr>
              <a:t>0x80000-0x80007</a:t>
            </a:r>
            <a:endParaRPr lang="en-US" altLang="zh-CN" sz="1600">
              <a:solidFill>
                <a:srgbClr val="FF0000"/>
              </a:solidFill>
            </a:endParaRPr>
          </a:p>
        </p:txBody>
      </p:sp>
      <p:sp>
        <p:nvSpPr>
          <p:cNvPr id="6" name="文本框 5"/>
          <p:cNvSpPr txBox="1"/>
          <p:nvPr/>
        </p:nvSpPr>
        <p:spPr>
          <a:xfrm>
            <a:off x="3494405" y="5354955"/>
            <a:ext cx="2081530" cy="583565"/>
          </a:xfrm>
          <a:prstGeom prst="rect">
            <a:avLst/>
          </a:prstGeom>
          <a:noFill/>
        </p:spPr>
        <p:txBody>
          <a:bodyPr wrap="square" rtlCol="0">
            <a:spAutoFit/>
          </a:bodyPr>
          <a:p>
            <a:r>
              <a:rPr lang="en-US" altLang="zh-CN" sz="1600">
                <a:solidFill>
                  <a:srgbClr val="FF0000"/>
                </a:solidFill>
              </a:rPr>
              <a:t>I/O</a:t>
            </a:r>
            <a:r>
              <a:rPr lang="zh-CN" altLang="en-US" sz="1600">
                <a:solidFill>
                  <a:srgbClr val="FF0000"/>
                </a:solidFill>
              </a:rPr>
              <a:t>空间</a:t>
            </a:r>
            <a:endParaRPr lang="en-US" altLang="zh-CN" sz="1600">
              <a:solidFill>
                <a:srgbClr val="FF0000"/>
              </a:solidFill>
            </a:endParaRPr>
          </a:p>
          <a:p>
            <a:r>
              <a:rPr lang="en-US" altLang="zh-CN" sz="1600">
                <a:solidFill>
                  <a:srgbClr val="FF0000"/>
                </a:solidFill>
              </a:rPr>
              <a:t>0x80000-0x800ff</a:t>
            </a:r>
            <a:endParaRPr lang="en-US" altLang="zh-CN" sz="16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3.2.4 </a:t>
            </a:r>
            <a:r>
              <a:rPr lang="zh-CN" altLang="en-US" sz="2400" b="1" dirty="0">
                <a:solidFill>
                  <a:srgbClr val="00B0F0"/>
                </a:solidFill>
                <a:latin typeface="微软雅黑" panose="020B0503020204020204" pitchFamily="34" charset="-122"/>
                <a:ea typeface="微软雅黑" panose="020B0503020204020204" pitchFamily="34" charset="-122"/>
              </a:rPr>
              <a:t>总线控制机制</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642688" y="1856086"/>
            <a:ext cx="8054975" cy="3207032"/>
          </a:xfrm>
          <a:prstGeom prst="rect">
            <a:avLst/>
          </a:prstGeom>
          <a:noFill/>
          <a:ln w="9525">
            <a:noFill/>
            <a:miter lim="800000"/>
          </a:ln>
        </p:spPr>
        <p:txBody>
          <a:bodyPr>
            <a:spAutoFit/>
          </a:bodyPr>
          <a:lstStyle/>
          <a:p>
            <a:pPr algn="l">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、总线握手</a:t>
            </a:r>
            <a:endParaRPr lang="zh-CN" altLang="en-US" sz="24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实现</a:t>
            </a:r>
            <a:r>
              <a:rPr lang="zh-CN" altLang="en-US" sz="2000" dirty="0">
                <a:solidFill>
                  <a:schemeClr val="bg1"/>
                </a:solidFill>
                <a:latin typeface="微软雅黑" panose="020B0503020204020204" pitchFamily="34" charset="-122"/>
                <a:ea typeface="微软雅黑" panose="020B0503020204020204" pitchFamily="34" charset="-122"/>
              </a:rPr>
              <a:t>微处理器控制信号与其它元器件配合的机制称为</a:t>
            </a:r>
            <a:r>
              <a:rPr lang="zh-CN" altLang="en-US" sz="2000" dirty="0">
                <a:solidFill>
                  <a:srgbClr val="FF0000"/>
                </a:solidFill>
                <a:latin typeface="微软雅黑" panose="020B0503020204020204" pitchFamily="34" charset="-122"/>
                <a:ea typeface="微软雅黑" panose="020B0503020204020204" pitchFamily="34" charset="-122"/>
              </a:rPr>
              <a:t>总线握手。</a:t>
            </a:r>
            <a:endParaRPr lang="zh-CN" altLang="en-US" sz="2000" dirty="0">
              <a:solidFill>
                <a:srgbClr val="FF000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总线</a:t>
            </a:r>
            <a:r>
              <a:rPr lang="zh-CN" altLang="en-US" sz="2000" dirty="0">
                <a:solidFill>
                  <a:schemeClr val="bg1"/>
                </a:solidFill>
                <a:latin typeface="微软雅黑" panose="020B0503020204020204" pitchFamily="34" charset="-122"/>
                <a:ea typeface="微软雅黑" panose="020B0503020204020204" pitchFamily="34" charset="-122"/>
              </a:rPr>
              <a:t>握手是需要软件来实现的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、机制</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：无总线握手</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无</a:t>
            </a:r>
            <a:r>
              <a:rPr lang="zh-CN" altLang="en-US" sz="2000" dirty="0">
                <a:solidFill>
                  <a:schemeClr val="bg1"/>
                </a:solidFill>
                <a:latin typeface="微软雅黑" panose="020B0503020204020204" pitchFamily="34" charset="-122"/>
                <a:ea typeface="微软雅黑" panose="020B0503020204020204" pitchFamily="34" charset="-122"/>
              </a:rPr>
              <a:t>总线握手，需要符合微处理器速度的元器件。</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3.2.4 </a:t>
            </a:r>
            <a:r>
              <a:rPr lang="zh-CN" altLang="en-US" sz="2400" b="1" dirty="0">
                <a:solidFill>
                  <a:srgbClr val="00B0F0"/>
                </a:solidFill>
                <a:latin typeface="微软雅黑" panose="020B0503020204020204" pitchFamily="34" charset="-122"/>
                <a:ea typeface="微软雅黑" panose="020B0503020204020204" pitchFamily="34" charset="-122"/>
              </a:rPr>
              <a:t>总线控制机制</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642688" y="1721184"/>
            <a:ext cx="8054975" cy="493148"/>
          </a:xfrm>
          <a:prstGeom prst="rect">
            <a:avLst/>
          </a:prstGeom>
          <a:noFill/>
          <a:ln w="9525">
            <a:noFill/>
            <a:miter lim="800000"/>
          </a:ln>
        </p:spPr>
        <p:txBody>
          <a:bodyPr>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、机制</a:t>
            </a: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：等待信号</a:t>
            </a:r>
            <a:endParaRPr lang="zh-CN" altLang="en-US" sz="2000" dirty="0">
              <a:solidFill>
                <a:srgbClr val="00B0F0"/>
              </a:solidFill>
              <a:latin typeface="微软雅黑" panose="020B0503020204020204" pitchFamily="34" charset="-122"/>
              <a:ea typeface="微软雅黑" panose="020B0503020204020204" pitchFamily="34" charset="-122"/>
            </a:endParaRPr>
          </a:p>
        </p:txBody>
      </p:sp>
      <p:pic>
        <p:nvPicPr>
          <p:cNvPr id="7" name="Picture 5" descr="t03-05a"/>
          <p:cNvPicPr>
            <a:picLocks noChangeAspect="1" noChangeArrowheads="1"/>
          </p:cNvPicPr>
          <p:nvPr/>
        </p:nvPicPr>
        <p:blipFill>
          <a:blip r:embed="rId3" cstate="print"/>
          <a:srcRect/>
          <a:stretch>
            <a:fillRect/>
          </a:stretch>
        </p:blipFill>
        <p:spPr bwMode="auto">
          <a:xfrm>
            <a:off x="2357867" y="2411798"/>
            <a:ext cx="7510462" cy="37211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68570" y="1684033"/>
          <a:ext cx="10764794" cy="4889762"/>
        </p:xfrm>
        <a:graphic>
          <a:graphicData uri="http://schemas.openxmlformats.org/drawingml/2006/table">
            <a:tbl>
              <a:tblPr bandRow="1">
                <a:tableStyleId>{5C22544A-7EE6-4342-B048-85BDC9FD1C3A}</a:tableStyleId>
              </a:tblPr>
              <a:tblGrid>
                <a:gridCol w="4676641"/>
                <a:gridCol w="6088153"/>
              </a:tblGrid>
              <a:tr h="866425">
                <a:tc>
                  <a:txBody>
                    <a:bodyPr/>
                    <a:lstStyle/>
                    <a:p>
                      <a:endParaRPr lang="zh-CN" altLang="en-US" dirty="0">
                        <a:ln>
                          <a:solidFill>
                            <a:srgbClr val="003399"/>
                          </a:solidFill>
                        </a:ln>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99"/>
                    </a:solidFill>
                  </a:tcPr>
                </a:tc>
                <a:tc>
                  <a:txBody>
                    <a:bodyPr/>
                    <a:lstStyle/>
                    <a:p>
                      <a:endParaRPr lang="zh-CN" altLang="en-US" dirty="0">
                        <a:ln>
                          <a:solidFill>
                            <a:srgbClr val="003399"/>
                          </a:solidFill>
                        </a:ln>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3399"/>
                    </a:solidFill>
                  </a:tcPr>
                </a:tc>
              </a:tr>
              <a:tr h="4023337">
                <a:tc>
                  <a:txBody>
                    <a:bodyPr/>
                    <a:lstStyle/>
                    <a:p>
                      <a:endParaRPr lang="zh-CN" altLang="en-US" dirty="0">
                        <a:ln>
                          <a:solidFill>
                            <a:srgbClr val="003399"/>
                          </a:solidFill>
                        </a:ln>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ln>
                          <a:solidFill>
                            <a:srgbClr val="003399"/>
                          </a:solidFill>
                        </a:ln>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5"/>
          <p:cNvSpPr txBox="1">
            <a:spLocks noChangeArrowheads="1"/>
          </p:cNvSpPr>
          <p:nvPr/>
        </p:nvSpPr>
        <p:spPr bwMode="auto">
          <a:xfrm>
            <a:off x="825283" y="1796766"/>
            <a:ext cx="4545787" cy="683264"/>
          </a:xfrm>
          <a:prstGeom prst="rect">
            <a:avLst/>
          </a:prstGeom>
          <a:noFill/>
          <a:ln w="9525">
            <a:noFill/>
            <a:miter lim="800000"/>
          </a:ln>
        </p:spPr>
        <p:txBody>
          <a:bodyPr wrap="square">
            <a:spAutoFit/>
          </a:bodyPr>
          <a:lstStyle/>
          <a:p>
            <a:pPr>
              <a:lnSpc>
                <a:spcPct val="120000"/>
              </a:lnSpc>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微处理器是嵌入式系统的核心部分，从外部结构上看，它至少应该具有</a:t>
            </a:r>
            <a:r>
              <a:rPr lang="zh-CN" altLang="en-US" sz="1600" dirty="0" smtClean="0">
                <a:solidFill>
                  <a:schemeClr val="bg1"/>
                </a:solidFill>
                <a:latin typeface="微软雅黑" panose="020B0503020204020204" pitchFamily="34" charset="-122"/>
                <a:ea typeface="微软雅黑" panose="020B0503020204020204" pitchFamily="34" charset="-122"/>
              </a:rPr>
              <a:t>如下图</a:t>
            </a:r>
            <a:r>
              <a:rPr lang="zh-CN" altLang="en-US" sz="1600" dirty="0">
                <a:solidFill>
                  <a:schemeClr val="bg1"/>
                </a:solidFill>
                <a:latin typeface="微软雅黑" panose="020B0503020204020204" pitchFamily="34" charset="-122"/>
                <a:ea typeface="微软雅黑" panose="020B0503020204020204" pitchFamily="34" charset="-122"/>
              </a:rPr>
              <a:t>所示的这些接口。</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3.1.1 </a:t>
            </a:r>
            <a:r>
              <a:rPr lang="zh-CN" altLang="en-US" sz="2400" b="1" dirty="0">
                <a:solidFill>
                  <a:srgbClr val="00B0F0"/>
                </a:solidFill>
                <a:latin typeface="微软雅黑" panose="020B0503020204020204" pitchFamily="34" charset="-122"/>
                <a:ea typeface="微软雅黑" panose="020B0503020204020204" pitchFamily="34" charset="-122"/>
              </a:rPr>
              <a:t>微处理器的组成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5"/>
          <p:cNvSpPr txBox="1">
            <a:spLocks noChangeArrowheads="1"/>
          </p:cNvSpPr>
          <p:nvPr/>
        </p:nvSpPr>
        <p:spPr bwMode="auto">
          <a:xfrm>
            <a:off x="5536774" y="1796766"/>
            <a:ext cx="5328934" cy="683264"/>
          </a:xfrm>
          <a:prstGeom prst="rect">
            <a:avLst/>
          </a:prstGeom>
          <a:noFill/>
          <a:ln w="9525">
            <a:noFill/>
            <a:miter lim="800000"/>
          </a:ln>
        </p:spPr>
        <p:txBody>
          <a:bodyPr wrap="square">
            <a:spAutoFit/>
          </a:bodyPr>
          <a:lstStyle/>
          <a:p>
            <a:pPr>
              <a:lnSpc>
                <a:spcPct val="120000"/>
              </a:lnSpc>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微处理器从功能上看，它应</a:t>
            </a:r>
            <a:r>
              <a:rPr lang="zh-CN" altLang="en-US" sz="1600" dirty="0" smtClean="0">
                <a:solidFill>
                  <a:schemeClr val="bg1"/>
                </a:solidFill>
                <a:latin typeface="微软雅黑" panose="020B0503020204020204" pitchFamily="34" charset="-122"/>
                <a:ea typeface="微软雅黑" panose="020B0503020204020204" pitchFamily="34" charset="-122"/>
              </a:rPr>
              <a:t>包括如下图所示的</a:t>
            </a:r>
            <a:r>
              <a:rPr lang="zh-CN" altLang="en-US" sz="1600" dirty="0" smtClean="0">
                <a:solidFill>
                  <a:srgbClr val="FF3300"/>
                </a:solidFill>
                <a:latin typeface="微软雅黑" panose="020B0503020204020204" pitchFamily="34" charset="-122"/>
                <a:ea typeface="微软雅黑" panose="020B0503020204020204" pitchFamily="34" charset="-122"/>
              </a:rPr>
              <a:t>控制单元</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rgbClr val="FF3300"/>
                </a:solidFill>
                <a:latin typeface="微软雅黑" panose="020B0503020204020204" pitchFamily="34" charset="-122"/>
                <a:ea typeface="微软雅黑" panose="020B0503020204020204" pitchFamily="34" charset="-122"/>
              </a:rPr>
              <a:t>算术逻辑单元</a:t>
            </a:r>
            <a:r>
              <a:rPr lang="zh-CN" altLang="en-US" sz="1600" dirty="0">
                <a:solidFill>
                  <a:schemeClr val="bg1"/>
                </a:solidFill>
                <a:latin typeface="微软雅黑" panose="020B0503020204020204" pitchFamily="34" charset="-122"/>
                <a:ea typeface="微软雅黑" panose="020B0503020204020204" pitchFamily="34" charset="-122"/>
              </a:rPr>
              <a:t>和</a:t>
            </a:r>
            <a:r>
              <a:rPr lang="zh-CN" altLang="en-US" sz="1600" dirty="0">
                <a:solidFill>
                  <a:srgbClr val="FF3300"/>
                </a:solidFill>
                <a:latin typeface="微软雅黑" panose="020B0503020204020204" pitchFamily="34" charset="-122"/>
                <a:ea typeface="微软雅黑" panose="020B0503020204020204" pitchFamily="34" charset="-122"/>
              </a:rPr>
              <a:t>寄存器</a:t>
            </a:r>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1" name="Picture 9" descr="01-05"/>
          <p:cNvPicPr>
            <a:picLocks noChangeAspect="1" noChangeArrowheads="1"/>
          </p:cNvPicPr>
          <p:nvPr/>
        </p:nvPicPr>
        <p:blipFill>
          <a:blip r:embed="rId3" cstate="print"/>
          <a:srcRect/>
          <a:stretch>
            <a:fillRect/>
          </a:stretch>
        </p:blipFill>
        <p:spPr bwMode="auto">
          <a:xfrm>
            <a:off x="5602284" y="2699921"/>
            <a:ext cx="5766602" cy="3685802"/>
          </a:xfrm>
          <a:prstGeom prst="rect">
            <a:avLst/>
          </a:prstGeom>
          <a:noFill/>
          <a:ln w="9525">
            <a:noFill/>
            <a:miter lim="800000"/>
            <a:headEnd/>
            <a:tailEnd/>
          </a:ln>
        </p:spPr>
      </p:pic>
      <p:pic>
        <p:nvPicPr>
          <p:cNvPr id="12" name="Picture 11" descr="t03-01"/>
          <p:cNvPicPr>
            <a:picLocks noChangeAspect="1" noChangeArrowheads="1"/>
          </p:cNvPicPr>
          <p:nvPr/>
        </p:nvPicPr>
        <p:blipFill>
          <a:blip r:embed="rId4" cstate="print"/>
          <a:srcRect/>
          <a:stretch>
            <a:fillRect/>
          </a:stretch>
        </p:blipFill>
        <p:spPr bwMode="auto">
          <a:xfrm>
            <a:off x="1424951" y="2699921"/>
            <a:ext cx="3346450" cy="37052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3.2.4 </a:t>
            </a:r>
            <a:r>
              <a:rPr lang="zh-CN" altLang="en-US" sz="2400" b="1" dirty="0">
                <a:solidFill>
                  <a:srgbClr val="00B0F0"/>
                </a:solidFill>
                <a:latin typeface="微软雅黑" panose="020B0503020204020204" pitchFamily="34" charset="-122"/>
                <a:ea typeface="微软雅黑" panose="020B0503020204020204" pitchFamily="34" charset="-122"/>
              </a:rPr>
              <a:t>总线控制机制</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28674" name="Picture 2" descr="t03-05b"/>
          <p:cNvPicPr>
            <a:picLocks noChangeAspect="1" noChangeArrowheads="1"/>
          </p:cNvPicPr>
          <p:nvPr/>
        </p:nvPicPr>
        <p:blipFill>
          <a:blip r:embed="rId3" cstate="print">
            <a:biLevel thresh="50000"/>
          </a:blip>
          <a:srcRect/>
          <a:stretch>
            <a:fillRect/>
          </a:stretch>
        </p:blipFill>
        <p:spPr bwMode="auto">
          <a:xfrm>
            <a:off x="2196148" y="1755140"/>
            <a:ext cx="7762875" cy="4446588"/>
          </a:xfrm>
          <a:prstGeom prst="rect">
            <a:avLst/>
          </a:prstGeom>
          <a:noFill/>
          <a:ln w="9525">
            <a:noFill/>
            <a:miter lim="800000"/>
            <a:headEnd/>
            <a:tailEnd/>
          </a:ln>
        </p:spPr>
      </p:pic>
      <p:cxnSp>
        <p:nvCxnSpPr>
          <p:cNvPr id="3" name="直接连接符 2"/>
          <p:cNvCxnSpPr/>
          <p:nvPr/>
        </p:nvCxnSpPr>
        <p:spPr>
          <a:xfrm>
            <a:off x="6674485" y="4975860"/>
            <a:ext cx="202565" cy="281940"/>
          </a:xfrm>
          <a:prstGeom prst="line">
            <a:avLst/>
          </a:prstGeom>
          <a:noFill/>
          <a:ln w="9525" cap="flat" cmpd="sng" algn="ctr">
            <a:noFill/>
            <a:prstDash val="solid"/>
            <a:round/>
            <a:headEnd type="none" w="med" len="med"/>
            <a:tailEnd type="none" w="med" len="med"/>
          </a:ln>
        </p:spPr>
      </p:cxnSp>
      <p:cxnSp>
        <p:nvCxnSpPr>
          <p:cNvPr id="5" name="直接连接符 4"/>
          <p:cNvCxnSpPr/>
          <p:nvPr/>
        </p:nvCxnSpPr>
        <p:spPr>
          <a:xfrm>
            <a:off x="6610350" y="4986020"/>
            <a:ext cx="558800" cy="281305"/>
          </a:xfrm>
          <a:prstGeom prst="line">
            <a:avLst/>
          </a:prstGeom>
          <a:noFill/>
          <a:ln w="9525" cap="flat" cmpd="sng" algn="ctr">
            <a:solidFill>
              <a:schemeClr val="tx1"/>
            </a:solidFill>
            <a:prstDash val="solid"/>
            <a:round/>
            <a:headEnd type="none" w="med" len="med"/>
            <a:tailEnd type="none" w="med" len="med"/>
          </a:ln>
        </p:spPr>
      </p:cxnSp>
      <p:cxnSp>
        <p:nvCxnSpPr>
          <p:cNvPr id="6" name="直接连接符 5"/>
          <p:cNvCxnSpPr/>
          <p:nvPr/>
        </p:nvCxnSpPr>
        <p:spPr>
          <a:xfrm flipV="1">
            <a:off x="7109460" y="5257800"/>
            <a:ext cx="878840" cy="4445"/>
          </a:xfrm>
          <a:prstGeom prst="line">
            <a:avLst/>
          </a:prstGeom>
          <a:noFill/>
          <a:ln w="9525" cap="flat" cmpd="sng" algn="ctr">
            <a:solidFill>
              <a:schemeClr val="tx1"/>
            </a:solidFill>
            <a:prstDash val="solid"/>
            <a:round/>
            <a:headEnd type="none" w="med" len="med"/>
            <a:tailEnd type="none" w="med" len="med"/>
          </a:ln>
        </p:spPr>
      </p:cxnSp>
      <p:sp>
        <p:nvSpPr>
          <p:cNvPr id="7" name="椭圆 6"/>
          <p:cNvSpPr/>
          <p:nvPr/>
        </p:nvSpPr>
        <p:spPr>
          <a:xfrm>
            <a:off x="7361555" y="4837430"/>
            <a:ext cx="381000" cy="271780"/>
          </a:xfrm>
          <a:prstGeom prst="ellipse">
            <a:avLst/>
          </a:prstGeom>
          <a:gradFill>
            <a:gsLst>
              <a:gs pos="0">
                <a:srgbClr val="FE4444"/>
              </a:gs>
              <a:gs pos="100000">
                <a:srgbClr val="832B2B"/>
              </a:gs>
            </a:gsLst>
            <a:lin scaled="0"/>
          </a:gra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3.2.4 </a:t>
            </a:r>
            <a:r>
              <a:rPr lang="zh-CN" altLang="en-US" sz="2400" b="1" dirty="0">
                <a:solidFill>
                  <a:srgbClr val="00B0F0"/>
                </a:solidFill>
                <a:latin typeface="微软雅黑" panose="020B0503020204020204" pitchFamily="34" charset="-122"/>
                <a:ea typeface="微软雅黑" panose="020B0503020204020204" pitchFamily="34" charset="-122"/>
              </a:rPr>
              <a:t>总线控制机制</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642688" y="1528527"/>
            <a:ext cx="8054975" cy="493148"/>
          </a:xfrm>
          <a:prstGeom prst="rect">
            <a:avLst/>
          </a:prstGeom>
          <a:noFill/>
          <a:ln w="9525">
            <a:noFill/>
            <a:miter lim="800000"/>
          </a:ln>
        </p:spPr>
        <p:txBody>
          <a:bodyPr>
            <a:spAutoFit/>
          </a:bodyPr>
          <a:lstStyle/>
          <a:p>
            <a:pPr>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a:solidFill>
                  <a:srgbClr val="00B0F0"/>
                </a:solidFill>
                <a:latin typeface="微软雅黑" panose="020B0503020204020204" pitchFamily="34" charset="-122"/>
                <a:ea typeface="微软雅黑" panose="020B0503020204020204" pitchFamily="34" charset="-122"/>
              </a:rPr>
              <a:t>、机制</a:t>
            </a: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：等待状态</a:t>
            </a:r>
            <a:endParaRPr lang="zh-CN" altLang="en-US" sz="2000" dirty="0">
              <a:solidFill>
                <a:srgbClr val="00B0F0"/>
              </a:solidFill>
              <a:latin typeface="微软雅黑" panose="020B0503020204020204" pitchFamily="34" charset="-122"/>
              <a:ea typeface="微软雅黑" panose="020B0503020204020204" pitchFamily="34" charset="-122"/>
            </a:endParaRPr>
          </a:p>
        </p:txBody>
      </p:sp>
      <p:pic>
        <p:nvPicPr>
          <p:cNvPr id="7" name="Picture 1028" descr="t03-06"/>
          <p:cNvPicPr>
            <a:picLocks noChangeAspect="1" noChangeArrowheads="1"/>
          </p:cNvPicPr>
          <p:nvPr/>
        </p:nvPicPr>
        <p:blipFill>
          <a:blip r:embed="rId3" cstate="print"/>
          <a:srcRect/>
          <a:stretch>
            <a:fillRect/>
          </a:stretch>
        </p:blipFill>
        <p:spPr bwMode="auto">
          <a:xfrm>
            <a:off x="3068166" y="2126607"/>
            <a:ext cx="6018213" cy="42656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3.2 </a:t>
            </a:r>
            <a:r>
              <a:rPr lang="zh-CN" altLang="en-US" sz="2800" b="1" dirty="0">
                <a:solidFill>
                  <a:schemeClr val="bg1"/>
                </a:solidFill>
                <a:latin typeface="微软雅黑" panose="020B0503020204020204" pitchFamily="34" charset="-122"/>
                <a:ea typeface="微软雅黑" panose="020B0503020204020204" pitchFamily="34" charset="-122"/>
              </a:rPr>
              <a:t>总 线</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3.2.4 </a:t>
            </a:r>
            <a:r>
              <a:rPr lang="zh-CN" altLang="en-US" sz="2400" b="1" dirty="0">
                <a:solidFill>
                  <a:srgbClr val="00B0F0"/>
                </a:solidFill>
                <a:latin typeface="微软雅黑" panose="020B0503020204020204" pitchFamily="34" charset="-122"/>
                <a:ea typeface="微软雅黑" panose="020B0503020204020204" pitchFamily="34" charset="-122"/>
              </a:rPr>
              <a:t>总线控制机制</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9" name="Picture 2" descr="t03-07"/>
          <p:cNvPicPr>
            <a:picLocks noChangeAspect="1" noChangeArrowheads="1"/>
          </p:cNvPicPr>
          <p:nvPr/>
        </p:nvPicPr>
        <p:blipFill>
          <a:blip r:embed="rId3" cstate="print"/>
          <a:srcRect/>
          <a:stretch>
            <a:fillRect/>
          </a:stretch>
        </p:blipFill>
        <p:spPr bwMode="auto">
          <a:xfrm>
            <a:off x="2252019" y="1718344"/>
            <a:ext cx="7624763" cy="480853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剪去单角的矩形 6"/>
          <p:cNvSpPr/>
          <p:nvPr/>
        </p:nvSpPr>
        <p:spPr>
          <a:xfrm>
            <a:off x="1511644" y="2232773"/>
            <a:ext cx="9366421" cy="2611076"/>
          </a:xfrm>
          <a:prstGeom prst="snip1Rect">
            <a:avLst/>
          </a:prstGeom>
          <a:solidFill>
            <a:srgbClr val="003399">
              <a:alpha val="65000"/>
            </a:srgbClr>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3.3 </a:t>
            </a:r>
            <a:r>
              <a:rPr lang="zh-CN" altLang="en-US" sz="2800" b="1" dirty="0">
                <a:solidFill>
                  <a:schemeClr val="bg1"/>
                </a:solidFill>
                <a:latin typeface="微软雅黑" panose="020B0503020204020204" pitchFamily="34" charset="-122"/>
                <a:ea typeface="微软雅黑" panose="020B0503020204020204" pitchFamily="34" charset="-122"/>
              </a:rPr>
              <a:t>直接内存访问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Text Box 3"/>
          <p:cNvSpPr txBox="1">
            <a:spLocks noChangeArrowheads="1"/>
          </p:cNvSpPr>
          <p:nvPr/>
        </p:nvSpPr>
        <p:spPr bwMode="auto">
          <a:xfrm>
            <a:off x="1816511" y="2568815"/>
            <a:ext cx="8756685" cy="1938992"/>
          </a:xfrm>
          <a:prstGeom prst="rect">
            <a:avLst/>
          </a:prstGeom>
          <a:noFill/>
          <a:ln w="9525">
            <a:noFill/>
            <a:miter lim="800000"/>
          </a:ln>
        </p:spPr>
        <p:txBody>
          <a:bodyPr wrap="square">
            <a:spAutoFit/>
          </a:bodyPr>
          <a:lstStyle/>
          <a:p>
            <a:pPr>
              <a:lnSpc>
                <a:spcPct val="120000"/>
              </a:lnSpc>
              <a:spcBef>
                <a:spcPct val="20000"/>
              </a:spcBef>
            </a:pPr>
            <a:r>
              <a:rPr lang="zh-CN" altLang="en-US" sz="2400" dirty="0">
                <a:solidFill>
                  <a:srgbClr val="00B0F0"/>
                </a:solidFill>
                <a:latin typeface="微软雅黑" panose="020B0503020204020204" pitchFamily="34" charset="-122"/>
                <a:ea typeface="微软雅黑" panose="020B0503020204020204" pitchFamily="34" charset="-122"/>
              </a:rPr>
              <a:t>直接内存访问（</a:t>
            </a:r>
            <a:r>
              <a:rPr lang="en-US" altLang="zh-CN" sz="2400" dirty="0">
                <a:solidFill>
                  <a:srgbClr val="00B0F0"/>
                </a:solidFill>
                <a:latin typeface="微软雅黑" panose="020B0503020204020204" pitchFamily="34" charset="-122"/>
                <a:ea typeface="微软雅黑" panose="020B0503020204020204" pitchFamily="34" charset="-122"/>
              </a:rPr>
              <a:t>DMA</a:t>
            </a:r>
            <a:r>
              <a:rPr lang="zh-CN" altLang="en-US" sz="2400" dirty="0" smtClean="0">
                <a:solidFill>
                  <a:srgbClr val="00B0F0"/>
                </a:solidFill>
                <a:latin typeface="微软雅黑" panose="020B0503020204020204" pitchFamily="34" charset="-122"/>
                <a:ea typeface="微软雅黑" panose="020B0503020204020204" pitchFamily="34" charset="-122"/>
              </a:rPr>
              <a:t>）</a:t>
            </a:r>
            <a:endParaRPr lang="zh-CN" altLang="en-US" sz="2400" dirty="0" smtClean="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400" dirty="0" smtClean="0">
                <a:solidFill>
                  <a:schemeClr val="bg1"/>
                </a:solidFill>
                <a:latin typeface="微软雅黑" panose="020B0503020204020204" pitchFamily="34" charset="-122"/>
                <a:ea typeface="微软雅黑" panose="020B0503020204020204" pitchFamily="34" charset="-122"/>
              </a:rPr>
              <a:t>DMA</a:t>
            </a:r>
            <a:r>
              <a:rPr lang="zh-CN" altLang="en-US" sz="2400" dirty="0">
                <a:solidFill>
                  <a:schemeClr val="bg1"/>
                </a:solidFill>
                <a:latin typeface="微软雅黑" panose="020B0503020204020204" pitchFamily="34" charset="-122"/>
                <a:ea typeface="微软雅黑" panose="020B0503020204020204" pitchFamily="34" charset="-122"/>
              </a:rPr>
              <a:t>是指从</a:t>
            </a:r>
            <a:r>
              <a:rPr lang="en-US" altLang="zh-CN" sz="2400" dirty="0">
                <a:solidFill>
                  <a:schemeClr val="bg1"/>
                </a:solidFill>
                <a:latin typeface="微软雅黑" panose="020B0503020204020204" pitchFamily="34" charset="-122"/>
                <a:ea typeface="微软雅黑" panose="020B0503020204020204" pitchFamily="34" charset="-122"/>
              </a:rPr>
              <a:t>I/O</a:t>
            </a:r>
            <a:r>
              <a:rPr lang="zh-CN" altLang="en-US" sz="2400" dirty="0">
                <a:solidFill>
                  <a:schemeClr val="bg1"/>
                </a:solidFill>
                <a:latin typeface="微软雅黑" panose="020B0503020204020204" pitchFamily="34" charset="-122"/>
                <a:ea typeface="微软雅黑" panose="020B0503020204020204" pitchFamily="34" charset="-122"/>
              </a:rPr>
              <a:t>设备读取数据写入内存或从内存读取数据写入</a:t>
            </a:r>
            <a:r>
              <a:rPr lang="en-US" altLang="zh-CN" sz="2400" dirty="0">
                <a:solidFill>
                  <a:schemeClr val="bg1"/>
                </a:solidFill>
                <a:latin typeface="微软雅黑" panose="020B0503020204020204" pitchFamily="34" charset="-122"/>
                <a:ea typeface="微软雅黑" panose="020B0503020204020204" pitchFamily="34" charset="-122"/>
              </a:rPr>
              <a:t>I/O</a:t>
            </a:r>
            <a:r>
              <a:rPr lang="zh-CN" altLang="en-US" sz="2400" dirty="0">
                <a:solidFill>
                  <a:schemeClr val="bg1"/>
                </a:solidFill>
                <a:latin typeface="微软雅黑" panose="020B0503020204020204" pitchFamily="34" charset="-122"/>
                <a:ea typeface="微软雅黑" panose="020B0503020204020204" pitchFamily="34" charset="-122"/>
              </a:rPr>
              <a:t>设备的电路，这两个过程都没有软件的参与。我们要解决的是内存访问发生冲突的问题。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3.3 </a:t>
            </a:r>
            <a:r>
              <a:rPr lang="zh-CN" altLang="en-US" sz="2800" b="1" dirty="0">
                <a:solidFill>
                  <a:schemeClr val="bg1"/>
                </a:solidFill>
                <a:latin typeface="微软雅黑" panose="020B0503020204020204" pitchFamily="34" charset="-122"/>
                <a:ea typeface="微软雅黑" panose="020B0503020204020204" pitchFamily="34" charset="-122"/>
              </a:rPr>
              <a:t>直接内存访问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Text Box 10"/>
          <p:cNvSpPr txBox="1">
            <a:spLocks noChangeArrowheads="1"/>
          </p:cNvSpPr>
          <p:nvPr/>
        </p:nvSpPr>
        <p:spPr bwMode="auto">
          <a:xfrm>
            <a:off x="4904906" y="1183544"/>
            <a:ext cx="2364123" cy="400110"/>
          </a:xfrm>
          <a:prstGeom prst="rect">
            <a:avLst/>
          </a:prstGeom>
          <a:noFill/>
          <a:ln w="9525">
            <a:noFill/>
            <a:miter lim="800000"/>
          </a:ln>
          <a:effectLst/>
        </p:spPr>
        <p:txBody>
          <a:bodyPr wrap="square">
            <a:spAutoFit/>
          </a:bodyPr>
          <a:lstStyle/>
          <a:p>
            <a:pPr algn="ctr">
              <a:spcBef>
                <a:spcPct val="50000"/>
              </a:spcBef>
            </a:pPr>
            <a:r>
              <a:rPr lang="en-US" altLang="zh-CN" sz="2000" dirty="0">
                <a:solidFill>
                  <a:schemeClr val="bg1"/>
                </a:solidFill>
                <a:latin typeface="微软雅黑" panose="020B0503020204020204" pitchFamily="34" charset="-122"/>
                <a:ea typeface="微软雅黑" panose="020B0503020204020204" pitchFamily="34" charset="-122"/>
              </a:rPr>
              <a:t>DMA</a:t>
            </a:r>
            <a:r>
              <a:rPr lang="zh-CN" altLang="en-US" sz="2000" dirty="0">
                <a:solidFill>
                  <a:schemeClr val="bg1"/>
                </a:solidFill>
                <a:latin typeface="微软雅黑" panose="020B0503020204020204" pitchFamily="34" charset="-122"/>
                <a:ea typeface="微软雅黑" panose="020B0503020204020204" pitchFamily="34" charset="-122"/>
              </a:rPr>
              <a:t>工作</a:t>
            </a:r>
            <a:r>
              <a:rPr lang="zh-CN" altLang="en-US" sz="2000" dirty="0" smtClean="0">
                <a:solidFill>
                  <a:schemeClr val="bg1"/>
                </a:solidFill>
                <a:latin typeface="微软雅黑" panose="020B0503020204020204" pitchFamily="34" charset="-122"/>
                <a:ea typeface="微软雅黑" panose="020B0503020204020204" pitchFamily="34" charset="-122"/>
              </a:rPr>
              <a:t>原理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0" name="Picture 2" descr="t03-08"/>
          <p:cNvPicPr>
            <a:picLocks noChangeAspect="1" noChangeArrowheads="1"/>
          </p:cNvPicPr>
          <p:nvPr/>
        </p:nvPicPr>
        <p:blipFill>
          <a:blip r:embed="rId3" cstate="print"/>
          <a:srcRect/>
          <a:stretch>
            <a:fillRect/>
          </a:stretch>
        </p:blipFill>
        <p:spPr bwMode="auto">
          <a:xfrm>
            <a:off x="2642760" y="1666034"/>
            <a:ext cx="6707187" cy="4572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3.3 </a:t>
            </a:r>
            <a:r>
              <a:rPr lang="zh-CN" altLang="en-US" sz="2800" b="1" dirty="0">
                <a:solidFill>
                  <a:schemeClr val="bg1"/>
                </a:solidFill>
                <a:latin typeface="微软雅黑" panose="020B0503020204020204" pitchFamily="34" charset="-122"/>
                <a:ea typeface="微软雅黑" panose="020B0503020204020204" pitchFamily="34" charset="-122"/>
              </a:rPr>
              <a:t>直接内存访问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Text Box 10"/>
          <p:cNvSpPr txBox="1">
            <a:spLocks noChangeArrowheads="1"/>
          </p:cNvSpPr>
          <p:nvPr/>
        </p:nvSpPr>
        <p:spPr bwMode="auto">
          <a:xfrm>
            <a:off x="4944980" y="1183544"/>
            <a:ext cx="2364123" cy="400110"/>
          </a:xfrm>
          <a:prstGeom prst="rect">
            <a:avLst/>
          </a:prstGeom>
          <a:noFill/>
          <a:ln w="9525">
            <a:noFill/>
            <a:miter lim="800000"/>
          </a:ln>
          <a:effectLst/>
        </p:spPr>
        <p:txBody>
          <a:bodyPr wrap="square">
            <a:spAutoFit/>
          </a:bodyPr>
          <a:lstStyle/>
          <a:p>
            <a:pPr algn="ctr">
              <a:spcBef>
                <a:spcPct val="50000"/>
              </a:spcBef>
            </a:pPr>
            <a:r>
              <a:rPr lang="en-US" altLang="zh-CN" sz="2000" dirty="0">
                <a:solidFill>
                  <a:schemeClr val="bg1"/>
                </a:solidFill>
                <a:latin typeface="微软雅黑" panose="020B0503020204020204" pitchFamily="34" charset="-122"/>
                <a:ea typeface="微软雅黑" panose="020B0503020204020204" pitchFamily="34" charset="-122"/>
              </a:rPr>
              <a:t>DMA</a:t>
            </a:r>
            <a:r>
              <a:rPr lang="zh-CN" altLang="en-US" sz="2000" dirty="0">
                <a:solidFill>
                  <a:schemeClr val="bg1"/>
                </a:solidFill>
                <a:latin typeface="微软雅黑" panose="020B0503020204020204" pitchFamily="34" charset="-122"/>
                <a:ea typeface="微软雅黑" panose="020B0503020204020204" pitchFamily="34" charset="-122"/>
              </a:rPr>
              <a:t>工作</a:t>
            </a:r>
            <a:r>
              <a:rPr lang="zh-CN" altLang="en-US" sz="2000" dirty="0" smtClean="0">
                <a:solidFill>
                  <a:schemeClr val="bg1"/>
                </a:solidFill>
                <a:latin typeface="微软雅黑" panose="020B0503020204020204" pitchFamily="34" charset="-122"/>
                <a:ea typeface="微软雅黑" panose="020B0503020204020204" pitchFamily="34" charset="-122"/>
              </a:rPr>
              <a:t>原理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6" name="Picture 2" descr="t03-09"/>
          <p:cNvPicPr>
            <a:picLocks noChangeAspect="1" noChangeArrowheads="1"/>
          </p:cNvPicPr>
          <p:nvPr/>
        </p:nvPicPr>
        <p:blipFill>
          <a:blip r:embed="rId3" cstate="print"/>
          <a:srcRect/>
          <a:stretch>
            <a:fillRect/>
          </a:stretch>
        </p:blipFill>
        <p:spPr bwMode="auto">
          <a:xfrm>
            <a:off x="2565486" y="1693778"/>
            <a:ext cx="7123113" cy="47847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3.4 </a:t>
            </a:r>
            <a:r>
              <a:rPr lang="zh-CN" altLang="en-US" sz="2800" b="1" dirty="0">
                <a:solidFill>
                  <a:schemeClr val="bg1"/>
                </a:solidFill>
                <a:latin typeface="微软雅黑" panose="020B0503020204020204" pitchFamily="34" charset="-122"/>
                <a:ea typeface="微软雅黑" panose="020B0503020204020204" pitchFamily="34" charset="-122"/>
              </a:rPr>
              <a:t>中 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3"/>
          <p:cNvSpPr txBox="1">
            <a:spLocks noChangeArrowheads="1"/>
          </p:cNvSpPr>
          <p:nvPr/>
        </p:nvSpPr>
        <p:spPr bwMode="auto">
          <a:xfrm>
            <a:off x="678892" y="1200880"/>
            <a:ext cx="10590469" cy="3170099"/>
          </a:xfrm>
          <a:prstGeom prst="rect">
            <a:avLst/>
          </a:prstGeom>
          <a:noFill/>
          <a:ln w="9525">
            <a:noFill/>
            <a:miter lim="800000"/>
          </a:ln>
        </p:spPr>
        <p:txBody>
          <a:bodyPr wrap="square">
            <a:spAutoFit/>
          </a:bodyPr>
          <a:lstStyle/>
          <a:p>
            <a:pPr algn="l">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、中断程序</a:t>
            </a:r>
            <a:endParaRPr lang="zh-CN" altLang="en-US" sz="24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微处理器</a:t>
            </a:r>
            <a:r>
              <a:rPr lang="zh-CN" altLang="en-US" sz="2000" dirty="0">
                <a:solidFill>
                  <a:schemeClr val="bg1"/>
                </a:solidFill>
                <a:latin typeface="微软雅黑" panose="020B0503020204020204" pitchFamily="34" charset="-122"/>
                <a:ea typeface="微软雅黑" panose="020B0503020204020204" pitchFamily="34" charset="-122"/>
              </a:rPr>
              <a:t>的特点之一是可以被中断，所谓中断是指</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可以停止它正在执行的程序转而去执行其它程序，即</a:t>
            </a:r>
            <a:r>
              <a:rPr lang="zh-CN" altLang="en-US" sz="2000" dirty="0">
                <a:solidFill>
                  <a:srgbClr val="FF0000"/>
                </a:solidFill>
                <a:latin typeface="微软雅黑" panose="020B0503020204020204" pitchFamily="34" charset="-122"/>
                <a:ea typeface="微软雅黑" panose="020B0503020204020204" pitchFamily="34" charset="-122"/>
              </a:rPr>
              <a:t>中断程序</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4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、中断请求</a:t>
            </a:r>
            <a:endParaRPr lang="zh-CN" altLang="en-US" sz="24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通知</a:t>
            </a:r>
            <a:r>
              <a:rPr lang="zh-CN" altLang="en-US" sz="2000" dirty="0">
                <a:solidFill>
                  <a:schemeClr val="bg1"/>
                </a:solidFill>
                <a:latin typeface="微软雅黑" panose="020B0503020204020204" pitchFamily="34" charset="-122"/>
                <a:ea typeface="微软雅黑" panose="020B0503020204020204" pitchFamily="34" charset="-122"/>
              </a:rPr>
              <a:t>微处理器去运行中断程序的信号称为</a:t>
            </a:r>
            <a:r>
              <a:rPr lang="zh-CN" altLang="en-US" sz="2000" dirty="0">
                <a:solidFill>
                  <a:srgbClr val="FF0000"/>
                </a:solidFill>
                <a:latin typeface="微软雅黑" panose="020B0503020204020204" pitchFamily="34" charset="-122"/>
                <a:ea typeface="微软雅黑" panose="020B0503020204020204" pitchFamily="34" charset="-122"/>
              </a:rPr>
              <a:t>中断请求</a:t>
            </a:r>
            <a:r>
              <a:rPr lang="en-US" altLang="zh-CN" sz="2000" dirty="0">
                <a:solidFill>
                  <a:srgbClr val="FF0000"/>
                </a:solidFill>
                <a:latin typeface="微软雅黑" panose="020B0503020204020204" pitchFamily="34" charset="-122"/>
                <a:ea typeface="微软雅黑" panose="020B0503020204020204" pitchFamily="34" charset="-122"/>
              </a:rPr>
              <a:t>(IRQ)</a:t>
            </a:r>
            <a:r>
              <a:rPr lang="zh-CN" altLang="en-US" sz="2000" dirty="0">
                <a:solidFill>
                  <a:schemeClr val="bg1"/>
                </a:solidFill>
                <a:latin typeface="微软雅黑" panose="020B0503020204020204" pitchFamily="34" charset="-122"/>
                <a:ea typeface="微软雅黑" panose="020B0503020204020204" pitchFamily="34" charset="-122"/>
              </a:rPr>
              <a:t>。输入可以是边沿触发，也可以是电平触发。</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3.4 </a:t>
            </a:r>
            <a:r>
              <a:rPr lang="zh-CN" altLang="en-US" sz="2800" b="1" dirty="0">
                <a:solidFill>
                  <a:schemeClr val="bg1"/>
                </a:solidFill>
                <a:latin typeface="微软雅黑" panose="020B0503020204020204" pitchFamily="34" charset="-122"/>
                <a:ea typeface="微软雅黑" panose="020B0503020204020204" pitchFamily="34" charset="-122"/>
              </a:rPr>
              <a:t>中 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5" name="Picture 2" descr="t03-12"/>
          <p:cNvPicPr>
            <a:picLocks noChangeAspect="1" noChangeArrowheads="1"/>
          </p:cNvPicPr>
          <p:nvPr/>
        </p:nvPicPr>
        <p:blipFill>
          <a:blip r:embed="rId3" cstate="print"/>
          <a:srcRect/>
          <a:stretch>
            <a:fillRect/>
          </a:stretch>
        </p:blipFill>
        <p:spPr bwMode="auto">
          <a:xfrm>
            <a:off x="2405407" y="1329425"/>
            <a:ext cx="7342187" cy="47371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363425"/>
            <a:ext cx="4584909"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3.5.1 </a:t>
            </a:r>
            <a:r>
              <a:rPr lang="zh-CN" altLang="en-US" sz="2400" b="1" dirty="0">
                <a:solidFill>
                  <a:srgbClr val="00B0F0"/>
                </a:solidFill>
                <a:latin typeface="微软雅黑" panose="020B0503020204020204" pitchFamily="34" charset="-122"/>
                <a:ea typeface="微软雅黑" panose="020B0503020204020204" pitchFamily="34" charset="-122"/>
              </a:rPr>
              <a:t>通用异步收发器和</a:t>
            </a:r>
            <a:r>
              <a:rPr lang="en-US" altLang="zh-CN" sz="2400" b="1" dirty="0">
                <a:solidFill>
                  <a:srgbClr val="00B0F0"/>
                </a:solidFill>
                <a:latin typeface="微软雅黑" panose="020B0503020204020204" pitchFamily="34" charset="-122"/>
                <a:ea typeface="微软雅黑" panose="020B0503020204020204" pitchFamily="34" charset="-122"/>
              </a:rPr>
              <a:t>RS-232</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auto">
          <a:xfrm>
            <a:off x="642688" y="2221806"/>
            <a:ext cx="10832620" cy="1323439"/>
          </a:xfrm>
          <a:prstGeom prst="rect">
            <a:avLst/>
          </a:prstGeom>
          <a:noFill/>
          <a:ln w="9525">
            <a:noFill/>
            <a:miter lim="800000"/>
          </a:ln>
          <a:effectLst/>
        </p:spPr>
        <p:txBody>
          <a:bodyPr wrap="square">
            <a:spAutoFit/>
          </a:bodyPr>
          <a:lstStyle/>
          <a:p>
            <a:pPr marL="342900" indent="-342900">
              <a:lnSpc>
                <a:spcPct val="120000"/>
              </a:lnSpc>
              <a:spcBef>
                <a:spcPct val="20000"/>
              </a:spcBef>
              <a:buFont typeface="Arial" panose="020B0604020202020204"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通用</a:t>
            </a:r>
            <a:r>
              <a:rPr lang="zh-CN" altLang="en-US" sz="2000" dirty="0">
                <a:solidFill>
                  <a:schemeClr val="bg1"/>
                </a:solidFill>
                <a:latin typeface="微软雅黑" panose="020B0503020204020204" pitchFamily="34" charset="-122"/>
                <a:ea typeface="微软雅黑" panose="020B0503020204020204" pitchFamily="34" charset="-122"/>
              </a:rPr>
              <a:t>异步收发器（</a:t>
            </a:r>
            <a:r>
              <a:rPr lang="en-US" altLang="zh-CN" sz="2000" dirty="0">
                <a:solidFill>
                  <a:schemeClr val="bg1"/>
                </a:solidFill>
                <a:latin typeface="微软雅黑" panose="020B0503020204020204" pitchFamily="34" charset="-122"/>
                <a:ea typeface="微软雅黑" panose="020B0503020204020204" pitchFamily="34" charset="-122"/>
              </a:rPr>
              <a:t>UART</a:t>
            </a:r>
            <a:r>
              <a:rPr lang="zh-CN" altLang="en-US" sz="2000" dirty="0">
                <a:solidFill>
                  <a:schemeClr val="bg1"/>
                </a:solidFill>
                <a:latin typeface="微软雅黑" panose="020B0503020204020204" pitchFamily="34" charset="-122"/>
                <a:ea typeface="微软雅黑" panose="020B0503020204020204" pitchFamily="34" charset="-122"/>
              </a:rPr>
              <a:t>）是最常用的设备之一，其目的是通过</a:t>
            </a:r>
            <a:r>
              <a:rPr lang="zh-CN" altLang="en-US" sz="2000" dirty="0">
                <a:solidFill>
                  <a:srgbClr val="FF0000"/>
                </a:solidFill>
                <a:latin typeface="微软雅黑" panose="020B0503020204020204" pitchFamily="34" charset="-122"/>
                <a:ea typeface="微软雅黑" panose="020B0503020204020204" pitchFamily="34" charset="-122"/>
              </a:rPr>
              <a:t>串行接口</a:t>
            </a:r>
            <a:r>
              <a:rPr lang="zh-CN" altLang="en-US" sz="2000" dirty="0">
                <a:solidFill>
                  <a:schemeClr val="bg1"/>
                </a:solidFill>
                <a:latin typeface="微软雅黑" panose="020B0503020204020204" pitchFamily="34" charset="-122"/>
                <a:ea typeface="微软雅黑" panose="020B0503020204020204" pitchFamily="34" charset="-122"/>
              </a:rPr>
              <a:t>转换数据</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Char char="•"/>
            </a:pPr>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常用</a:t>
            </a:r>
            <a:r>
              <a:rPr lang="zh-CN" altLang="en-US" sz="2000" dirty="0">
                <a:solidFill>
                  <a:schemeClr val="bg1"/>
                </a:solidFill>
                <a:latin typeface="微软雅黑" panose="020B0503020204020204" pitchFamily="34" charset="-122"/>
                <a:ea typeface="微软雅黑" panose="020B0503020204020204" pitchFamily="34" charset="-122"/>
              </a:rPr>
              <a:t>的串行接口标准是</a:t>
            </a:r>
            <a:r>
              <a:rPr lang="en-US" altLang="zh-CN" sz="2000" dirty="0">
                <a:solidFill>
                  <a:schemeClr val="bg1"/>
                </a:solidFill>
                <a:latin typeface="微软雅黑" panose="020B0503020204020204" pitchFamily="34" charset="-122"/>
                <a:ea typeface="微软雅黑" panose="020B0503020204020204" pitchFamily="34" charset="-122"/>
              </a:rPr>
              <a:t>RS-232</a:t>
            </a:r>
            <a:r>
              <a:rPr lang="zh-CN" altLang="en-US" sz="2000" dirty="0">
                <a:solidFill>
                  <a:schemeClr val="bg1"/>
                </a:solidFill>
                <a:latin typeface="微软雅黑" panose="020B0503020204020204" pitchFamily="34" charset="-122"/>
                <a:ea typeface="微软雅黑" panose="020B0503020204020204" pitchFamily="34" charset="-122"/>
              </a:rPr>
              <a:t>接口，该接口在计算机中的应用也是非常广泛的。</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584909"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3.5.1 </a:t>
            </a:r>
            <a:r>
              <a:rPr lang="zh-CN" altLang="en-US" sz="2400" b="1" dirty="0">
                <a:solidFill>
                  <a:srgbClr val="00B0F0"/>
                </a:solidFill>
                <a:latin typeface="微软雅黑" panose="020B0503020204020204" pitchFamily="34" charset="-122"/>
                <a:ea typeface="微软雅黑" panose="020B0503020204020204" pitchFamily="34" charset="-122"/>
              </a:rPr>
              <a:t>通用异步收发器和</a:t>
            </a:r>
            <a:r>
              <a:rPr lang="en-US" altLang="zh-CN" sz="2400" b="1" dirty="0">
                <a:solidFill>
                  <a:srgbClr val="00B0F0"/>
                </a:solidFill>
                <a:latin typeface="微软雅黑" panose="020B0503020204020204" pitchFamily="34" charset="-122"/>
                <a:ea typeface="微软雅黑" panose="020B0503020204020204" pitchFamily="34" charset="-122"/>
              </a:rPr>
              <a:t>RS-232</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auto">
          <a:xfrm>
            <a:off x="642687" y="1702824"/>
            <a:ext cx="6260621" cy="4302716"/>
          </a:xfrm>
          <a:prstGeom prst="rect">
            <a:avLst/>
          </a:prstGeom>
          <a:noFill/>
          <a:ln w="9525">
            <a:noFill/>
            <a:miter lim="800000"/>
          </a:ln>
          <a:effectLst/>
        </p:spPr>
        <p:txBody>
          <a:bodyPr wrap="square">
            <a:spAutoFit/>
          </a:bodyPr>
          <a:lstStyle/>
          <a:p>
            <a:pPr>
              <a:lnSpc>
                <a:spcPct val="120000"/>
              </a:lnSpc>
              <a:spcBef>
                <a:spcPct val="20000"/>
              </a:spcBef>
            </a:pPr>
            <a:r>
              <a:rPr lang="zh-CN" altLang="en-US" dirty="0" smtClean="0">
                <a:solidFill>
                  <a:schemeClr val="bg1"/>
                </a:solidFill>
                <a:latin typeface="微软雅黑" panose="020B0503020204020204" pitchFamily="34" charset="-122"/>
                <a:ea typeface="微软雅黑" panose="020B0503020204020204" pitchFamily="34" charset="-122"/>
              </a:rPr>
              <a:t>       右图</a:t>
            </a:r>
            <a:r>
              <a:rPr lang="zh-CN" altLang="en-US" dirty="0">
                <a:solidFill>
                  <a:schemeClr val="bg1"/>
                </a:solidFill>
                <a:latin typeface="微软雅黑" panose="020B0503020204020204" pitchFamily="34" charset="-122"/>
                <a:ea typeface="微软雅黑" panose="020B0503020204020204" pitchFamily="34" charset="-122"/>
              </a:rPr>
              <a:t>是一个典型的</a:t>
            </a:r>
            <a:r>
              <a:rPr lang="en-US" altLang="zh-CN" dirty="0">
                <a:solidFill>
                  <a:schemeClr val="bg1"/>
                </a:solidFill>
                <a:latin typeface="微软雅黑" panose="020B0503020204020204" pitchFamily="34" charset="-122"/>
                <a:ea typeface="微软雅黑" panose="020B0503020204020204" pitchFamily="34" charset="-122"/>
              </a:rPr>
              <a:t>UART</a:t>
            </a:r>
            <a:r>
              <a:rPr lang="zh-CN" altLang="en-US" dirty="0">
                <a:solidFill>
                  <a:schemeClr val="bg1"/>
                </a:solidFill>
                <a:latin typeface="微软雅黑" panose="020B0503020204020204" pitchFamily="34" charset="-122"/>
                <a:ea typeface="微软雅黑" panose="020B0503020204020204" pitchFamily="34" charset="-122"/>
              </a:rPr>
              <a:t>，图的左边是地址线、数据</a:t>
            </a:r>
            <a:r>
              <a:rPr lang="zh-CN" altLang="en-US" dirty="0" smtClean="0">
                <a:solidFill>
                  <a:schemeClr val="bg1"/>
                </a:solidFill>
                <a:latin typeface="微软雅黑" panose="020B0503020204020204" pitchFamily="34" charset="-122"/>
                <a:ea typeface="微软雅黑" panose="020B0503020204020204" pitchFamily="34" charset="-122"/>
              </a:rPr>
              <a:t>线中</a:t>
            </a:r>
            <a:r>
              <a:rPr lang="zh-CN" altLang="en-US" dirty="0">
                <a:solidFill>
                  <a:schemeClr val="bg1"/>
                </a:solidFill>
                <a:latin typeface="微软雅黑" panose="020B0503020204020204" pitchFamily="34" charset="-122"/>
                <a:ea typeface="微软雅黑" panose="020B0503020204020204" pitchFamily="34" charset="-122"/>
              </a:rPr>
              <a:t>断线、读写线和片选线。从微处理器的角度来看，</a:t>
            </a:r>
            <a:r>
              <a:rPr lang="en-US" altLang="zh-CN" dirty="0">
                <a:solidFill>
                  <a:schemeClr val="bg1"/>
                </a:solidFill>
                <a:latin typeface="微软雅黑" panose="020B0503020204020204" pitchFamily="34" charset="-122"/>
                <a:ea typeface="微软雅黑" panose="020B0503020204020204" pitchFamily="34" charset="-122"/>
              </a:rPr>
              <a:t>UART</a:t>
            </a:r>
            <a:r>
              <a:rPr lang="zh-CN" altLang="en-US" dirty="0">
                <a:solidFill>
                  <a:schemeClr val="bg1"/>
                </a:solidFill>
                <a:latin typeface="微软雅黑" panose="020B0503020204020204" pitchFamily="34" charset="-122"/>
                <a:ea typeface="微软雅黑" panose="020B0503020204020204" pitchFamily="34" charset="-122"/>
              </a:rPr>
              <a:t>等效于一个内存，只要在总线上设置符合时序的信号顺序，微处理器就可以与</a:t>
            </a:r>
            <a:r>
              <a:rPr lang="en-US" altLang="zh-CN" dirty="0">
                <a:solidFill>
                  <a:schemeClr val="bg1"/>
                </a:solidFill>
                <a:latin typeface="微软雅黑" panose="020B0503020204020204" pitchFamily="34" charset="-122"/>
                <a:ea typeface="微软雅黑" panose="020B0503020204020204" pitchFamily="34" charset="-122"/>
              </a:rPr>
              <a:t>UART</a:t>
            </a:r>
            <a:r>
              <a:rPr lang="zh-CN" altLang="en-US" dirty="0">
                <a:solidFill>
                  <a:schemeClr val="bg1"/>
                </a:solidFill>
                <a:latin typeface="微软雅黑" panose="020B0503020204020204" pitchFamily="34" charset="-122"/>
                <a:ea typeface="微软雅黑" panose="020B0503020204020204" pitchFamily="34" charset="-122"/>
              </a:rPr>
              <a:t>发送或接收数据了</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       UART</a:t>
            </a:r>
            <a:r>
              <a:rPr lang="zh-CN" altLang="en-US" dirty="0">
                <a:solidFill>
                  <a:schemeClr val="bg1"/>
                </a:solidFill>
                <a:latin typeface="微软雅黑" panose="020B0503020204020204" pitchFamily="34" charset="-122"/>
                <a:ea typeface="微软雅黑" panose="020B0503020204020204" pitchFamily="34" charset="-122"/>
              </a:rPr>
              <a:t>接口芯片需要一个时钟，这个时钟电路可以与微处理器的时钟分开，也可以共用，但必须是通用的</a:t>
            </a:r>
            <a:r>
              <a:rPr lang="zh-CN" altLang="en-US" dirty="0">
                <a:solidFill>
                  <a:srgbClr val="FF0000"/>
                </a:solidFill>
                <a:latin typeface="微软雅黑" panose="020B0503020204020204" pitchFamily="34" charset="-122"/>
                <a:ea typeface="微软雅黑" panose="020B0503020204020204" pitchFamily="34" charset="-122"/>
              </a:rPr>
              <a:t>位速率的整数倍</a:t>
            </a:r>
            <a:r>
              <a:rPr lang="zh-CN" altLang="en-US" dirty="0">
                <a:solidFill>
                  <a:schemeClr val="bg1"/>
                </a:solidFill>
                <a:latin typeface="微软雅黑" panose="020B0503020204020204" pitchFamily="34" charset="-122"/>
                <a:ea typeface="微软雅黑" panose="020B0503020204020204" pitchFamily="34" charset="-122"/>
              </a:rPr>
              <a:t>，如</a:t>
            </a:r>
            <a:r>
              <a:rPr lang="en-US" altLang="zh-CN" dirty="0">
                <a:solidFill>
                  <a:schemeClr val="bg1"/>
                </a:solidFill>
                <a:latin typeface="微软雅黑" panose="020B0503020204020204" pitchFamily="34" charset="-122"/>
                <a:ea typeface="微软雅黑" panose="020B0503020204020204" pitchFamily="34" charset="-122"/>
              </a:rPr>
              <a:t>14.7456MHz</a:t>
            </a:r>
            <a:r>
              <a:rPr lang="zh-CN" altLang="en-US" dirty="0">
                <a:solidFill>
                  <a:schemeClr val="bg1"/>
                </a:solidFill>
                <a:latin typeface="微软雅黑" panose="020B0503020204020204" pitchFamily="34" charset="-122"/>
                <a:ea typeface="微软雅黑" panose="020B0503020204020204" pitchFamily="34" charset="-122"/>
              </a:rPr>
              <a:t>，它是</a:t>
            </a:r>
            <a:r>
              <a:rPr lang="en-US" altLang="zh-CN" dirty="0">
                <a:solidFill>
                  <a:schemeClr val="bg1"/>
                </a:solidFill>
                <a:latin typeface="微软雅黑" panose="020B0503020204020204" pitchFamily="34" charset="-122"/>
                <a:ea typeface="微软雅黑" panose="020B0503020204020204" pitchFamily="34" charset="-122"/>
              </a:rPr>
              <a:t>28800bit/s</a:t>
            </a:r>
            <a:r>
              <a:rPr lang="zh-CN" altLang="en-US" dirty="0">
                <a:solidFill>
                  <a:schemeClr val="bg1"/>
                </a:solidFill>
                <a:latin typeface="微软雅黑" panose="020B0503020204020204" pitchFamily="34" charset="-122"/>
                <a:ea typeface="微软雅黑" panose="020B0503020204020204" pitchFamily="34" charset="-122"/>
              </a:rPr>
              <a:t>的偶数倍</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dirty="0" smtClean="0">
                <a:solidFill>
                  <a:schemeClr val="bg1"/>
                </a:solidFill>
                <a:latin typeface="微软雅黑" panose="020B0503020204020204" pitchFamily="34" charset="-122"/>
                <a:ea typeface="微软雅黑" panose="020B0503020204020204" pitchFamily="34" charset="-122"/>
              </a:rPr>
              <a:t>       右图</a:t>
            </a:r>
            <a:r>
              <a:rPr lang="zh-CN" altLang="en-US" dirty="0">
                <a:solidFill>
                  <a:schemeClr val="bg1"/>
                </a:solidFill>
                <a:latin typeface="微软雅黑" panose="020B0503020204020204" pitchFamily="34" charset="-122"/>
                <a:ea typeface="微软雅黑" panose="020B0503020204020204" pitchFamily="34" charset="-122"/>
              </a:rPr>
              <a:t>的右边分别是</a:t>
            </a:r>
            <a:r>
              <a:rPr lang="zh-CN" altLang="en-US" dirty="0">
                <a:solidFill>
                  <a:srgbClr val="FF0000"/>
                </a:solidFill>
                <a:latin typeface="微软雅黑" panose="020B0503020204020204" pitchFamily="34" charset="-122"/>
                <a:ea typeface="微软雅黑" panose="020B0503020204020204" pitchFamily="34" charset="-122"/>
              </a:rPr>
              <a:t>位发送线（</a:t>
            </a:r>
            <a:r>
              <a:rPr lang="en-US" altLang="zh-CN" dirty="0">
                <a:solidFill>
                  <a:srgbClr val="FF0000"/>
                </a:solidFill>
                <a:latin typeface="微软雅黑" panose="020B0503020204020204" pitchFamily="34" charset="-122"/>
                <a:ea typeface="微软雅黑" panose="020B0503020204020204" pitchFamily="34" charset="-122"/>
              </a:rPr>
              <a:t>TXD</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位接收线（</a:t>
            </a:r>
            <a:r>
              <a:rPr lang="en-US" altLang="zh-CN" dirty="0">
                <a:solidFill>
                  <a:srgbClr val="FF0000"/>
                </a:solidFill>
                <a:latin typeface="微软雅黑" panose="020B0503020204020204" pitchFamily="34" charset="-122"/>
                <a:ea typeface="微软雅黑" panose="020B0503020204020204" pitchFamily="34" charset="-122"/>
              </a:rPr>
              <a:t>RXD</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一些控制线，</a:t>
            </a:r>
            <a:r>
              <a:rPr lang="zh-CN" altLang="en-US" dirty="0">
                <a:solidFill>
                  <a:schemeClr val="bg1"/>
                </a:solidFill>
                <a:latin typeface="微软雅黑" panose="020B0503020204020204" pitchFamily="34" charset="-122"/>
                <a:ea typeface="微软雅黑" panose="020B0503020204020204" pitchFamily="34" charset="-122"/>
              </a:rPr>
              <a:t>这些控制线是</a:t>
            </a:r>
            <a:r>
              <a:rPr lang="en-US" altLang="zh-CN" dirty="0">
                <a:solidFill>
                  <a:schemeClr val="bg1"/>
                </a:solidFill>
                <a:latin typeface="微软雅黑" panose="020B0503020204020204" pitchFamily="34" charset="-122"/>
                <a:ea typeface="微软雅黑" panose="020B0503020204020204" pitchFamily="34" charset="-122"/>
              </a:rPr>
              <a:t>RS-232</a:t>
            </a:r>
            <a:r>
              <a:rPr lang="zh-CN" altLang="en-US" dirty="0">
                <a:solidFill>
                  <a:schemeClr val="bg1"/>
                </a:solidFill>
                <a:latin typeface="微软雅黑" panose="020B0503020204020204" pitchFamily="34" charset="-122"/>
                <a:ea typeface="微软雅黑" panose="020B0503020204020204" pitchFamily="34" charset="-122"/>
              </a:rPr>
              <a:t>中规定的</a:t>
            </a:r>
            <a:r>
              <a:rPr lang="zh-CN" altLang="en-US" dirty="0">
                <a:solidFill>
                  <a:srgbClr val="FF0000"/>
                </a:solidFill>
                <a:latin typeface="微软雅黑" panose="020B0503020204020204" pitchFamily="34" charset="-122"/>
                <a:ea typeface="微软雅黑" panose="020B0503020204020204" pitchFamily="34" charset="-122"/>
              </a:rPr>
              <a:t>标准控制线，</a:t>
            </a:r>
            <a:r>
              <a:rPr lang="zh-CN" altLang="en-US" dirty="0">
                <a:solidFill>
                  <a:schemeClr val="bg1"/>
                </a:solidFill>
                <a:latin typeface="微软雅黑" panose="020B0503020204020204" pitchFamily="34" charset="-122"/>
                <a:ea typeface="微软雅黑" panose="020B0503020204020204" pitchFamily="34" charset="-122"/>
              </a:rPr>
              <a:t>如：</a:t>
            </a:r>
            <a:r>
              <a:rPr lang="zh-CN" altLang="en-US" dirty="0">
                <a:solidFill>
                  <a:srgbClr val="FF0000"/>
                </a:solidFill>
                <a:latin typeface="微软雅黑" panose="020B0503020204020204" pitchFamily="34" charset="-122"/>
                <a:ea typeface="微软雅黑" panose="020B0503020204020204" pitchFamily="34" charset="-122"/>
              </a:rPr>
              <a:t>发送请求（</a:t>
            </a:r>
            <a:r>
              <a:rPr lang="en-US" altLang="zh-CN" dirty="0">
                <a:solidFill>
                  <a:srgbClr val="FF0000"/>
                </a:solidFill>
                <a:latin typeface="微软雅黑" panose="020B0503020204020204" pitchFamily="34" charset="-122"/>
                <a:ea typeface="微软雅黑" panose="020B0503020204020204" pitchFamily="34" charset="-122"/>
              </a:rPr>
              <a:t>RTS</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发送终止（</a:t>
            </a:r>
            <a:r>
              <a:rPr lang="en-US" altLang="zh-CN" dirty="0">
                <a:solidFill>
                  <a:srgbClr val="FF0000"/>
                </a:solidFill>
                <a:latin typeface="微软雅黑" panose="020B0503020204020204" pitchFamily="34" charset="-122"/>
                <a:ea typeface="微软雅黑" panose="020B0503020204020204" pitchFamily="34" charset="-122"/>
              </a:rPr>
              <a:t>CTS</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等</a:t>
            </a: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     </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10" name="Picture 2" descr="D:\嵌入式系统软件设计\t03-13.jpg"/>
          <p:cNvPicPr>
            <a:picLocks noChangeAspect="1" noChangeArrowheads="1"/>
          </p:cNvPicPr>
          <p:nvPr/>
        </p:nvPicPr>
        <p:blipFill>
          <a:blip r:embed="rId3" cstate="print"/>
          <a:srcRect/>
          <a:stretch>
            <a:fillRect/>
          </a:stretch>
        </p:blipFill>
        <p:spPr bwMode="auto">
          <a:xfrm>
            <a:off x="7010400" y="1643648"/>
            <a:ext cx="4712043" cy="442106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3.1.1 </a:t>
            </a:r>
            <a:r>
              <a:rPr lang="zh-CN" altLang="en-US" sz="2400" b="1" dirty="0">
                <a:solidFill>
                  <a:srgbClr val="00B0F0"/>
                </a:solidFill>
                <a:latin typeface="微软雅黑" panose="020B0503020204020204" pitchFamily="34" charset="-122"/>
                <a:ea typeface="微软雅黑" panose="020B0503020204020204" pitchFamily="34" charset="-122"/>
              </a:rPr>
              <a:t>微处理器的组成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3" name="矩形 12"/>
          <p:cNvSpPr/>
          <p:nvPr/>
        </p:nvSpPr>
        <p:spPr>
          <a:xfrm>
            <a:off x="2352196" y="1897276"/>
            <a:ext cx="799069" cy="3689307"/>
          </a:xfrm>
          <a:prstGeom prst="rect">
            <a:avLst/>
          </a:prstGeom>
          <a:solidFill>
            <a:srgbClr val="005E9E"/>
          </a:solidFill>
          <a:ln>
            <a:solidFill>
              <a:srgbClr val="15A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右箭头 13"/>
          <p:cNvSpPr/>
          <p:nvPr/>
        </p:nvSpPr>
        <p:spPr>
          <a:xfrm>
            <a:off x="3330631" y="3308796"/>
            <a:ext cx="510746" cy="790833"/>
          </a:xfrm>
          <a:prstGeom prst="rightArrow">
            <a:avLst/>
          </a:prstGeom>
          <a:solidFill>
            <a:srgbClr val="007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20743" y="3186497"/>
            <a:ext cx="5518674" cy="1110864"/>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defRPr/>
            </a:pPr>
            <a:r>
              <a:rPr lang="zh-CN" altLang="en-US" sz="2400" b="1" dirty="0">
                <a:solidFill>
                  <a:schemeClr val="bg1"/>
                </a:solidFill>
                <a:latin typeface="微软雅黑" panose="020B0503020204020204" pitchFamily="34" charset="-122"/>
                <a:ea typeface="微软雅黑" panose="020B0503020204020204" pitchFamily="34" charset="-122"/>
              </a:rPr>
              <a:t>算术逻辑</a:t>
            </a:r>
            <a:r>
              <a:rPr lang="zh-CN" altLang="en-US" sz="2400" b="1" dirty="0" smtClean="0">
                <a:solidFill>
                  <a:schemeClr val="bg1"/>
                </a:solidFill>
                <a:latin typeface="微软雅黑" panose="020B0503020204020204" pitchFamily="34" charset="-122"/>
                <a:ea typeface="微软雅黑" panose="020B0503020204020204" pitchFamily="34" charset="-122"/>
              </a:rPr>
              <a:t>单元</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主要完成算术运算和逻辑运算。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020743" y="1897276"/>
            <a:ext cx="5518674" cy="1110864"/>
          </a:xfrm>
          <a:prstGeom prst="rect">
            <a:avLst/>
          </a:prstGeom>
          <a:solidFill>
            <a:srgbClr val="FFC0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zh-CN" altLang="en-US" sz="2400" b="1" dirty="0">
                <a:solidFill>
                  <a:schemeClr val="bg1"/>
                </a:solidFill>
                <a:latin typeface="微软雅黑" panose="020B0503020204020204" pitchFamily="34" charset="-122"/>
                <a:ea typeface="微软雅黑" panose="020B0503020204020204" pitchFamily="34" charset="-122"/>
              </a:rPr>
              <a:t>控制单元</a:t>
            </a:r>
            <a:endParaRPr lang="zh-CN" altLang="en-US" sz="2400" b="1" dirty="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dirty="0">
                <a:solidFill>
                  <a:schemeClr val="bg1"/>
                </a:solidFill>
                <a:latin typeface="微软雅黑" panose="020B0503020204020204" pitchFamily="34" charset="-122"/>
                <a:ea typeface="微软雅黑" panose="020B0503020204020204" pitchFamily="34" charset="-122"/>
              </a:rPr>
              <a:t>主要负责取指、译码和取操作数等基本动作，并发出主要的控制指令。</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矩形 16"/>
          <p:cNvSpPr/>
          <p:nvPr/>
        </p:nvSpPr>
        <p:spPr>
          <a:xfrm>
            <a:off x="4020742" y="4475719"/>
            <a:ext cx="5518675" cy="1110864"/>
          </a:xfrm>
          <a:prstGeom prst="rect">
            <a:avLst/>
          </a:prstGeom>
          <a:solidFill>
            <a:srgbClr val="0066FF">
              <a:alpha val="69804"/>
            </a:srgbClr>
          </a:solidFill>
          <a:ln w="12700">
            <a:solidFill>
              <a:srgbClr val="3B8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defRPr/>
            </a:pPr>
            <a:r>
              <a:rPr lang="zh-CN" altLang="en-US" sz="2400" b="1" dirty="0" smtClean="0">
                <a:solidFill>
                  <a:schemeClr val="bg1"/>
                </a:solidFill>
                <a:latin typeface="微软雅黑" panose="020B0503020204020204" pitchFamily="34" charset="-122"/>
                <a:ea typeface="微软雅黑" panose="020B0503020204020204" pitchFamily="34" charset="-122"/>
              </a:rPr>
              <a:t>寄存器</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用于存储暂时性的数据，主要是从存储器中所得到的数据和算术逻辑单元中处理好的数据。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584909"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3.5.1 </a:t>
            </a:r>
            <a:r>
              <a:rPr lang="zh-CN" altLang="en-US" sz="2400" b="1" dirty="0">
                <a:solidFill>
                  <a:srgbClr val="00B0F0"/>
                </a:solidFill>
                <a:latin typeface="微软雅黑" panose="020B0503020204020204" pitchFamily="34" charset="-122"/>
                <a:ea typeface="微软雅黑" panose="020B0503020204020204" pitchFamily="34" charset="-122"/>
              </a:rPr>
              <a:t>通用异步收发器和</a:t>
            </a:r>
            <a:r>
              <a:rPr lang="en-US" altLang="zh-CN" sz="2400" b="1" dirty="0">
                <a:solidFill>
                  <a:srgbClr val="00B0F0"/>
                </a:solidFill>
                <a:latin typeface="微软雅黑" panose="020B0503020204020204" pitchFamily="34" charset="-122"/>
                <a:ea typeface="微软雅黑" panose="020B0503020204020204" pitchFamily="34" charset="-122"/>
              </a:rPr>
              <a:t>RS-232</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856086"/>
            <a:ext cx="9400919" cy="1520825"/>
          </a:xfrm>
          <a:prstGeom prst="rect">
            <a:avLst/>
          </a:prstGeom>
          <a:noFill/>
          <a:ln w="9525">
            <a:noFill/>
            <a:miter lim="800000"/>
          </a:ln>
        </p:spPr>
        <p:txBody>
          <a:bodyPr/>
          <a:lstStyle/>
          <a:p>
            <a:pPr indent="-342900" algn="l">
              <a:lnSpc>
                <a:spcPct val="120000"/>
              </a:lnSpc>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驱动器</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接收器的作用：</a:t>
            </a:r>
            <a:r>
              <a:rPr lang="zh-CN" altLang="en-US" sz="2400" dirty="0">
                <a:solidFill>
                  <a:srgbClr val="FF0000"/>
                </a:solidFill>
                <a:latin typeface="微软雅黑" panose="020B0503020204020204" pitchFamily="34" charset="-122"/>
                <a:ea typeface="微软雅黑" panose="020B0503020204020204" pitchFamily="34" charset="-122"/>
              </a:rPr>
              <a:t>电平转换</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a:p>
            <a:pPr indent="-342900" algn="l">
              <a:lnSpc>
                <a:spcPct val="120000"/>
              </a:lnSpc>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因为</a:t>
            </a:r>
            <a:r>
              <a:rPr lang="en-US" altLang="zh-CN" sz="2400" dirty="0">
                <a:solidFill>
                  <a:schemeClr val="bg1"/>
                </a:solidFill>
                <a:latin typeface="微软雅黑" panose="020B0503020204020204" pitchFamily="34" charset="-122"/>
                <a:ea typeface="微软雅黑" panose="020B0503020204020204" pitchFamily="34" charset="-122"/>
              </a:rPr>
              <a:t>UART</a:t>
            </a:r>
            <a:r>
              <a:rPr lang="zh-CN" altLang="en-US" sz="2400" dirty="0">
                <a:solidFill>
                  <a:schemeClr val="bg1"/>
                </a:solidFill>
                <a:latin typeface="微软雅黑" panose="020B0503020204020204" pitchFamily="34" charset="-122"/>
                <a:ea typeface="微软雅黑" panose="020B0503020204020204" pitchFamily="34" charset="-122"/>
              </a:rPr>
              <a:t>与</a:t>
            </a:r>
            <a:r>
              <a:rPr lang="en-US" altLang="zh-CN" sz="2400" dirty="0">
                <a:solidFill>
                  <a:schemeClr val="bg1"/>
                </a:solidFill>
                <a:latin typeface="微软雅黑" panose="020B0503020204020204" pitchFamily="34" charset="-122"/>
                <a:ea typeface="微软雅黑" panose="020B0503020204020204" pitchFamily="34" charset="-122"/>
              </a:rPr>
              <a:t>RS-232</a:t>
            </a:r>
            <a:r>
              <a:rPr lang="zh-CN" altLang="en-US" sz="2400" dirty="0">
                <a:solidFill>
                  <a:schemeClr val="bg1"/>
                </a:solidFill>
                <a:latin typeface="微软雅黑" panose="020B0503020204020204" pitchFamily="34" charset="-122"/>
                <a:ea typeface="微软雅黑" panose="020B0503020204020204" pitchFamily="34" charset="-122"/>
              </a:rPr>
              <a:t>不一致，所以，需要有一个电平转换电路，通常是一个</a:t>
            </a:r>
            <a:r>
              <a:rPr lang="zh-CN" altLang="en-US" sz="2400" dirty="0" smtClean="0">
                <a:solidFill>
                  <a:schemeClr val="bg1"/>
                </a:solidFill>
                <a:latin typeface="微软雅黑" panose="020B0503020204020204" pitchFamily="34" charset="-122"/>
                <a:ea typeface="微软雅黑" panose="020B0503020204020204" pitchFamily="34" charset="-122"/>
              </a:rPr>
              <a:t>芯片，如</a:t>
            </a:r>
            <a:r>
              <a:rPr lang="en-US" altLang="zh-CN" sz="2400" dirty="0">
                <a:solidFill>
                  <a:schemeClr val="bg1"/>
                </a:solidFill>
                <a:latin typeface="微软雅黑" panose="020B0503020204020204" pitchFamily="34" charset="-122"/>
                <a:ea typeface="微软雅黑" panose="020B0503020204020204" pitchFamily="34" charset="-122"/>
              </a:rPr>
              <a:t>MAX232</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3.5.2 </a:t>
            </a:r>
            <a:r>
              <a:rPr lang="zh-CN" altLang="en-US" sz="2400" b="1" dirty="0">
                <a:solidFill>
                  <a:srgbClr val="00B0F0"/>
                </a:solidFill>
                <a:latin typeface="微软雅黑" panose="020B0503020204020204" pitchFamily="34" charset="-122"/>
                <a:ea typeface="微软雅黑" panose="020B0503020204020204" pitchFamily="34" charset="-122"/>
              </a:rPr>
              <a:t>可编程逻辑阵列</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2688" y="1683091"/>
            <a:ext cx="5082609" cy="2757103"/>
          </a:xfrm>
          <a:prstGeom prst="rect">
            <a:avLst/>
          </a:prstGeom>
          <a:noFill/>
          <a:ln w="9525">
            <a:noFill/>
            <a:miter lim="800000"/>
          </a:ln>
        </p:spPr>
        <p:txBody>
          <a:bodyPr/>
          <a:lstStyle/>
          <a:p>
            <a:pPr indent="-342900">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为了有效地控制其它元器件或</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和外围设备，需要一些组合逻辑电路（胶合电路），组合逻辑电路一般由门电路来构建。</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6" name="Picture 6" descr="D:\嵌入式系统软件设计\t03-04.jpg"/>
          <p:cNvPicPr>
            <a:picLocks noChangeAspect="1" noChangeArrowheads="1"/>
          </p:cNvPicPr>
          <p:nvPr/>
        </p:nvPicPr>
        <p:blipFill>
          <a:blip r:embed="rId3" cstate="print"/>
          <a:srcRect/>
          <a:stretch>
            <a:fillRect/>
          </a:stretch>
        </p:blipFill>
        <p:spPr bwMode="auto">
          <a:xfrm>
            <a:off x="6881423" y="1473545"/>
            <a:ext cx="3995737" cy="46767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3.5.2 </a:t>
            </a:r>
            <a:r>
              <a:rPr lang="zh-CN" altLang="en-US" sz="2400" b="1" dirty="0">
                <a:solidFill>
                  <a:srgbClr val="00B0F0"/>
                </a:solidFill>
                <a:latin typeface="微软雅黑" panose="020B0503020204020204" pitchFamily="34" charset="-122"/>
                <a:ea typeface="微软雅黑" panose="020B0503020204020204" pitchFamily="34" charset="-122"/>
              </a:rPr>
              <a:t>可编程逻辑阵列</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3"/>
          <p:cNvSpPr txBox="1">
            <a:spLocks noChangeArrowheads="1"/>
          </p:cNvSpPr>
          <p:nvPr/>
        </p:nvSpPr>
        <p:spPr bwMode="auto">
          <a:xfrm>
            <a:off x="642688" y="2645310"/>
            <a:ext cx="11046804" cy="2345257"/>
          </a:xfrm>
          <a:prstGeom prst="rect">
            <a:avLst/>
          </a:prstGeom>
          <a:noFill/>
          <a:ln w="9525">
            <a:noFill/>
            <a:miter lim="800000"/>
          </a:ln>
        </p:spPr>
        <p:txBody>
          <a:bodyPr wrap="square">
            <a:spAutoFit/>
          </a:bodyPr>
          <a:lstStyle/>
          <a:p>
            <a:pPr algn="l">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PAL</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Programmable Array Logic</a:t>
            </a:r>
            <a:r>
              <a:rPr lang="zh-CN" altLang="en-US" sz="2000" dirty="0">
                <a:solidFill>
                  <a:srgbClr val="00B0F0"/>
                </a:solidFill>
                <a:latin typeface="微软雅黑" panose="020B0503020204020204" pitchFamily="34" charset="-122"/>
                <a:ea typeface="微软雅黑" panose="020B0503020204020204" pitchFamily="34" charset="-122"/>
              </a:rPr>
              <a:t>，可编程逻辑阵列）</a:t>
            </a:r>
            <a:endParaRPr lang="zh-CN" altLang="en-US" sz="20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PAL</a:t>
            </a:r>
            <a:r>
              <a:rPr lang="zh-CN" altLang="en-US" sz="2000" dirty="0">
                <a:solidFill>
                  <a:schemeClr val="bg1"/>
                </a:solidFill>
                <a:latin typeface="微软雅黑" panose="020B0503020204020204" pitchFamily="34" charset="-122"/>
                <a:ea typeface="微软雅黑" panose="020B0503020204020204" pitchFamily="34" charset="-122"/>
              </a:rPr>
              <a:t>是一块芯片，它能提供许多可自由定义输入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输出信号的、任意连接的逻辑门电路</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PLD</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Programmable Logic Devices</a:t>
            </a:r>
            <a:r>
              <a:rPr lang="zh-CN" altLang="en-US" sz="2000" dirty="0">
                <a:solidFill>
                  <a:srgbClr val="00B0F0"/>
                </a:solidFill>
                <a:latin typeface="微软雅黑" panose="020B0503020204020204" pitchFamily="34" charset="-122"/>
                <a:ea typeface="微软雅黑" panose="020B0503020204020204" pitchFamily="34" charset="-122"/>
              </a:rPr>
              <a:t>，可编程逻辑设备）</a:t>
            </a:r>
            <a:endParaRPr lang="zh-CN" altLang="en-US" sz="2000" dirty="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又</a:t>
            </a:r>
            <a:r>
              <a:rPr lang="zh-CN" altLang="en-US" sz="2000" dirty="0">
                <a:solidFill>
                  <a:schemeClr val="bg1"/>
                </a:solidFill>
                <a:latin typeface="微软雅黑" panose="020B0503020204020204" pitchFamily="34" charset="-122"/>
                <a:ea typeface="微软雅黑" panose="020B0503020204020204" pitchFamily="34" charset="-122"/>
              </a:rPr>
              <a:t>称为</a:t>
            </a:r>
            <a:r>
              <a:rPr lang="en-US" altLang="zh-CN" sz="2000" dirty="0">
                <a:solidFill>
                  <a:schemeClr val="bg1"/>
                </a:solidFill>
                <a:latin typeface="微软雅黑" panose="020B0503020204020204" pitchFamily="34" charset="-122"/>
                <a:ea typeface="微软雅黑" panose="020B0503020204020204" pitchFamily="34" charset="-122"/>
              </a:rPr>
              <a:t>PAL</a:t>
            </a:r>
            <a:r>
              <a:rPr lang="zh-CN" altLang="en-US" sz="2000" dirty="0">
                <a:solidFill>
                  <a:schemeClr val="bg1"/>
                </a:solidFill>
                <a:latin typeface="微软雅黑" panose="020B0503020204020204" pitchFamily="34" charset="-122"/>
                <a:ea typeface="微软雅黑" panose="020B0503020204020204" pitchFamily="34" charset="-122"/>
              </a:rPr>
              <a:t>编程器，它把用户在计算机上编写的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程序写入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芯片中，构造需要的胶合电路。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 Box 7"/>
          <p:cNvSpPr txBox="1">
            <a:spLocks noChangeArrowheads="1"/>
          </p:cNvSpPr>
          <p:nvPr/>
        </p:nvSpPr>
        <p:spPr bwMode="auto">
          <a:xfrm>
            <a:off x="642688" y="1856086"/>
            <a:ext cx="5761038" cy="500009"/>
          </a:xfrm>
          <a:prstGeom prst="rect">
            <a:avLst/>
          </a:prstGeom>
          <a:noFill/>
          <a:ln w="9525">
            <a:noFill/>
            <a:miter lim="800000"/>
          </a:ln>
        </p:spPr>
        <p:txBody>
          <a:bodyPr>
            <a:spAutoFit/>
          </a:bodyPr>
          <a:lstStyle/>
          <a:p>
            <a:pPr algn="l">
              <a:lnSpc>
                <a:spcPct val="120000"/>
              </a:lnSpc>
              <a:spcBef>
                <a:spcPct val="20000"/>
              </a:spcBef>
            </a:pPr>
            <a:r>
              <a:rPr lang="zh-CN" altLang="en-US" sz="2400" b="1" dirty="0">
                <a:solidFill>
                  <a:schemeClr val="bg1"/>
                </a:solidFill>
                <a:latin typeface="微软雅黑" panose="020B0503020204020204" pitchFamily="34" charset="-122"/>
                <a:ea typeface="微软雅黑" panose="020B0503020204020204" pitchFamily="34" charset="-122"/>
              </a:rPr>
              <a:t>我们需要什么？</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317426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3.5.2 </a:t>
            </a:r>
            <a:r>
              <a:rPr lang="zh-CN" altLang="en-US" sz="2400" b="1" dirty="0">
                <a:solidFill>
                  <a:srgbClr val="00B0F0"/>
                </a:solidFill>
                <a:latin typeface="微软雅黑" panose="020B0503020204020204" pitchFamily="34" charset="-122"/>
                <a:ea typeface="微软雅黑" panose="020B0503020204020204" pitchFamily="34" charset="-122"/>
              </a:rPr>
              <a:t>可编程逻辑阵列</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3"/>
          <p:cNvSpPr txBox="1">
            <a:spLocks noChangeArrowheads="1"/>
          </p:cNvSpPr>
          <p:nvPr/>
        </p:nvSpPr>
        <p:spPr bwMode="auto">
          <a:xfrm>
            <a:off x="642688" y="2348748"/>
            <a:ext cx="11145658" cy="4278094"/>
          </a:xfrm>
          <a:prstGeom prst="rect">
            <a:avLst/>
          </a:prstGeom>
          <a:noFill/>
          <a:ln w="9525">
            <a:noFill/>
            <a:miter lim="800000"/>
          </a:ln>
        </p:spPr>
        <p:txBody>
          <a:bodyPr wrap="square">
            <a:spAutoFit/>
          </a:bodyPr>
          <a:lstStyle/>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1</a:t>
            </a:r>
            <a:r>
              <a:rPr lang="zh-CN" altLang="en-US" sz="2000" dirty="0">
                <a:solidFill>
                  <a:srgbClr val="00B0F0"/>
                </a:solidFill>
                <a:latin typeface="微软雅黑" panose="020B0503020204020204" pitchFamily="34" charset="-122"/>
                <a:ea typeface="微软雅黑" panose="020B0503020204020204" pitchFamily="34" charset="-122"/>
              </a:rPr>
              <a:t>、建立开发环境</a:t>
            </a:r>
            <a:endParaRPr lang="zh-CN" altLang="en-US"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PC</a:t>
            </a:r>
            <a:r>
              <a:rPr lang="zh-CN" altLang="en-US" sz="2000" dirty="0">
                <a:solidFill>
                  <a:schemeClr val="bg1"/>
                </a:solidFill>
                <a:latin typeface="微软雅黑" panose="020B0503020204020204" pitchFamily="34" charset="-122"/>
                <a:ea typeface="微软雅黑" panose="020B0503020204020204" pitchFamily="34" charset="-122"/>
              </a:rPr>
              <a:t>上安装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生产商提供的开发软件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2</a:t>
            </a:r>
            <a:r>
              <a:rPr lang="zh-CN" altLang="en-US" sz="2000" dirty="0">
                <a:solidFill>
                  <a:srgbClr val="00B0F0"/>
                </a:solidFill>
                <a:latin typeface="微软雅黑" panose="020B0503020204020204" pitchFamily="34" charset="-122"/>
                <a:ea typeface="微软雅黑" panose="020B0503020204020204" pitchFamily="34" charset="-122"/>
              </a:rPr>
              <a:t>、编程与仿真测试</a:t>
            </a:r>
            <a:endParaRPr lang="zh-CN" altLang="en-US"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在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开发环境下，按照一定的语法结构，定义胶合电路的输入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输出端口，描述输出信号与输入信号之间的逻辑关系，并对编写的程序进行仿真测试</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3</a:t>
            </a:r>
            <a:r>
              <a:rPr lang="zh-CN" altLang="en-US" sz="2000" dirty="0">
                <a:solidFill>
                  <a:srgbClr val="00B0F0"/>
                </a:solidFill>
                <a:latin typeface="微软雅黑" panose="020B0503020204020204" pitchFamily="34" charset="-122"/>
                <a:ea typeface="微软雅黑" panose="020B0503020204020204" pitchFamily="34" charset="-122"/>
              </a:rPr>
              <a:t>、构造胶合电路</a:t>
            </a:r>
            <a:endParaRPr lang="zh-CN" altLang="en-US"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将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芯片安装在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编程器上，通过</a:t>
            </a:r>
            <a:r>
              <a:rPr lang="en-US" altLang="zh-CN" sz="2000" dirty="0">
                <a:solidFill>
                  <a:schemeClr val="bg1"/>
                </a:solidFill>
                <a:latin typeface="微软雅黑" panose="020B0503020204020204" pitchFamily="34" charset="-122"/>
                <a:ea typeface="微软雅黑" panose="020B0503020204020204" pitchFamily="34" charset="-122"/>
              </a:rPr>
              <a:t>PC</a:t>
            </a:r>
            <a:r>
              <a:rPr lang="zh-CN" altLang="en-US" sz="2000" dirty="0">
                <a:solidFill>
                  <a:schemeClr val="bg1"/>
                </a:solidFill>
                <a:latin typeface="微软雅黑" panose="020B0503020204020204" pitchFamily="34" charset="-122"/>
                <a:ea typeface="微软雅黑" panose="020B0503020204020204" pitchFamily="34" charset="-122"/>
              </a:rPr>
              <a:t>机中的开发软件，将程序写入 </a:t>
            </a:r>
            <a:r>
              <a:rPr lang="en-US" altLang="zh-CN" sz="2000" dirty="0">
                <a:solidFill>
                  <a:schemeClr val="bg1"/>
                </a:solidFill>
                <a:latin typeface="微软雅黑" panose="020B0503020204020204" pitchFamily="34" charset="-122"/>
                <a:ea typeface="微软雅黑" panose="020B0503020204020204" pitchFamily="34" charset="-122"/>
              </a:rPr>
              <a:t>PAL </a:t>
            </a:r>
            <a:r>
              <a:rPr lang="zh-CN" altLang="en-US" sz="2000" dirty="0">
                <a:solidFill>
                  <a:schemeClr val="bg1"/>
                </a:solidFill>
                <a:latin typeface="微软雅黑" panose="020B0503020204020204" pitchFamily="34" charset="-122"/>
                <a:ea typeface="微软雅黑" panose="020B0503020204020204" pitchFamily="34" charset="-122"/>
              </a:rPr>
              <a:t>芯片上。</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 Box 7"/>
          <p:cNvSpPr txBox="1">
            <a:spLocks noChangeArrowheads="1"/>
          </p:cNvSpPr>
          <p:nvPr/>
        </p:nvSpPr>
        <p:spPr bwMode="auto">
          <a:xfrm>
            <a:off x="642688" y="1707805"/>
            <a:ext cx="5761038" cy="461665"/>
          </a:xfrm>
          <a:prstGeom prst="rect">
            <a:avLst/>
          </a:prstGeom>
          <a:noFill/>
          <a:ln w="9525">
            <a:noFill/>
            <a:miter lim="800000"/>
          </a:ln>
        </p:spPr>
        <p:txBody>
          <a:bodyPr>
            <a:spAutoFit/>
          </a:bodyPr>
          <a:lstStyle/>
          <a:p>
            <a:pPr>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我们怎么做？</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72238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3.5.3 </a:t>
            </a:r>
            <a:r>
              <a:rPr lang="zh-CN" altLang="en-US" sz="2400" b="1" dirty="0">
                <a:solidFill>
                  <a:srgbClr val="00B0F0"/>
                </a:solidFill>
                <a:latin typeface="微软雅黑" panose="020B0503020204020204" pitchFamily="34" charset="-122"/>
                <a:ea typeface="微软雅黑" panose="020B0503020204020204" pitchFamily="34" charset="-122"/>
              </a:rPr>
              <a:t>特定应用集成电路和 </a:t>
            </a:r>
            <a:r>
              <a:rPr lang="en-US" altLang="zh-CN" sz="2400" b="1" dirty="0">
                <a:solidFill>
                  <a:srgbClr val="00B0F0"/>
                </a:solidFill>
                <a:latin typeface="微软雅黑" panose="020B0503020204020204" pitchFamily="34" charset="-122"/>
                <a:ea typeface="微软雅黑" panose="020B0503020204020204" pitchFamily="34" charset="-122"/>
              </a:rPr>
              <a:t>FPGA</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642688" y="1856086"/>
            <a:ext cx="4959042" cy="2751522"/>
          </a:xfrm>
          <a:prstGeom prst="rect">
            <a:avLst/>
          </a:prstGeom>
          <a:noFill/>
          <a:ln w="9525">
            <a:noFill/>
            <a:miter lim="800000"/>
          </a:ln>
        </p:spPr>
        <p:txBody>
          <a:bodyPr wrap="square">
            <a:spAutoFit/>
          </a:bodyPr>
          <a:lstStyle/>
          <a:p>
            <a:pPr algn="l">
              <a:lnSpc>
                <a:spcPct val="120000"/>
              </a:lnSpc>
              <a:spcBef>
                <a:spcPct val="20000"/>
              </a:spcBef>
            </a:pPr>
            <a:r>
              <a:rPr lang="zh-CN" altLang="en-US" sz="2400" dirty="0">
                <a:solidFill>
                  <a:srgbClr val="00B0F0"/>
                </a:solidFill>
                <a:latin typeface="微软雅黑" panose="020B0503020204020204" pitchFamily="34" charset="-122"/>
                <a:ea typeface="微软雅黑" panose="020B0503020204020204" pitchFamily="34" charset="-122"/>
              </a:rPr>
              <a:t>特定应用集成电路</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Application-Specific Integrated Circuits</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ASIC</a:t>
            </a:r>
            <a:r>
              <a:rPr lang="zh-CN" altLang="en-US" sz="2400" dirty="0">
                <a:solidFill>
                  <a:schemeClr val="bg1"/>
                </a:solidFill>
                <a:latin typeface="微软雅黑" panose="020B0503020204020204" pitchFamily="34" charset="-122"/>
                <a:ea typeface="微软雅黑" panose="020B0503020204020204" pitchFamily="34" charset="-122"/>
              </a:rPr>
              <a:t>）理论上包含有任何元器件，但许多 </a:t>
            </a:r>
            <a:r>
              <a:rPr lang="en-US" altLang="zh-CN" sz="2400" dirty="0">
                <a:solidFill>
                  <a:schemeClr val="bg1"/>
                </a:solidFill>
                <a:latin typeface="微软雅黑" panose="020B0503020204020204" pitchFamily="34" charset="-122"/>
                <a:ea typeface="微软雅黑" panose="020B0503020204020204" pitchFamily="34" charset="-122"/>
              </a:rPr>
              <a:t>ASIC </a:t>
            </a:r>
            <a:r>
              <a:rPr lang="zh-CN" altLang="en-US" sz="2400" dirty="0">
                <a:solidFill>
                  <a:schemeClr val="bg1"/>
                </a:solidFill>
                <a:latin typeface="微软雅黑" panose="020B0503020204020204" pitchFamily="34" charset="-122"/>
                <a:ea typeface="微软雅黑" panose="020B0503020204020204" pitchFamily="34" charset="-122"/>
              </a:rPr>
              <a:t>中只有一个</a:t>
            </a:r>
            <a:r>
              <a:rPr lang="zh-CN" altLang="en-US" sz="2400" dirty="0">
                <a:solidFill>
                  <a:srgbClr val="FF0000"/>
                </a:solidFill>
                <a:latin typeface="微软雅黑" panose="020B0503020204020204" pitchFamily="34" charset="-122"/>
                <a:ea typeface="微软雅黑" panose="020B0503020204020204" pitchFamily="34" charset="-122"/>
              </a:rPr>
              <a:t>核</a:t>
            </a:r>
            <a:r>
              <a:rPr lang="zh-CN" altLang="en-US" sz="2400" dirty="0">
                <a:solidFill>
                  <a:schemeClr val="bg1"/>
                </a:solidFill>
                <a:latin typeface="微软雅黑" panose="020B0503020204020204" pitchFamily="34" charset="-122"/>
                <a:ea typeface="微软雅黑" panose="020B0503020204020204" pitchFamily="34" charset="-122"/>
              </a:rPr>
              <a:t>，包括一个微处理器、一些适量的外设和必需的胶合电路。</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9" name="Picture 6" descr="D:\嵌入式系统软件设计\t03-17.jpg"/>
          <p:cNvPicPr>
            <a:picLocks noChangeAspect="1" noChangeArrowheads="1"/>
          </p:cNvPicPr>
          <p:nvPr/>
        </p:nvPicPr>
        <p:blipFill>
          <a:blip r:embed="rId3" cstate="print"/>
          <a:srcRect/>
          <a:stretch>
            <a:fillRect/>
          </a:stretch>
        </p:blipFill>
        <p:spPr bwMode="auto">
          <a:xfrm>
            <a:off x="6748976" y="1920359"/>
            <a:ext cx="4092017" cy="387583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72238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3.5.3 </a:t>
            </a:r>
            <a:r>
              <a:rPr lang="zh-CN" altLang="en-US" sz="2400" b="1" dirty="0">
                <a:solidFill>
                  <a:srgbClr val="00B0F0"/>
                </a:solidFill>
                <a:latin typeface="微软雅黑" panose="020B0503020204020204" pitchFamily="34" charset="-122"/>
                <a:ea typeface="微软雅黑" panose="020B0503020204020204" pitchFamily="34" charset="-122"/>
              </a:rPr>
              <a:t>特定应用集成电路和 </a:t>
            </a:r>
            <a:r>
              <a:rPr lang="en-US" altLang="zh-CN" sz="2400" b="1" dirty="0">
                <a:solidFill>
                  <a:srgbClr val="00B0F0"/>
                </a:solidFill>
                <a:latin typeface="微软雅黑" panose="020B0503020204020204" pitchFamily="34" charset="-122"/>
                <a:ea typeface="微软雅黑" panose="020B0503020204020204" pitchFamily="34" charset="-122"/>
              </a:rPr>
              <a:t>FPGA</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642687" y="1856086"/>
            <a:ext cx="10363063" cy="1421928"/>
          </a:xfrm>
          <a:prstGeom prst="rect">
            <a:avLst/>
          </a:prstGeom>
          <a:noFill/>
          <a:ln w="9525">
            <a:noFill/>
            <a:miter lim="800000"/>
          </a:ln>
        </p:spPr>
        <p:txBody>
          <a:bodyPr wrap="square">
            <a:spAutoFit/>
          </a:bodyPr>
          <a:lstStyle/>
          <a:p>
            <a:pPr>
              <a:lnSpc>
                <a:spcPct val="120000"/>
              </a:lnSpc>
              <a:spcBef>
                <a:spcPct val="20000"/>
              </a:spcBef>
            </a:pPr>
            <a:r>
              <a:rPr lang="zh-CN" altLang="en-US" sz="2400" dirty="0">
                <a:solidFill>
                  <a:srgbClr val="00B0F0"/>
                </a:solidFill>
                <a:latin typeface="微软雅黑" panose="020B0503020204020204" pitchFamily="34" charset="-122"/>
                <a:ea typeface="微软雅黑" panose="020B0503020204020204" pitchFamily="34" charset="-122"/>
              </a:rPr>
              <a:t>现场可编程门电路</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Field-Programmable Gate Array</a:t>
            </a:r>
            <a:r>
              <a:rPr lang="zh-CN" altLang="en-US" sz="2400" dirty="0">
                <a:solidFill>
                  <a:schemeClr val="bg1"/>
                </a:solidFill>
                <a:latin typeface="微软雅黑" panose="020B0503020204020204" pitchFamily="34" charset="-122"/>
                <a:ea typeface="微软雅黑" panose="020B0503020204020204" pitchFamily="34" charset="-122"/>
              </a:rPr>
              <a:t>，</a:t>
            </a:r>
            <a:r>
              <a:rPr lang="en-US" altLang="zh-CN" sz="2400" dirty="0">
                <a:solidFill>
                  <a:schemeClr val="bg1"/>
                </a:solidFill>
                <a:latin typeface="微软雅黑" panose="020B0503020204020204" pitchFamily="34" charset="-122"/>
                <a:ea typeface="微软雅黑" panose="020B0503020204020204" pitchFamily="34" charset="-122"/>
              </a:rPr>
              <a:t>FPGA</a:t>
            </a:r>
            <a:r>
              <a:rPr lang="zh-CN" altLang="en-US" sz="2400" dirty="0">
                <a:solidFill>
                  <a:schemeClr val="bg1"/>
                </a:solidFill>
                <a:latin typeface="微软雅黑" panose="020B0503020204020204" pitchFamily="34" charset="-122"/>
                <a:ea typeface="微软雅黑" panose="020B0503020204020204" pitchFamily="34" charset="-122"/>
              </a:rPr>
              <a:t>）是一个更大的 </a:t>
            </a:r>
            <a:r>
              <a:rPr lang="en-US" altLang="zh-CN" sz="2400" dirty="0">
                <a:solidFill>
                  <a:schemeClr val="bg1"/>
                </a:solidFill>
                <a:latin typeface="微软雅黑" panose="020B0503020204020204" pitchFamily="34" charset="-122"/>
                <a:ea typeface="微软雅黑" panose="020B0503020204020204" pitchFamily="34" charset="-122"/>
              </a:rPr>
              <a:t>PAL</a:t>
            </a:r>
            <a:r>
              <a:rPr lang="zh-CN" altLang="en-US" sz="2400" dirty="0">
                <a:solidFill>
                  <a:schemeClr val="bg1"/>
                </a:solidFill>
                <a:latin typeface="微软雅黑" panose="020B0503020204020204" pitchFamily="34" charset="-122"/>
                <a:ea typeface="微软雅黑" panose="020B0503020204020204" pitchFamily="34" charset="-122"/>
              </a:rPr>
              <a:t>，而且有一些门可由微处理器任意编程。如在有些系统中，每次系统启动时软件都要为 </a:t>
            </a:r>
            <a:r>
              <a:rPr lang="en-US" altLang="zh-CN" sz="2400" dirty="0">
                <a:solidFill>
                  <a:schemeClr val="bg1"/>
                </a:solidFill>
                <a:latin typeface="微软雅黑" panose="020B0503020204020204" pitchFamily="34" charset="-122"/>
                <a:ea typeface="微软雅黑" panose="020B0503020204020204" pitchFamily="34" charset="-122"/>
              </a:rPr>
              <a:t>FPGA </a:t>
            </a:r>
            <a:r>
              <a:rPr lang="zh-CN" altLang="en-US" sz="2400" dirty="0">
                <a:solidFill>
                  <a:schemeClr val="bg1"/>
                </a:solidFill>
                <a:latin typeface="微软雅黑" panose="020B0503020204020204" pitchFamily="34" charset="-122"/>
                <a:ea typeface="微软雅黑" panose="020B0503020204020204" pitchFamily="34" charset="-122"/>
              </a:rPr>
              <a:t>编程。</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3.5 </a:t>
            </a:r>
            <a:r>
              <a:rPr lang="zh-CN" altLang="en-US" sz="2800" b="1" dirty="0">
                <a:solidFill>
                  <a:schemeClr val="bg1"/>
                </a:solidFill>
                <a:latin typeface="微软雅黑" panose="020B0503020204020204" pitchFamily="34" charset="-122"/>
                <a:ea typeface="微软雅黑" panose="020B0503020204020204" pitchFamily="34" charset="-122"/>
              </a:rPr>
              <a:t>其它常用元器件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2866490"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3.5.4 </a:t>
            </a:r>
            <a:r>
              <a:rPr lang="zh-CN" altLang="en-US" sz="2400" b="1" dirty="0">
                <a:solidFill>
                  <a:srgbClr val="00B0F0"/>
                </a:solidFill>
                <a:latin typeface="微软雅黑" panose="020B0503020204020204" pitchFamily="34" charset="-122"/>
                <a:ea typeface="微软雅黑" panose="020B0503020204020204" pitchFamily="34" charset="-122"/>
              </a:rPr>
              <a:t>看门狗定时器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642688" y="1856085"/>
            <a:ext cx="5041419" cy="3046988"/>
          </a:xfrm>
          <a:prstGeom prst="rect">
            <a:avLst/>
          </a:prstGeom>
          <a:noFill/>
          <a:ln w="9525">
            <a:noFill/>
            <a:miter lim="800000"/>
          </a:ln>
        </p:spPr>
        <p:txBody>
          <a:bodyPr wrap="square">
            <a:spAutoFit/>
          </a:bodyPr>
          <a:lstStyle/>
          <a:p>
            <a:pPr>
              <a:lnSpc>
                <a:spcPct val="120000"/>
              </a:lnSpc>
              <a:spcBef>
                <a:spcPct val="20000"/>
              </a:spcBef>
            </a:pPr>
            <a:r>
              <a:rPr lang="zh-CN" altLang="en-US" sz="2000" dirty="0" smtClean="0">
                <a:solidFill>
                  <a:srgbClr val="00B0F0"/>
                </a:solidFill>
                <a:latin typeface="微软雅黑" panose="020B0503020204020204" pitchFamily="34" charset="-122"/>
                <a:ea typeface="微软雅黑" panose="020B0503020204020204" pitchFamily="34" charset="-122"/>
              </a:rPr>
              <a:t>看门</a:t>
            </a:r>
            <a:r>
              <a:rPr lang="zh-CN" altLang="en-US" sz="2000" dirty="0">
                <a:solidFill>
                  <a:srgbClr val="00B0F0"/>
                </a:solidFill>
                <a:latin typeface="微软雅黑" panose="020B0503020204020204" pitchFamily="34" charset="-122"/>
                <a:ea typeface="微软雅黑" panose="020B0503020204020204" pitchFamily="34" charset="-122"/>
              </a:rPr>
              <a:t>狗定时器</a:t>
            </a:r>
            <a:r>
              <a:rPr lang="zh-CN" altLang="en-US" sz="2000" dirty="0">
                <a:solidFill>
                  <a:schemeClr val="bg1"/>
                </a:solidFill>
                <a:latin typeface="微软雅黑" panose="020B0503020204020204" pitchFamily="34" charset="-122"/>
                <a:ea typeface="微软雅黑" panose="020B0503020204020204" pitchFamily="34" charset="-122"/>
              </a:rPr>
              <a:t>是一个定时器电路, 一般有一个输入,叫喂狗(kicking the dog or service the dog),一个输出到MCU的RST端,MCU正常工作的时候,每隔一段时间输出一个信号到喂狗端,给WDT清零,如果超过规定的时间不喂狗,(一般在程序跑飞时),WDT 定时超过,就会给出一个复位信号到MCU,使MCU复位. 防止MCU死机.</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9" name="Picture 2" descr="D:\嵌入式系统软件设计\t03-18.jpg"/>
          <p:cNvPicPr>
            <a:picLocks noChangeAspect="1" noChangeArrowheads="1"/>
          </p:cNvPicPr>
          <p:nvPr/>
        </p:nvPicPr>
        <p:blipFill>
          <a:blip r:embed="rId3" cstate="print"/>
          <a:srcRect/>
          <a:stretch>
            <a:fillRect/>
          </a:stretch>
        </p:blipFill>
        <p:spPr bwMode="auto">
          <a:xfrm>
            <a:off x="6154902" y="1340950"/>
            <a:ext cx="5276772" cy="491363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3.6 </a:t>
            </a:r>
            <a:r>
              <a:rPr lang="zh-CN" altLang="en-US" sz="2800" b="1" dirty="0">
                <a:solidFill>
                  <a:schemeClr val="bg1"/>
                </a:solidFill>
                <a:latin typeface="微软雅黑" panose="020B0503020204020204" pitchFamily="34" charset="-122"/>
                <a:ea typeface="微软雅黑" panose="020B0503020204020204" pitchFamily="34" charset="-122"/>
              </a:rPr>
              <a:t>与微处理器集成的元器件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2452118"/>
            <a:ext cx="194316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3.6.1 </a:t>
            </a:r>
            <a:r>
              <a:rPr lang="zh-CN" altLang="en-US" sz="2400" b="1" dirty="0">
                <a:solidFill>
                  <a:srgbClr val="00B0F0"/>
                </a:solidFill>
                <a:latin typeface="微软雅黑" panose="020B0503020204020204" pitchFamily="34" charset="-122"/>
                <a:ea typeface="微软雅黑" panose="020B0503020204020204" pitchFamily="34" charset="-122"/>
              </a:rPr>
              <a:t>定时器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4"/>
          <p:cNvSpPr txBox="1">
            <a:spLocks noChangeArrowheads="1"/>
          </p:cNvSpPr>
          <p:nvPr/>
        </p:nvSpPr>
        <p:spPr bwMode="auto">
          <a:xfrm>
            <a:off x="642688" y="1311274"/>
            <a:ext cx="11129182" cy="830997"/>
          </a:xfrm>
          <a:prstGeom prst="rect">
            <a:avLst/>
          </a:prstGeom>
          <a:noFill/>
          <a:ln w="9525">
            <a:noFill/>
            <a:miter lim="800000"/>
          </a:ln>
        </p:spPr>
        <p:txBody>
          <a:bodyPr wrap="square">
            <a:spAutoFit/>
          </a:bodyPr>
          <a:lstStyle/>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嵌入式系统中，除了微处理器以外还有大量的辅助电路，而有些微处理器中集成了一些辅助电路，这不仅减少电路的连线，增加可靠性，而且还给软件编程带来一些便利。</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2989061"/>
            <a:ext cx="10865571" cy="830997"/>
          </a:xfrm>
          <a:prstGeom prst="rect">
            <a:avLst/>
          </a:prstGeom>
          <a:noFill/>
          <a:ln w="9525">
            <a:noFill/>
            <a:miter lim="800000"/>
          </a:ln>
        </p:spPr>
        <p:txBody>
          <a:bodyPr wrap="square">
            <a:spAutoFit/>
          </a:bodyPr>
          <a:lstStyle/>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微处理器</a:t>
            </a:r>
            <a:r>
              <a:rPr lang="zh-CN" altLang="en-US" sz="2000" dirty="0">
                <a:solidFill>
                  <a:schemeClr val="bg1"/>
                </a:solidFill>
                <a:latin typeface="微软雅黑" panose="020B0503020204020204" pitchFamily="34" charset="-122"/>
                <a:ea typeface="微软雅黑" panose="020B0503020204020204" pitchFamily="34" charset="-122"/>
              </a:rPr>
              <a:t>中一般会有一个或多个定时器。定时器本质上是一个计数器，通过统计微处理器时钟周期的数目，当定时器终止时将产生定时中断。</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642825" y="4229546"/>
            <a:ext cx="1810111"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3.6.2 DMA</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4" name="Text Box 5"/>
          <p:cNvSpPr txBox="1">
            <a:spLocks noChangeArrowheads="1"/>
          </p:cNvSpPr>
          <p:nvPr/>
        </p:nvSpPr>
        <p:spPr bwMode="auto">
          <a:xfrm>
            <a:off x="642688" y="4766489"/>
            <a:ext cx="10865571" cy="427040"/>
          </a:xfrm>
          <a:prstGeom prst="rect">
            <a:avLst/>
          </a:prstGeom>
          <a:noFill/>
          <a:ln w="9525">
            <a:noFill/>
            <a:miter lim="800000"/>
          </a:ln>
        </p:spPr>
        <p:txBody>
          <a:bodyPr wrap="square">
            <a:spAutoFit/>
          </a:bodyPr>
          <a:lstStyle/>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有些</a:t>
            </a:r>
            <a:r>
              <a:rPr lang="zh-CN" altLang="en-US" sz="2000" dirty="0">
                <a:solidFill>
                  <a:schemeClr val="bg1"/>
                </a:solidFill>
                <a:latin typeface="微软雅黑" panose="020B0503020204020204" pitchFamily="34" charset="-122"/>
                <a:ea typeface="微软雅黑" panose="020B0503020204020204" pitchFamily="34" charset="-122"/>
              </a:rPr>
              <a:t>微处理器中也可能有 </a:t>
            </a:r>
            <a:r>
              <a:rPr lang="en-US" altLang="zh-CN" sz="2000" dirty="0">
                <a:solidFill>
                  <a:schemeClr val="bg1"/>
                </a:solidFill>
                <a:latin typeface="微软雅黑" panose="020B0503020204020204" pitchFamily="34" charset="-122"/>
                <a:ea typeface="微软雅黑" panose="020B0503020204020204" pitchFamily="34" charset="-122"/>
              </a:rPr>
              <a:t>DMA </a:t>
            </a:r>
            <a:r>
              <a:rPr lang="zh-CN" altLang="en-US" sz="2000" dirty="0">
                <a:solidFill>
                  <a:schemeClr val="bg1"/>
                </a:solidFill>
                <a:latin typeface="微软雅黑" panose="020B0503020204020204" pitchFamily="34" charset="-122"/>
                <a:ea typeface="微软雅黑" panose="020B0503020204020204" pitchFamily="34" charset="-122"/>
              </a:rPr>
              <a:t>通道，这样就大大简化了总线竞争的处理过程。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3.6 </a:t>
            </a:r>
            <a:r>
              <a:rPr lang="zh-CN" altLang="en-US" sz="2800" b="1" dirty="0">
                <a:solidFill>
                  <a:schemeClr val="bg1"/>
                </a:solidFill>
                <a:latin typeface="微软雅黑" panose="020B0503020204020204" pitchFamily="34" charset="-122"/>
                <a:ea typeface="微软雅黑" panose="020B0503020204020204" pitchFamily="34" charset="-122"/>
              </a:rPr>
              <a:t>与微处理器集成的元器件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1340010"/>
            <a:ext cx="2226892"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3.6.3 I/O </a:t>
            </a:r>
            <a:r>
              <a:rPr lang="zh-CN" altLang="en-US" sz="2400" b="1" dirty="0">
                <a:solidFill>
                  <a:srgbClr val="00B0F0"/>
                </a:solidFill>
                <a:latin typeface="微软雅黑" panose="020B0503020204020204" pitchFamily="34" charset="-122"/>
                <a:ea typeface="微软雅黑" panose="020B0503020204020204" pitchFamily="34" charset="-122"/>
              </a:rPr>
              <a:t>引脚</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1876953"/>
            <a:ext cx="10865571" cy="2062103"/>
          </a:xfrm>
          <a:prstGeom prst="rect">
            <a:avLst/>
          </a:prstGeom>
          <a:noFill/>
          <a:ln w="9525">
            <a:noFill/>
            <a:miter lim="800000"/>
          </a:ln>
        </p:spPr>
        <p:txBody>
          <a:bodyPr wrap="square">
            <a:spAutoFit/>
          </a:bodyPr>
          <a:lstStyle/>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微处理器</a:t>
            </a:r>
            <a:r>
              <a:rPr lang="zh-CN" altLang="en-US" sz="2000" dirty="0">
                <a:solidFill>
                  <a:schemeClr val="bg1"/>
                </a:solidFill>
                <a:latin typeface="微软雅黑" panose="020B0503020204020204" pitchFamily="34" charset="-122"/>
                <a:ea typeface="微软雅黑" panose="020B0503020204020204" pitchFamily="34" charset="-122"/>
              </a:rPr>
              <a:t>提供有很多 </a:t>
            </a:r>
            <a:r>
              <a:rPr lang="en-US" altLang="zh-CN" sz="2000" dirty="0">
                <a:solidFill>
                  <a:schemeClr val="bg1"/>
                </a:solidFill>
                <a:latin typeface="微软雅黑" panose="020B0503020204020204" pitchFamily="34" charset="-122"/>
                <a:ea typeface="微软雅黑" panose="020B0503020204020204" pitchFamily="34" charset="-122"/>
              </a:rPr>
              <a:t>I/O </a:t>
            </a:r>
            <a:r>
              <a:rPr lang="zh-CN" altLang="en-US" sz="2000" dirty="0">
                <a:solidFill>
                  <a:schemeClr val="bg1"/>
                </a:solidFill>
                <a:latin typeface="微软雅黑" panose="020B0503020204020204" pitchFamily="34" charset="-122"/>
                <a:ea typeface="微软雅黑" panose="020B0503020204020204" pitchFamily="34" charset="-122"/>
              </a:rPr>
              <a:t>引脚，可以通过软件编程直接把这些引脚设置为高电位（</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）或低电位（</a:t>
            </a:r>
            <a:r>
              <a:rPr lang="en-US" altLang="zh-CN" sz="2000" dirty="0">
                <a:solidFill>
                  <a:schemeClr val="bg1"/>
                </a:solidFill>
                <a:latin typeface="微软雅黑" panose="020B0503020204020204" pitchFamily="34" charset="-122"/>
                <a:ea typeface="微软雅黑" panose="020B0503020204020204" pitchFamily="34" charset="-122"/>
              </a:rPr>
              <a:t>0</a:t>
            </a:r>
            <a:r>
              <a:rPr lang="zh-CN" altLang="en-US" sz="2000" dirty="0">
                <a:solidFill>
                  <a:schemeClr val="bg1"/>
                </a:solidFill>
                <a:latin typeface="微软雅黑" panose="020B0503020204020204" pitchFamily="34" charset="-122"/>
                <a:ea typeface="微软雅黑" panose="020B0503020204020204" pitchFamily="34" charset="-122"/>
              </a:rPr>
              <a:t>），用于数据输出或写入寄存器；也可以设置为输入脚以便软件可以读取寄存器或其它设备输出的数据</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I/O </a:t>
            </a:r>
            <a:r>
              <a:rPr lang="zh-CN" altLang="en-US" sz="2000" dirty="0">
                <a:solidFill>
                  <a:schemeClr val="bg1"/>
                </a:solidFill>
                <a:latin typeface="微软雅黑" panose="020B0503020204020204" pitchFamily="34" charset="-122"/>
                <a:ea typeface="微软雅黑" panose="020B0503020204020204" pitchFamily="34" charset="-122"/>
              </a:rPr>
              <a:t>引脚有很多应用</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3.6 </a:t>
            </a:r>
            <a:r>
              <a:rPr lang="zh-CN" altLang="en-US" sz="2800" b="1" dirty="0">
                <a:solidFill>
                  <a:schemeClr val="bg1"/>
                </a:solidFill>
                <a:latin typeface="微软雅黑" panose="020B0503020204020204" pitchFamily="34" charset="-122"/>
                <a:ea typeface="微软雅黑" panose="020B0503020204020204" pitchFamily="34" charset="-122"/>
              </a:rPr>
              <a:t>与微处理器集成的元器件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1340010"/>
            <a:ext cx="2226892"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3.6.3 I/O </a:t>
            </a:r>
            <a:r>
              <a:rPr lang="zh-CN" altLang="en-US" sz="2400" b="1" dirty="0">
                <a:solidFill>
                  <a:srgbClr val="00B0F0"/>
                </a:solidFill>
                <a:latin typeface="微软雅黑" panose="020B0503020204020204" pitchFamily="34" charset="-122"/>
                <a:ea typeface="微软雅黑" panose="020B0503020204020204" pitchFamily="34" charset="-122"/>
              </a:rPr>
              <a:t>引脚</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1876953"/>
            <a:ext cx="3970501" cy="2862322"/>
          </a:xfrm>
          <a:prstGeom prst="rect">
            <a:avLst/>
          </a:prstGeom>
          <a:noFill/>
          <a:ln w="9525">
            <a:noFill/>
            <a:miter lim="800000"/>
          </a:ln>
        </p:spPr>
        <p:txBody>
          <a:bodyPr wrap="square">
            <a:spAutoFit/>
          </a:bodyPr>
          <a:lstStyle/>
          <a:p>
            <a:pPr>
              <a:spcBef>
                <a:spcPct val="50000"/>
              </a:spcBef>
            </a:pPr>
            <a:r>
              <a:rPr lang="en-US" altLang="zh-CN" sz="2000" dirty="0">
                <a:solidFill>
                  <a:srgbClr val="00B0F0"/>
                </a:solidFill>
                <a:latin typeface="微软雅黑" panose="020B0503020204020204" pitchFamily="34" charset="-122"/>
                <a:ea typeface="微软雅黑" panose="020B0503020204020204" pitchFamily="34" charset="-122"/>
              </a:rPr>
              <a:t>I/O </a:t>
            </a:r>
            <a:r>
              <a:rPr lang="zh-CN" altLang="en-US" sz="2000" dirty="0">
                <a:solidFill>
                  <a:srgbClr val="00B0F0"/>
                </a:solidFill>
                <a:latin typeface="微软雅黑" panose="020B0503020204020204" pitchFamily="34" charset="-122"/>
                <a:ea typeface="微软雅黑" panose="020B0503020204020204" pitchFamily="34" charset="-122"/>
              </a:rPr>
              <a:t>引脚的</a:t>
            </a:r>
            <a:r>
              <a:rPr lang="zh-CN" altLang="en-US" sz="2000" dirty="0" smtClean="0">
                <a:solidFill>
                  <a:srgbClr val="00B0F0"/>
                </a:solidFill>
                <a:latin typeface="微软雅黑" panose="020B0503020204020204" pitchFamily="34" charset="-122"/>
                <a:ea typeface="微软雅黑" panose="020B0503020204020204" pitchFamily="34" charset="-122"/>
              </a:rPr>
              <a:t>应用</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驱动发光二极管；</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重置看门狗定时器；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读取一个或两个引脚</a:t>
            </a:r>
            <a:r>
              <a:rPr lang="en-US" altLang="zh-CN" sz="2000" dirty="0">
                <a:solidFill>
                  <a:schemeClr val="bg1"/>
                </a:solidFill>
                <a:latin typeface="微软雅黑" panose="020B0503020204020204" pitchFamily="34" charset="-122"/>
                <a:ea typeface="微软雅黑" panose="020B0503020204020204" pitchFamily="34" charset="-122"/>
              </a:rPr>
              <a:t>EEROM</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如果有多个</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，超过了处理器能够分配地址的范围，支持从一个 </a:t>
            </a:r>
            <a:r>
              <a:rPr lang="en-US" altLang="zh-CN" sz="2000" dirty="0">
                <a:solidFill>
                  <a:schemeClr val="bg1"/>
                </a:solidFill>
                <a:latin typeface="微软雅黑" panose="020B0503020204020204" pitchFamily="34" charset="-122"/>
                <a:ea typeface="微软雅黑" panose="020B0503020204020204" pitchFamily="34" charset="-122"/>
              </a:rPr>
              <a:t>RAM </a:t>
            </a:r>
            <a:r>
              <a:rPr lang="zh-CN" altLang="en-US" sz="2000" dirty="0">
                <a:solidFill>
                  <a:schemeClr val="bg1"/>
                </a:solidFill>
                <a:latin typeface="微软雅黑" panose="020B0503020204020204" pitchFamily="34" charset="-122"/>
                <a:ea typeface="微软雅黑" panose="020B0503020204020204" pitchFamily="34" charset="-122"/>
              </a:rPr>
              <a:t>切换到另一个 </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rgbClr val="FFFF00"/>
              </a:solidFill>
              <a:latin typeface="微软雅黑" panose="020B0503020204020204" pitchFamily="34" charset="-122"/>
              <a:ea typeface="微软雅黑" panose="020B0503020204020204" pitchFamily="34" charset="-122"/>
            </a:endParaRPr>
          </a:p>
        </p:txBody>
      </p:sp>
      <p:pic>
        <p:nvPicPr>
          <p:cNvPr id="6" name="Picture 2" descr="D:\嵌入式系统软件设计\t03-19.jpg"/>
          <p:cNvPicPr>
            <a:picLocks noChangeAspect="1" noChangeArrowheads="1"/>
          </p:cNvPicPr>
          <p:nvPr/>
        </p:nvPicPr>
        <p:blipFill>
          <a:blip r:embed="rId3" cstate="print"/>
          <a:srcRect/>
          <a:stretch>
            <a:fillRect/>
          </a:stretch>
        </p:blipFill>
        <p:spPr bwMode="auto">
          <a:xfrm>
            <a:off x="4722719" y="1375480"/>
            <a:ext cx="6844407" cy="475301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3.1.2 </a:t>
            </a:r>
            <a:r>
              <a:rPr lang="zh-CN" altLang="en-US" sz="2400" b="1" dirty="0">
                <a:solidFill>
                  <a:srgbClr val="00B0F0"/>
                </a:solidFill>
                <a:latin typeface="微软雅黑" panose="020B0503020204020204" pitchFamily="34" charset="-122"/>
                <a:ea typeface="微软雅黑" panose="020B0503020204020204" pitchFamily="34" charset="-122"/>
              </a:rPr>
              <a:t>选择合适的嵌入式处理器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6"/>
          <p:cNvSpPr txBox="1">
            <a:spLocks noChangeArrowheads="1"/>
          </p:cNvSpPr>
          <p:nvPr/>
        </p:nvSpPr>
        <p:spPr bwMode="auto">
          <a:xfrm>
            <a:off x="667537" y="1754982"/>
            <a:ext cx="10502971" cy="1024255"/>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、选择处理器的总体原则</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选择处理器取决于应用的需要、设计目标和设计约束。“</a:t>
            </a:r>
            <a:r>
              <a:rPr lang="zh-CN" altLang="en-US" sz="2000" dirty="0">
                <a:solidFill>
                  <a:srgbClr val="FF0000"/>
                </a:solidFill>
                <a:latin typeface="微软雅黑" panose="020B0503020204020204" pitchFamily="34" charset="-122"/>
                <a:ea typeface="微软雅黑" panose="020B0503020204020204" pitchFamily="34" charset="-122"/>
              </a:rPr>
              <a:t>合适</a:t>
            </a:r>
            <a:r>
              <a:rPr lang="zh-CN" altLang="en-US" sz="2000" dirty="0">
                <a:solidFill>
                  <a:schemeClr val="bg1"/>
                </a:solidFill>
                <a:latin typeface="微软雅黑" panose="020B0503020204020204" pitchFamily="34" charset="-122"/>
                <a:ea typeface="微软雅黑" panose="020B0503020204020204" pitchFamily="34" charset="-122"/>
              </a:rPr>
              <a:t>”是最好的。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 Box 6"/>
          <p:cNvSpPr txBox="1">
            <a:spLocks noChangeArrowheads="1"/>
          </p:cNvSpPr>
          <p:nvPr/>
        </p:nvSpPr>
        <p:spPr bwMode="auto">
          <a:xfrm>
            <a:off x="667537" y="3005692"/>
            <a:ext cx="10502971" cy="1828193"/>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、嵌入式处理器指令集</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目前</a:t>
            </a:r>
            <a:r>
              <a:rPr lang="zh-CN" altLang="en-US" sz="2000" dirty="0">
                <a:solidFill>
                  <a:schemeClr val="bg1"/>
                </a:solidFill>
                <a:latin typeface="微软雅黑" panose="020B0503020204020204" pitchFamily="34" charset="-122"/>
                <a:ea typeface="微软雅黑" panose="020B0503020204020204" pitchFamily="34" charset="-122"/>
              </a:rPr>
              <a:t>，常见的指令集有：</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）复杂指令集（</a:t>
            </a:r>
            <a:r>
              <a:rPr lang="en-US" altLang="zh-CN" sz="2000" dirty="0">
                <a:solidFill>
                  <a:schemeClr val="bg1"/>
                </a:solidFill>
                <a:latin typeface="微软雅黑" panose="020B0503020204020204" pitchFamily="34" charset="-122"/>
                <a:ea typeface="微软雅黑" panose="020B0503020204020204" pitchFamily="34" charset="-122"/>
              </a:rPr>
              <a:t>Complex Instruction Set Computer, CISC</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）精简指令集（</a:t>
            </a:r>
            <a:r>
              <a:rPr lang="en-US" altLang="zh-CN" sz="2000" dirty="0">
                <a:solidFill>
                  <a:schemeClr val="bg1"/>
                </a:solidFill>
                <a:latin typeface="微软雅黑" panose="020B0503020204020204" pitchFamily="34" charset="-122"/>
                <a:ea typeface="微软雅黑" panose="020B0503020204020204" pitchFamily="34" charset="-122"/>
              </a:rPr>
              <a:t>Reduced Instruction Set Computer, RISC</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3.6 </a:t>
            </a:r>
            <a:r>
              <a:rPr lang="zh-CN" altLang="en-US" sz="2800" b="1" dirty="0">
                <a:solidFill>
                  <a:schemeClr val="bg1"/>
                </a:solidFill>
                <a:latin typeface="微软雅黑" panose="020B0503020204020204" pitchFamily="34" charset="-122"/>
                <a:ea typeface="微软雅黑" panose="020B0503020204020204" pitchFamily="34" charset="-122"/>
              </a:rPr>
              <a:t>与微处理器集成的元器件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1340010"/>
            <a:ext cx="2250937"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3.6.4 </a:t>
            </a:r>
            <a:r>
              <a:rPr lang="zh-CN" altLang="en-US" sz="2400" b="1" dirty="0">
                <a:solidFill>
                  <a:srgbClr val="00B0F0"/>
                </a:solidFill>
                <a:latin typeface="微软雅黑" panose="020B0503020204020204" pitchFamily="34" charset="-122"/>
                <a:ea typeface="微软雅黑" panose="020B0503020204020204" pitchFamily="34" charset="-122"/>
              </a:rPr>
              <a:t>地址解码</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1876953"/>
            <a:ext cx="10865571" cy="830997"/>
          </a:xfrm>
          <a:prstGeom prst="rect">
            <a:avLst/>
          </a:prstGeom>
          <a:noFill/>
          <a:ln w="9525">
            <a:noFill/>
            <a:miter lim="800000"/>
          </a:ln>
        </p:spPr>
        <p:txBody>
          <a:bodyPr wrap="square">
            <a:spAutoFit/>
          </a:bodyPr>
          <a:lstStyle/>
          <a:p>
            <a:pPr>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rPr>
              <a:t>由地址产生</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ROM</a:t>
            </a:r>
            <a:r>
              <a:rPr lang="zh-CN" altLang="en-US" sz="2000" dirty="0">
                <a:solidFill>
                  <a:schemeClr val="bg1"/>
                </a:solidFill>
                <a:latin typeface="微软雅黑" panose="020B0503020204020204" pitchFamily="34" charset="-122"/>
                <a:ea typeface="微软雅黑" panose="020B0503020204020204" pitchFamily="34" charset="-122"/>
              </a:rPr>
              <a:t>和各种外设芯片使能信号是一件麻烦的事情。某些微处理器提供地址解码，直接把 </a:t>
            </a:r>
            <a:r>
              <a:rPr lang="en-US" altLang="zh-CN" sz="2000" dirty="0">
                <a:solidFill>
                  <a:schemeClr val="bg1"/>
                </a:solidFill>
                <a:latin typeface="微软雅黑" panose="020B0503020204020204" pitchFamily="34" charset="-122"/>
                <a:ea typeface="微软雅黑" panose="020B0503020204020204" pitchFamily="34" charset="-122"/>
              </a:rPr>
              <a:t>I/O</a:t>
            </a:r>
            <a:r>
              <a:rPr lang="zh-CN" altLang="en-US" sz="2000" dirty="0">
                <a:solidFill>
                  <a:schemeClr val="bg1"/>
                </a:solidFill>
                <a:latin typeface="微软雅黑" panose="020B0503020204020204" pitchFamily="34" charset="-122"/>
                <a:ea typeface="微软雅黑" panose="020B0503020204020204" pitchFamily="34" charset="-122"/>
              </a:rPr>
              <a:t>引脚连接到芯片的使能端，软件一般要告诉微处理器输出哪个芯片的使能地址。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642825" y="3218238"/>
            <a:ext cx="348204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3.6.5 </a:t>
            </a:r>
            <a:r>
              <a:rPr lang="zh-CN" altLang="en-US" sz="2400" b="1" dirty="0">
                <a:solidFill>
                  <a:srgbClr val="00B0F0"/>
                </a:solidFill>
                <a:latin typeface="微软雅黑" panose="020B0503020204020204" pitchFamily="34" charset="-122"/>
                <a:ea typeface="微软雅黑" panose="020B0503020204020204" pitchFamily="34" charset="-122"/>
              </a:rPr>
              <a:t>缓存和指令流水线</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642688" y="3755181"/>
            <a:ext cx="11046804" cy="892552"/>
          </a:xfrm>
          <a:prstGeom prst="rect">
            <a:avLst/>
          </a:prstGeom>
          <a:noFill/>
          <a:ln w="9525">
            <a:noFill/>
            <a:miter lim="800000"/>
          </a:ln>
        </p:spPr>
        <p:txBody>
          <a:bodyPr wrap="square">
            <a:spAutoFit/>
          </a:bodyPr>
          <a:lstStyle/>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一般在微处理器中都有一个内存缓存，它们很小但运行速度很快，这样就可提高微处理器的效率。</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微处理器</a:t>
            </a:r>
            <a:r>
              <a:rPr lang="zh-CN" altLang="en-US" sz="2000" dirty="0">
                <a:solidFill>
                  <a:schemeClr val="bg1"/>
                </a:solidFill>
                <a:latin typeface="微软雅黑" panose="020B0503020204020204" pitchFamily="34" charset="-122"/>
                <a:ea typeface="微软雅黑" panose="020B0503020204020204" pitchFamily="34" charset="-122"/>
              </a:rPr>
              <a:t>内部还有指令流水线，指令按照期望的执行顺序排列。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3.7 </a:t>
            </a:r>
            <a:r>
              <a:rPr lang="zh-CN" altLang="en-US" sz="2800" b="1" dirty="0">
                <a:solidFill>
                  <a:schemeClr val="bg1"/>
                </a:solidFill>
                <a:latin typeface="微软雅黑" panose="020B0503020204020204" pitchFamily="34" charset="-122"/>
                <a:ea typeface="微软雅黑" panose="020B0503020204020204" pitchFamily="34" charset="-122"/>
              </a:rPr>
              <a:t>电路原理图及其规范</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1340010"/>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3.7.1 </a:t>
            </a:r>
            <a:r>
              <a:rPr lang="zh-CN" altLang="en-US" sz="2400" b="1" dirty="0">
                <a:solidFill>
                  <a:srgbClr val="00B0F0"/>
                </a:solidFill>
                <a:latin typeface="微软雅黑" panose="020B0503020204020204" pitchFamily="34" charset="-122"/>
                <a:ea typeface="微软雅黑" panose="020B0503020204020204" pitchFamily="34" charset="-122"/>
              </a:rPr>
              <a:t>电路原理图的规范</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2041709"/>
            <a:ext cx="10865571" cy="4308359"/>
          </a:xfrm>
          <a:prstGeom prst="rect">
            <a:avLst/>
          </a:prstGeom>
          <a:noFill/>
          <a:ln w="9525">
            <a:noFill/>
            <a:miter lim="800000"/>
          </a:ln>
        </p:spPr>
        <p:txBody>
          <a:bodyPr wrap="square">
            <a:spAutoFit/>
          </a:bodyPr>
          <a:lstStyle/>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1</a:t>
            </a:r>
            <a:r>
              <a:rPr lang="zh-CN" altLang="en-US" sz="2000" dirty="0">
                <a:solidFill>
                  <a:srgbClr val="00B0F0"/>
                </a:solidFill>
                <a:latin typeface="微软雅黑" panose="020B0503020204020204" pitchFamily="34" charset="-122"/>
                <a:ea typeface="微软雅黑" panose="020B0503020204020204" pitchFamily="34" charset="-122"/>
              </a:rPr>
              <a:t>、常见的元器件</a:t>
            </a:r>
            <a:endParaRPr lang="zh-CN" altLang="en-US"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从</a:t>
            </a:r>
            <a:r>
              <a:rPr lang="zh-CN" altLang="en-US" sz="2000" dirty="0">
                <a:solidFill>
                  <a:schemeClr val="bg1"/>
                </a:solidFill>
                <a:latin typeface="微软雅黑" panose="020B0503020204020204" pitchFamily="34" charset="-122"/>
                <a:ea typeface="微软雅黑" panose="020B0503020204020204" pitchFamily="34" charset="-122"/>
              </a:rPr>
              <a:t>符号、编号、型号规格三个方面去理解和掌握。</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电阻</a:t>
            </a:r>
            <a:r>
              <a:rPr lang="zh-CN" altLang="en-US" sz="2000" dirty="0">
                <a:solidFill>
                  <a:schemeClr val="bg1"/>
                </a:solidFill>
                <a:latin typeface="微软雅黑" panose="020B0503020204020204" pitchFamily="34" charset="-122"/>
                <a:ea typeface="微软雅黑" panose="020B0503020204020204" pitchFamily="34" charset="-122"/>
              </a:rPr>
              <a:t>，电容，二极管，三极管，门电路，集成电路</a:t>
            </a:r>
            <a:r>
              <a:rPr lang="zh-CN" altLang="en-US" sz="2000" dirty="0" smtClean="0">
                <a:solidFill>
                  <a:schemeClr val="bg1"/>
                </a:solidFill>
                <a:latin typeface="微软雅黑" panose="020B0503020204020204" pitchFamily="34" charset="-122"/>
                <a:ea typeface="微软雅黑" panose="020B0503020204020204" pitchFamily="34" charset="-122"/>
              </a:rPr>
              <a:t>芯片</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2</a:t>
            </a:r>
            <a:r>
              <a:rPr lang="zh-CN" altLang="en-US" sz="2000" dirty="0">
                <a:solidFill>
                  <a:srgbClr val="00B0F0"/>
                </a:solidFill>
                <a:latin typeface="微软雅黑" panose="020B0503020204020204" pitchFamily="34" charset="-122"/>
                <a:ea typeface="微软雅黑" panose="020B0503020204020204" pitchFamily="34" charset="-122"/>
              </a:rPr>
              <a:t>、其它规定</a:t>
            </a:r>
            <a:endParaRPr lang="zh-CN" altLang="en-US" sz="20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）信号</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）外部连接器</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）跳线</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）终止电路使用的实际引脚编号显示在每个连接信号那一侧。</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3.7 </a:t>
            </a:r>
            <a:r>
              <a:rPr lang="zh-CN" altLang="en-US" sz="2800" b="1" dirty="0">
                <a:solidFill>
                  <a:schemeClr val="bg1"/>
                </a:solidFill>
                <a:latin typeface="微软雅黑" panose="020B0503020204020204" pitchFamily="34" charset="-122"/>
                <a:ea typeface="微软雅黑" panose="020B0503020204020204" pitchFamily="34" charset="-122"/>
              </a:rPr>
              <a:t>电路原理图及其规范</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825" y="1340010"/>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3.7.1 </a:t>
            </a:r>
            <a:r>
              <a:rPr lang="zh-CN" altLang="en-US" sz="2400" b="1" dirty="0">
                <a:solidFill>
                  <a:srgbClr val="00B0F0"/>
                </a:solidFill>
                <a:latin typeface="微软雅黑" panose="020B0503020204020204" pitchFamily="34" charset="-122"/>
                <a:ea typeface="微软雅黑" panose="020B0503020204020204" pitchFamily="34" charset="-122"/>
              </a:rPr>
              <a:t>电路原理图的规范</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642688" y="2041709"/>
            <a:ext cx="10865571" cy="461665"/>
          </a:xfrm>
          <a:prstGeom prst="rect">
            <a:avLst/>
          </a:prstGeom>
          <a:noFill/>
          <a:ln w="9525">
            <a:noFill/>
            <a:miter lim="800000"/>
          </a:ln>
        </p:spPr>
        <p:txBody>
          <a:bodyPr wrap="square">
            <a:spAutoFit/>
          </a:bodyPr>
          <a:lstStyle/>
          <a:p>
            <a:pPr>
              <a:lnSpc>
                <a:spcPct val="120000"/>
              </a:lnSpc>
              <a:spcBef>
                <a:spcPct val="20000"/>
              </a:spcBef>
            </a:pPr>
            <a:r>
              <a:rPr lang="en-US" altLang="zh-CN" sz="2000" dirty="0">
                <a:solidFill>
                  <a:srgbClr val="00B0F0"/>
                </a:solidFill>
                <a:latin typeface="微软雅黑" panose="020B0503020204020204" pitchFamily="34" charset="-122"/>
                <a:ea typeface="微软雅黑" panose="020B0503020204020204" pitchFamily="34" charset="-122"/>
              </a:rPr>
              <a:t>3</a:t>
            </a:r>
            <a:r>
              <a:rPr lang="zh-CN" altLang="en-US" sz="2000" dirty="0">
                <a:solidFill>
                  <a:srgbClr val="00B0F0"/>
                </a:solidFill>
                <a:latin typeface="微软雅黑" panose="020B0503020204020204" pitchFamily="34" charset="-122"/>
                <a:ea typeface="微软雅黑" panose="020B0503020204020204" pitchFamily="34" charset="-122"/>
              </a:rPr>
              <a:t>、电路原理图</a:t>
            </a:r>
            <a:r>
              <a:rPr lang="zh-CN" altLang="en-US" sz="2000" dirty="0" smtClean="0">
                <a:solidFill>
                  <a:srgbClr val="00B0F0"/>
                </a:solidFill>
                <a:latin typeface="微软雅黑" panose="020B0503020204020204" pitchFamily="34" charset="-122"/>
                <a:ea typeface="微软雅黑" panose="020B0503020204020204" pitchFamily="34" charset="-122"/>
              </a:rPr>
              <a:t>实例</a:t>
            </a:r>
            <a:r>
              <a:rPr lang="en-US" altLang="zh-CN" sz="2000" dirty="0" smtClean="0">
                <a:solidFill>
                  <a:srgbClr val="00B0F0"/>
                </a:solidFill>
                <a:latin typeface="微软雅黑" panose="020B0503020204020204" pitchFamily="34" charset="-122"/>
                <a:ea typeface="微软雅黑" panose="020B0503020204020204" pitchFamily="34" charset="-122"/>
              </a:rPr>
              <a:t>(</a:t>
            </a:r>
            <a:r>
              <a:rPr lang="zh-CN" altLang="en-US" sz="2000" dirty="0" smtClean="0">
                <a:solidFill>
                  <a:srgbClr val="00B0F0"/>
                </a:solidFill>
                <a:latin typeface="微软雅黑" panose="020B0503020204020204" pitchFamily="34" charset="-122"/>
                <a:ea typeface="微软雅黑" panose="020B0503020204020204" pitchFamily="34" charset="-122"/>
              </a:rPr>
              <a:t>右图</a:t>
            </a:r>
            <a:r>
              <a:rPr lang="en-US" altLang="zh-CN" sz="2000" dirty="0" smtClean="0">
                <a:solidFill>
                  <a:srgbClr val="00B0F0"/>
                </a:solidFill>
                <a:latin typeface="微软雅黑" panose="020B0503020204020204" pitchFamily="34" charset="-122"/>
                <a:ea typeface="微软雅黑" panose="020B0503020204020204" pitchFamily="34" charset="-122"/>
              </a:rPr>
              <a:t>)</a:t>
            </a:r>
            <a:endParaRPr lang="zh-CN" altLang="en-US" sz="2000" dirty="0">
              <a:solidFill>
                <a:srgbClr val="00B0F0"/>
              </a:solidFill>
              <a:latin typeface="微软雅黑" panose="020B0503020204020204" pitchFamily="34" charset="-122"/>
              <a:ea typeface="微软雅黑" panose="020B0503020204020204" pitchFamily="34" charset="-122"/>
            </a:endParaRPr>
          </a:p>
        </p:txBody>
      </p:sp>
      <p:pic>
        <p:nvPicPr>
          <p:cNvPr id="6" name="Picture 3" descr="D:\嵌入式系统软件设计\t03-20.jpg"/>
          <p:cNvPicPr>
            <a:picLocks noChangeAspect="1" noChangeArrowheads="1"/>
          </p:cNvPicPr>
          <p:nvPr/>
        </p:nvPicPr>
        <p:blipFill>
          <a:blip r:embed="rId3" cstate="print"/>
          <a:srcRect/>
          <a:stretch>
            <a:fillRect/>
          </a:stretch>
        </p:blipFill>
        <p:spPr bwMode="auto">
          <a:xfrm>
            <a:off x="4959308" y="1340010"/>
            <a:ext cx="6346825" cy="5065712"/>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本章作业</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Rectangle 3"/>
          <p:cNvSpPr txBox="1">
            <a:spLocks noChangeArrowheads="1"/>
          </p:cNvSpPr>
          <p:nvPr/>
        </p:nvSpPr>
        <p:spPr>
          <a:xfrm>
            <a:off x="943232" y="1682579"/>
            <a:ext cx="8229600" cy="780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latin typeface="微软雅黑" panose="020B0503020204020204" pitchFamily="34" charset="-122"/>
                <a:ea typeface="微软雅黑" panose="020B0503020204020204" pitchFamily="34" charset="-122"/>
              </a:rPr>
              <a:t>P46-47</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buFontTx/>
              <a:buNone/>
            </a:pP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2.1 </a:t>
            </a:r>
            <a:r>
              <a:rPr lang="zh-CN" altLang="en-US" sz="2800" b="1" dirty="0" smtClean="0">
                <a:solidFill>
                  <a:schemeClr val="bg1"/>
                </a:solidFill>
                <a:latin typeface="微软雅黑" panose="020B0503020204020204" pitchFamily="34" charset="-122"/>
                <a:ea typeface="微软雅黑" panose="020B0503020204020204" pitchFamily="34" charset="-122"/>
              </a:rPr>
              <a:t>术语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pic>
        <p:nvPicPr>
          <p:cNvPr id="7" name="Picture 2" descr="指令集"/>
          <p:cNvPicPr>
            <a:picLocks noChangeAspect="1" noChangeArrowheads="1"/>
          </p:cNvPicPr>
          <p:nvPr/>
        </p:nvPicPr>
        <p:blipFill>
          <a:blip r:embed="rId3" cstate="print"/>
          <a:srcRect/>
          <a:stretch>
            <a:fillRect/>
          </a:stretch>
        </p:blipFill>
        <p:spPr bwMode="auto">
          <a:xfrm>
            <a:off x="2110577" y="1494738"/>
            <a:ext cx="7978775" cy="4994275"/>
          </a:xfrm>
          <a:prstGeom prst="rect">
            <a:avLst/>
          </a:prstGeom>
          <a:noFill/>
          <a:ln w="9525">
            <a:noFill/>
            <a:miter lim="800000"/>
            <a:headEnd/>
            <a:tailEnd/>
          </a:ln>
        </p:spPr>
      </p:pic>
      <p:sp>
        <p:nvSpPr>
          <p:cNvPr id="3" name="矩形 2"/>
          <p:cNvSpPr/>
          <p:nvPr/>
        </p:nvSpPr>
        <p:spPr>
          <a:xfrm>
            <a:off x="5020806" y="1020119"/>
            <a:ext cx="2158316"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其特性</a:t>
            </a:r>
            <a:r>
              <a:rPr lang="zh-CN" altLang="en-US" dirty="0" smtClean="0">
                <a:solidFill>
                  <a:schemeClr val="bg1"/>
                </a:solidFill>
                <a:latin typeface="微软雅黑" panose="020B0503020204020204" pitchFamily="34" charset="-122"/>
                <a:ea typeface="微软雅黑" panose="020B0503020204020204" pitchFamily="34" charset="-122"/>
              </a:rPr>
              <a:t>如下表</a:t>
            </a:r>
            <a:r>
              <a:rPr lang="zh-CN" altLang="en-US" dirty="0">
                <a:solidFill>
                  <a:schemeClr val="bg1"/>
                </a:solidFill>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3.1.2 </a:t>
            </a:r>
            <a:r>
              <a:rPr lang="zh-CN" altLang="en-US" sz="2400" b="1" dirty="0">
                <a:solidFill>
                  <a:srgbClr val="00B0F0"/>
                </a:solidFill>
                <a:latin typeface="微软雅黑" panose="020B0503020204020204" pitchFamily="34" charset="-122"/>
                <a:ea typeface="微软雅黑" panose="020B0503020204020204" pitchFamily="34" charset="-122"/>
              </a:rPr>
              <a:t>选择合适的嵌入式处理器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6"/>
          <p:cNvSpPr txBox="1">
            <a:spLocks noChangeArrowheads="1"/>
          </p:cNvSpPr>
          <p:nvPr/>
        </p:nvSpPr>
        <p:spPr bwMode="auto">
          <a:xfrm>
            <a:off x="667537" y="1754982"/>
            <a:ext cx="10502971" cy="2259080"/>
          </a:xfrm>
          <a:prstGeom prst="rect">
            <a:avLst/>
          </a:prstGeom>
          <a:noFill/>
          <a:ln w="9525">
            <a:noFill/>
            <a:miter lim="800000"/>
          </a:ln>
        </p:spPr>
        <p:txBody>
          <a:bodyPr wrap="square">
            <a:spAutoFit/>
          </a:bodyPr>
          <a:lstStyle/>
          <a:p>
            <a:pPr>
              <a:lnSpc>
                <a:spcPct val="120000"/>
              </a:lnSpc>
              <a:spcBef>
                <a:spcPct val="50000"/>
              </a:spcBef>
            </a:pP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、选择处理器必须考虑的因素</a:t>
            </a:r>
            <a:endParaRPr lang="zh-CN" altLang="en-US" sz="2400" dirty="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）指令集</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）操作数的最大宽度</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3</a:t>
            </a:r>
            <a:r>
              <a:rPr lang="zh-CN" altLang="en-US" sz="2000" dirty="0">
                <a:solidFill>
                  <a:schemeClr val="bg1"/>
                </a:solidFill>
                <a:latin typeface="微软雅黑" panose="020B0503020204020204" pitchFamily="34" charset="-122"/>
                <a:ea typeface="微软雅黑" panose="020B0503020204020204" pitchFamily="34" charset="-122"/>
              </a:rPr>
              <a:t>）处理速度和时钟频率</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）对时间要求严格的复杂算法的解决能力</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4405373"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3.1.2 </a:t>
            </a:r>
            <a:r>
              <a:rPr lang="zh-CN" altLang="en-US" sz="2400" b="1" dirty="0">
                <a:solidFill>
                  <a:srgbClr val="00B0F0"/>
                </a:solidFill>
                <a:latin typeface="微软雅黑" panose="020B0503020204020204" pitchFamily="34" charset="-122"/>
                <a:ea typeface="微软雅黑" panose="020B0503020204020204" pitchFamily="34" charset="-122"/>
              </a:rPr>
              <a:t>选择合适的嵌入式处理器</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Text Box 6"/>
          <p:cNvSpPr txBox="1">
            <a:spLocks noChangeArrowheads="1"/>
          </p:cNvSpPr>
          <p:nvPr/>
        </p:nvSpPr>
        <p:spPr bwMode="auto">
          <a:xfrm>
            <a:off x="667537" y="1754982"/>
            <a:ext cx="10502971" cy="830997"/>
          </a:xfrm>
          <a:prstGeom prst="rect">
            <a:avLst/>
          </a:prstGeom>
          <a:noFill/>
          <a:ln w="9525">
            <a:noFill/>
            <a:miter lim="800000"/>
          </a:ln>
        </p:spPr>
        <p:txBody>
          <a:bodyPr wrap="square">
            <a:spAutoFit/>
          </a:bodyPr>
          <a:lstStyle/>
          <a:p>
            <a:pPr>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目前</a:t>
            </a:r>
            <a:r>
              <a:rPr lang="zh-CN" altLang="en-US" sz="2000" dirty="0">
                <a:solidFill>
                  <a:schemeClr val="bg1"/>
                </a:solidFill>
                <a:latin typeface="微软雅黑" panose="020B0503020204020204" pitchFamily="34" charset="-122"/>
                <a:ea typeface="微软雅黑" panose="020B0503020204020204" pitchFamily="34" charset="-122"/>
              </a:rPr>
              <a:t>，许多嵌入式系统都采用</a:t>
            </a:r>
            <a:r>
              <a:rPr lang="en-US" altLang="zh-CN" sz="2000" dirty="0">
                <a:solidFill>
                  <a:schemeClr val="bg1"/>
                </a:solidFill>
                <a:latin typeface="微软雅黑" panose="020B0503020204020204" pitchFamily="34" charset="-122"/>
                <a:ea typeface="微软雅黑" panose="020B0503020204020204" pitchFamily="34" charset="-122"/>
              </a:rPr>
              <a:t>32</a:t>
            </a:r>
            <a:r>
              <a:rPr lang="zh-CN" altLang="en-US" sz="2000" dirty="0">
                <a:solidFill>
                  <a:schemeClr val="bg1"/>
                </a:solidFill>
                <a:latin typeface="微软雅黑" panose="020B0503020204020204" pitchFamily="34" charset="-122"/>
                <a:ea typeface="微软雅黑" panose="020B0503020204020204" pitchFamily="34" charset="-122"/>
              </a:rPr>
              <a:t>位的</a:t>
            </a:r>
            <a:r>
              <a:rPr lang="en-US" altLang="zh-CN" sz="2000" dirty="0">
                <a:solidFill>
                  <a:schemeClr val="bg1"/>
                </a:solidFill>
                <a:latin typeface="微软雅黑" panose="020B0503020204020204" pitchFamily="34" charset="-122"/>
                <a:ea typeface="微软雅黑" panose="020B0503020204020204" pitchFamily="34" charset="-122"/>
              </a:rPr>
              <a:t>RISC</a:t>
            </a:r>
            <a:r>
              <a:rPr lang="zh-CN" altLang="en-US" sz="2000" dirty="0">
                <a:solidFill>
                  <a:schemeClr val="bg1"/>
                </a:solidFill>
                <a:latin typeface="微软雅黑" panose="020B0503020204020204" pitchFamily="34" charset="-122"/>
                <a:ea typeface="微软雅黑" panose="020B0503020204020204" pitchFamily="34" charset="-122"/>
              </a:rPr>
              <a:t>嵌入式微处理器，因为它与传统的基于单片机的控制系统和基于</a:t>
            </a:r>
            <a:r>
              <a:rPr lang="en-US" altLang="zh-CN" sz="2000" dirty="0">
                <a:solidFill>
                  <a:schemeClr val="bg1"/>
                </a:solidFill>
                <a:latin typeface="微软雅黑" panose="020B0503020204020204" pitchFamily="34" charset="-122"/>
                <a:ea typeface="微软雅黑" panose="020B0503020204020204" pitchFamily="34" charset="-122"/>
              </a:rPr>
              <a:t>PC</a:t>
            </a:r>
            <a:r>
              <a:rPr lang="zh-CN" altLang="en-US" sz="2000" dirty="0">
                <a:solidFill>
                  <a:schemeClr val="bg1"/>
                </a:solidFill>
                <a:latin typeface="微软雅黑" panose="020B0503020204020204" pitchFamily="34" charset="-122"/>
                <a:ea typeface="微软雅黑" panose="020B0503020204020204" pitchFamily="34" charset="-122"/>
              </a:rPr>
              <a:t>的控制方式相比，有以下优点</a:t>
            </a:r>
            <a:endParaRPr lang="zh-CN" altLang="en-US"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779391" y="2812434"/>
          <a:ext cx="10596081" cy="342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6689652" cy="46166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3.1.3 </a:t>
            </a:r>
            <a:r>
              <a:rPr lang="zh-CN" altLang="en-US" sz="2400" b="1" dirty="0">
                <a:solidFill>
                  <a:srgbClr val="00B0F0"/>
                </a:solidFill>
                <a:latin typeface="微软雅黑" panose="020B0503020204020204" pitchFamily="34" charset="-122"/>
                <a:ea typeface="微软雅黑" panose="020B0503020204020204" pitchFamily="34" charset="-122"/>
              </a:rPr>
              <a:t>一个嵌入式微处理器的实例 </a:t>
            </a:r>
            <a:r>
              <a:rPr lang="en-US" altLang="zh-CN" sz="2400" b="1" dirty="0">
                <a:solidFill>
                  <a:srgbClr val="00B0F0"/>
                </a:solidFill>
                <a:latin typeface="微软雅黑" panose="020B0503020204020204" pitchFamily="34" charset="-122"/>
                <a:ea typeface="微软雅黑" panose="020B0503020204020204" pitchFamily="34" charset="-122"/>
              </a:rPr>
              <a:t>——MSC-51</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7" name="Picture 5" descr="89C51"/>
          <p:cNvPicPr>
            <a:picLocks noChangeAspect="1" noChangeArrowheads="1"/>
          </p:cNvPicPr>
          <p:nvPr/>
        </p:nvPicPr>
        <p:blipFill>
          <a:blip r:embed="rId3" cstate="print"/>
          <a:srcRect/>
          <a:stretch>
            <a:fillRect/>
          </a:stretch>
        </p:blipFill>
        <p:spPr bwMode="auto">
          <a:xfrm>
            <a:off x="4006806" y="1639435"/>
            <a:ext cx="3761399" cy="47133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en-US" altLang="zh-CN" sz="2800" b="1" dirty="0">
                <a:solidFill>
                  <a:schemeClr val="bg1"/>
                </a:solidFill>
                <a:latin typeface="微软雅黑" panose="020B0503020204020204" pitchFamily="34" charset="-122"/>
                <a:ea typeface="微软雅黑" panose="020B0503020204020204" pitchFamily="34" charset="-122"/>
              </a:rPr>
              <a:t>3.1 </a:t>
            </a:r>
            <a:r>
              <a:rPr lang="zh-CN" altLang="en-US" sz="2800" b="1" dirty="0">
                <a:solidFill>
                  <a:schemeClr val="bg1"/>
                </a:solidFill>
                <a:latin typeface="微软雅黑" panose="020B0503020204020204" pitchFamily="34" charset="-122"/>
                <a:ea typeface="微软雅黑" panose="020B0503020204020204" pitchFamily="34" charset="-122"/>
              </a:rPr>
              <a:t>微处理器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8" name="矩形 7"/>
          <p:cNvSpPr/>
          <p:nvPr/>
        </p:nvSpPr>
        <p:spPr>
          <a:xfrm>
            <a:off x="642688" y="1066862"/>
            <a:ext cx="6629400" cy="460375"/>
          </a:xfrm>
          <a:prstGeom prst="rect">
            <a:avLst/>
          </a:prstGeom>
        </p:spPr>
        <p:txBody>
          <a:bodyPr wrap="none">
            <a:spAutoFit/>
          </a:bodyPr>
          <a:lstStyle/>
          <a:p>
            <a:r>
              <a:rPr lang="en-US" altLang="zh-CN" sz="2400" b="1" dirty="0">
                <a:solidFill>
                  <a:srgbClr val="00B0F0"/>
                </a:solidFill>
                <a:latin typeface="微软雅黑" panose="020B0503020204020204" pitchFamily="34" charset="-122"/>
                <a:ea typeface="微软雅黑" panose="020B0503020204020204" pitchFamily="34" charset="-122"/>
              </a:rPr>
              <a:t>3.1.3 </a:t>
            </a:r>
            <a:r>
              <a:rPr lang="zh-CN" altLang="en-US" sz="2400" b="1" dirty="0">
                <a:solidFill>
                  <a:srgbClr val="00B0F0"/>
                </a:solidFill>
                <a:latin typeface="微软雅黑" panose="020B0503020204020204" pitchFamily="34" charset="-122"/>
                <a:ea typeface="微软雅黑" panose="020B0503020204020204" pitchFamily="34" charset="-122"/>
              </a:rPr>
              <a:t>一个嵌入式微控制器的实例 </a:t>
            </a:r>
            <a:r>
              <a:rPr lang="en-US" altLang="zh-CN" sz="2400" b="1" dirty="0">
                <a:solidFill>
                  <a:srgbClr val="00B0F0"/>
                </a:solidFill>
                <a:latin typeface="微软雅黑" panose="020B0503020204020204" pitchFamily="34" charset="-122"/>
                <a:ea typeface="微软雅黑" panose="020B0503020204020204" pitchFamily="34" charset="-122"/>
              </a:rPr>
              <a:t>——MSC-51</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6" name="Picture 2" descr="单片机引脚说明"/>
          <p:cNvPicPr>
            <a:picLocks noChangeAspect="1" noChangeArrowheads="1"/>
          </p:cNvPicPr>
          <p:nvPr/>
        </p:nvPicPr>
        <p:blipFill>
          <a:blip r:embed="rId3" cstate="print"/>
          <a:srcRect/>
          <a:stretch>
            <a:fillRect/>
          </a:stretch>
        </p:blipFill>
        <p:spPr bwMode="auto">
          <a:xfrm>
            <a:off x="2377005" y="1602669"/>
            <a:ext cx="7335408" cy="50612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4188</Words>
  <Application>WPS 演示</Application>
  <PresentationFormat>宽屏</PresentationFormat>
  <Paragraphs>367</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宋体</vt:lpstr>
      <vt:lpstr>Wingdings</vt:lpstr>
      <vt:lpstr>微软雅黑</vt:lpstr>
      <vt:lpstr>Calibri</vt:lpstr>
      <vt:lpstr>Arial Unicode MS</vt:lpstr>
      <vt:lpstr>Calibri Light</vt:lpstr>
      <vt:lpstr>Office 主题</vt:lpstr>
      <vt:lpstr>第三章高级硬件基础</vt:lpstr>
      <vt:lpstr>3.1 微处理器</vt:lpstr>
      <vt:lpstr>3.1 微处理器</vt:lpstr>
      <vt:lpstr>3.1 微处理器</vt:lpstr>
      <vt:lpstr>2.1 术语</vt:lpstr>
      <vt:lpstr>3.1 微处理器</vt:lpstr>
      <vt:lpstr>3.1 微处理器</vt:lpstr>
      <vt:lpstr>3.1 微处理器</vt:lpstr>
      <vt:lpstr>3.1 微处理器</vt:lpstr>
      <vt:lpstr>3.2 总 线</vt:lpstr>
      <vt:lpstr>3.2 总 线</vt:lpstr>
      <vt:lpstr>3.2 总 线</vt:lpstr>
      <vt:lpstr>3.2 总 线</vt:lpstr>
      <vt:lpstr>3.2 总 线</vt:lpstr>
      <vt:lpstr>3.2 总 线</vt:lpstr>
      <vt:lpstr>3.2 总 线</vt:lpstr>
      <vt:lpstr>3.2 总 线</vt:lpstr>
      <vt:lpstr>3.2 总 线</vt:lpstr>
      <vt:lpstr>3.2 总 线</vt:lpstr>
      <vt:lpstr>3.2 总 线</vt:lpstr>
      <vt:lpstr>3.2 总 线</vt:lpstr>
      <vt:lpstr>3.2 总 线</vt:lpstr>
      <vt:lpstr>3.3 直接内存访问</vt:lpstr>
      <vt:lpstr>3.3 直接内存访问</vt:lpstr>
      <vt:lpstr>3.3 直接内存访问</vt:lpstr>
      <vt:lpstr>3.4 中 断</vt:lpstr>
      <vt:lpstr>3.4 中 断</vt:lpstr>
      <vt:lpstr>3.5 其它常用元器件</vt:lpstr>
      <vt:lpstr>3.5 其它常用元器件</vt:lpstr>
      <vt:lpstr>3.5 其它常用元器件</vt:lpstr>
      <vt:lpstr>3.5 其它常用元器件</vt:lpstr>
      <vt:lpstr>3.5 其它常用元器件</vt:lpstr>
      <vt:lpstr>3.5 其它常用元器件</vt:lpstr>
      <vt:lpstr>3.5 其它常用元器件</vt:lpstr>
      <vt:lpstr>3.5 其它常用元器件</vt:lpstr>
      <vt:lpstr>3.5 其它常用元器件</vt:lpstr>
      <vt:lpstr>3.6 与微处理器集成的元器件</vt:lpstr>
      <vt:lpstr>3.6 与微处理器集成的元器件</vt:lpstr>
      <vt:lpstr>3.6 与微处理器集成的元器件</vt:lpstr>
      <vt:lpstr>3.6 与微处理器集成的元器件</vt:lpstr>
      <vt:lpstr>3.7 电路原理图及其规范</vt:lpstr>
      <vt:lpstr>3.7 电路原理图及其规范</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robert</cp:lastModifiedBy>
  <cp:revision>285</cp:revision>
  <dcterms:created xsi:type="dcterms:W3CDTF">2019-08-27T08:17:00Z</dcterms:created>
  <dcterms:modified xsi:type="dcterms:W3CDTF">2019-09-12T03:56:44Z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