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5" r:id="rId3"/>
    <p:sldId id="259" r:id="rId4"/>
    <p:sldId id="390" r:id="rId5"/>
    <p:sldId id="391" r:id="rId6"/>
    <p:sldId id="392" r:id="rId7"/>
    <p:sldId id="393" r:id="rId8"/>
    <p:sldId id="394" r:id="rId9"/>
    <p:sldId id="395" r:id="rId10"/>
    <p:sldId id="396" r:id="rId11"/>
    <p:sldId id="397" r:id="rId12"/>
    <p:sldId id="374" r:id="rId13"/>
    <p:sldId id="398" r:id="rId14"/>
    <p:sldId id="399" r:id="rId15"/>
    <p:sldId id="400" r:id="rId16"/>
    <p:sldId id="401" r:id="rId17"/>
    <p:sldId id="402" r:id="rId18"/>
    <p:sldId id="403" r:id="rId19"/>
    <p:sldId id="377"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31" r:id="rId45"/>
    <p:sldId id="43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0F1"/>
    <a:srgbClr val="0066FF"/>
    <a:srgbClr val="FF3300"/>
    <a:srgbClr val="FFFEF9"/>
    <a:srgbClr val="003399"/>
    <a:srgbClr val="69A4D9"/>
    <a:srgbClr val="0033CC"/>
    <a:srgbClr val="3333FF"/>
    <a:srgbClr val="006699"/>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2AC-6D69-4A93-AD80-3C96CA1EDEB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F787-AFD5-49BB-ADBC-D9F990D8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第</a:t>
            </a:r>
            <a:r>
              <a:rPr lang="en-US" altLang="zh-CN" sz="2800" b="1" dirty="0">
                <a:solidFill>
                  <a:schemeClr val="bg1"/>
                </a:solidFill>
                <a:latin typeface="微软雅黑" panose="020B0503020204020204" pitchFamily="34" charset="-122"/>
                <a:ea typeface="微软雅黑" panose="020B0503020204020204" pitchFamily="34" charset="-122"/>
              </a:rPr>
              <a:t>4</a:t>
            </a:r>
            <a:r>
              <a:rPr lang="zh-CN" altLang="en-US" sz="2800" b="1" dirty="0">
                <a:solidFill>
                  <a:schemeClr val="bg1"/>
                </a:solidFill>
                <a:latin typeface="微软雅黑" panose="020B0503020204020204" pitchFamily="34" charset="-122"/>
                <a:ea typeface="微软雅黑" panose="020B0503020204020204" pitchFamily="34" charset="-122"/>
              </a:rPr>
              <a:t>章 中断</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1" name="矩形 10"/>
          <p:cNvSpPr/>
          <p:nvPr/>
        </p:nvSpPr>
        <p:spPr>
          <a:xfrm>
            <a:off x="642688" y="1066862"/>
            <a:ext cx="2031325"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本章学习内容</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2" name="矩形 11"/>
          <p:cNvSpPr/>
          <p:nvPr/>
        </p:nvSpPr>
        <p:spPr>
          <a:xfrm>
            <a:off x="1114653" y="1856086"/>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86501" y="2590507"/>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58349" y="3341731"/>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30197" y="4093033"/>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930197" y="1842298"/>
            <a:ext cx="2646878"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微处理器体系结构</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658349" y="2399783"/>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947945" y="3134204"/>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02045" y="3885428"/>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473893" y="4636730"/>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02045" y="2589812"/>
            <a:ext cx="2031325"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中断基础知识</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6" name="矩形 25"/>
          <p:cNvSpPr/>
          <p:nvPr/>
        </p:nvSpPr>
        <p:spPr>
          <a:xfrm>
            <a:off x="2473893" y="3322297"/>
            <a:ext cx="2031325"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共享数据问题</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7" name="矩形 26"/>
          <p:cNvSpPr/>
          <p:nvPr/>
        </p:nvSpPr>
        <p:spPr>
          <a:xfrm>
            <a:off x="2756043" y="4108013"/>
            <a:ext cx="1415772" cy="461665"/>
          </a:xfrm>
          <a:prstGeom prst="rect">
            <a:avLst/>
          </a:prstGeom>
        </p:spPr>
        <p:txBody>
          <a:bodyPr wrap="none">
            <a:spAutoFit/>
          </a:bodyPr>
          <a:lstStyle/>
          <a:p>
            <a:r>
              <a:rPr lang="zh-CN" altLang="en-US" sz="2400" b="1" dirty="0">
                <a:solidFill>
                  <a:srgbClr val="FFFFFF"/>
                </a:solidFill>
                <a:latin typeface="微软雅黑" panose="020B0503020204020204" pitchFamily="34" charset="-122"/>
                <a:ea typeface="微软雅黑" panose="020B0503020204020204" pitchFamily="34" charset="-122"/>
              </a:rPr>
              <a:t>中断延迟</a:t>
            </a:r>
            <a:endParaRPr lang="zh-CN" altLang="en-US" sz="24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199591" y="1897101"/>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71439" y="2631522"/>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743287" y="3382746"/>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020683" y="4134048"/>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7" descr="D:\嵌入式系统软件设计\t04-01.jpg"/>
          <p:cNvPicPr>
            <a:picLocks noChangeAspect="1" noChangeArrowheads="1"/>
          </p:cNvPicPr>
          <p:nvPr/>
        </p:nvPicPr>
        <p:blipFill>
          <a:blip r:embed="rId3" cstate="print"/>
          <a:srcRect/>
          <a:stretch>
            <a:fillRect/>
          </a:stretch>
        </p:blipFill>
        <p:spPr bwMode="auto">
          <a:xfrm>
            <a:off x="2832487" y="1055044"/>
            <a:ext cx="6246812" cy="55229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6" name="Text Box 12"/>
          <p:cNvSpPr txBox="1">
            <a:spLocks noChangeArrowheads="1"/>
          </p:cNvSpPr>
          <p:nvPr/>
        </p:nvSpPr>
        <p:spPr bwMode="auto">
          <a:xfrm>
            <a:off x="642688" y="1427718"/>
            <a:ext cx="10552534" cy="3267946"/>
          </a:xfrm>
          <a:prstGeom prst="rect">
            <a:avLst/>
          </a:prstGeom>
          <a:noFill/>
          <a:ln w="9525">
            <a:noFill/>
            <a:miter lim="800000"/>
          </a:ln>
        </p:spPr>
        <p:txBody>
          <a:bodyPr wrap="square">
            <a:spAutoFit/>
          </a:bodyPr>
          <a:lstStyle/>
          <a:p>
            <a:pPr>
              <a:lnSpc>
                <a:spcPct val="120000"/>
              </a:lnSpc>
              <a:spcBef>
                <a:spcPct val="30000"/>
              </a:spcBef>
            </a:pPr>
            <a:r>
              <a:rPr lang="zh-CN" altLang="en-US" sz="2400" dirty="0">
                <a:solidFill>
                  <a:schemeClr val="bg1"/>
                </a:solidFill>
                <a:latin typeface="微软雅黑" panose="020B0503020204020204" pitchFamily="34" charset="-122"/>
                <a:ea typeface="微软雅黑" panose="020B0503020204020204" pitchFamily="34" charset="-122"/>
              </a:rPr>
              <a:t>通过本节的学习，我们将要掌握以下知识：</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buFontTx/>
              <a:buChar char="•"/>
            </a:pPr>
            <a:r>
              <a:rPr lang="zh-CN" altLang="en-US" sz="2400" dirty="0">
                <a:solidFill>
                  <a:schemeClr val="bg1"/>
                </a:solidFill>
                <a:latin typeface="微软雅黑" panose="020B0503020204020204" pitchFamily="34" charset="-122"/>
                <a:ea typeface="微软雅黑" panose="020B0503020204020204" pitchFamily="34" charset="-122"/>
              </a:rPr>
              <a:t>  什么是中断？</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buFontTx/>
              <a:buChar char="•"/>
            </a:pPr>
            <a:r>
              <a:rPr lang="zh-CN" altLang="en-US" sz="2400" dirty="0">
                <a:solidFill>
                  <a:schemeClr val="bg1"/>
                </a:solidFill>
                <a:latin typeface="微软雅黑" panose="020B0503020204020204" pitchFamily="34" charset="-122"/>
                <a:ea typeface="微软雅黑" panose="020B0503020204020204" pitchFamily="34" charset="-122"/>
              </a:rPr>
              <a:t>  中断发生时微处理器做什么？</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buFontTx/>
              <a:buChar char="•"/>
            </a:pPr>
            <a:r>
              <a:rPr lang="zh-CN" altLang="en-US" sz="2400" dirty="0">
                <a:solidFill>
                  <a:schemeClr val="bg1"/>
                </a:solidFill>
                <a:latin typeface="微软雅黑" panose="020B0503020204020204" pitchFamily="34" charset="-122"/>
                <a:ea typeface="微软雅黑" panose="020B0503020204020204" pitchFamily="34" charset="-122"/>
              </a:rPr>
              <a:t>  中断程序做什么？</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buFontTx/>
              <a:buChar char="•"/>
            </a:pPr>
            <a:r>
              <a:rPr lang="zh-CN" altLang="en-US" sz="2400" dirty="0">
                <a:solidFill>
                  <a:schemeClr val="bg1"/>
                </a:solidFill>
                <a:latin typeface="微软雅黑" panose="020B0503020204020204" pitchFamily="34" charset="-122"/>
                <a:ea typeface="微软雅黑" panose="020B0503020204020204" pitchFamily="34" charset="-122"/>
              </a:rPr>
              <a:t>  怎么写中断程序？</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5587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4.2.1 </a:t>
            </a:r>
            <a:r>
              <a:rPr lang="zh-CN" altLang="en-US" sz="2400" b="1" dirty="0">
                <a:solidFill>
                  <a:srgbClr val="00B0F0"/>
                </a:solidFill>
                <a:latin typeface="微软雅黑" panose="020B0503020204020204" pitchFamily="34" charset="-122"/>
                <a:ea typeface="微软雅黑" panose="020B0503020204020204" pitchFamily="34" charset="-122"/>
              </a:rPr>
              <a:t>什么是中断</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12"/>
          <p:cNvSpPr txBox="1">
            <a:spLocks noChangeArrowheads="1"/>
          </p:cNvSpPr>
          <p:nvPr/>
        </p:nvSpPr>
        <p:spPr bwMode="auto">
          <a:xfrm>
            <a:off x="642688" y="1528527"/>
            <a:ext cx="10552534" cy="1261371"/>
          </a:xfrm>
          <a:prstGeom prst="rect">
            <a:avLst/>
          </a:prstGeom>
          <a:noFill/>
          <a:ln w="9525">
            <a:noFill/>
            <a:miter lim="800000"/>
          </a:ln>
        </p:spPr>
        <p:txBody>
          <a:bodyPr wrap="square">
            <a:spAutoFit/>
          </a:bodyPr>
          <a:lstStyle/>
          <a:p>
            <a:pPr>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中断是从一个硬件信号开始的，微处理器提供专门的引脚 </a:t>
            </a:r>
            <a:r>
              <a:rPr lang="en-US" altLang="zh-CN" sz="2000" dirty="0">
                <a:solidFill>
                  <a:schemeClr val="bg1"/>
                </a:solidFill>
                <a:latin typeface="微软雅黑" panose="020B0503020204020204" pitchFamily="34" charset="-122"/>
                <a:ea typeface="微软雅黑" panose="020B0503020204020204" pitchFamily="34" charset="-122"/>
              </a:rPr>
              <a:t>IRQ </a:t>
            </a:r>
            <a:r>
              <a:rPr lang="zh-CN" altLang="en-US" sz="2000" dirty="0">
                <a:solidFill>
                  <a:schemeClr val="bg1"/>
                </a:solidFill>
                <a:latin typeface="微软雅黑" panose="020B0503020204020204" pitchFamily="34" charset="-122"/>
                <a:ea typeface="微软雅黑" panose="020B0503020204020204" pitchFamily="34" charset="-122"/>
              </a:rPr>
              <a:t>用于判断什么时候需要什么样的中断服务。</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8" name="Picture 5" descr="D:\嵌入式系统软件设计\t04-02.jpg"/>
          <p:cNvPicPr>
            <a:picLocks noChangeAspect="1" noChangeArrowheads="1"/>
          </p:cNvPicPr>
          <p:nvPr/>
        </p:nvPicPr>
        <p:blipFill>
          <a:blip r:embed="rId3" cstate="print"/>
          <a:srcRect/>
          <a:stretch>
            <a:fillRect/>
          </a:stretch>
        </p:blipFill>
        <p:spPr bwMode="auto">
          <a:xfrm>
            <a:off x="3646016" y="2486771"/>
            <a:ext cx="4867275" cy="39592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5020926"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4.2.2 </a:t>
            </a:r>
            <a:r>
              <a:rPr lang="zh-CN" altLang="en-US" sz="2400" b="1" dirty="0">
                <a:solidFill>
                  <a:srgbClr val="00B0F0"/>
                </a:solidFill>
                <a:latin typeface="微软雅黑" panose="020B0503020204020204" pitchFamily="34" charset="-122"/>
                <a:ea typeface="微软雅黑" panose="020B0503020204020204" pitchFamily="34" charset="-122"/>
              </a:rPr>
              <a:t>中断发生时微处理器做什么？</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12"/>
          <p:cNvSpPr txBox="1">
            <a:spLocks noChangeArrowheads="1"/>
          </p:cNvSpPr>
          <p:nvPr/>
        </p:nvSpPr>
        <p:spPr bwMode="auto">
          <a:xfrm>
            <a:off x="642688" y="1981608"/>
            <a:ext cx="10552534" cy="801373"/>
          </a:xfrm>
          <a:prstGeom prst="rect">
            <a:avLst/>
          </a:prstGeom>
          <a:noFill/>
          <a:ln w="9525">
            <a:noFill/>
            <a:miter lim="800000"/>
          </a:ln>
        </p:spPr>
        <p:txBody>
          <a:bodyPr wrap="square">
            <a:spAutoFit/>
          </a:bodyPr>
          <a:lstStyle/>
          <a:p>
            <a:pPr>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当</a:t>
            </a:r>
            <a:r>
              <a:rPr lang="zh-CN" altLang="en-US" sz="2000" dirty="0">
                <a:solidFill>
                  <a:schemeClr val="bg1"/>
                </a:solidFill>
                <a:latin typeface="微软雅黑" panose="020B0503020204020204" pitchFamily="34" charset="-122"/>
                <a:ea typeface="微软雅黑" panose="020B0503020204020204" pitchFamily="34" charset="-122"/>
              </a:rPr>
              <a:t>微处理器检测到某个中断请求时，就会停止当前的指令执行顺序，把下一条要执行的指令地址压入堆栈，马上跳转到</a:t>
            </a:r>
            <a:r>
              <a:rPr lang="zh-CN" altLang="en-US" sz="2000" dirty="0">
                <a:solidFill>
                  <a:srgbClr val="92D050"/>
                </a:solidFill>
                <a:latin typeface="微软雅黑" panose="020B0503020204020204" pitchFamily="34" charset="-122"/>
                <a:ea typeface="微软雅黑" panose="020B0503020204020204" pitchFamily="34" charset="-122"/>
              </a:rPr>
              <a:t>中断程序（</a:t>
            </a:r>
            <a:r>
              <a:rPr lang="en-US" altLang="zh-CN" sz="2000" dirty="0">
                <a:solidFill>
                  <a:srgbClr val="92D050"/>
                </a:solidFill>
                <a:latin typeface="微软雅黑" panose="020B0503020204020204" pitchFamily="34" charset="-122"/>
                <a:ea typeface="微软雅黑" panose="020B0503020204020204" pitchFamily="34" charset="-122"/>
              </a:rPr>
              <a:t>interrupt routine</a:t>
            </a:r>
            <a:r>
              <a:rPr lang="zh-CN" altLang="en-US" sz="2000" dirty="0">
                <a:solidFill>
                  <a:srgbClr val="92D050"/>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48204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4.2.3 </a:t>
            </a:r>
            <a:r>
              <a:rPr lang="zh-CN" altLang="en-US" sz="2400" b="1" dirty="0">
                <a:solidFill>
                  <a:srgbClr val="00B0F0"/>
                </a:solidFill>
                <a:latin typeface="微软雅黑" panose="020B0503020204020204" pitchFamily="34" charset="-122"/>
                <a:ea typeface="微软雅黑" panose="020B0503020204020204" pitchFamily="34" charset="-122"/>
              </a:rPr>
              <a:t>中断程序做什么？</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12"/>
          <p:cNvSpPr txBox="1">
            <a:spLocks noChangeArrowheads="1"/>
          </p:cNvSpPr>
          <p:nvPr/>
        </p:nvSpPr>
        <p:spPr bwMode="auto">
          <a:xfrm>
            <a:off x="642687" y="1856086"/>
            <a:ext cx="10774955" cy="3577390"/>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中断程序是一个用户程序，它主要负责处理中断请求信号产生后的一些事务，它们通常是一些紧急事务。例如，串口芯片从外部设备接收到字符。有时中断程序还要一些其它事务，如重启微处理器的中断检测硬件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中断</a:t>
            </a:r>
            <a:r>
              <a:rPr lang="zh-CN" altLang="en-US" sz="2000" dirty="0">
                <a:solidFill>
                  <a:schemeClr val="bg1"/>
                </a:solidFill>
                <a:latin typeface="微软雅黑" panose="020B0503020204020204" pitchFamily="34" charset="-122"/>
                <a:ea typeface="微软雅黑" panose="020B0503020204020204" pitchFamily="34" charset="-122"/>
              </a:rPr>
              <a:t>程序又称为</a:t>
            </a:r>
            <a:r>
              <a:rPr lang="zh-CN" altLang="en-US" sz="2000" dirty="0">
                <a:solidFill>
                  <a:srgbClr val="92D050"/>
                </a:solidFill>
                <a:latin typeface="微软雅黑" panose="020B0503020204020204" pitchFamily="34" charset="-122"/>
                <a:ea typeface="微软雅黑" panose="020B0503020204020204" pitchFamily="34" charset="-122"/>
              </a:rPr>
              <a:t>中断处理程序</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interrupt handler</a:t>
            </a:r>
            <a:r>
              <a:rPr lang="zh-CN" altLang="en-US" sz="2000" dirty="0">
                <a:solidFill>
                  <a:schemeClr val="bg1"/>
                </a:solidFill>
                <a:latin typeface="微软雅黑" panose="020B0503020204020204" pitchFamily="34" charset="-122"/>
                <a:ea typeface="微软雅黑" panose="020B0503020204020204" pitchFamily="34" charset="-122"/>
              </a:rPr>
              <a:t>）或</a:t>
            </a:r>
            <a:r>
              <a:rPr lang="zh-CN" altLang="en-US" sz="2000" dirty="0">
                <a:solidFill>
                  <a:srgbClr val="92D050"/>
                </a:solidFill>
                <a:latin typeface="微软雅黑" panose="020B0503020204020204" pitchFamily="34" charset="-122"/>
                <a:ea typeface="微软雅黑" panose="020B0503020204020204" pitchFamily="34" charset="-122"/>
              </a:rPr>
              <a:t>中断服务程序</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Interrupt Service Routine</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中断</a:t>
            </a:r>
            <a:r>
              <a:rPr lang="zh-CN" altLang="en-US" sz="2000" dirty="0">
                <a:solidFill>
                  <a:schemeClr val="bg1"/>
                </a:solidFill>
                <a:latin typeface="微软雅黑" panose="020B0503020204020204" pitchFamily="34" charset="-122"/>
                <a:ea typeface="微软雅黑" panose="020B0503020204020204" pitchFamily="34" charset="-122"/>
              </a:rPr>
              <a:t>程序的最后一条指令是</a:t>
            </a:r>
            <a:r>
              <a:rPr lang="en-US" altLang="zh-CN" sz="2000" dirty="0">
                <a:solidFill>
                  <a:schemeClr val="bg1"/>
                </a:solidFill>
                <a:latin typeface="微软雅黑" panose="020B0503020204020204" pitchFamily="34" charset="-122"/>
                <a:ea typeface="微软雅黑" panose="020B0503020204020204" pitchFamily="34" charset="-122"/>
              </a:rPr>
              <a:t>RETURN</a:t>
            </a:r>
            <a:r>
              <a:rPr lang="zh-CN" altLang="en-US" sz="2000" dirty="0">
                <a:solidFill>
                  <a:schemeClr val="bg1"/>
                </a:solidFill>
                <a:latin typeface="微软雅黑" panose="020B0503020204020204" pitchFamily="34" charset="-122"/>
                <a:ea typeface="微软雅黑" panose="020B0503020204020204" pitchFamily="34" charset="-122"/>
              </a:rPr>
              <a:t>。当程序执行到</a:t>
            </a:r>
            <a:r>
              <a:rPr lang="en-US" altLang="zh-CN" sz="2000" dirty="0">
                <a:solidFill>
                  <a:schemeClr val="bg1"/>
                </a:solidFill>
                <a:latin typeface="微软雅黑" panose="020B0503020204020204" pitchFamily="34" charset="-122"/>
                <a:ea typeface="微软雅黑" panose="020B0503020204020204" pitchFamily="34" charset="-122"/>
              </a:rPr>
              <a:t>RETURN</a:t>
            </a:r>
            <a:r>
              <a:rPr lang="zh-CN" altLang="en-US" sz="2000" dirty="0">
                <a:solidFill>
                  <a:schemeClr val="bg1"/>
                </a:solidFill>
                <a:latin typeface="微软雅黑" panose="020B0503020204020204" pitchFamily="34" charset="-122"/>
                <a:ea typeface="微软雅黑" panose="020B0503020204020204" pitchFamily="34" charset="-122"/>
              </a:rPr>
              <a:t>时，微处理器就从堆栈中取出下一条要执行的指令的地址，从该地址继续执行指令。</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3" descr="D:\嵌入式系统软件设计\t04-03.jpg"/>
          <p:cNvPicPr>
            <a:picLocks noChangeAspect="1" noChangeArrowheads="1"/>
          </p:cNvPicPr>
          <p:nvPr/>
        </p:nvPicPr>
        <p:blipFill>
          <a:blip r:embed="rId3" cstate="print"/>
          <a:srcRect/>
          <a:stretch>
            <a:fillRect/>
          </a:stretch>
        </p:blipFill>
        <p:spPr bwMode="auto">
          <a:xfrm>
            <a:off x="2135746" y="1213623"/>
            <a:ext cx="7770813" cy="51196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466287"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问题</a:t>
            </a:r>
            <a:r>
              <a:rPr lang="en-US" altLang="zh-CN" sz="2400" b="1" dirty="0">
                <a:solidFill>
                  <a:srgbClr val="00B0F0"/>
                </a:solidFill>
                <a:latin typeface="微软雅黑" panose="020B0503020204020204" pitchFamily="34" charset="-122"/>
                <a:ea typeface="微软雅黑" panose="020B0503020204020204" pitchFamily="34" charset="-122"/>
              </a:rPr>
              <a:t>1 </a:t>
            </a:r>
            <a:r>
              <a:rPr lang="zh-CN" altLang="en-US" sz="2400" b="1" dirty="0">
                <a:solidFill>
                  <a:srgbClr val="00B0F0"/>
                </a:solidFill>
                <a:latin typeface="微软雅黑" panose="020B0503020204020204" pitchFamily="34" charset="-122"/>
                <a:ea typeface="微软雅黑" panose="020B0503020204020204" pitchFamily="34" charset="-122"/>
              </a:rPr>
              <a:t>保持上下文和恢复上下文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12"/>
          <p:cNvSpPr txBox="1">
            <a:spLocks noChangeArrowheads="1"/>
          </p:cNvSpPr>
          <p:nvPr/>
        </p:nvSpPr>
        <p:spPr bwMode="auto">
          <a:xfrm>
            <a:off x="634721" y="1744994"/>
            <a:ext cx="10774955" cy="1170705"/>
          </a:xfrm>
          <a:prstGeom prst="rect">
            <a:avLst/>
          </a:prstGeom>
          <a:noFill/>
          <a:ln w="9525">
            <a:noFill/>
            <a:miter lim="800000"/>
          </a:ln>
        </p:spPr>
        <p:txBody>
          <a:bodyPr wrap="square">
            <a:spAutoFit/>
          </a:bodyPr>
          <a:lstStyle/>
          <a:p>
            <a:pPr>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在图</a:t>
            </a:r>
            <a:r>
              <a:rPr lang="en-US" altLang="zh-CN" sz="2000" dirty="0">
                <a:solidFill>
                  <a:schemeClr val="bg1"/>
                </a:solidFill>
                <a:latin typeface="微软雅黑" panose="020B0503020204020204" pitchFamily="34" charset="-122"/>
                <a:ea typeface="微软雅黑" panose="020B0503020204020204" pitchFamily="34" charset="-122"/>
              </a:rPr>
              <a:t>4-3</a:t>
            </a:r>
            <a:r>
              <a:rPr lang="zh-CN" altLang="en-US" sz="2000" dirty="0">
                <a:solidFill>
                  <a:schemeClr val="bg1"/>
                </a:solidFill>
                <a:latin typeface="微软雅黑" panose="020B0503020204020204" pitchFamily="34" charset="-122"/>
                <a:ea typeface="微软雅黑" panose="020B0503020204020204" pitchFamily="34" charset="-122"/>
              </a:rPr>
              <a:t>的程序中，会出现一个问题：中断程序用了寄存器</a:t>
            </a:r>
            <a:r>
              <a:rPr lang="en-US" altLang="zh-CN" sz="2000" dirty="0">
                <a:solidFill>
                  <a:schemeClr val="bg1"/>
                </a:solidFill>
                <a:latin typeface="微软雅黑" panose="020B0503020204020204" pitchFamily="34" charset="-122"/>
                <a:ea typeface="微软雅黑" panose="020B0503020204020204" pitchFamily="34" charset="-122"/>
              </a:rPr>
              <a:t>R1</a:t>
            </a:r>
            <a:r>
              <a:rPr lang="zh-CN" altLang="en-US" sz="2000" dirty="0">
                <a:solidFill>
                  <a:schemeClr val="bg1"/>
                </a:solidFill>
                <a:latin typeface="微软雅黑" panose="020B0503020204020204" pitchFamily="34" charset="-122"/>
                <a:ea typeface="微软雅黑" panose="020B0503020204020204" pitchFamily="34" charset="-122"/>
              </a:rPr>
              <a:t>，当程序返回时，</a:t>
            </a:r>
            <a:r>
              <a:rPr lang="en-US" altLang="zh-CN" sz="2000" dirty="0">
                <a:solidFill>
                  <a:schemeClr val="bg1"/>
                </a:solidFill>
                <a:latin typeface="微软雅黑" panose="020B0503020204020204" pitchFamily="34" charset="-122"/>
                <a:ea typeface="微软雅黑" panose="020B0503020204020204" pitchFamily="34" charset="-122"/>
              </a:rPr>
              <a:t>R1</a:t>
            </a:r>
            <a:r>
              <a:rPr lang="zh-CN" altLang="en-US" sz="2000" dirty="0">
                <a:solidFill>
                  <a:schemeClr val="bg1"/>
                </a:solidFill>
                <a:latin typeface="微软雅黑" panose="020B0503020204020204" pitchFamily="34" charset="-122"/>
                <a:ea typeface="微软雅黑" panose="020B0503020204020204" pitchFamily="34" charset="-122"/>
              </a:rPr>
              <a:t>中的数据变化了。解决方法是在中断程序开始时把所有的寄存器压栈，这个过程称为</a:t>
            </a:r>
            <a:r>
              <a:rPr lang="zh-CN" altLang="en-US" sz="2000" dirty="0">
                <a:solidFill>
                  <a:srgbClr val="92D050"/>
                </a:solidFill>
                <a:latin typeface="微软雅黑" panose="020B0503020204020204" pitchFamily="34" charset="-122"/>
                <a:ea typeface="微软雅黑" panose="020B0503020204020204" pitchFamily="34" charset="-122"/>
              </a:rPr>
              <a:t>保存上下文</a:t>
            </a:r>
            <a:r>
              <a:rPr lang="zh-CN" altLang="en-US" sz="2000" dirty="0">
                <a:solidFill>
                  <a:schemeClr val="bg1"/>
                </a:solidFill>
                <a:latin typeface="微软雅黑" panose="020B0503020204020204" pitchFamily="34" charset="-122"/>
                <a:ea typeface="微软雅黑" panose="020B0503020204020204" pitchFamily="34" charset="-122"/>
              </a:rPr>
              <a:t>。中断程序结束后的弹栈称为</a:t>
            </a:r>
            <a:r>
              <a:rPr lang="zh-CN" altLang="en-US" sz="2000" dirty="0">
                <a:solidFill>
                  <a:srgbClr val="92D050"/>
                </a:solidFill>
                <a:latin typeface="微软雅黑" panose="020B0503020204020204" pitchFamily="34" charset="-122"/>
                <a:ea typeface="微软雅黑" panose="020B0503020204020204" pitchFamily="34" charset="-122"/>
              </a:rPr>
              <a:t>恢复上下文</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642688" y="3354350"/>
            <a:ext cx="2311851"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问题</a:t>
            </a:r>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禁止中断</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12"/>
          <p:cNvSpPr txBox="1">
            <a:spLocks noChangeArrowheads="1"/>
          </p:cNvSpPr>
          <p:nvPr/>
        </p:nvSpPr>
        <p:spPr bwMode="auto">
          <a:xfrm>
            <a:off x="667536" y="4032482"/>
            <a:ext cx="10774955" cy="801373"/>
          </a:xfrm>
          <a:prstGeom prst="rect">
            <a:avLst/>
          </a:prstGeom>
          <a:noFill/>
          <a:ln w="9525">
            <a:noFill/>
            <a:miter lim="800000"/>
          </a:ln>
        </p:spPr>
        <p:txBody>
          <a:bodyPr wrap="square">
            <a:spAutoFit/>
          </a:bodyPr>
          <a:lstStyle/>
          <a:p>
            <a:pPr>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当要求在程序代码执行过程中不能中断，则需要提供禁止中断的功能，几乎所有的微处理器都允许用户通过各种方式来禁止中断，但都有一个中断是不能屏蔽的。中断还有优先级规定。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中断基础知识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46628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4.2.4 </a:t>
            </a:r>
            <a:r>
              <a:rPr lang="zh-CN" altLang="en-US" sz="2400" b="1" dirty="0">
                <a:solidFill>
                  <a:srgbClr val="00B0F0"/>
                </a:solidFill>
                <a:latin typeface="微软雅黑" panose="020B0503020204020204" pitchFamily="34" charset="-122"/>
                <a:ea typeface="微软雅黑" panose="020B0503020204020204" pitchFamily="34" charset="-122"/>
              </a:rPr>
              <a:t>编写中断程序常见的问题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9" name="剪去单角的矩形 8"/>
          <p:cNvSpPr/>
          <p:nvPr/>
        </p:nvSpPr>
        <p:spPr>
          <a:xfrm>
            <a:off x="2203624" y="2648270"/>
            <a:ext cx="7714734" cy="2141519"/>
          </a:xfrm>
          <a:prstGeom prst="snip1Rect">
            <a:avLst/>
          </a:prstGeom>
          <a:solidFill>
            <a:srgbClr val="003399">
              <a:alpha val="65000"/>
            </a:srgbClr>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7" name="Text Box 12"/>
          <p:cNvSpPr txBox="1">
            <a:spLocks noChangeArrowheads="1"/>
          </p:cNvSpPr>
          <p:nvPr/>
        </p:nvSpPr>
        <p:spPr bwMode="auto">
          <a:xfrm>
            <a:off x="5040257" y="3303530"/>
            <a:ext cx="2041468" cy="830997"/>
          </a:xfrm>
          <a:prstGeom prst="rect">
            <a:avLst/>
          </a:prstGeom>
          <a:noFill/>
          <a:ln w="9525">
            <a:noFill/>
            <a:miter lim="800000"/>
          </a:ln>
        </p:spPr>
        <p:txBody>
          <a:bodyPr wrap="square">
            <a:spAutoFit/>
          </a:bodyPr>
          <a:lstStyle/>
          <a:p>
            <a:pPr>
              <a:lnSpc>
                <a:spcPct val="120000"/>
              </a:lnSpc>
              <a:spcBef>
                <a:spcPct val="50000"/>
              </a:spcBef>
            </a:pPr>
            <a:r>
              <a:rPr lang="en-US" altLang="zh-CN" sz="4000" dirty="0">
                <a:solidFill>
                  <a:schemeClr val="bg1"/>
                </a:solidFill>
                <a:latin typeface="微软雅黑" panose="020B0503020204020204" pitchFamily="34" charset="-122"/>
                <a:ea typeface="微软雅黑" panose="020B0503020204020204" pitchFamily="34" charset="-122"/>
              </a:rPr>
              <a:t> </a:t>
            </a:r>
            <a:r>
              <a:rPr lang="zh-CN" altLang="en-US" sz="4000" dirty="0">
                <a:solidFill>
                  <a:schemeClr val="bg1"/>
                </a:solidFill>
                <a:latin typeface="微软雅黑" panose="020B0503020204020204" pitchFamily="34" charset="-122"/>
                <a:ea typeface="微软雅黑" panose="020B0503020204020204" pitchFamily="34" charset="-122"/>
              </a:rPr>
              <a:t>请</a:t>
            </a:r>
            <a:r>
              <a:rPr lang="zh-CN" altLang="en-US" sz="4000" dirty="0" smtClean="0">
                <a:solidFill>
                  <a:schemeClr val="bg1"/>
                </a:solidFill>
                <a:latin typeface="微软雅黑" panose="020B0503020204020204" pitchFamily="34" charset="-122"/>
                <a:ea typeface="微软雅黑" panose="020B0503020204020204" pitchFamily="34" charset="-122"/>
              </a:rPr>
              <a:t>自学</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3374941"/>
          </a:xfrm>
          <a:prstGeom prst="rect">
            <a:avLst/>
          </a:prstGeom>
          <a:noFill/>
          <a:ln w="9525">
            <a:noFill/>
            <a:miter lim="800000"/>
          </a:ln>
        </p:spPr>
        <p:txBody>
          <a:bodyPr/>
          <a:lstStyle/>
          <a:p>
            <a:pPr>
              <a:lnSpc>
                <a:spcPct val="120000"/>
              </a:lnSpc>
              <a:spcBef>
                <a:spcPct val="20000"/>
              </a:spcBef>
            </a:pPr>
            <a:r>
              <a:rPr lang="zh-CN" altLang="en-US" sz="2400" b="1" dirty="0">
                <a:solidFill>
                  <a:schemeClr val="bg1"/>
                </a:solidFill>
                <a:latin typeface="微软雅黑" panose="020B0503020204020204" pitchFamily="34" charset="-122"/>
                <a:ea typeface="微软雅黑" panose="020B0503020204020204" pitchFamily="34" charset="-122"/>
              </a:rPr>
              <a:t>典型中断例子：</a:t>
            </a:r>
            <a:r>
              <a:rPr lang="en-US" altLang="zh-CN" sz="2400" b="1" dirty="0">
                <a:solidFill>
                  <a:schemeClr val="bg1"/>
                </a:solidFill>
                <a:latin typeface="微软雅黑" panose="020B0503020204020204" pitchFamily="34" charset="-122"/>
                <a:ea typeface="微软雅黑" panose="020B0503020204020204" pitchFamily="34" charset="-122"/>
              </a:rPr>
              <a:t>P64</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4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400" b="1" dirty="0">
                <a:solidFill>
                  <a:schemeClr val="bg1"/>
                </a:solidFill>
                <a:latin typeface="微软雅黑" panose="020B0503020204020204" pitchFamily="34" charset="-122"/>
                <a:ea typeface="微软雅黑" panose="020B0503020204020204" pitchFamily="34" charset="-122"/>
              </a:rPr>
              <a:t>一、什么是共享数据问题</a:t>
            </a:r>
            <a:endParaRPr lang="zh-CN" altLang="en-US" sz="24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rgbClr val="92D050"/>
                </a:solidFill>
                <a:latin typeface="微软雅黑" panose="020B0503020204020204" pitchFamily="34" charset="-122"/>
                <a:ea typeface="微软雅黑" panose="020B0503020204020204" pitchFamily="34" charset="-122"/>
              </a:rPr>
              <a:t>1</a:t>
            </a:r>
            <a:r>
              <a:rPr lang="zh-CN" altLang="en-US" sz="2000" dirty="0">
                <a:solidFill>
                  <a:srgbClr val="92D050"/>
                </a:solidFill>
                <a:latin typeface="微软雅黑" panose="020B0503020204020204" pitchFamily="34" charset="-122"/>
                <a:ea typeface="微软雅黑" panose="020B0503020204020204" pitchFamily="34" charset="-122"/>
              </a:rPr>
              <a:t>、需求</a:t>
            </a:r>
            <a:endParaRPr lang="zh-CN" altLang="en-US"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中断</a:t>
            </a:r>
            <a:r>
              <a:rPr lang="zh-CN" altLang="en-US" sz="2000" dirty="0">
                <a:solidFill>
                  <a:schemeClr val="bg1"/>
                </a:solidFill>
                <a:latin typeface="微软雅黑" panose="020B0503020204020204" pitchFamily="34" charset="-122"/>
                <a:ea typeface="微软雅黑" panose="020B0503020204020204" pitchFamily="34" charset="-122"/>
              </a:rPr>
              <a:t>程序会与其它任务代码通信，这时，它们必须共享一个或多个变量来实现它们之间的通信</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rgbClr val="92D050"/>
                </a:solidFill>
                <a:latin typeface="微软雅黑" panose="020B0503020204020204" pitchFamily="34" charset="-122"/>
                <a:ea typeface="微软雅黑" panose="020B0503020204020204" pitchFamily="34" charset="-122"/>
              </a:rPr>
              <a:t>2</a:t>
            </a:r>
            <a:r>
              <a:rPr lang="zh-CN" altLang="en-US" sz="2000" dirty="0">
                <a:solidFill>
                  <a:srgbClr val="92D050"/>
                </a:solidFill>
                <a:latin typeface="微软雅黑" panose="020B0503020204020204" pitchFamily="34" charset="-122"/>
                <a:ea typeface="微软雅黑" panose="020B0503020204020204" pitchFamily="34" charset="-122"/>
              </a:rPr>
              <a:t>、共享数据问题的实例分析</a:t>
            </a:r>
            <a:endParaRPr lang="zh-CN" altLang="en-US"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应用</a:t>
            </a:r>
            <a:r>
              <a:rPr lang="zh-CN" altLang="en-US" sz="2000" dirty="0">
                <a:solidFill>
                  <a:schemeClr val="bg1"/>
                </a:solidFill>
                <a:latin typeface="微软雅黑" panose="020B0503020204020204" pitchFamily="34" charset="-122"/>
                <a:ea typeface="微软雅黑" panose="020B0503020204020204" pitchFamily="34" charset="-122"/>
              </a:rPr>
              <a:t>场景：核反应堆温度实时监测程序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功能</a:t>
            </a:r>
            <a:r>
              <a:rPr lang="zh-CN" altLang="en-US" sz="2000" dirty="0">
                <a:solidFill>
                  <a:schemeClr val="bg1"/>
                </a:solidFill>
                <a:latin typeface="微软雅黑" panose="020B0503020204020204" pitchFamily="34" charset="-122"/>
                <a:ea typeface="微软雅黑" panose="020B0503020204020204" pitchFamily="34" charset="-122"/>
              </a:rPr>
              <a:t>要求：系统实时监测 </a:t>
            </a:r>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个工作区的温度，如果它们不相等就报警。</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3" descr="D:\嵌入式系统软件设计\t04-04.jpg"/>
          <p:cNvPicPr>
            <a:picLocks noChangeAspect="1" noChangeArrowheads="1"/>
          </p:cNvPicPr>
          <p:nvPr/>
        </p:nvPicPr>
        <p:blipFill>
          <a:blip r:embed="rId3" cstate="print"/>
          <a:srcRect/>
          <a:stretch>
            <a:fillRect/>
          </a:stretch>
        </p:blipFill>
        <p:spPr bwMode="auto">
          <a:xfrm>
            <a:off x="3294620" y="872310"/>
            <a:ext cx="5637213" cy="5854700"/>
          </a:xfrm>
          <a:prstGeom prst="rect">
            <a:avLst/>
          </a:prstGeom>
          <a:noFill/>
          <a:ln w="9525">
            <a:noFill/>
            <a:miter lim="800000"/>
            <a:headEnd/>
            <a:tailEnd/>
          </a:ln>
        </p:spPr>
      </p:pic>
      <p:sp>
        <p:nvSpPr>
          <p:cNvPr id="9" name="Oval 4"/>
          <p:cNvSpPr>
            <a:spLocks noChangeArrowheads="1"/>
          </p:cNvSpPr>
          <p:nvPr/>
        </p:nvSpPr>
        <p:spPr bwMode="auto">
          <a:xfrm>
            <a:off x="3116820" y="1361260"/>
            <a:ext cx="6022975" cy="1639887"/>
          </a:xfrm>
          <a:prstGeom prst="ellipse">
            <a:avLst/>
          </a:prstGeom>
          <a:noFill/>
          <a:ln w="19050">
            <a:solidFill>
              <a:srgbClr val="0070C0"/>
            </a:solidFill>
            <a:round/>
          </a:ln>
        </p:spPr>
        <p:txBody>
          <a:bodyPr wrap="none" anchor="ctr"/>
          <a:lstStyle/>
          <a:p>
            <a:endParaRPr lang="zh-CN" altLang="en-US"/>
          </a:p>
        </p:txBody>
      </p:sp>
      <p:sp>
        <p:nvSpPr>
          <p:cNvPr id="10" name="AutoShape 5"/>
          <p:cNvSpPr/>
          <p:nvPr/>
        </p:nvSpPr>
        <p:spPr bwMode="auto">
          <a:xfrm>
            <a:off x="7490383" y="3069410"/>
            <a:ext cx="276225" cy="2816225"/>
          </a:xfrm>
          <a:prstGeom prst="rightBrace">
            <a:avLst>
              <a:gd name="adj1" fmla="val 84962"/>
              <a:gd name="adj2" fmla="val 50509"/>
            </a:avLst>
          </a:prstGeom>
          <a:noFill/>
          <a:ln w="9525">
            <a:solidFill>
              <a:srgbClr val="FF0000"/>
            </a:solidFill>
            <a:round/>
          </a:ln>
        </p:spPr>
        <p:txBody>
          <a:bodyPr wrap="none" anchor="ctr"/>
          <a:lstStyle/>
          <a:p>
            <a:endParaRPr lang="zh-CN" altLang="en-US"/>
          </a:p>
        </p:txBody>
      </p:sp>
      <p:sp>
        <p:nvSpPr>
          <p:cNvPr id="11" name="Line 6"/>
          <p:cNvSpPr>
            <a:spLocks noChangeShapeType="1"/>
          </p:cNvSpPr>
          <p:nvPr/>
        </p:nvSpPr>
        <p:spPr bwMode="auto">
          <a:xfrm>
            <a:off x="3242233" y="4782322"/>
            <a:ext cx="1320800" cy="0"/>
          </a:xfrm>
          <a:prstGeom prst="line">
            <a:avLst/>
          </a:prstGeom>
          <a:noFill/>
          <a:ln w="9525">
            <a:solidFill>
              <a:srgbClr val="FF0000"/>
            </a:solidFill>
            <a:round/>
            <a:tailEnd type="triangle" w="med" len="med"/>
          </a:ln>
        </p:spPr>
        <p:txBody>
          <a:bodyPr/>
          <a:lstStyle/>
          <a:p>
            <a:endParaRPr lang="zh-CN" altLang="en-US"/>
          </a:p>
        </p:txBody>
      </p:sp>
      <p:sp>
        <p:nvSpPr>
          <p:cNvPr id="12" name="Text Box 7"/>
          <p:cNvSpPr txBox="1">
            <a:spLocks noChangeArrowheads="1"/>
          </p:cNvSpPr>
          <p:nvPr/>
        </p:nvSpPr>
        <p:spPr bwMode="auto">
          <a:xfrm>
            <a:off x="7841220" y="4301310"/>
            <a:ext cx="900113" cy="366712"/>
          </a:xfrm>
          <a:prstGeom prst="rect">
            <a:avLst/>
          </a:prstGeom>
          <a:noFill/>
          <a:ln w="9525">
            <a:noFill/>
            <a:miter lim="800000"/>
          </a:ln>
        </p:spPr>
        <p:txBody>
          <a:bodyPr>
            <a:spAutoFit/>
          </a:bodyPr>
          <a:lstStyle/>
          <a:p>
            <a:pPr>
              <a:spcBef>
                <a:spcPct val="50000"/>
              </a:spcBef>
            </a:pPr>
            <a:r>
              <a:rPr lang="zh-CN" altLang="en-US" dirty="0">
                <a:latin typeface="微软雅黑" panose="020B0503020204020204" pitchFamily="34" charset="-122"/>
                <a:ea typeface="微软雅黑" panose="020B0503020204020204" pitchFamily="34" charset="-122"/>
              </a:rPr>
              <a:t>主程序</a:t>
            </a:r>
            <a:endParaRPr lang="zh-CN" altLang="en-US" dirty="0">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9131935" y="1965960"/>
            <a:ext cx="3014980" cy="783590"/>
          </a:xfrm>
          <a:prstGeom prst="rect">
            <a:avLst/>
          </a:prstGeom>
          <a:noFill/>
          <a:ln w="9525">
            <a:noFill/>
            <a:miter lim="800000"/>
          </a:ln>
        </p:spPr>
        <p:txBody>
          <a:bodyPr wrap="square">
            <a:spAutoFit/>
          </a:bodyPr>
          <a:lstStyle/>
          <a:p>
            <a:pPr>
              <a:spcBef>
                <a:spcPct val="50000"/>
              </a:spcBef>
            </a:pPr>
            <a:r>
              <a:rPr lang="zh-CN" altLang="en-US">
                <a:solidFill>
                  <a:schemeClr val="bg1"/>
                </a:solidFill>
                <a:latin typeface="微软雅黑" panose="020B0503020204020204" pitchFamily="34" charset="-122"/>
                <a:ea typeface="微软雅黑" panose="020B0503020204020204" pitchFamily="34" charset="-122"/>
              </a:rPr>
              <a:t>中断程序：</a:t>
            </a:r>
            <a:endParaRPr lang="zh-CN" altLang="en-US">
              <a:solidFill>
                <a:schemeClr val="bg1"/>
              </a:solidFill>
              <a:latin typeface="微软雅黑" panose="020B0503020204020204" pitchFamily="34" charset="-122"/>
              <a:ea typeface="微软雅黑" panose="020B0503020204020204" pitchFamily="34" charset="-122"/>
            </a:endParaRPr>
          </a:p>
          <a:p>
            <a:pPr>
              <a:spcBef>
                <a:spcPct val="50000"/>
              </a:spcBef>
            </a:pPr>
            <a:r>
              <a:rPr lang="zh-CN" altLang="en-US">
                <a:solidFill>
                  <a:schemeClr val="bg1"/>
                </a:solidFill>
                <a:latin typeface="微软雅黑" panose="020B0503020204020204" pitchFamily="34" charset="-122"/>
                <a:ea typeface="微软雅黑" panose="020B0503020204020204" pitchFamily="34" charset="-122"/>
              </a:rPr>
              <a:t>每隔一段时间去读取温度值</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 name="Text Box 9"/>
          <p:cNvSpPr txBox="1">
            <a:spLocks noChangeArrowheads="1"/>
          </p:cNvSpPr>
          <p:nvPr/>
        </p:nvSpPr>
        <p:spPr bwMode="auto">
          <a:xfrm>
            <a:off x="2032558" y="4591822"/>
            <a:ext cx="1262062" cy="366713"/>
          </a:xfrm>
          <a:prstGeom prst="rect">
            <a:avLst/>
          </a:prstGeom>
          <a:noFill/>
          <a:ln w="9525">
            <a:noFill/>
            <a:miter lim="800000"/>
          </a:ln>
        </p:spPr>
        <p:txBody>
          <a:bodyPr>
            <a:spAutoFit/>
          </a:bodyPr>
          <a:lstStyle/>
          <a:p>
            <a:pPr>
              <a:spcBef>
                <a:spcPct val="50000"/>
              </a:spcBef>
            </a:pPr>
            <a:r>
              <a:rPr lang="zh-CN" altLang="en-US">
                <a:solidFill>
                  <a:schemeClr val="bg1"/>
                </a:solidFill>
                <a:latin typeface="微软雅黑" panose="020B0503020204020204" pitchFamily="34" charset="-122"/>
                <a:ea typeface="微软雅黑" panose="020B0503020204020204" pitchFamily="34" charset="-122"/>
              </a:rPr>
              <a:t>发生中断</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flipV="1">
            <a:off x="5094845" y="1327922"/>
            <a:ext cx="1757363" cy="0"/>
          </a:xfrm>
          <a:prstGeom prst="line">
            <a:avLst/>
          </a:prstGeom>
          <a:noFill/>
          <a:ln w="28575">
            <a:solidFill>
              <a:srgbClr val="FF000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utoUpdateAnimBg="0"/>
      <p:bldP spid="13" grpId="0" autoUpdateAnimBg="0"/>
      <p:bldP spid="14" grpId="0" autoUpdateAnimBg="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4.1.1 </a:t>
            </a:r>
            <a:r>
              <a:rPr lang="zh-CN" altLang="en-US" sz="2400" b="1" dirty="0">
                <a:solidFill>
                  <a:srgbClr val="00B0F0"/>
                </a:solidFill>
                <a:latin typeface="微软雅黑" panose="020B0503020204020204" pitchFamily="34" charset="-122"/>
                <a:ea typeface="微软雅黑" panose="020B0503020204020204" pitchFamily="34" charset="-122"/>
              </a:rPr>
              <a:t>几个基本概念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272447" cy="3150235"/>
          </a:xfrm>
          <a:prstGeom prst="rect">
            <a:avLst/>
          </a:prstGeom>
          <a:noFill/>
          <a:ln w="9525">
            <a:noFill/>
            <a:miter lim="800000"/>
          </a:ln>
        </p:spPr>
        <p:txBody>
          <a:bodyPr wrap="square">
            <a:spAutoFit/>
          </a:bodyPr>
          <a:lstStyle/>
          <a:p>
            <a:pPr algn="l">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、关于汇编语言</a:t>
            </a:r>
            <a:endParaRPr lang="zh-CN" altLang="en-US" sz="24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汇编语言是机器执行指令的另一种形式，</a:t>
            </a:r>
            <a:r>
              <a:rPr lang="zh-CN" altLang="en-US" sz="2000" dirty="0">
                <a:solidFill>
                  <a:srgbClr val="92D050"/>
                </a:solidFill>
                <a:latin typeface="微软雅黑" panose="020B0503020204020204" pitchFamily="34" charset="-122"/>
                <a:ea typeface="微软雅黑" panose="020B0503020204020204" pitchFamily="34" charset="-122"/>
              </a:rPr>
              <a:t>每条汇编语句对应一条机器指令</a:t>
            </a:r>
            <a:r>
              <a:rPr lang="zh-CN" altLang="en-US" sz="2000" dirty="0">
                <a:solidFill>
                  <a:schemeClr val="bg1"/>
                </a:solidFill>
                <a:latin typeface="微软雅黑" panose="020B0503020204020204" pitchFamily="34" charset="-122"/>
                <a:ea typeface="微软雅黑" panose="020B0503020204020204" pitchFamily="34" charset="-122"/>
              </a:rPr>
              <a:t>，汇编语言</a:t>
            </a:r>
            <a:r>
              <a:rPr lang="zh-CN" altLang="en-US" sz="2000" dirty="0" smtClean="0">
                <a:solidFill>
                  <a:schemeClr val="bg1"/>
                </a:solidFill>
                <a:latin typeface="微软雅黑" panose="020B0503020204020204" pitchFamily="34" charset="-122"/>
                <a:ea typeface="微软雅黑" panose="020B0503020204020204" pitchFamily="34" charset="-122"/>
              </a:rPr>
              <a:t>要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翻译</a:t>
            </a:r>
            <a:r>
              <a:rPr lang="zh-CN" altLang="en-US" sz="2000" dirty="0">
                <a:solidFill>
                  <a:schemeClr val="bg1"/>
                </a:solidFill>
                <a:latin typeface="微软雅黑" panose="020B0503020204020204" pitchFamily="34" charset="-122"/>
                <a:ea typeface="微软雅黑" panose="020B0503020204020204" pitchFamily="34" charset="-122"/>
              </a:rPr>
              <a:t>成 二进制代码才能给微处理器执行</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用 </a:t>
            </a:r>
            <a:r>
              <a:rPr lang="en-US" altLang="zh-CN" sz="2000" dirty="0">
                <a:solidFill>
                  <a:schemeClr val="bg1"/>
                </a:solidFill>
                <a:latin typeface="微软雅黑" panose="020B0503020204020204" pitchFamily="34" charset="-122"/>
                <a:ea typeface="微软雅黑" panose="020B0503020204020204" pitchFamily="34" charset="-122"/>
              </a:rPr>
              <a:t>C </a:t>
            </a:r>
            <a:r>
              <a:rPr lang="zh-CN" altLang="en-US" sz="2000" dirty="0">
                <a:solidFill>
                  <a:schemeClr val="bg1"/>
                </a:solidFill>
                <a:latin typeface="微软雅黑" panose="020B0503020204020204" pitchFamily="34" charset="-122"/>
                <a:ea typeface="微软雅黑" panose="020B0503020204020204" pitchFamily="34" charset="-122"/>
              </a:rPr>
              <a:t>语言编写的程序在</a:t>
            </a:r>
            <a:r>
              <a:rPr lang="zh-CN" altLang="en-US" sz="2000" dirty="0">
                <a:solidFill>
                  <a:srgbClr val="92D050"/>
                </a:solidFill>
                <a:latin typeface="微软雅黑" panose="020B0503020204020204" pitchFamily="34" charset="-122"/>
                <a:ea typeface="微软雅黑" panose="020B0503020204020204" pitchFamily="34" charset="-122"/>
              </a:rPr>
              <a:t>编译时一条语句可能被转换成多条微处理器能执行的机器指令</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不同系列的微处理器有不同的汇编语言；同一系列微处理器汇编语言一致</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3" descr="D:\嵌入式系统软件设计\t04-05 .jpg"/>
          <p:cNvPicPr>
            <a:picLocks noChangeAspect="1" noChangeArrowheads="1"/>
          </p:cNvPicPr>
          <p:nvPr/>
        </p:nvPicPr>
        <p:blipFill>
          <a:blip r:embed="rId3" cstate="print"/>
          <a:srcRect/>
          <a:stretch>
            <a:fillRect/>
          </a:stretch>
        </p:blipFill>
        <p:spPr bwMode="auto">
          <a:xfrm>
            <a:off x="2605517" y="959665"/>
            <a:ext cx="7004050" cy="5610225"/>
          </a:xfrm>
          <a:prstGeom prst="rect">
            <a:avLst/>
          </a:prstGeom>
          <a:noFill/>
          <a:ln w="9525">
            <a:noFill/>
            <a:miter lim="800000"/>
            <a:headEnd/>
            <a:tailEnd/>
          </a:ln>
        </p:spPr>
      </p:pic>
      <p:sp>
        <p:nvSpPr>
          <p:cNvPr id="9" name="Line 4"/>
          <p:cNvSpPr>
            <a:spLocks noChangeShapeType="1"/>
          </p:cNvSpPr>
          <p:nvPr/>
        </p:nvSpPr>
        <p:spPr bwMode="auto">
          <a:xfrm>
            <a:off x="3988229" y="4869677"/>
            <a:ext cx="5080000" cy="0"/>
          </a:xfrm>
          <a:prstGeom prst="line">
            <a:avLst/>
          </a:prstGeom>
          <a:noFill/>
          <a:ln w="9525">
            <a:solidFill>
              <a:srgbClr val="FF0000"/>
            </a:solidFill>
            <a:round/>
          </a:ln>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pSp>
        <p:nvGrpSpPr>
          <p:cNvPr id="7" name="Group 5"/>
          <p:cNvGrpSpPr/>
          <p:nvPr/>
        </p:nvGrpSpPr>
        <p:grpSpPr bwMode="auto">
          <a:xfrm>
            <a:off x="2687336" y="1323236"/>
            <a:ext cx="6802652" cy="4965581"/>
            <a:chOff x="1149" y="917"/>
            <a:chExt cx="3840" cy="2803"/>
          </a:xfrm>
        </p:grpSpPr>
        <p:pic>
          <p:nvPicPr>
            <p:cNvPr id="8" name="Picture 3" descr="D:\嵌入式系统软件设计\t04-06.jpg"/>
            <p:cNvPicPr>
              <a:picLocks noChangeAspect="1" noChangeArrowheads="1"/>
            </p:cNvPicPr>
            <p:nvPr/>
          </p:nvPicPr>
          <p:blipFill>
            <a:blip r:embed="rId3" cstate="print"/>
            <a:srcRect/>
            <a:stretch>
              <a:fillRect/>
            </a:stretch>
          </p:blipFill>
          <p:spPr bwMode="auto">
            <a:xfrm>
              <a:off x="1149" y="917"/>
              <a:ext cx="3840" cy="2803"/>
            </a:xfrm>
            <a:prstGeom prst="rect">
              <a:avLst/>
            </a:prstGeom>
            <a:noFill/>
            <a:ln w="9525">
              <a:noFill/>
              <a:miter lim="800000"/>
              <a:headEnd/>
              <a:tailEnd/>
            </a:ln>
          </p:spPr>
        </p:pic>
        <p:sp>
          <p:nvSpPr>
            <p:cNvPr id="10" name="Line 4"/>
            <p:cNvSpPr>
              <a:spLocks noChangeShapeType="1"/>
            </p:cNvSpPr>
            <p:nvPr/>
          </p:nvSpPr>
          <p:spPr bwMode="auto">
            <a:xfrm>
              <a:off x="1628" y="1490"/>
              <a:ext cx="502" cy="0"/>
            </a:xfrm>
            <a:prstGeom prst="line">
              <a:avLst/>
            </a:prstGeom>
            <a:noFill/>
            <a:ln w="9525">
              <a:solidFill>
                <a:srgbClr val="FF0000"/>
              </a:solidFill>
              <a:round/>
              <a:tailEnd type="triangle" w="med" len="med"/>
            </a:ln>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4264628"/>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一、什么是共享数据</a:t>
            </a:r>
            <a:r>
              <a:rPr lang="zh-CN" altLang="en-US" sz="2400" b="1" dirty="0" smtClean="0">
                <a:solidFill>
                  <a:schemeClr val="bg1"/>
                </a:solidFill>
                <a:latin typeface="微软雅黑" panose="020B0503020204020204" pitchFamily="34" charset="-122"/>
                <a:ea typeface="微软雅黑" panose="020B0503020204020204" pitchFamily="34" charset="-122"/>
              </a:rPr>
              <a:t>问题</a:t>
            </a:r>
            <a:endParaRPr lang="en-US" altLang="zh-CN" sz="2400" b="1"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smtClean="0">
                <a:solidFill>
                  <a:srgbClr val="92D050"/>
                </a:solidFill>
                <a:latin typeface="微软雅黑" panose="020B0503020204020204" pitchFamily="34" charset="-122"/>
                <a:ea typeface="微软雅黑" panose="020B0503020204020204" pitchFamily="34" charset="-122"/>
              </a:rPr>
              <a:t>3</a:t>
            </a:r>
            <a:r>
              <a:rPr lang="zh-CN" altLang="en-US" sz="2000" dirty="0">
                <a:solidFill>
                  <a:srgbClr val="92D050"/>
                </a:solidFill>
                <a:latin typeface="微软雅黑" panose="020B0503020204020204" pitchFamily="34" charset="-122"/>
                <a:ea typeface="微软雅黑" panose="020B0503020204020204" pitchFamily="34" charset="-122"/>
              </a:rPr>
              <a:t>、共享数据问题的特征</a:t>
            </a:r>
            <a:endParaRPr lang="zh-CN" altLang="en-US"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从</a:t>
            </a:r>
            <a:r>
              <a:rPr lang="zh-CN" altLang="en-US" sz="2000" dirty="0">
                <a:solidFill>
                  <a:schemeClr val="bg1"/>
                </a:solidFill>
                <a:latin typeface="微软雅黑" panose="020B0503020204020204" pitchFamily="34" charset="-122"/>
                <a:ea typeface="微软雅黑" panose="020B0503020204020204" pitchFamily="34" charset="-122"/>
              </a:rPr>
              <a:t>以上分析我们可以得到的结论是：产生误报警的原因是中断程序与任务代码共享了数组 </a:t>
            </a:r>
            <a:r>
              <a:rPr lang="en-US" altLang="zh-CN" sz="2000" dirty="0" err="1">
                <a:solidFill>
                  <a:srgbClr val="92D050"/>
                </a:solidFill>
                <a:latin typeface="微软雅黑" panose="020B0503020204020204" pitchFamily="34" charset="-122"/>
                <a:ea typeface="微软雅黑" panose="020B0503020204020204" pitchFamily="34" charset="-122"/>
              </a:rPr>
              <a:t>iTemperatures</a:t>
            </a:r>
            <a:r>
              <a:rPr lang="zh-CN" altLang="en-US" sz="2000" dirty="0" smtClean="0">
                <a:solidFill>
                  <a:srgbClr val="92D050"/>
                </a:solidFill>
                <a:latin typeface="微软雅黑" panose="020B0503020204020204" pitchFamily="34" charset="-122"/>
                <a:ea typeface="微软雅黑" panose="020B0503020204020204" pitchFamily="34" charset="-122"/>
              </a:rPr>
              <a:t>。</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50000"/>
              </a:spcBef>
            </a:pP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更为讨厌的问题是这类问题</a:t>
            </a:r>
            <a:r>
              <a:rPr lang="zh-CN" altLang="en-US" sz="2000" dirty="0">
                <a:solidFill>
                  <a:srgbClr val="92D050"/>
                </a:solidFill>
                <a:latin typeface="微软雅黑" panose="020B0503020204020204" pitchFamily="34" charset="-122"/>
                <a:ea typeface="微软雅黑" panose="020B0503020204020204" pitchFamily="34" charset="-122"/>
              </a:rPr>
              <a:t>很难在调试（测试）过程中发现</a:t>
            </a:r>
            <a:r>
              <a:rPr lang="zh-CN" altLang="en-US" sz="2000" dirty="0">
                <a:solidFill>
                  <a:schemeClr val="bg1"/>
                </a:solidFill>
                <a:latin typeface="微软雅黑" panose="020B0503020204020204" pitchFamily="34" charset="-122"/>
                <a:ea typeface="微软雅黑" panose="020B0503020204020204" pitchFamily="34" charset="-122"/>
              </a:rPr>
              <a:t>，因为只有中断发生在两条关键指令之间时，这个问题才会出现。若不注意，有可能造成灾害性后果</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结论</a:t>
            </a:r>
            <a:r>
              <a:rPr lang="zh-CN" altLang="en-US" sz="2000" dirty="0">
                <a:solidFill>
                  <a:schemeClr val="bg1"/>
                </a:solidFill>
                <a:latin typeface="微软雅黑" panose="020B0503020204020204" pitchFamily="34" charset="-122"/>
                <a:ea typeface="微软雅黑" panose="020B0503020204020204" pitchFamily="34" charset="-122"/>
              </a:rPr>
              <a:t>：一旦中断程序和任务代码共享了数据，请你务必保持怀疑的态度，全面、仔细、理性地分析各种可能出现的情况，以确保你的代码中没有共享数据的问题。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4264628"/>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二、解决共享数据问题的</a:t>
            </a:r>
            <a:r>
              <a:rPr lang="zh-CN" altLang="en-US" sz="2400" b="1" dirty="0" smtClean="0">
                <a:solidFill>
                  <a:schemeClr val="bg1"/>
                </a:solidFill>
                <a:latin typeface="微软雅黑" panose="020B0503020204020204" pitchFamily="34" charset="-122"/>
                <a:ea typeface="微软雅黑" panose="020B0503020204020204" pitchFamily="34" charset="-122"/>
              </a:rPr>
              <a:t>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rgbClr val="92D050"/>
                </a:solidFill>
                <a:latin typeface="微软雅黑" panose="020B0503020204020204" pitchFamily="34" charset="-122"/>
                <a:ea typeface="微软雅黑" panose="020B0503020204020204" pitchFamily="34" charset="-122"/>
              </a:rPr>
              <a:t>1</a:t>
            </a:r>
            <a:r>
              <a:rPr lang="zh-CN" altLang="en-US" sz="2000" dirty="0">
                <a:solidFill>
                  <a:srgbClr val="92D050"/>
                </a:solidFill>
                <a:latin typeface="微软雅黑" panose="020B0503020204020204" pitchFamily="34" charset="-122"/>
                <a:ea typeface="微软雅黑" panose="020B0503020204020204" pitchFamily="34" charset="-122"/>
              </a:rPr>
              <a:t>、方法 </a:t>
            </a:r>
            <a:r>
              <a:rPr lang="en-US" altLang="zh-CN" sz="2000" dirty="0">
                <a:solidFill>
                  <a:srgbClr val="92D050"/>
                </a:solidFill>
                <a:latin typeface="微软雅黑" panose="020B0503020204020204" pitchFamily="34" charset="-122"/>
                <a:ea typeface="微软雅黑" panose="020B0503020204020204" pitchFamily="34" charset="-122"/>
              </a:rPr>
              <a:t>1 —— </a:t>
            </a:r>
            <a:r>
              <a:rPr lang="zh-CN" altLang="en-US" sz="2000" dirty="0">
                <a:solidFill>
                  <a:srgbClr val="92D050"/>
                </a:solidFill>
                <a:latin typeface="微软雅黑" panose="020B0503020204020204" pitchFamily="34" charset="-122"/>
                <a:ea typeface="微软雅黑" panose="020B0503020204020204" pitchFamily="34" charset="-122"/>
              </a:rPr>
              <a:t>使用中断禁止</a:t>
            </a:r>
            <a:endParaRPr lang="zh-CN" altLang="en-US"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解决</a:t>
            </a:r>
            <a:r>
              <a:rPr lang="zh-CN" altLang="en-US" sz="2000" dirty="0">
                <a:solidFill>
                  <a:schemeClr val="bg1"/>
                </a:solidFill>
                <a:latin typeface="微软雅黑" panose="020B0503020204020204" pitchFamily="34" charset="-122"/>
                <a:ea typeface="微软雅黑" panose="020B0503020204020204" pitchFamily="34" charset="-122"/>
              </a:rPr>
              <a:t>共享数据问题的一个简单而实用的方法是</a:t>
            </a:r>
            <a:r>
              <a:rPr lang="zh-CN" altLang="en-US" sz="2000" dirty="0">
                <a:solidFill>
                  <a:srgbClr val="92D050"/>
                </a:solidFill>
                <a:latin typeface="微软雅黑" panose="020B0503020204020204" pitchFamily="34" charset="-122"/>
                <a:ea typeface="微软雅黑" panose="020B0503020204020204" pitchFamily="34" charset="-122"/>
              </a:rPr>
              <a:t>在任务代码使用共享数据时禁止中断</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pSp>
        <p:nvGrpSpPr>
          <p:cNvPr id="6" name="Group 12"/>
          <p:cNvGrpSpPr/>
          <p:nvPr/>
        </p:nvGrpSpPr>
        <p:grpSpPr bwMode="auto">
          <a:xfrm>
            <a:off x="3351728" y="847983"/>
            <a:ext cx="5253037" cy="5881688"/>
            <a:chOff x="923" y="228"/>
            <a:chExt cx="3309" cy="3705"/>
          </a:xfrm>
        </p:grpSpPr>
        <p:pic>
          <p:nvPicPr>
            <p:cNvPr id="9" name="Picture 9" descr="D:\嵌入式系统软件设计\t04-07.jpg"/>
            <p:cNvPicPr>
              <a:picLocks noChangeAspect="1" noChangeArrowheads="1"/>
            </p:cNvPicPr>
            <p:nvPr/>
          </p:nvPicPr>
          <p:blipFill>
            <a:blip r:embed="rId3" cstate="print"/>
            <a:srcRect/>
            <a:stretch>
              <a:fillRect/>
            </a:stretch>
          </p:blipFill>
          <p:spPr bwMode="auto">
            <a:xfrm>
              <a:off x="923" y="228"/>
              <a:ext cx="3309" cy="3705"/>
            </a:xfrm>
            <a:prstGeom prst="rect">
              <a:avLst/>
            </a:prstGeom>
            <a:noFill/>
            <a:ln w="19050">
              <a:solidFill>
                <a:srgbClr val="000000"/>
              </a:solidFill>
              <a:miter lim="800000"/>
              <a:headEnd/>
              <a:tailEnd/>
            </a:ln>
          </p:spPr>
        </p:pic>
        <p:sp>
          <p:nvSpPr>
            <p:cNvPr id="10" name="Line 10"/>
            <p:cNvSpPr>
              <a:spLocks noChangeShapeType="1"/>
            </p:cNvSpPr>
            <p:nvPr/>
          </p:nvSpPr>
          <p:spPr bwMode="auto">
            <a:xfrm>
              <a:off x="1618" y="2395"/>
              <a:ext cx="2094" cy="0"/>
            </a:xfrm>
            <a:prstGeom prst="line">
              <a:avLst/>
            </a:prstGeom>
            <a:noFill/>
            <a:ln w="19050">
              <a:solidFill>
                <a:srgbClr val="FF0000"/>
              </a:solidFill>
              <a:round/>
            </a:ln>
          </p:spPr>
          <p:txBody>
            <a:bodyPr/>
            <a:lstStyle/>
            <a:p>
              <a:endParaRPr lang="zh-CN" altLang="en-US"/>
            </a:p>
          </p:txBody>
        </p:sp>
        <p:sp>
          <p:nvSpPr>
            <p:cNvPr id="11" name="Line 11"/>
            <p:cNvSpPr>
              <a:spLocks noChangeShapeType="1"/>
            </p:cNvSpPr>
            <p:nvPr/>
          </p:nvSpPr>
          <p:spPr bwMode="auto">
            <a:xfrm>
              <a:off x="1586" y="2783"/>
              <a:ext cx="613" cy="0"/>
            </a:xfrm>
            <a:prstGeom prst="line">
              <a:avLst/>
            </a:prstGeom>
            <a:noFill/>
            <a:ln w="19050">
              <a:solidFill>
                <a:srgbClr val="3333FF"/>
              </a:solidFill>
              <a:round/>
            </a:ln>
          </p:spPr>
          <p:txBody>
            <a:bodyPr/>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8" name="Picture 8" descr="D:\嵌入式系统软件设计\t04-08.jpg"/>
          <p:cNvPicPr>
            <a:picLocks noChangeAspect="1" noChangeArrowheads="1"/>
          </p:cNvPicPr>
          <p:nvPr/>
        </p:nvPicPr>
        <p:blipFill>
          <a:blip r:embed="rId3" cstate="print"/>
          <a:srcRect/>
          <a:stretch>
            <a:fillRect/>
          </a:stretch>
        </p:blipFill>
        <p:spPr bwMode="auto">
          <a:xfrm>
            <a:off x="6272297" y="1735180"/>
            <a:ext cx="3913663" cy="3608388"/>
          </a:xfrm>
          <a:prstGeom prst="rect">
            <a:avLst/>
          </a:prstGeom>
          <a:noFill/>
          <a:ln w="9525">
            <a:noFill/>
            <a:miter lim="800000"/>
            <a:headEnd/>
            <a:tailEnd/>
          </a:ln>
        </p:spPr>
      </p:pic>
      <p:grpSp>
        <p:nvGrpSpPr>
          <p:cNvPr id="12" name="Group 9"/>
          <p:cNvGrpSpPr/>
          <p:nvPr/>
        </p:nvGrpSpPr>
        <p:grpSpPr bwMode="auto">
          <a:xfrm>
            <a:off x="1954298" y="1735180"/>
            <a:ext cx="4179887" cy="3608388"/>
            <a:chOff x="1149" y="917"/>
            <a:chExt cx="3840" cy="2803"/>
          </a:xfrm>
        </p:grpSpPr>
        <p:pic>
          <p:nvPicPr>
            <p:cNvPr id="13" name="Picture 10" descr="D:\嵌入式系统软件设计\t04-06.jpg"/>
            <p:cNvPicPr>
              <a:picLocks noChangeAspect="1" noChangeArrowheads="1"/>
            </p:cNvPicPr>
            <p:nvPr/>
          </p:nvPicPr>
          <p:blipFill>
            <a:blip r:embed="rId4" cstate="print"/>
            <a:srcRect/>
            <a:stretch>
              <a:fillRect/>
            </a:stretch>
          </p:blipFill>
          <p:spPr bwMode="auto">
            <a:xfrm>
              <a:off x="1149" y="917"/>
              <a:ext cx="3840" cy="2803"/>
            </a:xfrm>
            <a:prstGeom prst="rect">
              <a:avLst/>
            </a:prstGeom>
            <a:noFill/>
            <a:ln w="9525">
              <a:noFill/>
              <a:miter lim="800000"/>
              <a:headEnd/>
              <a:tailEnd/>
            </a:ln>
          </p:spPr>
        </p:pic>
        <p:sp>
          <p:nvSpPr>
            <p:cNvPr id="14" name="Line 11"/>
            <p:cNvSpPr>
              <a:spLocks noChangeShapeType="1"/>
            </p:cNvSpPr>
            <p:nvPr/>
          </p:nvSpPr>
          <p:spPr bwMode="auto">
            <a:xfrm>
              <a:off x="1628" y="1490"/>
              <a:ext cx="502" cy="0"/>
            </a:xfrm>
            <a:prstGeom prst="line">
              <a:avLst/>
            </a:prstGeom>
            <a:noFill/>
            <a:ln w="9525">
              <a:solidFill>
                <a:srgbClr val="FF0000"/>
              </a:solidFill>
              <a:round/>
              <a:tailEnd type="triangle" w="med" len="med"/>
            </a:ln>
          </p:spPr>
          <p:txBody>
            <a:bodyPr/>
            <a:lstStyle/>
            <a:p>
              <a:endParaRPr lang="zh-CN" altLang="en-US"/>
            </a:p>
          </p:txBody>
        </p:sp>
      </p:grpSp>
      <p:sp>
        <p:nvSpPr>
          <p:cNvPr id="15" name="Line 12"/>
          <p:cNvSpPr>
            <a:spLocks noChangeShapeType="1"/>
          </p:cNvSpPr>
          <p:nvPr/>
        </p:nvSpPr>
        <p:spPr bwMode="auto">
          <a:xfrm>
            <a:off x="9642559" y="2517816"/>
            <a:ext cx="514165" cy="1"/>
          </a:xfrm>
          <a:prstGeom prst="line">
            <a:avLst/>
          </a:prstGeom>
          <a:noFill/>
          <a:ln w="19050">
            <a:solidFill>
              <a:srgbClr val="FF0000"/>
            </a:solidFill>
            <a:prstDash val="dash"/>
            <a:round/>
            <a:headEnd type="triangle" w="med" len="med"/>
          </a:ln>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4264628"/>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二、解决共享数据问题的</a:t>
            </a:r>
            <a:r>
              <a:rPr lang="zh-CN" altLang="en-US" sz="2400" b="1" dirty="0" smtClean="0">
                <a:solidFill>
                  <a:schemeClr val="bg1"/>
                </a:solidFill>
                <a:latin typeface="微软雅黑" panose="020B0503020204020204" pitchFamily="34" charset="-122"/>
                <a:ea typeface="微软雅黑" panose="020B0503020204020204" pitchFamily="34" charset="-122"/>
              </a:rPr>
              <a:t>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2</a:t>
            </a:r>
            <a:r>
              <a:rPr lang="zh-CN" altLang="en-US" sz="2000" dirty="0">
                <a:solidFill>
                  <a:srgbClr val="92D050"/>
                </a:solidFill>
                <a:latin typeface="微软雅黑" panose="020B0503020204020204" pitchFamily="34" charset="-122"/>
                <a:ea typeface="微软雅黑" panose="020B0503020204020204" pitchFamily="34" charset="-122"/>
              </a:rPr>
              <a:t>、“原子的”和“临界区”</a:t>
            </a:r>
            <a:endParaRPr lang="zh-CN" altLang="en-US"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程序</a:t>
            </a:r>
            <a:r>
              <a:rPr lang="zh-CN" altLang="en-US" sz="2000" dirty="0">
                <a:solidFill>
                  <a:schemeClr val="bg1"/>
                </a:solidFill>
                <a:latin typeface="微软雅黑" panose="020B0503020204020204" pitchFamily="34" charset="-122"/>
                <a:ea typeface="微软雅黑" panose="020B0503020204020204" pitchFamily="34" charset="-122"/>
              </a:rPr>
              <a:t>中不能被中断的部分代码称为“</a:t>
            </a:r>
            <a:r>
              <a:rPr lang="zh-CN" altLang="en-US" sz="2000" dirty="0">
                <a:solidFill>
                  <a:srgbClr val="92D050"/>
                </a:solidFill>
                <a:latin typeface="微软雅黑" panose="020B0503020204020204" pitchFamily="34" charset="-122"/>
                <a:ea typeface="微软雅黑" panose="020B0503020204020204" pitchFamily="34" charset="-122"/>
              </a:rPr>
              <a:t>原子的</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rgbClr val="92D050"/>
                </a:solidFill>
                <a:latin typeface="微软雅黑" panose="020B0503020204020204" pitchFamily="34" charset="-122"/>
                <a:ea typeface="微软雅黑" panose="020B0503020204020204" pitchFamily="34" charset="-122"/>
              </a:rPr>
              <a:t>共享</a:t>
            </a:r>
            <a:r>
              <a:rPr lang="zh-CN" altLang="en-US" sz="2000" dirty="0">
                <a:solidFill>
                  <a:srgbClr val="92D050"/>
                </a:solidFill>
                <a:latin typeface="微软雅黑" panose="020B0503020204020204" pitchFamily="34" charset="-122"/>
                <a:ea typeface="微软雅黑" panose="020B0503020204020204" pitchFamily="34" charset="-122"/>
              </a:rPr>
              <a:t>数据问题</a:t>
            </a:r>
            <a:r>
              <a:rPr lang="zh-CN" altLang="en-US" sz="2000" dirty="0">
                <a:solidFill>
                  <a:schemeClr val="bg1"/>
                </a:solidFill>
                <a:latin typeface="微软雅黑" panose="020B0503020204020204" pitchFamily="34" charset="-122"/>
                <a:ea typeface="微软雅黑" panose="020B0503020204020204" pitchFamily="34" charset="-122"/>
              </a:rPr>
              <a:t>的更精确的表述：中断程序和任务代码共享数据且使用共享数据的任务代码不是原子的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rgbClr val="92D050"/>
                </a:solidFill>
                <a:latin typeface="微软雅黑" panose="020B0503020204020204" pitchFamily="34" charset="-122"/>
                <a:ea typeface="微软雅黑" panose="020B0503020204020204" pitchFamily="34" charset="-122"/>
              </a:rPr>
              <a:t>临界区：</a:t>
            </a:r>
            <a:r>
              <a:rPr lang="zh-CN" altLang="en-US" sz="2000" dirty="0">
                <a:solidFill>
                  <a:schemeClr val="bg1"/>
                </a:solidFill>
                <a:latin typeface="微软雅黑" panose="020B0503020204020204" pitchFamily="34" charset="-122"/>
                <a:ea typeface="微软雅黑" panose="020B0503020204020204" pitchFamily="34" charset="-122"/>
              </a:rPr>
              <a:t>是指必须是“原子的”以保证系统正常运转的指令的集合。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2987763"/>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二、解决共享数据问题的</a:t>
            </a:r>
            <a:r>
              <a:rPr lang="zh-CN" altLang="en-US" sz="2400" b="1" dirty="0" smtClean="0">
                <a:solidFill>
                  <a:schemeClr val="bg1"/>
                </a:solidFill>
                <a:latin typeface="微软雅黑" panose="020B0503020204020204" pitchFamily="34" charset="-122"/>
                <a:ea typeface="微软雅黑" panose="020B0503020204020204" pitchFamily="34" charset="-122"/>
              </a:rPr>
              <a:t>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3</a:t>
            </a:r>
            <a:r>
              <a:rPr lang="zh-CN" altLang="en-US" sz="2000" dirty="0">
                <a:solidFill>
                  <a:srgbClr val="92D050"/>
                </a:solidFill>
                <a:latin typeface="微软雅黑" panose="020B0503020204020204" pitchFamily="34" charset="-122"/>
                <a:ea typeface="微软雅黑" panose="020B0503020204020204" pitchFamily="34" charset="-122"/>
              </a:rPr>
              <a:t>、更复杂的</a:t>
            </a:r>
            <a:r>
              <a:rPr lang="zh-CN" altLang="en-US" sz="2000" dirty="0" smtClean="0">
                <a:solidFill>
                  <a:srgbClr val="92D050"/>
                </a:solidFill>
                <a:latin typeface="微软雅黑" panose="020B0503020204020204" pitchFamily="34" charset="-122"/>
                <a:ea typeface="微软雅黑" panose="020B0503020204020204" pitchFamily="34" charset="-122"/>
              </a:rPr>
              <a:t>实例</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应用</a:t>
            </a:r>
            <a:r>
              <a:rPr lang="zh-CN" altLang="en-US" sz="2000" dirty="0">
                <a:solidFill>
                  <a:schemeClr val="bg1"/>
                </a:solidFill>
                <a:latin typeface="微软雅黑" panose="020B0503020204020204" pitchFamily="34" charset="-122"/>
                <a:ea typeface="微软雅黑" panose="020B0503020204020204" pitchFamily="34" charset="-122"/>
              </a:rPr>
              <a:t>场景：计时器</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功能</a:t>
            </a:r>
            <a:r>
              <a:rPr lang="zh-CN" altLang="en-US" sz="2000" dirty="0">
                <a:solidFill>
                  <a:schemeClr val="bg1"/>
                </a:solidFill>
                <a:latin typeface="微软雅黑" panose="020B0503020204020204" pitchFamily="34" charset="-122"/>
                <a:ea typeface="微软雅黑" panose="020B0503020204020204" pitchFamily="34" charset="-122"/>
              </a:rPr>
              <a:t>要求：记录从凌晨 </a:t>
            </a:r>
            <a:r>
              <a:rPr lang="en-US" altLang="zh-CN" sz="2000" dirty="0">
                <a:solidFill>
                  <a:schemeClr val="bg1"/>
                </a:solidFill>
                <a:latin typeface="微软雅黑" panose="020B0503020204020204" pitchFamily="34" charset="-122"/>
                <a:ea typeface="微软雅黑" panose="020B0503020204020204" pitchFamily="34" charset="-122"/>
              </a:rPr>
              <a:t>0 </a:t>
            </a:r>
            <a:r>
              <a:rPr lang="zh-CN" altLang="en-US" sz="2000" dirty="0">
                <a:solidFill>
                  <a:schemeClr val="bg1"/>
                </a:solidFill>
                <a:latin typeface="微软雅黑" panose="020B0503020204020204" pitchFamily="34" charset="-122"/>
                <a:ea typeface="微软雅黑" panose="020B0503020204020204" pitchFamily="34" charset="-122"/>
              </a:rPr>
              <a:t>时到现在的时间的秒数。</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引入</a:t>
            </a:r>
            <a:r>
              <a:rPr lang="zh-CN" altLang="en-US" sz="2000" dirty="0">
                <a:solidFill>
                  <a:schemeClr val="bg1"/>
                </a:solidFill>
                <a:latin typeface="微软雅黑" panose="020B0503020204020204" pitchFamily="34" charset="-122"/>
                <a:ea typeface="微软雅黑" panose="020B0503020204020204" pitchFamily="34" charset="-122"/>
              </a:rPr>
              <a:t>定时器，</a:t>
            </a:r>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秒钟产生一个中断。</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4" descr="D:\嵌入式系统软件设计\t04-09.jpg"/>
          <p:cNvPicPr>
            <a:picLocks noChangeAspect="1" noChangeArrowheads="1"/>
          </p:cNvPicPr>
          <p:nvPr/>
        </p:nvPicPr>
        <p:blipFill>
          <a:blip r:embed="rId3" cstate="print"/>
          <a:srcRect/>
          <a:stretch>
            <a:fillRect/>
          </a:stretch>
        </p:blipFill>
        <p:spPr bwMode="auto">
          <a:xfrm>
            <a:off x="2317321" y="1153555"/>
            <a:ext cx="5810250" cy="5189538"/>
          </a:xfrm>
          <a:prstGeom prst="rect">
            <a:avLst/>
          </a:prstGeom>
          <a:noFill/>
          <a:ln w="9525">
            <a:noFill/>
            <a:miter lim="800000"/>
            <a:headEnd/>
            <a:tailEnd/>
          </a:ln>
        </p:spPr>
      </p:pic>
      <p:sp>
        <p:nvSpPr>
          <p:cNvPr id="9" name="Text Box 5"/>
          <p:cNvSpPr txBox="1">
            <a:spLocks noChangeArrowheads="1"/>
          </p:cNvSpPr>
          <p:nvPr/>
        </p:nvSpPr>
        <p:spPr bwMode="auto">
          <a:xfrm>
            <a:off x="6253506" y="2477702"/>
            <a:ext cx="3414712" cy="1569660"/>
          </a:xfrm>
          <a:prstGeom prst="rect">
            <a:avLst/>
          </a:prstGeom>
          <a:solidFill>
            <a:srgbClr val="0070C0"/>
          </a:solidFill>
          <a:ln w="9525">
            <a:noFill/>
            <a:miter lim="800000"/>
          </a:ln>
        </p:spPr>
        <p:txBody>
          <a:bodyPr>
            <a:spAutoFit/>
          </a:bodyPr>
          <a:lstStyle/>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当</a:t>
            </a:r>
            <a:r>
              <a:rPr lang="zh-CN" altLang="en-US" sz="2000" dirty="0">
                <a:solidFill>
                  <a:schemeClr val="bg1"/>
                </a:solidFill>
                <a:latin typeface="微软雅黑" panose="020B0503020204020204" pitchFamily="34" charset="-122"/>
                <a:ea typeface="微软雅黑" panose="020B0503020204020204" pitchFamily="34" charset="-122"/>
              </a:rPr>
              <a:t>微处理器正在处理 </a:t>
            </a:r>
            <a:r>
              <a:rPr lang="en-US" altLang="zh-CN" sz="2000" dirty="0" err="1">
                <a:solidFill>
                  <a:schemeClr val="bg1"/>
                </a:solidFill>
                <a:latin typeface="微软雅黑" panose="020B0503020204020204" pitchFamily="34" charset="-122"/>
                <a:ea typeface="微软雅黑" panose="020B0503020204020204" pitchFamily="34" charset="-122"/>
              </a:rPr>
              <a:t>lSecondsSinceMidnight</a:t>
            </a:r>
            <a:r>
              <a:rPr lang="zh-CN" altLang="en-US" sz="2000" dirty="0">
                <a:solidFill>
                  <a:schemeClr val="bg1"/>
                </a:solidFill>
                <a:latin typeface="微软雅黑" panose="020B0503020204020204" pitchFamily="34" charset="-122"/>
                <a:ea typeface="微软雅黑" panose="020B0503020204020204" pitchFamily="34" charset="-122"/>
              </a:rPr>
              <a:t>中的算术运算时硬件定时器发生中断，则？？？</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Line 6"/>
          <p:cNvSpPr>
            <a:spLocks noChangeShapeType="1"/>
          </p:cNvSpPr>
          <p:nvPr/>
        </p:nvSpPr>
        <p:spPr bwMode="auto">
          <a:xfrm flipH="1">
            <a:off x="6519434" y="4106305"/>
            <a:ext cx="392112" cy="1306513"/>
          </a:xfrm>
          <a:prstGeom prst="line">
            <a:avLst/>
          </a:prstGeom>
          <a:noFill/>
          <a:ln w="19050">
            <a:solidFill>
              <a:srgbClr val="FF0000"/>
            </a:solidFill>
            <a:round/>
            <a:tailEnd type="triangle" w="med" len="med"/>
          </a:ln>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Text Box 2"/>
          <p:cNvSpPr txBox="1">
            <a:spLocks noChangeArrowheads="1"/>
          </p:cNvSpPr>
          <p:nvPr/>
        </p:nvSpPr>
        <p:spPr bwMode="auto">
          <a:xfrm>
            <a:off x="755736" y="1441450"/>
            <a:ext cx="8494713" cy="535531"/>
          </a:xfrm>
          <a:prstGeom prst="rect">
            <a:avLst/>
          </a:prstGeom>
          <a:noFill/>
          <a:ln w="9525">
            <a:noFill/>
            <a:miter lim="800000"/>
          </a:ln>
        </p:spPr>
        <p:txBody>
          <a:bodyPr>
            <a:spAutoFit/>
          </a:bodyPr>
          <a:lstStyle/>
          <a:p>
            <a:pPr algn="l">
              <a:lnSpc>
                <a:spcPct val="120000"/>
              </a:lnSpc>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如果</a:t>
            </a:r>
            <a:r>
              <a:rPr lang="zh-CN" altLang="en-US" sz="2400" dirty="0">
                <a:solidFill>
                  <a:schemeClr val="bg1"/>
                </a:solidFill>
                <a:latin typeface="微软雅黑" panose="020B0503020204020204" pitchFamily="34" charset="-122"/>
                <a:ea typeface="微软雅黑" panose="020B0503020204020204" pitchFamily="34" charset="-122"/>
              </a:rPr>
              <a:t>用禁止中断的方法写了下面这段程序，问题解决了吗？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Text Box 4"/>
          <p:cNvSpPr txBox="1">
            <a:spLocks noChangeArrowheads="1"/>
          </p:cNvSpPr>
          <p:nvPr/>
        </p:nvSpPr>
        <p:spPr bwMode="auto">
          <a:xfrm>
            <a:off x="1487878" y="2343235"/>
            <a:ext cx="7304087" cy="2584810"/>
          </a:xfrm>
          <a:prstGeom prst="rect">
            <a:avLst/>
          </a:prstGeom>
          <a:noFill/>
          <a:ln w="9525">
            <a:noFill/>
            <a:miter lim="800000"/>
          </a:ln>
        </p:spPr>
        <p:txBody>
          <a:bodyPr>
            <a:spAutoFit/>
          </a:bodyPr>
          <a:lstStyle/>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long </a:t>
            </a:r>
            <a:r>
              <a:rPr lang="en-US" altLang="zh-CN" sz="2000" dirty="0" err="1">
                <a:solidFill>
                  <a:schemeClr val="bg1"/>
                </a:solidFill>
                <a:latin typeface="微软雅黑" panose="020B0503020204020204" pitchFamily="34" charset="-122"/>
                <a:ea typeface="微软雅黑" panose="020B0503020204020204" pitchFamily="34" charset="-122"/>
              </a:rPr>
              <a:t>lSecondsSinceMidnight</a:t>
            </a:r>
            <a:r>
              <a:rPr lang="en-US" altLang="zh-CN" sz="2000" dirty="0">
                <a:solidFill>
                  <a:schemeClr val="bg1"/>
                </a:solidFill>
                <a:latin typeface="微软雅黑" panose="020B0503020204020204" pitchFamily="34" charset="-122"/>
                <a:ea typeface="微软雅黑" panose="020B0503020204020204" pitchFamily="34" charset="-122"/>
              </a:rPr>
              <a:t>(void)</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disable( );</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return( (((</a:t>
            </a:r>
            <a:r>
              <a:rPr lang="en-US" altLang="zh-CN" sz="2000" dirty="0" err="1">
                <a:solidFill>
                  <a:schemeClr val="bg1"/>
                </a:solidFill>
                <a:latin typeface="微软雅黑" panose="020B0503020204020204" pitchFamily="34" charset="-122"/>
                <a:ea typeface="微软雅黑" panose="020B0503020204020204" pitchFamily="34" charset="-122"/>
              </a:rPr>
              <a:t>iHours</a:t>
            </a:r>
            <a:r>
              <a:rPr lang="en-US" altLang="zh-CN" sz="2000" dirty="0">
                <a:solidFill>
                  <a:schemeClr val="bg1"/>
                </a:solidFill>
                <a:latin typeface="微软雅黑" panose="020B0503020204020204" pitchFamily="34" charset="-122"/>
                <a:ea typeface="微软雅黑" panose="020B0503020204020204" pitchFamily="34" charset="-122"/>
              </a:rPr>
              <a:t>*60)+</a:t>
            </a:r>
            <a:r>
              <a:rPr lang="en-US" altLang="zh-CN" sz="2000" dirty="0" err="1">
                <a:solidFill>
                  <a:schemeClr val="bg1"/>
                </a:solidFill>
                <a:latin typeface="微软雅黑" panose="020B0503020204020204" pitchFamily="34" charset="-122"/>
                <a:ea typeface="微软雅黑" panose="020B0503020204020204" pitchFamily="34" charset="-122"/>
              </a:rPr>
              <a:t>iMinutes</a:t>
            </a:r>
            <a:r>
              <a:rPr lang="en-US" altLang="zh-CN" sz="2000" dirty="0">
                <a:solidFill>
                  <a:schemeClr val="bg1"/>
                </a:solidFill>
                <a:latin typeface="微软雅黑" panose="020B0503020204020204" pitchFamily="34" charset="-122"/>
                <a:ea typeface="微软雅黑" panose="020B0503020204020204" pitchFamily="34" charset="-122"/>
              </a:rPr>
              <a:t>)*60) + </a:t>
            </a:r>
            <a:r>
              <a:rPr lang="en-US" altLang="zh-CN" sz="2000" dirty="0" err="1">
                <a:solidFill>
                  <a:schemeClr val="bg1"/>
                </a:solidFill>
                <a:latin typeface="微软雅黑" panose="020B0503020204020204" pitchFamily="34" charset="-122"/>
                <a:ea typeface="微软雅黑" panose="020B0503020204020204" pitchFamily="34" charset="-122"/>
              </a:rPr>
              <a:t>iSeconds</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enable( );</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4.1.1 </a:t>
            </a:r>
            <a:r>
              <a:rPr lang="zh-CN" altLang="en-US" sz="2400" b="1" dirty="0">
                <a:solidFill>
                  <a:srgbClr val="00B0F0"/>
                </a:solidFill>
                <a:latin typeface="微软雅黑" panose="020B0503020204020204" pitchFamily="34" charset="-122"/>
                <a:ea typeface="微软雅黑" panose="020B0503020204020204" pitchFamily="34" charset="-122"/>
              </a:rPr>
              <a:t>几个基本概念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272447" cy="4145750"/>
          </a:xfrm>
          <a:prstGeom prst="rect">
            <a:avLst/>
          </a:prstGeom>
          <a:noFill/>
          <a:ln w="9525">
            <a:noFill/>
            <a:miter lim="800000"/>
          </a:ln>
        </p:spPr>
        <p:txBody>
          <a:bodyPr wrap="square">
            <a:spAutoFit/>
          </a:bodyPr>
          <a:lstStyle/>
          <a:p>
            <a:pPr>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、关于微处理器的内部寄存器</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通用寄存器</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存放处理器正在计算的值</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专用寄存器</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）程序计数器</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用来</a:t>
            </a:r>
            <a:r>
              <a:rPr lang="zh-CN" altLang="en-US" sz="2000" dirty="0">
                <a:solidFill>
                  <a:schemeClr val="bg1"/>
                </a:solidFill>
                <a:latin typeface="微软雅黑" panose="020B0503020204020204" pitchFamily="34" charset="-122"/>
                <a:ea typeface="微软雅黑" panose="020B0503020204020204" pitchFamily="34" charset="-122"/>
              </a:rPr>
              <a:t>跟踪微处理器要执行的下一条指令的地址。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）堆栈指针</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用来存放微处理器通用堆栈的栈顶地址。</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Text Box 2"/>
          <p:cNvSpPr txBox="1">
            <a:spLocks noChangeArrowheads="1"/>
          </p:cNvSpPr>
          <p:nvPr/>
        </p:nvSpPr>
        <p:spPr bwMode="auto">
          <a:xfrm>
            <a:off x="780449" y="1441450"/>
            <a:ext cx="8494713" cy="497957"/>
          </a:xfrm>
          <a:prstGeom prst="rect">
            <a:avLst/>
          </a:prstGeom>
          <a:noFill/>
          <a:ln w="9525">
            <a:noFill/>
            <a:miter lim="800000"/>
          </a:ln>
        </p:spPr>
        <p:txBody>
          <a:bodyPr>
            <a:spAutoFit/>
          </a:bodyPr>
          <a:lstStyle/>
          <a:p>
            <a:pPr>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rPr>
              <a:t>正确的写法是：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Text Box 4"/>
          <p:cNvSpPr txBox="1">
            <a:spLocks noChangeArrowheads="1"/>
          </p:cNvSpPr>
          <p:nvPr/>
        </p:nvSpPr>
        <p:spPr bwMode="auto">
          <a:xfrm>
            <a:off x="1487878" y="2343235"/>
            <a:ext cx="7304087" cy="3446585"/>
          </a:xfrm>
          <a:prstGeom prst="rect">
            <a:avLst/>
          </a:prstGeom>
          <a:noFill/>
          <a:ln w="9525">
            <a:noFill/>
            <a:miter lim="800000"/>
          </a:ln>
        </p:spPr>
        <p:txBody>
          <a:bodyPr>
            <a:spAutoFit/>
          </a:bodyPr>
          <a:lstStyle/>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long </a:t>
            </a:r>
            <a:r>
              <a:rPr lang="en-US" altLang="zh-CN" sz="2000" dirty="0" err="1">
                <a:solidFill>
                  <a:schemeClr val="bg1"/>
                </a:solidFill>
                <a:latin typeface="微软雅黑" panose="020B0503020204020204" pitchFamily="34" charset="-122"/>
                <a:ea typeface="微软雅黑" panose="020B0503020204020204" pitchFamily="34" charset="-122"/>
              </a:rPr>
              <a:t>lSecondsSinceMidnight</a:t>
            </a:r>
            <a:r>
              <a:rPr lang="en-US" altLang="zh-CN" sz="2000" dirty="0">
                <a:solidFill>
                  <a:schemeClr val="bg1"/>
                </a:solidFill>
                <a:latin typeface="微软雅黑" panose="020B0503020204020204" pitchFamily="34" charset="-122"/>
                <a:ea typeface="微软雅黑" panose="020B0503020204020204" pitchFamily="34" charset="-122"/>
              </a:rPr>
              <a:t>(void)</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long </a:t>
            </a:r>
            <a:r>
              <a:rPr lang="en-US" altLang="zh-CN" sz="2000" dirty="0" err="1">
                <a:solidFill>
                  <a:schemeClr val="bg1"/>
                </a:solidFill>
                <a:latin typeface="微软雅黑" panose="020B0503020204020204" pitchFamily="34" charset="-122"/>
                <a:ea typeface="微软雅黑" panose="020B0503020204020204" pitchFamily="34" charset="-122"/>
              </a:rPr>
              <a:t>lReturnVal</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disable(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lReturnVal</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iHours</a:t>
            </a:r>
            <a:r>
              <a:rPr lang="en-US" altLang="zh-CN" sz="2000" dirty="0">
                <a:solidFill>
                  <a:schemeClr val="bg1"/>
                </a:solidFill>
                <a:latin typeface="微软雅黑" panose="020B0503020204020204" pitchFamily="34" charset="-122"/>
                <a:ea typeface="微软雅黑" panose="020B0503020204020204" pitchFamily="34" charset="-122"/>
              </a:rPr>
              <a:t>*60)+</a:t>
            </a:r>
            <a:r>
              <a:rPr lang="en-US" altLang="zh-CN" sz="2000" dirty="0" err="1">
                <a:solidFill>
                  <a:schemeClr val="bg1"/>
                </a:solidFill>
                <a:latin typeface="微软雅黑" panose="020B0503020204020204" pitchFamily="34" charset="-122"/>
                <a:ea typeface="微软雅黑" panose="020B0503020204020204" pitchFamily="34" charset="-122"/>
              </a:rPr>
              <a:t>iMinutes</a:t>
            </a:r>
            <a:r>
              <a:rPr lang="en-US" altLang="zh-CN" sz="2000" dirty="0">
                <a:solidFill>
                  <a:schemeClr val="bg1"/>
                </a:solidFill>
                <a:latin typeface="微软雅黑" panose="020B0503020204020204" pitchFamily="34" charset="-122"/>
                <a:ea typeface="微软雅黑" panose="020B0503020204020204" pitchFamily="34" charset="-122"/>
              </a:rPr>
              <a:t>)*60) + </a:t>
            </a:r>
            <a:r>
              <a:rPr lang="en-US" altLang="zh-CN" sz="2000" dirty="0" err="1">
                <a:solidFill>
                  <a:schemeClr val="bg1"/>
                </a:solidFill>
                <a:latin typeface="微软雅黑" panose="020B0503020204020204" pitchFamily="34" charset="-122"/>
                <a:ea typeface="微软雅黑" panose="020B0503020204020204" pitchFamily="34" charset="-122"/>
              </a:rPr>
              <a:t>iSeconds</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enable(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return(</a:t>
            </a:r>
            <a:r>
              <a:rPr lang="en-US" altLang="zh-CN" sz="2000" dirty="0" err="1">
                <a:solidFill>
                  <a:schemeClr val="bg1"/>
                </a:solidFill>
                <a:latin typeface="微软雅黑" panose="020B0503020204020204" pitchFamily="34" charset="-122"/>
                <a:ea typeface="微软雅黑" panose="020B0503020204020204" pitchFamily="34" charset="-122"/>
              </a:rPr>
              <a:t>lReturnVal</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中断程序常见的两个 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Text Box 2"/>
          <p:cNvSpPr txBox="1">
            <a:spLocks noChangeArrowheads="1"/>
          </p:cNvSpPr>
          <p:nvPr/>
        </p:nvSpPr>
        <p:spPr bwMode="auto">
          <a:xfrm>
            <a:off x="714547" y="1251980"/>
            <a:ext cx="10686621" cy="799706"/>
          </a:xfrm>
          <a:prstGeom prst="rect">
            <a:avLst/>
          </a:prstGeom>
          <a:noFill/>
          <a:ln w="9525">
            <a:noFill/>
            <a:miter lim="800000"/>
          </a:ln>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上面这段程序也还存在一个潜在的问题，</a:t>
            </a:r>
            <a:r>
              <a:rPr lang="en-US" altLang="zh-CN" sz="2000" dirty="0" err="1">
                <a:solidFill>
                  <a:schemeClr val="bg1"/>
                </a:solidFill>
                <a:latin typeface="微软雅黑" panose="020B0503020204020204" pitchFamily="34" charset="-122"/>
                <a:ea typeface="微软雅黑" panose="020B0503020204020204" pitchFamily="34" charset="-122"/>
              </a:rPr>
              <a:t>lSecondsSinceMidnight</a:t>
            </a:r>
            <a:r>
              <a:rPr lang="zh-CN" altLang="en-US" sz="2000" dirty="0">
                <a:solidFill>
                  <a:schemeClr val="bg1"/>
                </a:solidFill>
                <a:latin typeface="微软雅黑" panose="020B0503020204020204" pitchFamily="34" charset="-122"/>
                <a:ea typeface="微软雅黑" panose="020B0503020204020204" pitchFamily="34" charset="-122"/>
              </a:rPr>
              <a:t>如果被程序中其它的临界区调用，上面的函数将会因为在别的临界区内允许中断而造成错误</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6" name="Picture 4" descr="D:\嵌入式系统软件设计\t04-10.jpg"/>
          <p:cNvPicPr>
            <a:picLocks noChangeAspect="1" noChangeArrowheads="1"/>
          </p:cNvPicPr>
          <p:nvPr/>
        </p:nvPicPr>
        <p:blipFill>
          <a:blip r:embed="rId3" cstate="print"/>
          <a:srcRect/>
          <a:stretch>
            <a:fillRect/>
          </a:stretch>
        </p:blipFill>
        <p:spPr bwMode="auto">
          <a:xfrm>
            <a:off x="3330275" y="2332509"/>
            <a:ext cx="5572125" cy="3792538"/>
          </a:xfrm>
          <a:prstGeom prst="rect">
            <a:avLst/>
          </a:prstGeom>
          <a:noFill/>
          <a:ln w="9525">
            <a:noFill/>
            <a:miter lim="800000"/>
            <a:headEnd/>
            <a:tailEnd/>
          </a:ln>
        </p:spPr>
      </p:pic>
      <p:sp>
        <p:nvSpPr>
          <p:cNvPr id="3" name="椭圆 2"/>
          <p:cNvSpPr/>
          <p:nvPr/>
        </p:nvSpPr>
        <p:spPr>
          <a:xfrm>
            <a:off x="3770630" y="3433445"/>
            <a:ext cx="3529965" cy="38862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0000"/>
              </a:solidFill>
            </a:endParaRPr>
          </a:p>
        </p:txBody>
      </p:sp>
      <p:sp>
        <p:nvSpPr>
          <p:cNvPr id="5" name="椭圆 4"/>
          <p:cNvSpPr/>
          <p:nvPr/>
        </p:nvSpPr>
        <p:spPr>
          <a:xfrm>
            <a:off x="3735070" y="4515485"/>
            <a:ext cx="3529965" cy="38862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0000"/>
              </a:solidFill>
            </a:endParaRPr>
          </a:p>
        </p:txBody>
      </p:sp>
      <p:sp>
        <p:nvSpPr>
          <p:cNvPr id="8" name="文本框 7"/>
          <p:cNvSpPr txBox="1"/>
          <p:nvPr/>
        </p:nvSpPr>
        <p:spPr>
          <a:xfrm>
            <a:off x="7331710" y="3438525"/>
            <a:ext cx="1922145" cy="368300"/>
          </a:xfrm>
          <a:prstGeom prst="rect">
            <a:avLst/>
          </a:prstGeom>
          <a:noFill/>
        </p:spPr>
        <p:txBody>
          <a:bodyPr wrap="square" rtlCol="0">
            <a:spAutoFit/>
          </a:bodyPr>
          <a:p>
            <a:r>
              <a:rPr lang="zh-CN" altLang="en-US" b="1">
                <a:solidFill>
                  <a:srgbClr val="0070C0"/>
                </a:solidFill>
              </a:rPr>
              <a:t>禁止成功为</a:t>
            </a:r>
            <a:r>
              <a:rPr lang="en-US" altLang="zh-CN" b="1">
                <a:solidFill>
                  <a:srgbClr val="0070C0"/>
                </a:solidFill>
              </a:rPr>
              <a:t>1</a:t>
            </a:r>
            <a:endParaRPr lang="en-US" altLang="zh-CN" b="1">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641431"/>
            <a:ext cx="10733766" cy="494443"/>
          </a:xfrm>
          <a:prstGeom prst="rect">
            <a:avLst/>
          </a:prstGeom>
          <a:noFill/>
          <a:ln w="9525">
            <a:noFill/>
            <a:miter lim="800000"/>
          </a:ln>
        </p:spPr>
        <p:txBody>
          <a:bodyPr/>
          <a:lstStyle/>
          <a:p>
            <a:pPr>
              <a:lnSpc>
                <a:spcPct val="120000"/>
              </a:lnSpc>
              <a:spcBef>
                <a:spcPct val="50000"/>
              </a:spcBef>
            </a:pPr>
            <a:r>
              <a:rPr lang="en-US" altLang="zh-CN" sz="2000" dirty="0" smtClean="0">
                <a:solidFill>
                  <a:srgbClr val="92D050"/>
                </a:solidFill>
                <a:latin typeface="微软雅黑" panose="020B0503020204020204" pitchFamily="34" charset="-122"/>
                <a:ea typeface="微软雅黑" panose="020B0503020204020204" pitchFamily="34" charset="-122"/>
              </a:rPr>
              <a:t>4</a:t>
            </a:r>
            <a:r>
              <a:rPr lang="zh-CN" altLang="en-US" sz="2000" dirty="0">
                <a:solidFill>
                  <a:srgbClr val="92D050"/>
                </a:solidFill>
                <a:latin typeface="微软雅黑" panose="020B0503020204020204" pitchFamily="34" charset="-122"/>
                <a:ea typeface="微软雅黑" panose="020B0503020204020204" pitchFamily="34" charset="-122"/>
              </a:rPr>
              <a:t>、方法</a:t>
            </a:r>
            <a:r>
              <a:rPr lang="en-US" altLang="zh-CN" sz="2000" dirty="0">
                <a:solidFill>
                  <a:srgbClr val="92D050"/>
                </a:solidFill>
                <a:latin typeface="微软雅黑" panose="020B0503020204020204" pitchFamily="34" charset="-122"/>
                <a:ea typeface="微软雅黑" panose="020B0503020204020204" pitchFamily="34" charset="-122"/>
              </a:rPr>
              <a:t>2—— </a:t>
            </a:r>
            <a:r>
              <a:rPr lang="zh-CN" altLang="en-US" sz="2000" dirty="0">
                <a:solidFill>
                  <a:srgbClr val="92D050"/>
                </a:solidFill>
                <a:latin typeface="微软雅黑" panose="020B0503020204020204" pitchFamily="34" charset="-122"/>
                <a:ea typeface="微软雅黑" panose="020B0503020204020204" pitchFamily="34" charset="-122"/>
              </a:rPr>
              <a:t>不需要</a:t>
            </a:r>
            <a:r>
              <a:rPr lang="zh-CN" altLang="en-US" sz="2000" dirty="0" smtClean="0">
                <a:solidFill>
                  <a:srgbClr val="92D050"/>
                </a:solidFill>
                <a:latin typeface="微软雅黑" panose="020B0503020204020204" pitchFamily="34" charset="-122"/>
                <a:ea typeface="微软雅黑" panose="020B0503020204020204" pitchFamily="34" charset="-122"/>
              </a:rPr>
              <a:t>禁止中断</a:t>
            </a:r>
            <a:endParaRPr lang="en-US" altLang="zh-CN" sz="2000" dirty="0" smtClean="0">
              <a:solidFill>
                <a:srgbClr val="92D050"/>
              </a:solidFill>
              <a:latin typeface="微软雅黑" panose="020B0503020204020204" pitchFamily="34" charset="-122"/>
              <a:ea typeface="微软雅黑" panose="020B0503020204020204" pitchFamily="34" charset="-122"/>
            </a:endParaRPr>
          </a:p>
        </p:txBody>
      </p:sp>
      <p:grpSp>
        <p:nvGrpSpPr>
          <p:cNvPr id="6" name="Group 6"/>
          <p:cNvGrpSpPr/>
          <p:nvPr/>
        </p:nvGrpSpPr>
        <p:grpSpPr bwMode="auto">
          <a:xfrm>
            <a:off x="1879212" y="2086438"/>
            <a:ext cx="4922838" cy="4270375"/>
            <a:chOff x="1503" y="1216"/>
            <a:chExt cx="3101" cy="2690"/>
          </a:xfrm>
        </p:grpSpPr>
        <p:pic>
          <p:nvPicPr>
            <p:cNvPr id="9" name="Picture 4" descr="D:\嵌入式系统软件设计\t04-11.jpg"/>
            <p:cNvPicPr>
              <a:picLocks noChangeAspect="1" noChangeArrowheads="1"/>
            </p:cNvPicPr>
            <p:nvPr/>
          </p:nvPicPr>
          <p:blipFill>
            <a:blip r:embed="rId3" cstate="print"/>
            <a:srcRect/>
            <a:stretch>
              <a:fillRect/>
            </a:stretch>
          </p:blipFill>
          <p:spPr bwMode="auto">
            <a:xfrm>
              <a:off x="1503" y="1216"/>
              <a:ext cx="3101" cy="2690"/>
            </a:xfrm>
            <a:prstGeom prst="rect">
              <a:avLst/>
            </a:prstGeom>
            <a:noFill/>
            <a:ln w="9525">
              <a:noFill/>
              <a:miter lim="800000"/>
              <a:headEnd/>
              <a:tailEnd/>
            </a:ln>
          </p:spPr>
        </p:pic>
        <p:sp>
          <p:nvSpPr>
            <p:cNvPr id="10" name="Line 5"/>
            <p:cNvSpPr>
              <a:spLocks noChangeShapeType="1"/>
            </p:cNvSpPr>
            <p:nvPr/>
          </p:nvSpPr>
          <p:spPr bwMode="auto">
            <a:xfrm>
              <a:off x="3477" y="3364"/>
              <a:ext cx="677" cy="0"/>
            </a:xfrm>
            <a:prstGeom prst="line">
              <a:avLst/>
            </a:prstGeom>
            <a:noFill/>
            <a:ln w="19050">
              <a:solidFill>
                <a:srgbClr val="FF0000"/>
              </a:solidFill>
              <a:round/>
              <a:headEnd type="triangle" w="med" len="med"/>
            </a:ln>
          </p:spPr>
          <p:txBody>
            <a:bodyPr/>
            <a:lstStyle/>
            <a:p>
              <a:endParaRPr lang="zh-CN" altLang="en-US"/>
            </a:p>
          </p:txBody>
        </p:sp>
      </p:grpSp>
      <p:sp>
        <p:nvSpPr>
          <p:cNvPr id="11" name="Text Box 7"/>
          <p:cNvSpPr txBox="1">
            <a:spLocks noChangeArrowheads="1"/>
          </p:cNvSpPr>
          <p:nvPr/>
        </p:nvSpPr>
        <p:spPr bwMode="auto">
          <a:xfrm>
            <a:off x="6088043" y="5281123"/>
            <a:ext cx="4279900" cy="430374"/>
          </a:xfrm>
          <a:prstGeom prst="rect">
            <a:avLst/>
          </a:prstGeom>
          <a:solidFill>
            <a:srgbClr val="0070C0"/>
          </a:solidFill>
          <a:ln w="9525">
            <a:noFill/>
            <a:miter lim="800000"/>
          </a:ln>
        </p:spPr>
        <p:txBody>
          <a:bodyPr>
            <a:spAutoFit/>
          </a:bodyPr>
          <a:lstStyle/>
          <a:p>
            <a:pPr algn="l">
              <a:lnSpc>
                <a:spcPct val="120000"/>
              </a:lnSpc>
              <a:spcBef>
                <a:spcPct val="20000"/>
              </a:spcBef>
            </a:pP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zh-CN" altLang="en-US" sz="2000" dirty="0">
                <a:solidFill>
                  <a:schemeClr val="bg1"/>
                </a:solidFill>
                <a:latin typeface="微软雅黑" panose="020B0503020204020204" pitchFamily="34" charset="-122"/>
                <a:ea typeface="微软雅黑" panose="020B0503020204020204" pitchFamily="34" charset="-122"/>
              </a:rPr>
              <a:t>是“原子的”吗？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Text Box 2"/>
          <p:cNvSpPr txBox="1">
            <a:spLocks noChangeArrowheads="1"/>
          </p:cNvSpPr>
          <p:nvPr/>
        </p:nvSpPr>
        <p:spPr bwMode="auto">
          <a:xfrm>
            <a:off x="802846" y="1389706"/>
            <a:ext cx="8851900" cy="4308359"/>
          </a:xfrm>
          <a:prstGeom prst="rect">
            <a:avLst/>
          </a:prstGeom>
          <a:noFill/>
          <a:ln w="9525">
            <a:noFill/>
            <a:miter lim="800000"/>
          </a:ln>
        </p:spPr>
        <p:txBody>
          <a:bodyPr>
            <a:spAutoFit/>
          </a:bodyPr>
          <a:lstStyle/>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如果</a:t>
            </a:r>
            <a:r>
              <a:rPr lang="zh-CN" altLang="en-US" sz="2000" dirty="0">
                <a:solidFill>
                  <a:schemeClr val="bg1"/>
                </a:solidFill>
                <a:latin typeface="微软雅黑" panose="020B0503020204020204" pitchFamily="34" charset="-122"/>
                <a:ea typeface="微软雅黑" panose="020B0503020204020204" pitchFamily="34" charset="-122"/>
              </a:rPr>
              <a:t>处理器的寄存器大到可以存放一个长整数，</a:t>
            </a:r>
            <a:r>
              <a:rPr lang="en-US" altLang="zh-CN" sz="2000" dirty="0">
                <a:solidFill>
                  <a:srgbClr val="92D050"/>
                </a:solidFill>
                <a:latin typeface="微软雅黑" panose="020B0503020204020204" pitchFamily="34" charset="-122"/>
                <a:ea typeface="微软雅黑" panose="020B0503020204020204" pitchFamily="34" charset="-122"/>
              </a:rPr>
              <a:t>OK</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MOVE </a:t>
            </a:r>
            <a:r>
              <a:rPr lang="en-US" altLang="zh-CN" sz="2000" dirty="0">
                <a:solidFill>
                  <a:schemeClr val="bg1"/>
                </a:solidFill>
                <a:latin typeface="微软雅黑" panose="020B0503020204020204" pitchFamily="34" charset="-122"/>
                <a:ea typeface="微软雅黑" panose="020B0503020204020204" pitchFamily="34" charset="-122"/>
              </a:rPr>
              <a:t>R1,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RETURN</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如果</a:t>
            </a:r>
            <a:r>
              <a:rPr lang="zh-CN" altLang="en-US" sz="2000" dirty="0">
                <a:solidFill>
                  <a:schemeClr val="bg1"/>
                </a:solidFill>
                <a:latin typeface="微软雅黑" panose="020B0503020204020204" pitchFamily="34" charset="-122"/>
                <a:ea typeface="微软雅黑" panose="020B0503020204020204" pitchFamily="34" charset="-122"/>
              </a:rPr>
              <a:t>处理器的寄存器放不下一个长整数，则需要</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MOVE </a:t>
            </a:r>
            <a:r>
              <a:rPr lang="en-US" altLang="zh-CN" sz="2000" dirty="0">
                <a:solidFill>
                  <a:schemeClr val="bg1"/>
                </a:solidFill>
                <a:latin typeface="微软雅黑" panose="020B0503020204020204" pitchFamily="34" charset="-122"/>
                <a:ea typeface="微软雅黑" panose="020B0503020204020204" pitchFamily="34" charset="-122"/>
              </a:rPr>
              <a:t>R1,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MOVE </a:t>
            </a:r>
            <a:r>
              <a:rPr lang="en-US" altLang="zh-CN" sz="2000" dirty="0">
                <a:solidFill>
                  <a:schemeClr val="bg1"/>
                </a:solidFill>
                <a:latin typeface="微软雅黑" panose="020B0503020204020204" pitchFamily="34" charset="-122"/>
                <a:ea typeface="微软雅黑" panose="020B0503020204020204" pitchFamily="34" charset="-122"/>
              </a:rPr>
              <a:t>R2, (lSecondsToday+1)               </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RETURN</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rgbClr val="92D050"/>
                </a:solidFill>
                <a:latin typeface="微软雅黑" panose="020B0503020204020204" pitchFamily="34" charset="-122"/>
                <a:ea typeface="微软雅黑" panose="020B0503020204020204" pitchFamily="34" charset="-122"/>
              </a:rPr>
              <a:t>NOT </a:t>
            </a:r>
            <a:r>
              <a:rPr lang="en-US" altLang="zh-CN" sz="2000" dirty="0">
                <a:solidFill>
                  <a:srgbClr val="92D050"/>
                </a:solidFill>
                <a:latin typeface="微软雅黑" panose="020B0503020204020204" pitchFamily="34" charset="-122"/>
                <a:ea typeface="微软雅黑" panose="020B0503020204020204" pitchFamily="34" charset="-122"/>
              </a:rPr>
              <a:t>OK</a:t>
            </a:r>
            <a:endParaRPr lang="en-US" altLang="zh-CN" sz="2000"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641431"/>
            <a:ext cx="10733766" cy="494443"/>
          </a:xfrm>
          <a:prstGeom prst="rect">
            <a:avLst/>
          </a:prstGeom>
          <a:noFill/>
          <a:ln w="9525">
            <a:noFill/>
            <a:miter lim="800000"/>
          </a:ln>
        </p:spPr>
        <p:txBody>
          <a:bodyPr/>
          <a:lstStyle/>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5</a:t>
            </a:r>
            <a:r>
              <a:rPr lang="zh-CN" altLang="en-US" sz="2000" dirty="0">
                <a:solidFill>
                  <a:srgbClr val="92D050"/>
                </a:solidFill>
                <a:latin typeface="微软雅黑" panose="020B0503020204020204" pitchFamily="34" charset="-122"/>
                <a:ea typeface="微软雅黑" panose="020B0503020204020204" pitchFamily="34" charset="-122"/>
              </a:rPr>
              <a:t>、</a:t>
            </a:r>
            <a:r>
              <a:rPr lang="en-US" altLang="zh-CN" sz="2000" dirty="0">
                <a:solidFill>
                  <a:srgbClr val="92D050"/>
                </a:solidFill>
                <a:latin typeface="微软雅黑" panose="020B0503020204020204" pitchFamily="34" charset="-122"/>
                <a:ea typeface="微软雅黑" panose="020B0503020204020204" pitchFamily="34" charset="-122"/>
              </a:rPr>
              <a:t>volatile </a:t>
            </a:r>
            <a:r>
              <a:rPr lang="zh-CN" altLang="en-US" sz="2000" dirty="0">
                <a:solidFill>
                  <a:srgbClr val="92D050"/>
                </a:solidFill>
                <a:latin typeface="微软雅黑" panose="020B0503020204020204" pitchFamily="34" charset="-122"/>
                <a:ea typeface="微软雅黑" panose="020B0503020204020204" pitchFamily="34" charset="-122"/>
              </a:rPr>
              <a:t>关键字</a:t>
            </a:r>
            <a:endParaRPr lang="en-US" altLang="zh-CN" sz="2000" dirty="0" smtClean="0">
              <a:solidFill>
                <a:srgbClr val="92D050"/>
              </a:solidFill>
              <a:latin typeface="微软雅黑" panose="020B0503020204020204" pitchFamily="34" charset="-122"/>
              <a:ea typeface="微软雅黑" panose="020B0503020204020204" pitchFamily="34" charset="-122"/>
            </a:endParaRPr>
          </a:p>
        </p:txBody>
      </p:sp>
      <p:pic>
        <p:nvPicPr>
          <p:cNvPr id="12" name="Picture 8" descr="D:\嵌入式系统软件设计\t04-12.jpg"/>
          <p:cNvPicPr>
            <a:picLocks noChangeAspect="1" noChangeArrowheads="1"/>
          </p:cNvPicPr>
          <p:nvPr/>
        </p:nvPicPr>
        <p:blipFill>
          <a:blip r:embed="rId3" cstate="print"/>
          <a:srcRect/>
          <a:stretch>
            <a:fillRect/>
          </a:stretch>
        </p:blipFill>
        <p:spPr bwMode="auto">
          <a:xfrm>
            <a:off x="2229665" y="2248778"/>
            <a:ext cx="3657600" cy="4359275"/>
          </a:xfrm>
          <a:prstGeom prst="rect">
            <a:avLst/>
          </a:prstGeom>
          <a:solidFill>
            <a:srgbClr val="0070C0"/>
          </a:solidFill>
          <a:ln w="9525">
            <a:noFill/>
            <a:miter lim="800000"/>
            <a:headEnd/>
            <a:tailEnd/>
          </a:ln>
        </p:spPr>
      </p:pic>
      <p:sp>
        <p:nvSpPr>
          <p:cNvPr id="13" name="Text Box 9"/>
          <p:cNvSpPr txBox="1">
            <a:spLocks noChangeArrowheads="1"/>
          </p:cNvSpPr>
          <p:nvPr/>
        </p:nvSpPr>
        <p:spPr bwMode="auto">
          <a:xfrm>
            <a:off x="6106254" y="2248778"/>
            <a:ext cx="4049712" cy="2277034"/>
          </a:xfrm>
          <a:prstGeom prst="rect">
            <a:avLst/>
          </a:prstGeom>
          <a:solidFill>
            <a:srgbClr val="0070C0"/>
          </a:solidFill>
          <a:ln w="9525">
            <a:noFill/>
            <a:miter lim="800000"/>
          </a:ln>
        </p:spPr>
        <p:txBody>
          <a:bodyPr>
            <a:spAutoFit/>
          </a:bodyPr>
          <a:lstStyle/>
          <a:p>
            <a:pPr algn="l">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该程序的编程思路是：如果函数 </a:t>
            </a:r>
            <a:r>
              <a:rPr lang="en-US" altLang="zh-CN" sz="2000" dirty="0" err="1">
                <a:solidFill>
                  <a:schemeClr val="bg1"/>
                </a:solidFill>
                <a:latin typeface="微软雅黑" panose="020B0503020204020204" pitchFamily="34" charset="-122"/>
                <a:ea typeface="微软雅黑" panose="020B0503020204020204" pitchFamily="34" charset="-122"/>
              </a:rPr>
              <a:t>lSecondsSinceMidnight</a:t>
            </a:r>
            <a:r>
              <a:rPr lang="zh-CN" altLang="en-US" sz="2000" dirty="0">
                <a:solidFill>
                  <a:schemeClr val="bg1"/>
                </a:solidFill>
                <a:latin typeface="微软雅黑" panose="020B0503020204020204" pitchFamily="34" charset="-122"/>
                <a:ea typeface="微软雅黑" panose="020B0503020204020204" pitchFamily="34" charset="-122"/>
              </a:rPr>
              <a:t>两次读到的</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zh-CN" altLang="en-US" sz="2000" dirty="0">
                <a:solidFill>
                  <a:schemeClr val="bg1"/>
                </a:solidFill>
                <a:latin typeface="微软雅黑" panose="020B0503020204020204" pitchFamily="34" charset="-122"/>
                <a:ea typeface="微软雅黑" panose="020B0503020204020204" pitchFamily="34" charset="-122"/>
              </a:rPr>
              <a:t>的值都是一样的，则说明在这两次操作的中间没有发生中断，因此所读到的值一定是有效的。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Text Box 9"/>
          <p:cNvSpPr txBox="1">
            <a:spLocks noChangeArrowheads="1"/>
          </p:cNvSpPr>
          <p:nvPr/>
        </p:nvSpPr>
        <p:spPr bwMode="auto">
          <a:xfrm>
            <a:off x="6106254" y="5191368"/>
            <a:ext cx="4049712" cy="829945"/>
          </a:xfrm>
          <a:prstGeom prst="rect">
            <a:avLst/>
          </a:prstGeom>
          <a:solidFill>
            <a:srgbClr val="0070C0"/>
          </a:solidFill>
          <a:ln w="9525">
            <a:noFill/>
            <a:miter lim="800000"/>
          </a:ln>
        </p:spPr>
        <p:txBody>
          <a:bodyPr wrap="square">
            <a:spAutoFit/>
          </a:bodyPr>
          <a:p>
            <a:pPr algn="l">
              <a:lnSpc>
                <a:spcPct val="120000"/>
              </a:lnSpc>
              <a:spcBef>
                <a:spcPct val="20000"/>
              </a:spcBef>
            </a:pPr>
            <a:r>
              <a:rPr lang="zh-CN" sz="2000" dirty="0">
                <a:solidFill>
                  <a:schemeClr val="bg1"/>
                </a:solidFill>
                <a:latin typeface="微软雅黑" panose="020B0503020204020204" pitchFamily="34" charset="-122"/>
                <a:ea typeface="微软雅黑" panose="020B0503020204020204" pitchFamily="34" charset="-122"/>
              </a:rPr>
              <a:t>中断</a:t>
            </a:r>
            <a:r>
              <a:rPr lang="en-US" altLang="zh-CN" sz="2000" dirty="0">
                <a:solidFill>
                  <a:schemeClr val="bg1"/>
                </a:solidFill>
                <a:latin typeface="微软雅黑" panose="020B0503020204020204" pitchFamily="34" charset="-122"/>
                <a:ea typeface="微软雅黑" panose="020B0503020204020204" pitchFamily="34" charset="-122"/>
              </a:rPr>
              <a:t>1s</a:t>
            </a:r>
            <a:r>
              <a:rPr lang="zh-CN" altLang="en-US" sz="2000" dirty="0">
                <a:solidFill>
                  <a:schemeClr val="bg1"/>
                </a:solidFill>
                <a:latin typeface="微软雅黑" panose="020B0503020204020204" pitchFamily="34" charset="-122"/>
                <a:ea typeface="微软雅黑" panose="020B0503020204020204" pitchFamily="34" charset="-122"/>
              </a:rPr>
              <a:t>一次，而</a:t>
            </a:r>
            <a:r>
              <a:rPr lang="en-US" altLang="zh-CN" sz="2000" dirty="0">
                <a:solidFill>
                  <a:schemeClr val="bg1"/>
                </a:solidFill>
                <a:latin typeface="微软雅黑" panose="020B0503020204020204" pitchFamily="34" charset="-122"/>
                <a:ea typeface="微软雅黑" panose="020B0503020204020204" pitchFamily="34" charset="-122"/>
              </a:rPr>
              <a:t>while</a:t>
            </a:r>
            <a:r>
              <a:rPr lang="zh-CN" altLang="en-US" sz="2000" dirty="0">
                <a:solidFill>
                  <a:schemeClr val="bg1"/>
                </a:solidFill>
                <a:latin typeface="微软雅黑" panose="020B0503020204020204" pitchFamily="34" charset="-122"/>
                <a:ea typeface="微软雅黑" panose="020B0503020204020204" pitchFamily="34" charset="-122"/>
              </a:rPr>
              <a:t>循环</a:t>
            </a:r>
            <a:r>
              <a:rPr lang="en-US" altLang="zh-CN" sz="2000" dirty="0">
                <a:solidFill>
                  <a:schemeClr val="bg1"/>
                </a:solidFill>
                <a:latin typeface="微软雅黑" panose="020B0503020204020204" pitchFamily="34" charset="-122"/>
                <a:ea typeface="微软雅黑" panose="020B0503020204020204" pitchFamily="34" charset="-122"/>
              </a:rPr>
              <a:t>1s</a:t>
            </a:r>
            <a:r>
              <a:rPr lang="zh-CN" altLang="en-US" sz="2000" dirty="0">
                <a:solidFill>
                  <a:schemeClr val="bg1"/>
                </a:solidFill>
                <a:latin typeface="微软雅黑" panose="020B0503020204020204" pitchFamily="34" charset="-122"/>
                <a:ea typeface="微软雅黑" panose="020B0503020204020204" pitchFamily="34" charset="-122"/>
              </a:rPr>
              <a:t>内执行至少一次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Text Box 2"/>
          <p:cNvSpPr txBox="1">
            <a:spLocks noChangeArrowheads="1"/>
          </p:cNvSpPr>
          <p:nvPr/>
        </p:nvSpPr>
        <p:spPr bwMode="auto">
          <a:xfrm>
            <a:off x="911611" y="1702228"/>
            <a:ext cx="10588410" cy="4431470"/>
          </a:xfrm>
          <a:prstGeom prst="rect">
            <a:avLst/>
          </a:prstGeom>
          <a:noFill/>
          <a:ln w="9525">
            <a:noFill/>
            <a:miter lim="800000"/>
          </a:ln>
        </p:spPr>
        <p:txBody>
          <a:bodyPr wrap="square">
            <a:spAutoFit/>
          </a:bodyPr>
          <a:lstStyle/>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问题</a:t>
            </a:r>
            <a:r>
              <a:rPr lang="zh-CN" altLang="en-US" sz="2000" dirty="0">
                <a:solidFill>
                  <a:schemeClr val="bg1"/>
                </a:solidFill>
                <a:latin typeface="微软雅黑" panose="020B0503020204020204" pitchFamily="34" charset="-122"/>
                <a:ea typeface="微软雅黑" panose="020B0503020204020204" pitchFamily="34" charset="-122"/>
              </a:rPr>
              <a:t>是当执行 </a:t>
            </a:r>
            <a:r>
              <a:rPr lang="en-US" altLang="zh-CN" sz="2000" dirty="0">
                <a:solidFill>
                  <a:schemeClr val="bg1"/>
                </a:solidFill>
                <a:latin typeface="微软雅黑" panose="020B0503020204020204" pitchFamily="34" charset="-122"/>
                <a:ea typeface="微软雅黑" panose="020B0503020204020204" pitchFamily="34" charset="-122"/>
              </a:rPr>
              <a:t>while </a:t>
            </a:r>
            <a:r>
              <a:rPr lang="zh-CN" altLang="en-US" sz="2000" dirty="0">
                <a:solidFill>
                  <a:schemeClr val="bg1"/>
                </a:solidFill>
                <a:latin typeface="微软雅黑" panose="020B0503020204020204" pitchFamily="34" charset="-122"/>
                <a:ea typeface="微软雅黑" panose="020B0503020204020204" pitchFamily="34" charset="-122"/>
              </a:rPr>
              <a:t>语句的 </a:t>
            </a:r>
            <a:r>
              <a:rPr lang="en-US" altLang="zh-CN" sz="2000" dirty="0" err="1">
                <a:solidFill>
                  <a:schemeClr val="bg1"/>
                </a:solidFill>
                <a:latin typeface="微软雅黑" panose="020B0503020204020204" pitchFamily="34" charset="-122"/>
                <a:ea typeface="微软雅黑" panose="020B0503020204020204" pitchFamily="34" charset="-122"/>
              </a:rPr>
              <a:t>lReturn</a:t>
            </a:r>
            <a:r>
              <a:rPr lang="en-US"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时，编译器中的优化程序会从处理器的寄存器中取</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zh-CN" altLang="en-US" sz="2000" dirty="0">
                <a:solidFill>
                  <a:schemeClr val="bg1"/>
                </a:solidFill>
                <a:latin typeface="微软雅黑" panose="020B0503020204020204" pitchFamily="34" charset="-122"/>
                <a:ea typeface="微软雅黑" panose="020B0503020204020204" pitchFamily="34" charset="-122"/>
              </a:rPr>
              <a:t>的值，而不会重新从内存中读取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zh-CN" altLang="en-US" sz="2000" dirty="0">
                <a:solidFill>
                  <a:schemeClr val="bg1"/>
                </a:solidFill>
                <a:latin typeface="微软雅黑" panose="020B0503020204020204" pitchFamily="34" charset="-122"/>
                <a:ea typeface="微软雅黑" panose="020B0503020204020204" pitchFamily="34" charset="-122"/>
              </a:rPr>
              <a:t>。这与编程者的初衷相悖。解决的办法是在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前加上关键字 </a:t>
            </a:r>
            <a:r>
              <a:rPr lang="en-US" altLang="zh-CN" sz="2000" dirty="0">
                <a:solidFill>
                  <a:schemeClr val="bg1"/>
                </a:solidFill>
                <a:latin typeface="微软雅黑" panose="020B0503020204020204" pitchFamily="34" charset="-122"/>
                <a:ea typeface="微软雅黑" panose="020B0503020204020204" pitchFamily="34" charset="-122"/>
              </a:rPr>
              <a:t>volatile</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volatile</a:t>
            </a:r>
            <a:r>
              <a:rPr lang="zh-CN" altLang="en-US" sz="2000" dirty="0">
                <a:solidFill>
                  <a:schemeClr val="bg1"/>
                </a:solidFill>
                <a:latin typeface="微软雅黑" panose="020B0503020204020204" pitchFamily="34" charset="-122"/>
                <a:ea typeface="微软雅黑" panose="020B0503020204020204" pitchFamily="34" charset="-122"/>
              </a:rPr>
              <a:t>的作用：警告编译器所标明的变量可能因为中断程序或其它编译器不知道的原因而发生变化</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例：加上语句 </a:t>
            </a:r>
            <a:r>
              <a:rPr lang="en-US" altLang="zh-CN" sz="2000" dirty="0">
                <a:solidFill>
                  <a:schemeClr val="bg1"/>
                </a:solidFill>
                <a:latin typeface="微软雅黑" panose="020B0503020204020204" pitchFamily="34" charset="-122"/>
                <a:ea typeface="微软雅黑" panose="020B0503020204020204" pitchFamily="34" charset="-122"/>
              </a:rPr>
              <a:t>static volatile long </a:t>
            </a:r>
            <a:r>
              <a:rPr lang="en-US" altLang="zh-CN" sz="2000" dirty="0" err="1">
                <a:solidFill>
                  <a:schemeClr val="bg1"/>
                </a:solidFill>
                <a:latin typeface="微软雅黑" panose="020B0503020204020204" pitchFamily="34" charset="-122"/>
                <a:ea typeface="微软雅黑" panose="020B0503020204020204" pitchFamily="34" charset="-122"/>
              </a:rPr>
              <a:t>int</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后编译器就知道在凡是引用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的地方，处理器都必须从内存中读取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的值，不允许编译器把读或写  </a:t>
            </a:r>
            <a:r>
              <a:rPr lang="en-US" altLang="zh-CN" sz="2000" dirty="0" err="1">
                <a:solidFill>
                  <a:schemeClr val="bg1"/>
                </a:solidFill>
                <a:latin typeface="微软雅黑" panose="020B0503020204020204" pitchFamily="34" charset="-122"/>
                <a:ea typeface="微软雅黑" panose="020B0503020204020204" pitchFamily="34" charset="-122"/>
              </a:rPr>
              <a:t>lSecondsToday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的代码优化掉。</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4.3.2 </a:t>
            </a:r>
            <a:r>
              <a:rPr lang="zh-CN" altLang="en-US" sz="2400" b="1" dirty="0">
                <a:solidFill>
                  <a:srgbClr val="00B0F0"/>
                </a:solidFill>
                <a:latin typeface="微软雅黑" panose="020B0503020204020204" pitchFamily="34" charset="-122"/>
                <a:ea typeface="微软雅黑" panose="020B0503020204020204" pitchFamily="34" charset="-122"/>
              </a:rPr>
              <a:t>中断延迟问题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2987763"/>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一、中断延迟</a:t>
            </a:r>
            <a:r>
              <a:rPr lang="zh-CN" altLang="en-US" sz="2400" b="1" dirty="0" smtClean="0">
                <a:solidFill>
                  <a:schemeClr val="bg1"/>
                </a:solidFill>
                <a:latin typeface="微软雅黑" panose="020B0503020204020204" pitchFamily="34" charset="-122"/>
                <a:ea typeface="微软雅黑" panose="020B0503020204020204" pitchFamily="34" charset="-122"/>
              </a:rPr>
              <a:t>问题</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1</a:t>
            </a:r>
            <a:r>
              <a:rPr lang="zh-CN" altLang="en-US" sz="2000" dirty="0">
                <a:solidFill>
                  <a:srgbClr val="92D050"/>
                </a:solidFill>
                <a:latin typeface="微软雅黑" panose="020B0503020204020204" pitchFamily="34" charset="-122"/>
                <a:ea typeface="微软雅黑" panose="020B0503020204020204" pitchFamily="34" charset="-122"/>
              </a:rPr>
              <a:t>、什么是中断</a:t>
            </a:r>
            <a:r>
              <a:rPr lang="zh-CN" altLang="en-US" sz="2000" dirty="0" smtClean="0">
                <a:solidFill>
                  <a:srgbClr val="92D050"/>
                </a:solidFill>
                <a:latin typeface="微软雅黑" panose="020B0503020204020204" pitchFamily="34" charset="-122"/>
                <a:ea typeface="微软雅黑" panose="020B0503020204020204" pitchFamily="34" charset="-122"/>
              </a:rPr>
              <a:t>延迟</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中断延迟是指系统响应一个中断需要花费的时间。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中断</a:t>
            </a:r>
            <a:r>
              <a:rPr lang="zh-CN" altLang="en-US" sz="2000" dirty="0">
                <a:solidFill>
                  <a:schemeClr val="bg1"/>
                </a:solidFill>
                <a:latin typeface="微软雅黑" panose="020B0503020204020204" pitchFamily="34" charset="-122"/>
                <a:ea typeface="微软雅黑" panose="020B0503020204020204" pitchFamily="34" charset="-122"/>
              </a:rPr>
              <a:t>延迟也是一个不太容易测试的性能参数，它受程序运行环境和条件的影响，是多个因素的组合。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4.3.2 </a:t>
            </a:r>
            <a:r>
              <a:rPr lang="zh-CN" altLang="en-US" sz="2400" b="1" dirty="0">
                <a:solidFill>
                  <a:srgbClr val="00B0F0"/>
                </a:solidFill>
                <a:latin typeface="微软雅黑" panose="020B0503020204020204" pitchFamily="34" charset="-122"/>
                <a:ea typeface="微软雅黑" panose="020B0503020204020204" pitchFamily="34" charset="-122"/>
              </a:rPr>
              <a:t>中断延迟问题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2987763"/>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一、中断延迟</a:t>
            </a:r>
            <a:r>
              <a:rPr lang="zh-CN" altLang="en-US" sz="2400" b="1" dirty="0" smtClean="0">
                <a:solidFill>
                  <a:schemeClr val="bg1"/>
                </a:solidFill>
                <a:latin typeface="微软雅黑" panose="020B0503020204020204" pitchFamily="34" charset="-122"/>
                <a:ea typeface="微软雅黑" panose="020B0503020204020204" pitchFamily="34" charset="-122"/>
              </a:rPr>
              <a:t>问题</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2</a:t>
            </a:r>
            <a:r>
              <a:rPr lang="zh-CN" altLang="en-US" sz="2000" dirty="0">
                <a:solidFill>
                  <a:srgbClr val="92D050"/>
                </a:solidFill>
                <a:latin typeface="微软雅黑" panose="020B0503020204020204" pitchFamily="34" charset="-122"/>
                <a:ea typeface="微软雅黑" panose="020B0503020204020204" pitchFamily="34" charset="-122"/>
              </a:rPr>
              <a:t>、影响中断延迟的</a:t>
            </a:r>
            <a:r>
              <a:rPr lang="zh-CN" altLang="en-US" sz="2000" dirty="0" smtClean="0">
                <a:solidFill>
                  <a:srgbClr val="92D050"/>
                </a:solidFill>
                <a:latin typeface="微软雅黑" panose="020B0503020204020204" pitchFamily="34" charset="-122"/>
                <a:ea typeface="微软雅黑" panose="020B0503020204020204" pitchFamily="34" charset="-122"/>
              </a:rPr>
              <a:t>因素</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）中断（或者所有中断）被禁止的最长时间。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）任意一个优先级更高（相对于正在讨论的中断）的中断的中断程序的执行时间。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）微处理器停止当前任务、保存必要的信息以及执行中断程序中的指令需要花费的时间。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）从中断程序保存上下文到完成一次响应需要的时间。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4.3.2 </a:t>
            </a:r>
            <a:r>
              <a:rPr lang="zh-CN" altLang="en-US" sz="2400" b="1" dirty="0">
                <a:solidFill>
                  <a:srgbClr val="00B0F0"/>
                </a:solidFill>
                <a:latin typeface="微软雅黑" panose="020B0503020204020204" pitchFamily="34" charset="-122"/>
                <a:ea typeface="微软雅黑" panose="020B0503020204020204" pitchFamily="34" charset="-122"/>
              </a:rPr>
              <a:t>中断延迟问题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733766" cy="2987763"/>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一、中断延迟</a:t>
            </a:r>
            <a:r>
              <a:rPr lang="zh-CN" altLang="en-US" sz="2400" b="1" dirty="0" smtClean="0">
                <a:solidFill>
                  <a:schemeClr val="bg1"/>
                </a:solidFill>
                <a:latin typeface="微软雅黑" panose="020B0503020204020204" pitchFamily="34" charset="-122"/>
                <a:ea typeface="微软雅黑" panose="020B0503020204020204" pitchFamily="34" charset="-122"/>
              </a:rPr>
              <a:t>问题</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3</a:t>
            </a:r>
            <a:r>
              <a:rPr lang="zh-CN" altLang="en-US" sz="2000" dirty="0">
                <a:solidFill>
                  <a:srgbClr val="92D050"/>
                </a:solidFill>
                <a:latin typeface="微软雅黑" panose="020B0503020204020204" pitchFamily="34" charset="-122"/>
                <a:ea typeface="微软雅黑" panose="020B0503020204020204" pitchFamily="34" charset="-122"/>
              </a:rPr>
              <a:t>、中断延迟测试与</a:t>
            </a:r>
            <a:r>
              <a:rPr lang="zh-CN" altLang="en-US" sz="2000" dirty="0" smtClean="0">
                <a:solidFill>
                  <a:srgbClr val="92D050"/>
                </a:solidFill>
                <a:latin typeface="微软雅黑" panose="020B0503020204020204" pitchFamily="34" charset="-122"/>
                <a:ea typeface="微软雅黑" panose="020B0503020204020204" pitchFamily="34" charset="-122"/>
              </a:rPr>
              <a:t>评估</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中断延迟的测试与评估通常有以下两种方法：</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）编写代码，然后测量其执行过程所花费的时间。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）计算统计不同类型的指令及数量，通过查阅微处理器文档，找出每种类型的指令的执行时间，再计算总的执行时间。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4.3.2 </a:t>
            </a:r>
            <a:r>
              <a:rPr lang="zh-CN" altLang="en-US" sz="2400" b="1" dirty="0">
                <a:solidFill>
                  <a:srgbClr val="00B0F0"/>
                </a:solidFill>
                <a:latin typeface="微软雅黑" panose="020B0503020204020204" pitchFamily="34" charset="-122"/>
                <a:ea typeface="微软雅黑" panose="020B0503020204020204" pitchFamily="34" charset="-122"/>
              </a:rPr>
              <a:t>中断延迟问题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923236" cy="4190487"/>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二、减少中断延迟的</a:t>
            </a:r>
            <a:r>
              <a:rPr lang="zh-CN" altLang="en-US" sz="2400" b="1" dirty="0" smtClean="0">
                <a:solidFill>
                  <a:schemeClr val="bg1"/>
                </a:solidFill>
                <a:latin typeface="微软雅黑" panose="020B0503020204020204" pitchFamily="34" charset="-122"/>
                <a:ea typeface="微软雅黑" panose="020B0503020204020204" pitchFamily="34" charset="-122"/>
              </a:rPr>
              <a:t>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在影响中断延迟的四个因素中，第 </a:t>
            </a:r>
            <a:r>
              <a:rPr lang="en-US" altLang="zh-CN" sz="2000" dirty="0">
                <a:solidFill>
                  <a:schemeClr val="bg1"/>
                </a:solidFill>
                <a:latin typeface="微软雅黑" panose="020B0503020204020204" pitchFamily="34" charset="-122"/>
                <a:ea typeface="微软雅黑" panose="020B0503020204020204" pitchFamily="34" charset="-122"/>
              </a:rPr>
              <a:t>4 </a:t>
            </a:r>
            <a:r>
              <a:rPr lang="zh-CN" altLang="en-US" sz="2000" dirty="0">
                <a:solidFill>
                  <a:schemeClr val="bg1"/>
                </a:solidFill>
                <a:latin typeface="微软雅黑" panose="020B0503020204020204" pitchFamily="34" charset="-122"/>
                <a:ea typeface="微软雅黑" panose="020B0503020204020204" pitchFamily="34" charset="-122"/>
              </a:rPr>
              <a:t>个因素可以通过编写高效的代码来解决；第 </a:t>
            </a:r>
            <a:r>
              <a:rPr lang="en-US" altLang="zh-CN" sz="2000" dirty="0">
                <a:solidFill>
                  <a:schemeClr val="bg1"/>
                </a:solidFill>
                <a:latin typeface="微软雅黑" panose="020B0503020204020204" pitchFamily="34" charset="-122"/>
                <a:ea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rPr>
              <a:t>个因素不是软件可以解决的。只有第 </a:t>
            </a:r>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个和第 </a:t>
            </a:r>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个因素是可以通过采取适当的技术措施来改进的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1</a:t>
            </a:r>
            <a:r>
              <a:rPr lang="zh-CN" altLang="en-US" sz="2000" dirty="0">
                <a:solidFill>
                  <a:srgbClr val="92D050"/>
                </a:solidFill>
                <a:latin typeface="微软雅黑" panose="020B0503020204020204" pitchFamily="34" charset="-122"/>
                <a:ea typeface="微软雅黑" panose="020B0503020204020204" pitchFamily="34" charset="-122"/>
              </a:rPr>
              <a:t>、中断程序尽可能地</a:t>
            </a:r>
            <a:r>
              <a:rPr lang="zh-CN" altLang="en-US" sz="2000" dirty="0" smtClean="0">
                <a:solidFill>
                  <a:srgbClr val="92D050"/>
                </a:solidFill>
                <a:latin typeface="微软雅黑" panose="020B0503020204020204" pitchFamily="34" charset="-122"/>
                <a:ea typeface="微软雅黑" panose="020B0503020204020204" pitchFamily="34" charset="-122"/>
              </a:rPr>
              <a:t>短</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使</a:t>
            </a:r>
            <a:r>
              <a:rPr lang="zh-CN" altLang="en-US" sz="2000" dirty="0">
                <a:solidFill>
                  <a:schemeClr val="bg1"/>
                </a:solidFill>
                <a:latin typeface="微软雅黑" panose="020B0503020204020204" pitchFamily="34" charset="-122"/>
                <a:ea typeface="微软雅黑" panose="020B0503020204020204" pitchFamily="34" charset="-122"/>
              </a:rPr>
              <a:t>中断程序尽可能地短，能够有效地解决 </a:t>
            </a:r>
            <a:r>
              <a:rPr lang="en-US" altLang="zh-CN" sz="2000" dirty="0">
                <a:solidFill>
                  <a:schemeClr val="bg1"/>
                </a:solidFill>
                <a:latin typeface="微软雅黑" panose="020B0503020204020204" pitchFamily="34" charset="-122"/>
                <a:ea typeface="微软雅黑" panose="020B0503020204020204" pitchFamily="34" charset="-122"/>
              </a:rPr>
              <a:t>4 </a:t>
            </a:r>
            <a:r>
              <a:rPr lang="zh-CN" altLang="en-US" sz="2000" dirty="0">
                <a:solidFill>
                  <a:schemeClr val="bg1"/>
                </a:solidFill>
                <a:latin typeface="微软雅黑" panose="020B0503020204020204" pitchFamily="34" charset="-122"/>
                <a:ea typeface="微软雅黑" panose="020B0503020204020204" pitchFamily="34" charset="-122"/>
              </a:rPr>
              <a:t>个因素中的第 </a:t>
            </a:r>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个因素。</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减少</a:t>
            </a:r>
            <a:r>
              <a:rPr lang="zh-CN" altLang="en-US" sz="2000" dirty="0">
                <a:solidFill>
                  <a:schemeClr val="bg1"/>
                </a:solidFill>
                <a:latin typeface="微软雅黑" panose="020B0503020204020204" pitchFamily="34" charset="-122"/>
                <a:ea typeface="微软雅黑" panose="020B0503020204020204" pitchFamily="34" charset="-122"/>
              </a:rPr>
              <a:t>中断程序的占用时间有助于提高其它相同或更低优先级的中断的响应速度</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a:solidFill>
                  <a:srgbClr val="92D050"/>
                </a:solidFill>
                <a:latin typeface="微软雅黑" panose="020B0503020204020204" pitchFamily="34" charset="-122"/>
                <a:ea typeface="微软雅黑" panose="020B0503020204020204" pitchFamily="34" charset="-122"/>
              </a:rPr>
              <a:t>2</a:t>
            </a:r>
            <a:r>
              <a:rPr lang="zh-CN" altLang="en-US" sz="2000" dirty="0">
                <a:solidFill>
                  <a:srgbClr val="92D050"/>
                </a:solidFill>
                <a:latin typeface="微软雅黑" panose="020B0503020204020204" pitchFamily="34" charset="-122"/>
                <a:ea typeface="微软雅黑" panose="020B0503020204020204" pitchFamily="34" charset="-122"/>
              </a:rPr>
              <a:t>、缩短禁止中断</a:t>
            </a:r>
            <a:r>
              <a:rPr lang="zh-CN" altLang="en-US" sz="2000" dirty="0" smtClean="0">
                <a:solidFill>
                  <a:srgbClr val="92D050"/>
                </a:solidFill>
                <a:latin typeface="微软雅黑" panose="020B0503020204020204" pitchFamily="34" charset="-122"/>
                <a:ea typeface="微软雅黑" panose="020B0503020204020204" pitchFamily="34" charset="-122"/>
              </a:rPr>
              <a:t>时间</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为解决共享数据问题，禁止中断有时是必要的，但禁止中断的时间越短，系统的响应就越好。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4.1.2 </a:t>
            </a:r>
            <a:r>
              <a:rPr lang="zh-CN" altLang="en-US" sz="2400" b="1" dirty="0">
                <a:solidFill>
                  <a:srgbClr val="00B0F0"/>
                </a:solidFill>
                <a:latin typeface="微软雅黑" panose="020B0503020204020204" pitchFamily="34" charset="-122"/>
                <a:ea typeface="微软雅黑" panose="020B0503020204020204" pitchFamily="34" charset="-122"/>
              </a:rPr>
              <a:t>常见的汇编指令</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272447" cy="4117602"/>
          </a:xfrm>
          <a:prstGeom prst="rect">
            <a:avLst/>
          </a:prstGeom>
          <a:noFill/>
          <a:ln w="9525">
            <a:noFill/>
            <a:miter lim="800000"/>
          </a:ln>
        </p:spPr>
        <p:txBody>
          <a:bodyPr wrap="square">
            <a:spAutoFit/>
          </a:bodyPr>
          <a:lstStyle/>
          <a:p>
            <a:pPr>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、存</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取数据</a:t>
            </a:r>
            <a:r>
              <a:rPr lang="en-US" altLang="zh-CN" sz="2400" dirty="0">
                <a:solidFill>
                  <a:srgbClr val="00B0F0"/>
                </a:solidFill>
                <a:latin typeface="微软雅黑" panose="020B0503020204020204" pitchFamily="34" charset="-122"/>
                <a:ea typeface="微软雅黑" panose="020B0503020204020204" pitchFamily="34" charset="-122"/>
              </a:rPr>
              <a:t>——MOVE</a:t>
            </a:r>
            <a:endParaRPr lang="en-US" altLang="zh-CN"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MOVE R3,R2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92D050"/>
                </a:solidFill>
                <a:latin typeface="微软雅黑" panose="020B0503020204020204" pitchFamily="34" charset="-122"/>
                <a:ea typeface="微软雅黑" panose="020B0503020204020204" pitchFamily="34" charset="-122"/>
              </a:rPr>
              <a:t>读取</a:t>
            </a:r>
            <a:r>
              <a:rPr lang="en-US" altLang="zh-CN" sz="2000" dirty="0">
                <a:solidFill>
                  <a:srgbClr val="92D050"/>
                </a:solidFill>
                <a:latin typeface="微软雅黑" panose="020B0503020204020204" pitchFamily="34" charset="-122"/>
                <a:ea typeface="微软雅黑" panose="020B0503020204020204" pitchFamily="34" charset="-122"/>
              </a:rPr>
              <a:t>R2</a:t>
            </a:r>
            <a:r>
              <a:rPr lang="zh-CN" altLang="en-US" sz="2000" dirty="0">
                <a:solidFill>
                  <a:srgbClr val="92D050"/>
                </a:solidFill>
                <a:latin typeface="微软雅黑" panose="020B0503020204020204" pitchFamily="34" charset="-122"/>
                <a:ea typeface="微软雅黑" panose="020B0503020204020204" pitchFamily="34" charset="-122"/>
              </a:rPr>
              <a:t>的值，复制到</a:t>
            </a:r>
            <a:r>
              <a:rPr lang="en-US" altLang="zh-CN" sz="2000" dirty="0">
                <a:solidFill>
                  <a:srgbClr val="92D050"/>
                </a:solidFill>
                <a:latin typeface="微软雅黑" panose="020B0503020204020204" pitchFamily="34" charset="-122"/>
                <a:ea typeface="微软雅黑" panose="020B0503020204020204" pitchFamily="34" charset="-122"/>
              </a:rPr>
              <a:t>R3</a:t>
            </a:r>
            <a:r>
              <a:rPr lang="zh-CN" altLang="en-US" sz="2000" dirty="0">
                <a:solidFill>
                  <a:srgbClr val="92D050"/>
                </a:solidFill>
                <a:latin typeface="微软雅黑" panose="020B0503020204020204" pitchFamily="34" charset="-122"/>
                <a:ea typeface="微软雅黑" panose="020B0503020204020204" pitchFamily="34" charset="-122"/>
              </a:rPr>
              <a:t>中</a:t>
            </a:r>
            <a:endParaRPr lang="en-US" altLang="zh-CN"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MOVE R5,(</a:t>
            </a:r>
            <a:r>
              <a:rPr lang="en-US" altLang="zh-CN" sz="2000" dirty="0" err="1">
                <a:solidFill>
                  <a:schemeClr val="bg1"/>
                </a:solidFill>
                <a:latin typeface="微软雅黑" panose="020B0503020204020204" pitchFamily="34" charset="-122"/>
                <a:ea typeface="微软雅黑" panose="020B0503020204020204" pitchFamily="34" charset="-122"/>
              </a:rPr>
              <a:t>iTemperature</a:t>
            </a: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92D050"/>
                </a:solidFill>
                <a:latin typeface="微软雅黑" panose="020B0503020204020204" pitchFamily="34" charset="-122"/>
                <a:ea typeface="微软雅黑" panose="020B0503020204020204" pitchFamily="34" charset="-122"/>
              </a:rPr>
              <a:t>读取内存中</a:t>
            </a:r>
            <a:r>
              <a:rPr lang="en-US" altLang="zh-CN" sz="2000" dirty="0" err="1">
                <a:solidFill>
                  <a:srgbClr val="92D050"/>
                </a:solidFill>
                <a:latin typeface="微软雅黑" panose="020B0503020204020204" pitchFamily="34" charset="-122"/>
                <a:ea typeface="微软雅黑" panose="020B0503020204020204" pitchFamily="34" charset="-122"/>
                <a:sym typeface="+mn-ea"/>
              </a:rPr>
              <a:t>iTemperature</a:t>
            </a:r>
            <a:r>
              <a:rPr lang="zh-CN" altLang="en-US" sz="2000" dirty="0">
                <a:solidFill>
                  <a:srgbClr val="92D050"/>
                </a:solidFill>
                <a:latin typeface="微软雅黑" panose="020B0503020204020204" pitchFamily="34" charset="-122"/>
                <a:ea typeface="微软雅黑" panose="020B0503020204020204" pitchFamily="34" charset="-122"/>
                <a:sym typeface="+mn-ea"/>
              </a:rPr>
              <a:t>的值，复制到</a:t>
            </a:r>
            <a:r>
              <a:rPr lang="en-US" altLang="zh-CN" sz="2000" dirty="0">
                <a:solidFill>
                  <a:srgbClr val="92D050"/>
                </a:solidFill>
                <a:latin typeface="微软雅黑" panose="020B0503020204020204" pitchFamily="34" charset="-122"/>
                <a:ea typeface="微软雅黑" panose="020B0503020204020204" pitchFamily="34" charset="-122"/>
                <a:sym typeface="+mn-ea"/>
              </a:rPr>
              <a:t>R5</a:t>
            </a:r>
            <a:r>
              <a:rPr lang="zh-CN" altLang="en-US" sz="2000" dirty="0">
                <a:solidFill>
                  <a:srgbClr val="92D050"/>
                </a:solidFill>
                <a:latin typeface="微软雅黑" panose="020B0503020204020204" pitchFamily="34" charset="-122"/>
                <a:ea typeface="微软雅黑" panose="020B0503020204020204" pitchFamily="34" charset="-122"/>
                <a:sym typeface="+mn-ea"/>
              </a:rPr>
              <a:t>中</a:t>
            </a:r>
            <a:endParaRPr lang="en-US" altLang="zh-CN" sz="2000" dirty="0">
              <a:solidFill>
                <a:srgbClr val="92D050"/>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MOVE R5, </a:t>
            </a:r>
            <a:r>
              <a:rPr lang="en-US" altLang="zh-CN" sz="2000" dirty="0" err="1">
                <a:solidFill>
                  <a:schemeClr val="bg1"/>
                </a:solidFill>
                <a:latin typeface="微软雅黑" panose="020B0503020204020204" pitchFamily="34" charset="-122"/>
                <a:ea typeface="微软雅黑" panose="020B0503020204020204" pitchFamily="34" charset="-122"/>
              </a:rPr>
              <a:t>iTemperature</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zh-CN" altLang="en-US" sz="2000" dirty="0">
                <a:solidFill>
                  <a:srgbClr val="92D050"/>
                </a:solidFill>
                <a:latin typeface="微软雅黑" panose="020B0503020204020204" pitchFamily="34" charset="-122"/>
                <a:ea typeface="微软雅黑" panose="020B0503020204020204" pitchFamily="34" charset="-122"/>
                <a:sym typeface="+mn-ea"/>
              </a:rPr>
              <a:t>读取内存中</a:t>
            </a:r>
            <a:r>
              <a:rPr lang="en-US" altLang="zh-CN" sz="2000" dirty="0" err="1">
                <a:solidFill>
                  <a:srgbClr val="92D050"/>
                </a:solidFill>
                <a:latin typeface="微软雅黑" panose="020B0503020204020204" pitchFamily="34" charset="-122"/>
                <a:ea typeface="微软雅黑" panose="020B0503020204020204" pitchFamily="34" charset="-122"/>
                <a:sym typeface="+mn-ea"/>
              </a:rPr>
              <a:t>iTemperature</a:t>
            </a:r>
            <a:r>
              <a:rPr lang="zh-CN" altLang="en-US" sz="2000" dirty="0">
                <a:solidFill>
                  <a:srgbClr val="92D050"/>
                </a:solidFill>
                <a:latin typeface="微软雅黑" panose="020B0503020204020204" pitchFamily="34" charset="-122"/>
                <a:ea typeface="微软雅黑" panose="020B0503020204020204" pitchFamily="34" charset="-122"/>
                <a:sym typeface="+mn-ea"/>
              </a:rPr>
              <a:t>的地址，复制到</a:t>
            </a:r>
            <a:r>
              <a:rPr lang="en-US" altLang="zh-CN" sz="2000" dirty="0">
                <a:solidFill>
                  <a:srgbClr val="92D050"/>
                </a:solidFill>
                <a:latin typeface="微软雅黑" panose="020B0503020204020204" pitchFamily="34" charset="-122"/>
                <a:ea typeface="微软雅黑" panose="020B0503020204020204" pitchFamily="34" charset="-122"/>
                <a:sym typeface="+mn-ea"/>
              </a:rPr>
              <a:t>R5</a:t>
            </a:r>
            <a:r>
              <a:rPr lang="zh-CN" altLang="en-US" sz="2000" dirty="0">
                <a:solidFill>
                  <a:srgbClr val="92D050"/>
                </a:solidFill>
                <a:latin typeface="微软雅黑" panose="020B0503020204020204" pitchFamily="34" charset="-122"/>
                <a:ea typeface="微软雅黑" panose="020B0503020204020204" pitchFamily="34" charset="-122"/>
                <a:sym typeface="+mn-ea"/>
              </a:rPr>
              <a:t>中</a:t>
            </a:r>
            <a:endParaRPr lang="en-US" altLang="zh-CN" sz="2000" dirty="0">
              <a:solidFill>
                <a:srgbClr val="92D050"/>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2" descr="D:\嵌入式系统软件设计\t04-13.jpg"/>
          <p:cNvPicPr>
            <a:picLocks noChangeAspect="1" noChangeArrowheads="1"/>
          </p:cNvPicPr>
          <p:nvPr/>
        </p:nvPicPr>
        <p:blipFill>
          <a:blip r:embed="rId3" cstate="print"/>
          <a:srcRect/>
          <a:stretch>
            <a:fillRect/>
          </a:stretch>
        </p:blipFill>
        <p:spPr bwMode="auto">
          <a:xfrm>
            <a:off x="2261887" y="1449216"/>
            <a:ext cx="7686675" cy="460216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5" name="Picture 2" descr="D:\嵌入式系统软件设计\t04-14.jpg"/>
          <p:cNvPicPr>
            <a:picLocks noChangeAspect="1" noChangeArrowheads="1"/>
          </p:cNvPicPr>
          <p:nvPr/>
        </p:nvPicPr>
        <p:blipFill>
          <a:blip r:embed="rId3" cstate="print"/>
          <a:srcRect/>
          <a:stretch>
            <a:fillRect/>
          </a:stretch>
        </p:blipFill>
        <p:spPr bwMode="auto">
          <a:xfrm>
            <a:off x="2998273" y="1152654"/>
            <a:ext cx="6297612" cy="5270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 </a:t>
            </a:r>
            <a:r>
              <a:rPr lang="zh-CN" altLang="en-US" sz="2800" b="1" dirty="0">
                <a:solidFill>
                  <a:schemeClr val="bg1"/>
                </a:solidFill>
                <a:latin typeface="微软雅黑" panose="020B0503020204020204" pitchFamily="34" charset="-122"/>
                <a:ea typeface="微软雅黑" panose="020B0503020204020204" pitchFamily="34" charset="-122"/>
              </a:rPr>
              <a:t>中断程序常见的两</a:t>
            </a:r>
            <a:r>
              <a:rPr lang="zh-CN" altLang="en-US" sz="2800" b="1" dirty="0" smtClean="0">
                <a:solidFill>
                  <a:schemeClr val="bg1"/>
                </a:solidFill>
                <a:latin typeface="微软雅黑" panose="020B0503020204020204" pitchFamily="34" charset="-122"/>
                <a:ea typeface="微软雅黑" panose="020B0503020204020204" pitchFamily="34" charset="-122"/>
              </a:rPr>
              <a:t>个问题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4.3.2 </a:t>
            </a:r>
            <a:r>
              <a:rPr lang="zh-CN" altLang="en-US" sz="2400" b="1" dirty="0">
                <a:solidFill>
                  <a:srgbClr val="00B0F0"/>
                </a:solidFill>
                <a:latin typeface="微软雅黑" panose="020B0503020204020204" pitchFamily="34" charset="-122"/>
                <a:ea typeface="微软雅黑" panose="020B0503020204020204" pitchFamily="34" charset="-122"/>
              </a:rPr>
              <a:t>中断延迟问题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10923236" cy="4190487"/>
          </a:xfrm>
          <a:prstGeom prst="rect">
            <a:avLst/>
          </a:prstGeom>
          <a:noFill/>
          <a:ln w="9525">
            <a:noFill/>
            <a:miter lim="800000"/>
          </a:ln>
        </p:spPr>
        <p:txBody>
          <a:bodyPr/>
          <a:lstStyle/>
          <a:p>
            <a:pPr>
              <a:lnSpc>
                <a:spcPct val="120000"/>
              </a:lnSpc>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二、减少中断延迟的</a:t>
            </a:r>
            <a:r>
              <a:rPr lang="zh-CN" altLang="en-US" sz="2400" b="1" dirty="0" smtClean="0">
                <a:solidFill>
                  <a:schemeClr val="bg1"/>
                </a:solidFill>
                <a:latin typeface="微软雅黑" panose="020B0503020204020204" pitchFamily="34" charset="-122"/>
                <a:ea typeface="微软雅黑" panose="020B0503020204020204" pitchFamily="34" charset="-122"/>
              </a:rPr>
              <a:t>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pPr>
            <a:r>
              <a:rPr lang="en-US" altLang="zh-CN" sz="2000" dirty="0" smtClean="0">
                <a:solidFill>
                  <a:srgbClr val="92D050"/>
                </a:solidFill>
                <a:latin typeface="微软雅黑" panose="020B0503020204020204" pitchFamily="34" charset="-122"/>
                <a:ea typeface="微软雅黑" panose="020B0503020204020204" pitchFamily="34" charset="-122"/>
              </a:rPr>
              <a:t>3</a:t>
            </a:r>
            <a:r>
              <a:rPr lang="zh-CN" altLang="en-US" sz="2000" dirty="0">
                <a:solidFill>
                  <a:srgbClr val="92D050"/>
                </a:solidFill>
                <a:latin typeface="微软雅黑" panose="020B0503020204020204" pitchFamily="34" charset="-122"/>
                <a:ea typeface="微软雅黑" panose="020B0503020204020204" pitchFamily="34" charset="-122"/>
              </a:rPr>
              <a:t>、禁止中断的替代</a:t>
            </a:r>
            <a:r>
              <a:rPr lang="zh-CN" altLang="en-US" sz="2000" dirty="0" smtClean="0">
                <a:solidFill>
                  <a:srgbClr val="92D050"/>
                </a:solidFill>
                <a:latin typeface="微软雅黑" panose="020B0503020204020204" pitchFamily="34" charset="-122"/>
                <a:ea typeface="微软雅黑" panose="020B0503020204020204" pitchFamily="34" charset="-122"/>
              </a:rPr>
              <a:t>方法（图</a:t>
            </a:r>
            <a:r>
              <a:rPr lang="en-US" altLang="zh-CN" sz="2000" dirty="0" smtClean="0">
                <a:solidFill>
                  <a:srgbClr val="92D050"/>
                </a:solidFill>
                <a:latin typeface="微软雅黑" panose="020B0503020204020204" pitchFamily="34" charset="-122"/>
                <a:ea typeface="微软雅黑" panose="020B0503020204020204" pitchFamily="34" charset="-122"/>
              </a:rPr>
              <a:t>4-15</a:t>
            </a:r>
            <a:r>
              <a:rPr lang="zh-CN" altLang="en-US" sz="2000" dirty="0" smtClean="0">
                <a:solidFill>
                  <a:srgbClr val="92D050"/>
                </a:solidFill>
                <a:latin typeface="微软雅黑" panose="020B0503020204020204" pitchFamily="34" charset="-122"/>
                <a:ea typeface="微软雅黑" panose="020B0503020204020204" pitchFamily="34" charset="-122"/>
              </a:rPr>
              <a:t>）</a:t>
            </a:r>
            <a:endParaRPr lang="en-US" altLang="zh-CN" sz="2000" dirty="0" smtClean="0">
              <a:solidFill>
                <a:srgbClr val="92D05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由于禁止中断会增加中断延迟，因此，有必要寻找和掌握一些处理共享数据的替代方法。</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但</a:t>
            </a:r>
            <a:r>
              <a:rPr lang="zh-CN" altLang="en-US" sz="2000" dirty="0">
                <a:solidFill>
                  <a:schemeClr val="bg1"/>
                </a:solidFill>
                <a:latin typeface="微软雅黑" panose="020B0503020204020204" pitchFamily="34" charset="-122"/>
                <a:ea typeface="微软雅黑" panose="020B0503020204020204" pitchFamily="34" charset="-122"/>
              </a:rPr>
              <a:t>要注意的是一般情况下尽量采用简单的中断，除非系统承担不了增加延迟的代价。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总结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pSp>
        <p:nvGrpSpPr>
          <p:cNvPr id="6" name="Group 12"/>
          <p:cNvGrpSpPr/>
          <p:nvPr/>
        </p:nvGrpSpPr>
        <p:grpSpPr bwMode="auto">
          <a:xfrm>
            <a:off x="33853" y="739398"/>
            <a:ext cx="5253037" cy="5881688"/>
            <a:chOff x="923" y="228"/>
            <a:chExt cx="3309" cy="3705"/>
          </a:xfrm>
        </p:grpSpPr>
        <p:pic>
          <p:nvPicPr>
            <p:cNvPr id="9" name="Picture 9" descr="D:\嵌入式系统软件设计\t04-07.jpg"/>
            <p:cNvPicPr>
              <a:picLocks noChangeAspect="1" noChangeArrowheads="1"/>
            </p:cNvPicPr>
            <p:nvPr/>
          </p:nvPicPr>
          <p:blipFill>
            <a:blip r:embed="rId3" cstate="print"/>
            <a:srcRect/>
            <a:stretch>
              <a:fillRect/>
            </a:stretch>
          </p:blipFill>
          <p:spPr bwMode="auto">
            <a:xfrm>
              <a:off x="923" y="228"/>
              <a:ext cx="3309" cy="3705"/>
            </a:xfrm>
            <a:prstGeom prst="rect">
              <a:avLst/>
            </a:prstGeom>
            <a:noFill/>
            <a:ln w="19050">
              <a:solidFill>
                <a:srgbClr val="000000"/>
              </a:solidFill>
              <a:miter lim="800000"/>
              <a:headEnd/>
              <a:tailEnd/>
            </a:ln>
          </p:spPr>
        </p:pic>
        <p:sp>
          <p:nvSpPr>
            <p:cNvPr id="10" name="Line 10"/>
            <p:cNvSpPr>
              <a:spLocks noChangeShapeType="1"/>
            </p:cNvSpPr>
            <p:nvPr/>
          </p:nvSpPr>
          <p:spPr bwMode="auto">
            <a:xfrm>
              <a:off x="1618" y="2395"/>
              <a:ext cx="2094" cy="0"/>
            </a:xfrm>
            <a:prstGeom prst="line">
              <a:avLst/>
            </a:prstGeom>
            <a:noFill/>
            <a:ln w="19050">
              <a:solidFill>
                <a:srgbClr val="FF0000"/>
              </a:solidFill>
              <a:round/>
            </a:ln>
          </p:spPr>
          <p:txBody>
            <a:bodyPr/>
            <a:p>
              <a:endParaRPr lang="zh-CN" altLang="en-US"/>
            </a:p>
          </p:txBody>
        </p:sp>
        <p:sp>
          <p:nvSpPr>
            <p:cNvPr id="11" name="Line 11"/>
            <p:cNvSpPr>
              <a:spLocks noChangeShapeType="1"/>
            </p:cNvSpPr>
            <p:nvPr/>
          </p:nvSpPr>
          <p:spPr bwMode="auto">
            <a:xfrm>
              <a:off x="1586" y="2783"/>
              <a:ext cx="613" cy="0"/>
            </a:xfrm>
            <a:prstGeom prst="line">
              <a:avLst/>
            </a:prstGeom>
            <a:noFill/>
            <a:ln w="19050">
              <a:solidFill>
                <a:srgbClr val="3333FF"/>
              </a:solidFill>
              <a:round/>
            </a:ln>
          </p:spPr>
          <p:txBody>
            <a:bodyPr/>
            <a:p>
              <a:endParaRPr lang="zh-CN" altLang="en-US"/>
            </a:p>
          </p:txBody>
        </p:sp>
      </p:grpSp>
      <p:pic>
        <p:nvPicPr>
          <p:cNvPr id="3" name="Picture 4" descr="D:\嵌入式系统软件设计\t04-10.jpg"/>
          <p:cNvPicPr>
            <a:picLocks noChangeAspect="1" noChangeArrowheads="1"/>
          </p:cNvPicPr>
          <p:nvPr/>
        </p:nvPicPr>
        <p:blipFill>
          <a:blip r:embed="rId4" cstate="print"/>
          <a:srcRect/>
          <a:stretch>
            <a:fillRect/>
          </a:stretch>
        </p:blipFill>
        <p:spPr bwMode="auto">
          <a:xfrm>
            <a:off x="5928695" y="1919124"/>
            <a:ext cx="5572125" cy="379253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总结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12" name="Picture 8" descr="D:\嵌入式系统软件设计\t04-12.jpg"/>
          <p:cNvPicPr>
            <a:picLocks noChangeAspect="1" noChangeArrowheads="1"/>
          </p:cNvPicPr>
          <p:nvPr/>
        </p:nvPicPr>
        <p:blipFill>
          <a:blip r:embed="rId3" cstate="print"/>
          <a:srcRect/>
          <a:stretch>
            <a:fillRect/>
          </a:stretch>
        </p:blipFill>
        <p:spPr bwMode="auto">
          <a:xfrm>
            <a:off x="3540125" y="1167765"/>
            <a:ext cx="4643755" cy="5534660"/>
          </a:xfrm>
          <a:prstGeom prst="rect">
            <a:avLst/>
          </a:prstGeom>
          <a:solidFill>
            <a:srgbClr val="0070C0"/>
          </a:solid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4.1.2 </a:t>
            </a:r>
            <a:r>
              <a:rPr lang="zh-CN" altLang="en-US" sz="2400" b="1" dirty="0">
                <a:solidFill>
                  <a:srgbClr val="00B0F0"/>
                </a:solidFill>
                <a:latin typeface="微软雅黑" panose="020B0503020204020204" pitchFamily="34" charset="-122"/>
                <a:ea typeface="微软雅黑" panose="020B0503020204020204" pitchFamily="34" charset="-122"/>
              </a:rPr>
              <a:t>常见的汇编指令</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552534" cy="2868093"/>
          </a:xfrm>
          <a:prstGeom prst="rect">
            <a:avLst/>
          </a:prstGeom>
          <a:noFill/>
          <a:ln w="9525">
            <a:noFill/>
            <a:miter lim="800000"/>
          </a:ln>
        </p:spPr>
        <p:txBody>
          <a:bodyPr wrap="square">
            <a:spAutoFit/>
          </a:bodyPr>
          <a:lstStyle/>
          <a:p>
            <a:pPr>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、算术运算和位运算</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一般</a:t>
            </a:r>
            <a:r>
              <a:rPr lang="zh-CN" altLang="en-US" sz="2000" dirty="0">
                <a:solidFill>
                  <a:schemeClr val="bg1"/>
                </a:solidFill>
                <a:latin typeface="微软雅黑" panose="020B0503020204020204" pitchFamily="34" charset="-122"/>
                <a:ea typeface="微软雅黑" panose="020B0503020204020204" pitchFamily="34" charset="-122"/>
              </a:rPr>
              <a:t>情况下，微处理器是在累加器（</a:t>
            </a:r>
            <a:r>
              <a:rPr lang="en-US" altLang="zh-CN" sz="2000" dirty="0" err="1">
                <a:solidFill>
                  <a:schemeClr val="bg1"/>
                </a:solidFill>
                <a:latin typeface="微软雅黑" panose="020B0503020204020204" pitchFamily="34" charset="-122"/>
                <a:ea typeface="微软雅黑" panose="020B0503020204020204" pitchFamily="34" charset="-122"/>
              </a:rPr>
              <a:t>accumulateor</a:t>
            </a:r>
            <a:r>
              <a:rPr lang="zh-CN" altLang="en-US" sz="2000" dirty="0">
                <a:solidFill>
                  <a:schemeClr val="bg1"/>
                </a:solidFill>
                <a:latin typeface="微软雅黑" panose="020B0503020204020204" pitchFamily="34" charset="-122"/>
                <a:ea typeface="微软雅黑" panose="020B0503020204020204" pitchFamily="34" charset="-122"/>
              </a:rPr>
              <a:t>）中做算术运算，但大多数微处理器都能在任一寄存器中进行标准算术运算和位运算。如：</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ADD R7,R3</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5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NOT R4</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4.1.2 </a:t>
            </a:r>
            <a:r>
              <a:rPr lang="zh-CN" altLang="en-US" sz="2400" b="1" dirty="0">
                <a:solidFill>
                  <a:srgbClr val="00B0F0"/>
                </a:solidFill>
                <a:latin typeface="微软雅黑" panose="020B0503020204020204" pitchFamily="34" charset="-122"/>
                <a:ea typeface="微软雅黑" panose="020B0503020204020204" pitchFamily="34" charset="-122"/>
              </a:rPr>
              <a:t>常见的汇编指令</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552534" cy="3834511"/>
          </a:xfrm>
          <a:prstGeom prst="rect">
            <a:avLst/>
          </a:prstGeom>
          <a:noFill/>
          <a:ln w="9525">
            <a:noFill/>
            <a:miter lim="800000"/>
          </a:ln>
        </p:spPr>
        <p:txBody>
          <a:bodyPr wrap="square">
            <a:spAutoFit/>
          </a:bodyPr>
          <a:lstStyle/>
          <a:p>
            <a:pPr>
              <a:lnSpc>
                <a:spcPct val="120000"/>
              </a:lnSpc>
            </a:pPr>
            <a:r>
              <a:rPr lang="en-US" altLang="zh-CN" sz="2400" dirty="0">
                <a:solidFill>
                  <a:srgbClr val="00B0F0"/>
                </a:solidFill>
                <a:latin typeface="微软雅黑" panose="020B0503020204020204" pitchFamily="34" charset="-122"/>
                <a:ea typeface="微软雅黑" panose="020B0503020204020204" pitchFamily="34" charset="-122"/>
              </a:rPr>
              <a:t>3</a:t>
            </a:r>
            <a:r>
              <a:rPr lang="zh-CN" altLang="en-US" sz="2400" dirty="0">
                <a:solidFill>
                  <a:srgbClr val="00B0F0"/>
                </a:solidFill>
                <a:latin typeface="微软雅黑" panose="020B0503020204020204" pitchFamily="34" charset="-122"/>
                <a:ea typeface="微软雅黑" panose="020B0503020204020204" pitchFamily="34" charset="-122"/>
              </a:rPr>
              <a:t>、跳转指令 </a:t>
            </a:r>
            <a:r>
              <a:rPr lang="en-US" altLang="zh-CN" sz="2400" dirty="0">
                <a:solidFill>
                  <a:srgbClr val="00B0F0"/>
                </a:solidFill>
                <a:latin typeface="微软雅黑" panose="020B0503020204020204" pitchFamily="34" charset="-122"/>
                <a:ea typeface="微软雅黑" panose="020B0503020204020204" pitchFamily="34" charset="-122"/>
              </a:rPr>
              <a:t>—— JUMP</a:t>
            </a:r>
            <a:endParaRPr lang="en-US" altLang="zh-CN" sz="2400" dirty="0">
              <a:solidFill>
                <a:srgbClr val="00B0F0"/>
              </a:solidFill>
              <a:latin typeface="微软雅黑" panose="020B0503020204020204" pitchFamily="34" charset="-122"/>
              <a:ea typeface="微软雅黑" panose="020B0503020204020204" pitchFamily="34" charset="-122"/>
            </a:endParaRPr>
          </a:p>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它</a:t>
            </a:r>
            <a:r>
              <a:rPr lang="zh-CN" altLang="en-US" sz="2000" dirty="0">
                <a:solidFill>
                  <a:schemeClr val="bg1"/>
                </a:solidFill>
                <a:latin typeface="微软雅黑" panose="020B0503020204020204" pitchFamily="34" charset="-122"/>
                <a:ea typeface="微软雅黑" panose="020B0503020204020204" pitchFamily="34" charset="-122"/>
              </a:rPr>
              <a:t>使程序指针无条件地跳到跳转指令中的跳转标记处继续执行。例如：</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ADD </a:t>
            </a:r>
            <a:r>
              <a:rPr lang="en-US" altLang="zh-CN" sz="2000" dirty="0">
                <a:solidFill>
                  <a:schemeClr val="bg1"/>
                </a:solidFill>
                <a:latin typeface="微软雅黑" panose="020B0503020204020204" pitchFamily="34" charset="-122"/>
                <a:ea typeface="微软雅黑" panose="020B0503020204020204" pitchFamily="34" charset="-122"/>
              </a:rPr>
              <a:t>R1,R2</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JUMP NO_ADD</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MORE_ADDITION</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ADD R1,R3  ; </a:t>
            </a:r>
            <a:r>
              <a:rPr lang="zh-CN" altLang="en-US" sz="2000" dirty="0">
                <a:solidFill>
                  <a:schemeClr val="bg1"/>
                </a:solidFill>
                <a:latin typeface="微软雅黑" panose="020B0503020204020204" pitchFamily="34" charset="-122"/>
                <a:ea typeface="微软雅黑" panose="020B0503020204020204" pitchFamily="34" charset="-122"/>
              </a:rPr>
              <a:t>这两条语句被跳过</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ADD </a:t>
            </a:r>
            <a:r>
              <a:rPr lang="en-US" altLang="zh-CN" sz="2000" dirty="0">
                <a:solidFill>
                  <a:schemeClr val="bg1"/>
                </a:solidFill>
                <a:latin typeface="微软雅黑" panose="020B0503020204020204" pitchFamily="34" charset="-122"/>
                <a:ea typeface="微软雅黑" panose="020B0503020204020204" pitchFamily="34" charset="-122"/>
              </a:rPr>
              <a:t>R1,R4</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NO_ADD</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MOVE </a:t>
            </a:r>
            <a:r>
              <a:rPr lang="en-US" altLang="zh-CN" sz="2000" dirty="0">
                <a:solidFill>
                  <a:schemeClr val="bg1"/>
                </a:solidFill>
                <a:latin typeface="微软雅黑" panose="020B0503020204020204" pitchFamily="34" charset="-122"/>
                <a:ea typeface="微软雅黑" panose="020B0503020204020204" pitchFamily="34" charset="-122"/>
              </a:rPr>
              <a:t>(xyz),R1</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0"/>
              </a:spcBef>
              <a:buFontTx/>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4.1.2 </a:t>
            </a:r>
            <a:r>
              <a:rPr lang="zh-CN" altLang="en-US" sz="2400" b="1" dirty="0">
                <a:solidFill>
                  <a:srgbClr val="00B0F0"/>
                </a:solidFill>
                <a:latin typeface="微软雅黑" panose="020B0503020204020204" pitchFamily="34" charset="-122"/>
                <a:ea typeface="微软雅黑" panose="020B0503020204020204" pitchFamily="34" charset="-122"/>
              </a:rPr>
              <a:t>常见的汇编指令</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552534" cy="4204228"/>
          </a:xfrm>
          <a:prstGeom prst="rect">
            <a:avLst/>
          </a:prstGeom>
          <a:noFill/>
          <a:ln w="9525">
            <a:noFill/>
            <a:miter lim="800000"/>
          </a:ln>
        </p:spPr>
        <p:txBody>
          <a:bodyPr wrap="square">
            <a:spAutoFit/>
          </a:bodyPr>
          <a:lstStyle/>
          <a:p>
            <a:pPr>
              <a:lnSpc>
                <a:spcPct val="120000"/>
              </a:lnSpc>
            </a:pP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a:solidFill>
                  <a:srgbClr val="00B0F0"/>
                </a:solidFill>
                <a:latin typeface="微软雅黑" panose="020B0503020204020204" pitchFamily="34" charset="-122"/>
                <a:ea typeface="微软雅黑" panose="020B0503020204020204" pitchFamily="34" charset="-122"/>
              </a:rPr>
              <a:t>、条件跳转指令 </a:t>
            </a:r>
            <a:r>
              <a:rPr lang="en-US" altLang="zh-CN" sz="2400" dirty="0">
                <a:solidFill>
                  <a:srgbClr val="00B0F0"/>
                </a:solidFill>
                <a:latin typeface="微软雅黑" panose="020B0503020204020204" pitchFamily="34" charset="-122"/>
                <a:ea typeface="微软雅黑" panose="020B0503020204020204" pitchFamily="34" charset="-122"/>
              </a:rPr>
              <a:t>—— JCOND</a:t>
            </a:r>
            <a:endParaRPr lang="en-US" altLang="zh-CN" sz="2400" dirty="0">
              <a:solidFill>
                <a:srgbClr val="00B0F0"/>
              </a:solidFill>
              <a:latin typeface="微软雅黑" panose="020B0503020204020204" pitchFamily="34" charset="-122"/>
              <a:ea typeface="微软雅黑" panose="020B0503020204020204" pitchFamily="34" charset="-122"/>
            </a:endParaRPr>
          </a:p>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指令</a:t>
            </a:r>
            <a:r>
              <a:rPr lang="zh-CN" altLang="en-US" sz="2000" dirty="0">
                <a:solidFill>
                  <a:schemeClr val="bg1"/>
                </a:solidFill>
                <a:latin typeface="微软雅黑" panose="020B0503020204020204" pitchFamily="34" charset="-122"/>
                <a:ea typeface="微软雅黑" panose="020B0503020204020204" pitchFamily="34" charset="-122"/>
              </a:rPr>
              <a:t>在某个条件为真时才发生跳转。例如：</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SUBTRACT R1,R5</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JCOND        ZERO, NO_MORE</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NO_MORE:</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4.1.2 </a:t>
            </a:r>
            <a:r>
              <a:rPr lang="zh-CN" altLang="en-US" sz="2400" b="1" dirty="0">
                <a:solidFill>
                  <a:srgbClr val="00B0F0"/>
                </a:solidFill>
                <a:latin typeface="微软雅黑" panose="020B0503020204020204" pitchFamily="34" charset="-122"/>
                <a:ea typeface="微软雅黑" panose="020B0503020204020204" pitchFamily="34" charset="-122"/>
              </a:rPr>
              <a:t>常见的汇编指令</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552534" cy="3490186"/>
          </a:xfrm>
          <a:prstGeom prst="rect">
            <a:avLst/>
          </a:prstGeom>
          <a:noFill/>
          <a:ln w="9525">
            <a:noFill/>
            <a:miter lim="800000"/>
          </a:ln>
        </p:spPr>
        <p:txBody>
          <a:bodyPr wrap="square">
            <a:spAutoFit/>
          </a:bodyPr>
          <a:lstStyle/>
          <a:p>
            <a:pPr>
              <a:lnSpc>
                <a:spcPct val="120000"/>
              </a:lnSpc>
              <a:spcBef>
                <a:spcPct val="30000"/>
              </a:spcBef>
            </a:pPr>
            <a:r>
              <a:rPr lang="en-US" altLang="zh-CN" sz="2400" dirty="0">
                <a:solidFill>
                  <a:srgbClr val="00B0F0"/>
                </a:solidFill>
                <a:latin typeface="微软雅黑" panose="020B0503020204020204" pitchFamily="34" charset="-122"/>
                <a:ea typeface="微软雅黑" panose="020B0503020204020204" pitchFamily="34" charset="-122"/>
              </a:rPr>
              <a:t>5</a:t>
            </a:r>
            <a:r>
              <a:rPr lang="zh-CN" altLang="en-US" sz="2400" dirty="0">
                <a:solidFill>
                  <a:srgbClr val="00B0F0"/>
                </a:solidFill>
                <a:latin typeface="微软雅黑" panose="020B0503020204020204" pitchFamily="34" charset="-122"/>
                <a:ea typeface="微软雅黑" panose="020B0503020204020204" pitchFamily="34" charset="-122"/>
              </a:rPr>
              <a:t>、堆栈访问指令 </a:t>
            </a:r>
            <a:r>
              <a:rPr lang="en-US" altLang="zh-CN" sz="2400" dirty="0">
                <a:solidFill>
                  <a:srgbClr val="00B0F0"/>
                </a:solidFill>
                <a:latin typeface="微软雅黑" panose="020B0503020204020204" pitchFamily="34" charset="-122"/>
                <a:ea typeface="微软雅黑" panose="020B0503020204020204" pitchFamily="34" charset="-122"/>
              </a:rPr>
              <a:t>—— POP, PUSH</a:t>
            </a:r>
            <a:endParaRPr lang="en-US" altLang="zh-CN" sz="2400" dirty="0">
              <a:solidFill>
                <a:srgbClr val="00B0F0"/>
              </a:solidFill>
              <a:latin typeface="微软雅黑" panose="020B0503020204020204" pitchFamily="34" charset="-122"/>
              <a:ea typeface="微软雅黑" panose="020B0503020204020204" pitchFamily="34" charset="-122"/>
            </a:endParaRPr>
          </a:p>
          <a:p>
            <a:pPr>
              <a:lnSpc>
                <a:spcPct val="15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PUSH</a:t>
            </a:r>
            <a:r>
              <a:rPr lang="zh-CN" altLang="en-US" sz="2000" dirty="0">
                <a:solidFill>
                  <a:schemeClr val="bg1"/>
                </a:solidFill>
                <a:latin typeface="微软雅黑" panose="020B0503020204020204" pitchFamily="34" charset="-122"/>
                <a:ea typeface="微软雅黑" panose="020B0503020204020204" pitchFamily="34" charset="-122"/>
              </a:rPr>
              <a:t>是将数据项压入堆栈，并调整堆栈指针指向被压入的数据项。</a:t>
            </a:r>
            <a:endParaRPr lang="zh-CN" altLang="en-US" sz="20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POP</a:t>
            </a:r>
            <a:r>
              <a:rPr lang="zh-CN" altLang="en-US" sz="2000" dirty="0">
                <a:solidFill>
                  <a:schemeClr val="bg1"/>
                </a:solidFill>
                <a:latin typeface="微软雅黑" panose="020B0503020204020204" pitchFamily="34" charset="-122"/>
                <a:ea typeface="微软雅黑" panose="020B0503020204020204" pitchFamily="34" charset="-122"/>
              </a:rPr>
              <a:t>指令则相反，在获取栈顶数据后调整数据指针</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PUSH</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寄存器；将一个寄存器中的数据入</a:t>
            </a:r>
            <a:r>
              <a:rPr lang="zh-CN" altLang="en-US" sz="2000" dirty="0" smtClean="0">
                <a:solidFill>
                  <a:schemeClr val="bg1"/>
                </a:solidFill>
                <a:latin typeface="微软雅黑" panose="020B0503020204020204" pitchFamily="34" charset="-122"/>
                <a:ea typeface="微软雅黑" panose="020B0503020204020204" pitchFamily="34" charset="-122"/>
              </a:rPr>
              <a:t>栈</a:t>
            </a:r>
            <a:endParaRPr lang="zh-CN" altLang="en-US" sz="20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POP</a:t>
            </a:r>
            <a:r>
              <a:rPr lang="zh-CN" altLang="en-US" sz="2000" dirty="0">
                <a:solidFill>
                  <a:schemeClr val="bg1"/>
                </a:solidFill>
                <a:latin typeface="微软雅黑" panose="020B0503020204020204" pitchFamily="34" charset="-122"/>
                <a:ea typeface="微软雅黑" panose="020B0503020204020204" pitchFamily="34" charset="-122"/>
              </a:rPr>
              <a:t> 寄存器；出栈，用一个寄存器接收出栈的数据</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zh-CN" altLang="en-US" sz="24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 </a:t>
            </a:r>
            <a:r>
              <a:rPr lang="zh-CN" altLang="en-US" sz="2800" b="1" dirty="0">
                <a:solidFill>
                  <a:schemeClr val="bg1"/>
                </a:solidFill>
                <a:latin typeface="微软雅黑" panose="020B0503020204020204" pitchFamily="34" charset="-122"/>
                <a:ea typeface="微软雅黑" panose="020B0503020204020204" pitchFamily="34" charset="-122"/>
              </a:rPr>
              <a:t>微处理器体系结构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4.1.2 </a:t>
            </a:r>
            <a:r>
              <a:rPr lang="zh-CN" altLang="en-US" sz="2400" b="1" dirty="0">
                <a:solidFill>
                  <a:srgbClr val="00B0F0"/>
                </a:solidFill>
                <a:latin typeface="微软雅黑" panose="020B0503020204020204" pitchFamily="34" charset="-122"/>
                <a:ea typeface="微软雅黑" panose="020B0503020204020204" pitchFamily="34" charset="-122"/>
              </a:rPr>
              <a:t>常见的汇编指令</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42688" y="1856086"/>
            <a:ext cx="10552534" cy="5500370"/>
          </a:xfrm>
          <a:prstGeom prst="rect">
            <a:avLst/>
          </a:prstGeom>
          <a:noFill/>
          <a:ln w="9525">
            <a:noFill/>
            <a:miter lim="800000"/>
          </a:ln>
        </p:spPr>
        <p:txBody>
          <a:bodyPr wrap="square">
            <a:spAutoFit/>
          </a:bodyPr>
          <a:lstStyle/>
          <a:p>
            <a:pPr>
              <a:lnSpc>
                <a:spcPct val="120000"/>
              </a:lnSpc>
              <a:spcBef>
                <a:spcPct val="30000"/>
              </a:spcBef>
            </a:pPr>
            <a:r>
              <a:rPr lang="en-US" altLang="zh-CN" sz="2400" dirty="0">
                <a:solidFill>
                  <a:srgbClr val="00B0F0"/>
                </a:solidFill>
                <a:latin typeface="微软雅黑" panose="020B0503020204020204" pitchFamily="34" charset="-122"/>
                <a:ea typeface="微软雅黑" panose="020B0503020204020204" pitchFamily="34" charset="-122"/>
              </a:rPr>
              <a:t>6</a:t>
            </a:r>
            <a:r>
              <a:rPr lang="zh-CN" altLang="en-US" sz="2400" dirty="0">
                <a:solidFill>
                  <a:srgbClr val="00B0F0"/>
                </a:solidFill>
                <a:latin typeface="微软雅黑" panose="020B0503020204020204" pitchFamily="34" charset="-122"/>
                <a:ea typeface="微软雅黑" panose="020B0503020204020204" pitchFamily="34" charset="-122"/>
              </a:rPr>
              <a:t>、函数或程序调用指令 </a:t>
            </a:r>
            <a:r>
              <a:rPr lang="en-US" altLang="zh-CN" sz="2400" dirty="0">
                <a:solidFill>
                  <a:srgbClr val="00B0F0"/>
                </a:solidFill>
                <a:latin typeface="微软雅黑" panose="020B0503020204020204" pitchFamily="34" charset="-122"/>
                <a:ea typeface="微软雅黑" panose="020B0503020204020204" pitchFamily="34" charset="-122"/>
              </a:rPr>
              <a:t>—— CALL/RETURN</a:t>
            </a:r>
            <a:endParaRPr lang="en-US" altLang="zh-CN"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400" dirty="0">
                <a:solidFill>
                  <a:schemeClr val="bg1"/>
                </a:solidFill>
                <a:latin typeface="微软雅黑" panose="020B0503020204020204" pitchFamily="34" charset="-122"/>
                <a:ea typeface="微软雅黑" panose="020B0503020204020204" pitchFamily="34" charset="-122"/>
              </a:rPr>
              <a:t>执行</a:t>
            </a:r>
            <a:r>
              <a:rPr lang="en-US" altLang="zh-CN" sz="2400" dirty="0">
                <a:solidFill>
                  <a:schemeClr val="bg1"/>
                </a:solidFill>
                <a:latin typeface="微软雅黑" panose="020B0503020204020204" pitchFamily="34" charset="-122"/>
                <a:ea typeface="微软雅黑" panose="020B0503020204020204" pitchFamily="34" charset="-122"/>
              </a:rPr>
              <a:t>call</a:t>
            </a:r>
            <a:r>
              <a:rPr lang="zh-CN" altLang="en-US" sz="2400" dirty="0">
                <a:solidFill>
                  <a:schemeClr val="bg1"/>
                </a:solidFill>
                <a:latin typeface="微软雅黑" panose="020B0503020204020204" pitchFamily="34" charset="-122"/>
                <a:ea typeface="微软雅黑" panose="020B0503020204020204" pitchFamily="34" charset="-122"/>
              </a:rPr>
              <a:t>指令一般都会把后面的指令地址压栈；执行</a:t>
            </a:r>
            <a:r>
              <a:rPr lang="en-US" altLang="zh-CN" sz="2400" dirty="0">
                <a:solidFill>
                  <a:schemeClr val="bg1"/>
                </a:solidFill>
                <a:latin typeface="微软雅黑" panose="020B0503020204020204" pitchFamily="34" charset="-122"/>
                <a:ea typeface="微软雅黑" panose="020B0503020204020204" pitchFamily="34" charset="-122"/>
              </a:rPr>
              <a:t>return</a:t>
            </a:r>
            <a:r>
              <a:rPr lang="zh-CN" altLang="en-US" sz="2400" dirty="0">
                <a:solidFill>
                  <a:schemeClr val="bg1"/>
                </a:solidFill>
                <a:latin typeface="微软雅黑" panose="020B0503020204020204" pitchFamily="34" charset="-122"/>
                <a:ea typeface="微软雅黑" panose="020B0503020204020204" pitchFamily="34" charset="-122"/>
              </a:rPr>
              <a:t>指令，自动弹出栈顶的指令地址。</a:t>
            </a:r>
            <a:r>
              <a:rPr lang="en-US" altLang="zh-CN" sz="2000" dirty="0">
                <a:solidFill>
                  <a:srgbClr val="00B0F0"/>
                </a:solidFill>
                <a:latin typeface="微软雅黑" panose="020B0503020204020204" pitchFamily="34" charset="-122"/>
                <a:ea typeface="微软雅黑" panose="020B0503020204020204" pitchFamily="34" charset="-122"/>
              </a:rPr>
              <a:t>  </a:t>
            </a:r>
            <a:endParaRPr lang="en-US" altLang="zh-CN" sz="2000" dirty="0">
              <a:solidFill>
                <a:srgbClr val="00B0F0"/>
              </a:solidFill>
              <a:latin typeface="微软雅黑" panose="020B0503020204020204" pitchFamily="34" charset="-122"/>
              <a:ea typeface="微软雅黑" panose="020B0503020204020204" pitchFamily="34" charset="-122"/>
            </a:endParaRPr>
          </a:p>
          <a:p>
            <a:pPr>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CALL </a:t>
            </a:r>
            <a:r>
              <a:rPr lang="en-US" altLang="zh-CN" sz="2000" dirty="0">
                <a:solidFill>
                  <a:schemeClr val="bg1"/>
                </a:solidFill>
                <a:latin typeface="微软雅黑" panose="020B0503020204020204" pitchFamily="34" charset="-122"/>
                <a:ea typeface="微软雅黑" panose="020B0503020204020204" pitchFamily="34" charset="-122"/>
              </a:rPr>
              <a:t>ADD_EN_UP</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MOVE </a:t>
            </a:r>
            <a:r>
              <a:rPr lang="en-US" altLang="zh-CN" sz="2000" dirty="0">
                <a:solidFill>
                  <a:schemeClr val="bg1"/>
                </a:solidFill>
                <a:latin typeface="微软雅黑" panose="020B0503020204020204" pitchFamily="34" charset="-122"/>
                <a:ea typeface="微软雅黑" panose="020B0503020204020204" pitchFamily="34" charset="-122"/>
              </a:rPr>
              <a:t>(xyz),R1</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ADD_EM_UP</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ADD </a:t>
            </a:r>
            <a:r>
              <a:rPr lang="en-US" altLang="zh-CN" sz="2000" dirty="0">
                <a:solidFill>
                  <a:schemeClr val="bg1"/>
                </a:solidFill>
                <a:latin typeface="微软雅黑" panose="020B0503020204020204" pitchFamily="34" charset="-122"/>
                <a:ea typeface="微软雅黑" panose="020B0503020204020204" pitchFamily="34" charset="-122"/>
              </a:rPr>
              <a:t>R1, R3</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ADD </a:t>
            </a:r>
            <a:r>
              <a:rPr lang="en-US" altLang="zh-CN" sz="2000" dirty="0">
                <a:solidFill>
                  <a:schemeClr val="bg1"/>
                </a:solidFill>
                <a:latin typeface="微软雅黑" panose="020B0503020204020204" pitchFamily="34" charset="-122"/>
                <a:ea typeface="微软雅黑" panose="020B0503020204020204" pitchFamily="34" charset="-122"/>
              </a:rPr>
              <a:t>R1, R4</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ADD </a:t>
            </a:r>
            <a:r>
              <a:rPr lang="en-US" altLang="zh-CN" sz="2000" dirty="0">
                <a:solidFill>
                  <a:schemeClr val="bg1"/>
                </a:solidFill>
                <a:latin typeface="微软雅黑" panose="020B0503020204020204" pitchFamily="34" charset="-122"/>
                <a:ea typeface="微软雅黑" panose="020B0503020204020204" pitchFamily="34" charset="-122"/>
              </a:rPr>
              <a:t>R1, R5</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RETURE</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5576</Words>
  <Application>WPS 演示</Application>
  <PresentationFormat>宽屏</PresentationFormat>
  <Paragraphs>382</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宋体</vt:lpstr>
      <vt:lpstr>Wingdings</vt:lpstr>
      <vt:lpstr>微软雅黑</vt:lpstr>
      <vt:lpstr>Calibri</vt:lpstr>
      <vt:lpstr>Arial Unicode MS</vt:lpstr>
      <vt:lpstr>Calibri Light</vt:lpstr>
      <vt:lpstr>Office 主题</vt:lpstr>
      <vt:lpstr>第4章 中断</vt:lpstr>
      <vt:lpstr>4.1 微处理器体系结构</vt:lpstr>
      <vt:lpstr>4.1 微处理器体系结构</vt:lpstr>
      <vt:lpstr>4.1 微处理器体系结构</vt:lpstr>
      <vt:lpstr>4.1 微处理器体系结构</vt:lpstr>
      <vt:lpstr>4.1 微处理器体系结构</vt:lpstr>
      <vt:lpstr>4.1 微处理器体系结构</vt:lpstr>
      <vt:lpstr>4.1 微处理器体系结构</vt:lpstr>
      <vt:lpstr>4.1 微处理器体系结构</vt:lpstr>
      <vt:lpstr>4.1 微处理器体系结构</vt:lpstr>
      <vt:lpstr>4.2 中断基础知识</vt:lpstr>
      <vt:lpstr>4.2 中断基础知识</vt:lpstr>
      <vt:lpstr>4.2 中断基础知识</vt:lpstr>
      <vt:lpstr>4.2 中断基础知识</vt:lpstr>
      <vt:lpstr>4.2 中断基础知识</vt:lpstr>
      <vt:lpstr>4.2 中断基础知识</vt:lpstr>
      <vt:lpstr>4.2 中断基础知识</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 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4.3 中断程序常见的两个问题</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曹中华</dc:creator>
  <cp:lastModifiedBy>琳</cp:lastModifiedBy>
  <cp:revision>314</cp:revision>
  <dcterms:created xsi:type="dcterms:W3CDTF">2019-08-27T08:17:00Z</dcterms:created>
  <dcterms:modified xsi:type="dcterms:W3CDTF">2019-09-18T13:45:20Z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2052-11.1.0.8980</vt:lpwstr>
  </property>
</Properties>
</file>