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05" r:id="rId3"/>
    <p:sldId id="259" r:id="rId4"/>
    <p:sldId id="409" r:id="rId5"/>
    <p:sldId id="354" r:id="rId6"/>
    <p:sldId id="391" r:id="rId7"/>
    <p:sldId id="392" r:id="rId8"/>
    <p:sldId id="429" r:id="rId9"/>
    <p:sldId id="393" r:id="rId10"/>
    <p:sldId id="394" r:id="rId11"/>
    <p:sldId id="395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1"/>
    <p:sldId id="405" r:id="rId22"/>
    <p:sldId id="406" r:id="rId23"/>
    <p:sldId id="407" r:id="rId24"/>
    <p:sldId id="408" r:id="rId25"/>
    <p:sldId id="35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3399"/>
    <a:srgbClr val="3B80F1"/>
    <a:srgbClr val="0066FF"/>
    <a:srgbClr val="FF3300"/>
    <a:srgbClr val="FFFEF9"/>
    <a:srgbClr val="69A4D9"/>
    <a:srgbClr val="0033CC"/>
    <a:srgbClr val="3333FF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E2AC-6D69-4A93-AD80-3C96CA1EDE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F787-AFD5-49BB-ADBC-D9F990D8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E2AC-6D69-4A93-AD80-3C96CA1EDE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F787-AFD5-49BB-ADBC-D9F990D8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E2AC-6D69-4A93-AD80-3C96CA1EDE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F787-AFD5-49BB-ADBC-D9F990D8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E2AC-6D69-4A93-AD80-3C96CA1EDE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F787-AFD5-49BB-ADBC-D9F990D8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E2AC-6D69-4A93-AD80-3C96CA1EDE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F787-AFD5-49BB-ADBC-D9F990D8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E2AC-6D69-4A93-AD80-3C96CA1EDE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F787-AFD5-49BB-ADBC-D9F990D8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E2AC-6D69-4A93-AD80-3C96CA1EDE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F787-AFD5-49BB-ADBC-D9F990D8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E2AC-6D69-4A93-AD80-3C96CA1EDE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F787-AFD5-49BB-ADBC-D9F990D8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E2AC-6D69-4A93-AD80-3C96CA1EDE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F787-AFD5-49BB-ADBC-D9F990D8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E2AC-6D69-4A93-AD80-3C96CA1EDE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F787-AFD5-49BB-ADBC-D9F990D8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E2AC-6D69-4A93-AD80-3C96CA1EDE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4F787-AFD5-49BB-ADBC-D9F990D8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DE2AC-6D69-4A93-AD80-3C96CA1EDE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4F787-AFD5-49BB-ADBC-D9F990D83F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937" y="1"/>
            <a:ext cx="8171234" cy="73930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软件体系结构综述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8" y="85447"/>
            <a:ext cx="1754654" cy="58488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42688" y="106686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本章学习内容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14653" y="1856086"/>
            <a:ext cx="543697" cy="543697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86501" y="2590507"/>
            <a:ext cx="543697" cy="543697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658349" y="3341731"/>
            <a:ext cx="543697" cy="543697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930197" y="1842298"/>
            <a:ext cx="3570208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软件体系结构的基本概念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658349" y="2399783"/>
            <a:ext cx="3902192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947945" y="3134204"/>
            <a:ext cx="3902192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202045" y="3885428"/>
            <a:ext cx="3902192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202045" y="2589812"/>
            <a:ext cx="3877985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几种常见的嵌入式软件结构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73893" y="3322297"/>
            <a:ext cx="2339102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软件结构的选择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99591" y="1897101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71439" y="2631522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743287" y="338274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937" y="1"/>
            <a:ext cx="8171234" cy="73930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带有中断的轮转结构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8" y="85447"/>
            <a:ext cx="1754654" cy="584885"/>
          </a:xfrm>
          <a:prstGeom prst="rect">
            <a:avLst/>
          </a:prstGeom>
        </p:spPr>
      </p:pic>
      <p:pic>
        <p:nvPicPr>
          <p:cNvPr id="13" name="Picture 2" descr="D:\嵌入式系统软件设计\t05-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7057" y="873211"/>
            <a:ext cx="3283636" cy="58884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937" y="1"/>
            <a:ext cx="8171234" cy="73930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带有中断的轮转结构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8" y="85447"/>
            <a:ext cx="1754654" cy="584885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7088" y="1180754"/>
            <a:ext cx="6191464" cy="1323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、优点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可以获得快速响应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可以通过设置优先级实现更多的控制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7" descr="D:\嵌入式系统软件设计\t05-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0778" y="2945644"/>
            <a:ext cx="5970587" cy="3244850"/>
          </a:xfrm>
          <a:prstGeom prst="rect">
            <a:avLst/>
          </a:prstGeom>
          <a:noFill/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647710" y="1180754"/>
            <a:ext cx="4827309" cy="8925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、缺点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可能存在潜在的数据共享问题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937" y="1"/>
            <a:ext cx="8171234" cy="73930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带有中断的轮转结构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8" y="85447"/>
            <a:ext cx="1754654" cy="58488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42688" y="106686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二、实例分析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42688" y="1716213"/>
            <a:ext cx="6191464" cy="4303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、桥接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11" descr="D:\嵌入式系统软件设计\t05-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9597" y="2334273"/>
            <a:ext cx="6804208" cy="38358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937" y="1"/>
            <a:ext cx="8171234" cy="73930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带有中断的轮转结构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8" y="85447"/>
            <a:ext cx="1754654" cy="58488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42688" y="106686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二、实例分析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42688" y="1716213"/>
            <a:ext cx="6191464" cy="21852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功能要求：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）接收中断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）发送中断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）能正确处理队列中的共享数据问题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）加密和解密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937" y="1"/>
            <a:ext cx="8171234" cy="73930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带有中断的轮转结构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8" y="85447"/>
            <a:ext cx="1754654" cy="58488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42688" y="106686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二、实例分析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42688" y="1716213"/>
            <a:ext cx="6191464" cy="4303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、无线条形码扫描仪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937" y="1"/>
            <a:ext cx="8171234" cy="73930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带有中断的轮转结构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8" y="85447"/>
            <a:ext cx="1754654" cy="58488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42688" y="1066862"/>
            <a:ext cx="4450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三、优先级问题及最坏响应时间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42687" y="1716213"/>
            <a:ext cx="10165355" cy="26149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、为解决某一个设备的优先级问题，可以将该设备的任务代码放到它的中断程序中去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、还可以让主循环按一定的顺序检测设备标志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、最坏响应时间是除去该设备本身后，循环的最坏时间。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937" y="1"/>
            <a:ext cx="8171234" cy="73930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函数队列调度结构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8" y="85447"/>
            <a:ext cx="1754654" cy="58488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42688" y="1066862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一、函数队列调度结构的原理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42688" y="1716213"/>
            <a:ext cx="7010264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在这种结构中，中断程序在一个函数指针队列中添加一个函数指针，以供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程序调用。主程序只需从该队列中读取相应的指针并且调用相关的函数。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D:\嵌入式系统软件设计\T05-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2839" y="881277"/>
            <a:ext cx="3368675" cy="5803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937" y="1"/>
            <a:ext cx="8171234" cy="73930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函数队列调度结构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8" y="85447"/>
            <a:ext cx="1754654" cy="58488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42688" y="1066862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二、函数队列调度结构的优点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42688" y="1625390"/>
            <a:ext cx="10742004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该结构没有规定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必须按照中断程序发生的顺序来调用函数，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可以根据任何可以到达目标的优先级方案来调用函数，这样可以使得任何需要更快响应的任务代码能更早地执行。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688" y="273489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三、响应时间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42688" y="3342474"/>
            <a:ext cx="10742004" cy="295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、最高优先级的中断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最坏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的情况是等于最长任务代码的执行时间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中断程序的执行时间。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、较低优先级的中断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较低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优先级的函数可能永远不能执行。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较低优先级的中断程序很长时，较高优先级的中断程序不能得到及时响应，可将较低优先级的函数分段写，但这样会增加处理的复杂度，需要使用操作系统。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937" y="1"/>
            <a:ext cx="8171234" cy="73930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实时操作系统结构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8" y="85447"/>
            <a:ext cx="1754654" cy="584885"/>
          </a:xfrm>
          <a:prstGeom prst="rect">
            <a:avLst/>
          </a:prstGeom>
        </p:spPr>
      </p:pic>
      <p:pic>
        <p:nvPicPr>
          <p:cNvPr id="9" name="Picture 5" descr="D:\嵌入式系统软件设计\t05-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9700" y="1108548"/>
            <a:ext cx="3860800" cy="5314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937" y="1"/>
            <a:ext cx="8171234" cy="73930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实时操作系统结构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8" y="85447"/>
            <a:ext cx="1754654" cy="58488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42688" y="106686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一、不同之处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42687" y="1625390"/>
            <a:ext cx="10972663" cy="29238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）中断程序与任务代码之间的必要信号发送是由实时操作系统处理的，而不需要使用共享变量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）在代码中没有用循环来决定下一步要做什么。实时操作系统内部的代码可以决定什么任务代码函数可以运行，它也知道各种任务的子程序，并且可以在任何时刻运行它们中相对比较紧急的子程序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）实时操作系统可以在一个任务代码子程序运行期间将其挂起，以便运行另一个子程序。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剪去单角的矩形 5"/>
          <p:cNvSpPr/>
          <p:nvPr/>
        </p:nvSpPr>
        <p:spPr>
          <a:xfrm>
            <a:off x="601497" y="1875816"/>
            <a:ext cx="10766719" cy="1452270"/>
          </a:xfrm>
          <a:prstGeom prst="snip1Rect">
            <a:avLst/>
          </a:prstGeom>
          <a:solidFill>
            <a:srgbClr val="003399">
              <a:alpha val="65000"/>
            </a:srgbClr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8" y="85447"/>
            <a:ext cx="1754654" cy="5848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6805" y="2017432"/>
            <a:ext cx="10676102" cy="1169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在决定嵌入式系统结构的众多因素中，最重要的是对系统响应的控制程度。而获得良好响应的困难程度，不仅取决于对绝对响应时间的要求，而且取决于所使用的微处理器的速度和其它的处理需求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单角的矩形 6"/>
          <p:cNvSpPr/>
          <p:nvPr/>
        </p:nvSpPr>
        <p:spPr>
          <a:xfrm>
            <a:off x="601632" y="3828182"/>
            <a:ext cx="10766719" cy="1641741"/>
          </a:xfrm>
          <a:prstGeom prst="snip1Rect">
            <a:avLst/>
          </a:prstGeom>
          <a:solidFill>
            <a:srgbClr val="003399">
              <a:alpha val="65000"/>
            </a:srgbClr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6118" y="4064533"/>
            <a:ext cx="10338487" cy="1169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对于一个功能有限、响应时间要求很低的系统，可以用一种很简单的结构来实现；而对于一个能对多种不同的事件做出快速响应、并且对截止时间和优先级具有各种不同的处理要求的系统，则要采用一种更加复杂的结构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937" y="1"/>
            <a:ext cx="8171234" cy="73930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实时操作系统结构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8" y="85447"/>
            <a:ext cx="1754654" cy="58488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42688" y="106686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二、实时操作系统的优先级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42687" y="1625390"/>
            <a:ext cx="10972663" cy="4263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实时操作系统不仅能控制任务代码的响应时间，还可以控制中断程序的响应时间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 descr="D:\嵌入式系统软件设计\t05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9431" y="2483585"/>
            <a:ext cx="6011863" cy="3511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937" y="1"/>
            <a:ext cx="8171234" cy="73930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实时操作系统结构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8" y="85447"/>
            <a:ext cx="1754654" cy="58488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42688" y="1066862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三、实时操作系统的特点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42687" y="1625390"/>
            <a:ext cx="10972663" cy="32070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、优点：</a:t>
            </a:r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实时操作系统不仅能够解决响应时间问题，而且还能提供调试工具。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系统的响应时间相对稳定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、缺点：</a:t>
            </a:r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需要一定的费用（付费使用）。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操作系统本身需要一定的处理时间。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937" y="1"/>
            <a:ext cx="8171234" cy="73930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软件结构的选择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8" y="85447"/>
            <a:ext cx="1754654" cy="584885"/>
          </a:xfrm>
          <a:prstGeom prst="rect">
            <a:avLst/>
          </a:prstGeom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42687" y="1625390"/>
            <a:ext cx="11137421" cy="2253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结构的选择可参考以下原则</a:t>
            </a:r>
            <a:r>
              <a:rPr lang="zh-CN" altLang="en-US" sz="2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选择可以满足响应时间的最简单的结构。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对于响应时间要求很高而必须选用实时操作系统的，可以考虑选用实时操作系统。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若有必要，则可以将四种结构结合起来应用。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937" y="1"/>
            <a:ext cx="8171234" cy="73930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本章作业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8" y="85447"/>
            <a:ext cx="1754654" cy="584885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19664" y="1509583"/>
            <a:ext cx="10243753" cy="26010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P83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课外调研：查阅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uCLinux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Windows CE, Symbian, Windows Mobile, Android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等嵌入式实时操作系统的特点与应用，并谈谈你对嵌入式实时操作系统未来发展的见解。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8" y="85447"/>
            <a:ext cx="1754654" cy="584885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6514" y="1365637"/>
            <a:ext cx="9758447" cy="4979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的嵌入式软件体系结构有</a:t>
            </a:r>
            <a:r>
              <a:rPr lang="zh-CN" altLang="en-US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25146" y="2120913"/>
            <a:ext cx="1070919" cy="4049228"/>
          </a:xfrm>
          <a:prstGeom prst="rect">
            <a:avLst/>
          </a:prstGeom>
          <a:solidFill>
            <a:srgbClr val="0099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69276" y="3235709"/>
            <a:ext cx="7628238" cy="713397"/>
          </a:xfrm>
          <a:prstGeom prst="rect">
            <a:avLst/>
          </a:prstGeom>
          <a:solidFill>
            <a:srgbClr val="3333FF">
              <a:alpha val="69804"/>
            </a:srgbClr>
          </a:solidFill>
          <a:ln w="127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带有中断的轮转结构（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round-robin with interrupts architecture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69276" y="5486400"/>
            <a:ext cx="7628238" cy="683741"/>
          </a:xfrm>
          <a:prstGeom prst="rect">
            <a:avLst/>
          </a:prstGeom>
          <a:solidFill>
            <a:srgbClr val="FFC000">
              <a:alpha val="69804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实时操作系统结构（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real-time operating system architecture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755556" y="3778195"/>
            <a:ext cx="345990" cy="790833"/>
          </a:xfrm>
          <a:prstGeom prst="rightArrow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gray">
          <a:xfrm>
            <a:off x="3369276" y="2125363"/>
            <a:ext cx="7628238" cy="711306"/>
          </a:xfrm>
          <a:prstGeom prst="roundRect">
            <a:avLst>
              <a:gd name="adj" fmla="val 0"/>
            </a:avLst>
          </a:prstGeom>
          <a:solidFill>
            <a:srgbClr val="7030A0">
              <a:alpha val="70000"/>
            </a:srgbClr>
          </a:solidFill>
          <a:ln w="12700">
            <a:solidFill>
              <a:srgbClr val="CC66FF"/>
            </a:solidFill>
            <a:rou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轮转结构（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round-robin architecture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69277" y="4348146"/>
            <a:ext cx="7628237" cy="739213"/>
          </a:xfrm>
          <a:prstGeom prst="rect">
            <a:avLst/>
          </a:prstGeom>
          <a:solidFill>
            <a:srgbClr val="009999">
              <a:alpha val="69804"/>
            </a:srgbClr>
          </a:solidFill>
          <a:ln w="1270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函数队列结构（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function-queue-scheduling architecture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937" y="1"/>
            <a:ext cx="8171234" cy="73930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轮转结构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8" y="85447"/>
            <a:ext cx="1754654" cy="5848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2688" y="106686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一、轮转结构的实例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8" descr="D:\嵌入式系统软件设计\t05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9721" y="1695794"/>
            <a:ext cx="4566354" cy="444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937" y="1"/>
            <a:ext cx="8171234" cy="73930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轮转结构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8" y="85447"/>
            <a:ext cx="1754654" cy="5848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2688" y="106686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一、轮转结构的实例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D:\嵌入式软件设计\图\01-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4349" y="1955028"/>
            <a:ext cx="74422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937" y="1"/>
            <a:ext cx="8171234" cy="73930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轮转结构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8" y="85447"/>
            <a:ext cx="1754654" cy="5848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2688" y="106686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二、轮转结构的特点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42688" y="1856086"/>
            <a:ext cx="3352663" cy="32932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、优点</a:t>
            </a:r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程序简单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执行效率高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、缺点</a:t>
            </a:r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安全性较差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不能及时处理紧急事务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52613" y="1897063"/>
            <a:ext cx="4151312" cy="11690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正因为此，这种结构应用非常普遍，主要应用在一些简单的系统中，如数字万用表。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2339546" y="2496064"/>
            <a:ext cx="2613066" cy="263611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952613" y="3858019"/>
            <a:ext cx="4151312" cy="830997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为此，它不能胜任实时性要求的系统。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3597342" y="4223861"/>
            <a:ext cx="1355269" cy="339901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937" y="1"/>
            <a:ext cx="8171234" cy="73930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轮转结构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8" y="85447"/>
            <a:ext cx="1754654" cy="5848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2688" y="106686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二、轮转结构的特点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42620" y="1856105"/>
            <a:ext cx="5558790" cy="19126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、最坏响应时间</a:t>
            </a:r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除该设备本身外，一次循环的最大时间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937" y="1"/>
            <a:ext cx="8171234" cy="73930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轮转结构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8" y="85447"/>
            <a:ext cx="1754654" cy="584885"/>
          </a:xfrm>
          <a:prstGeom prst="rect">
            <a:avLst/>
          </a:prstGeom>
        </p:spPr>
      </p:pic>
      <p:pic>
        <p:nvPicPr>
          <p:cNvPr id="6" name="Picture 2" descr="D:\嵌入式系统软件设计\t05-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1531" y="929289"/>
            <a:ext cx="5529263" cy="564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937" y="1"/>
            <a:ext cx="8171234" cy="73930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带有中断的轮转结构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308" y="85447"/>
            <a:ext cx="1754654" cy="584885"/>
          </a:xfrm>
          <a:prstGeom prst="rect">
            <a:avLst/>
          </a:prstGeom>
        </p:spPr>
      </p:pic>
      <p:grpSp>
        <p:nvGrpSpPr>
          <p:cNvPr id="5" name="Group 11"/>
          <p:cNvGrpSpPr/>
          <p:nvPr/>
        </p:nvGrpSpPr>
        <p:grpSpPr bwMode="auto">
          <a:xfrm>
            <a:off x="2605131" y="2029469"/>
            <a:ext cx="6948488" cy="3754437"/>
            <a:chOff x="790" y="1377"/>
            <a:chExt cx="4377" cy="2365"/>
          </a:xfrm>
        </p:grpSpPr>
        <p:pic>
          <p:nvPicPr>
            <p:cNvPr id="7" name="Picture 4" descr="D:\嵌入式软件设计\图\01-1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0" y="1377"/>
              <a:ext cx="4377" cy="2365"/>
            </a:xfrm>
            <a:prstGeom prst="rect">
              <a:avLst/>
            </a:prstGeom>
            <a:noFill/>
          </p:spPr>
        </p:pic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2112" y="1637"/>
              <a:ext cx="978" cy="3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459" y="1445"/>
              <a:ext cx="177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设置标志</a:t>
              </a:r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86" y="1733"/>
              <a:ext cx="23" cy="3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462" y="1703"/>
              <a:ext cx="617" cy="7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642688" y="1066862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一、带有中断的轮转结构的特点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1926</Words>
  <Application>WPS 演示</Application>
  <PresentationFormat>宽屏</PresentationFormat>
  <Paragraphs>191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第 5 章 软件体系结构综述</vt:lpstr>
      <vt:lpstr>PowerPoint 演示文稿</vt:lpstr>
      <vt:lpstr>PowerPoint 演示文稿</vt:lpstr>
      <vt:lpstr>5.1 轮转结构</vt:lpstr>
      <vt:lpstr>5.1 轮转结构</vt:lpstr>
      <vt:lpstr>5.1 轮转结构</vt:lpstr>
      <vt:lpstr>5.1 轮转结构</vt:lpstr>
      <vt:lpstr>5.1 轮转结构</vt:lpstr>
      <vt:lpstr>5.2 带有中断的轮转结构</vt:lpstr>
      <vt:lpstr>5.2 带有中断的轮转结构</vt:lpstr>
      <vt:lpstr>5.2 带有中断的轮转结构</vt:lpstr>
      <vt:lpstr>5.2 带有中断的轮转结构</vt:lpstr>
      <vt:lpstr>5.2 带有中断的轮转结构</vt:lpstr>
      <vt:lpstr>5.2 带有中断的轮转结构</vt:lpstr>
      <vt:lpstr>5.2 带有中断的轮转结构</vt:lpstr>
      <vt:lpstr>5.3 函数队列调度结构</vt:lpstr>
      <vt:lpstr>5.3 函数队列调度结构</vt:lpstr>
      <vt:lpstr>5.4 实时操作系统结构</vt:lpstr>
      <vt:lpstr>5.4 实时操作系统结构</vt:lpstr>
      <vt:lpstr>5.4 实时操作系统结构</vt:lpstr>
      <vt:lpstr>5.4 实时操作系统结构</vt:lpstr>
      <vt:lpstr>5.5 软件结构的选择</vt:lpstr>
      <vt:lpstr>本章作业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曹中华</dc:creator>
  <cp:lastModifiedBy>孙世磊</cp:lastModifiedBy>
  <cp:revision>332</cp:revision>
  <dcterms:created xsi:type="dcterms:W3CDTF">2019-08-27T08:17:00Z</dcterms:created>
  <dcterms:modified xsi:type="dcterms:W3CDTF">2019-09-18T03:14:33Z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2052-11.1.0.8980</vt:lpwstr>
  </property>
</Properties>
</file>