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05" r:id="rId3"/>
    <p:sldId id="399" r:id="rId4"/>
    <p:sldId id="400" r:id="rId5"/>
    <p:sldId id="409" r:id="rId6"/>
    <p:sldId id="410" r:id="rId7"/>
    <p:sldId id="411" r:id="rId8"/>
    <p:sldId id="412" r:id="rId9"/>
    <p:sldId id="413" r:id="rId10"/>
    <p:sldId id="414" r:id="rId11"/>
    <p:sldId id="415" r:id="rId12"/>
    <p:sldId id="416"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35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3399"/>
    <a:srgbClr val="3B80F1"/>
    <a:srgbClr val="0066FF"/>
    <a:srgbClr val="FF3300"/>
    <a:srgbClr val="FFFEF9"/>
    <a:srgbClr val="69A4D9"/>
    <a:srgbClr val="0033CC"/>
    <a:srgbClr val="3333FF"/>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24347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203013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77461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90005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01484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39570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18724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74206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51826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82689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ADE2AC-6D69-4A93-AD80-3C96CA1EDEB0}" type="datetimeFigureOut">
              <a:rPr lang="zh-CN" altLang="en-US" smtClean="0"/>
              <a:t>19/09/23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9197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t>19/09/23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47320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剪去单角的矩形 5"/>
          <p:cNvSpPr/>
          <p:nvPr/>
        </p:nvSpPr>
        <p:spPr>
          <a:xfrm>
            <a:off x="667400" y="2435989"/>
            <a:ext cx="10766719" cy="2300768"/>
          </a:xfrm>
          <a:prstGeom prst="snip1Rect">
            <a:avLst/>
          </a:prstGeom>
          <a:solidFill>
            <a:srgbClr val="003399">
              <a:alpha val="65000"/>
            </a:srgbClr>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1001032" y="2672276"/>
            <a:ext cx="10676102" cy="1828193"/>
          </a:xfrm>
          <a:prstGeom prst="rect">
            <a:avLst/>
          </a:prstGeom>
        </p:spPr>
        <p:txBody>
          <a:bodyPr wrap="square">
            <a:spAutoFit/>
          </a:bodyPr>
          <a:lstStyle/>
          <a:p>
            <a:pPr>
              <a:lnSpc>
                <a:spcPct val="120000"/>
              </a:lnSpc>
              <a:spcBef>
                <a:spcPct val="20000"/>
              </a:spcBef>
            </a:pPr>
            <a:r>
              <a:rPr lang="zh-CN" altLang="en-US" sz="2400" dirty="0">
                <a:solidFill>
                  <a:srgbClr val="FFFF00"/>
                </a:solidFill>
                <a:latin typeface="微软雅黑" panose="020B0503020204020204" pitchFamily="34" charset="-122"/>
                <a:ea typeface="微软雅黑" panose="020B0503020204020204" pitchFamily="34" charset="-122"/>
              </a:rPr>
              <a:t>实时操作系统与常规操作系统的区别：</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启动和运行方式不同，</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与应用程序结合的更密切；</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不需要过多地考虑免受应用程序的破坏；</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中一般只包括嵌入式系统所需的服务。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 </a:t>
            </a:r>
            <a:r>
              <a:rPr lang="en-US" altLang="zh-CN" sz="2800" b="1" dirty="0">
                <a:solidFill>
                  <a:schemeClr val="bg1"/>
                </a:solidFill>
                <a:latin typeface="微软雅黑" panose="020B0503020204020204" pitchFamily="34" charset="-122"/>
                <a:ea typeface="微软雅黑" panose="020B0503020204020204" pitchFamily="34" charset="-122"/>
              </a:rPr>
              <a:t>6 </a:t>
            </a:r>
            <a:r>
              <a:rPr lang="zh-CN" altLang="en-US" sz="2800" b="1" dirty="0">
                <a:solidFill>
                  <a:schemeClr val="bg1"/>
                </a:solidFill>
                <a:latin typeface="微软雅黑" panose="020B0503020204020204" pitchFamily="34" charset="-122"/>
                <a:ea typeface="微软雅黑" panose="020B0503020204020204" pitchFamily="34" charset="-122"/>
              </a:rPr>
              <a:t>章 实时操作系统导论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4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235181"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a:t>
            </a:r>
            <a:r>
              <a:rPr lang="zh-CN" altLang="en-US" sz="2400" b="1" dirty="0">
                <a:solidFill>
                  <a:srgbClr val="00B0F0"/>
                </a:solidFill>
                <a:latin typeface="微软雅黑" panose="020B0503020204020204" pitchFamily="34" charset="-122"/>
                <a:ea typeface="微软雅黑" panose="020B0503020204020204" pitchFamily="34" charset="-122"/>
              </a:rPr>
              <a:t>、任务与数据的关系</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矩形 7"/>
          <p:cNvSpPr/>
          <p:nvPr/>
        </p:nvSpPr>
        <p:spPr>
          <a:xfrm>
            <a:off x="1573427" y="3304620"/>
            <a:ext cx="2603156" cy="970817"/>
          </a:xfrm>
          <a:prstGeom prst="rect">
            <a:avLst/>
          </a:prstGeom>
          <a:solidFill>
            <a:srgbClr val="005E9E"/>
          </a:solidFill>
          <a:ln>
            <a:solidFill>
              <a:srgbClr val="15A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每个任务都有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5205637" y="2732557"/>
            <a:ext cx="5397135" cy="743810"/>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rgbClr val="FFFF00"/>
                </a:solidFill>
                <a:latin typeface="微软雅黑" panose="020B0503020204020204" pitchFamily="34" charset="-122"/>
                <a:ea typeface="微软雅黑" panose="020B0503020204020204" pitchFamily="34" charset="-122"/>
              </a:rPr>
              <a:t>私有数据</a:t>
            </a:r>
            <a:r>
              <a:rPr lang="zh-CN" altLang="en-US" sz="2000" dirty="0">
                <a:solidFill>
                  <a:schemeClr val="bg1"/>
                </a:solidFill>
                <a:latin typeface="微软雅黑" panose="020B0503020204020204" pitchFamily="34" charset="-122"/>
                <a:ea typeface="微软雅黑" panose="020B0503020204020204" pitchFamily="34" charset="-122"/>
              </a:rPr>
              <a:t>：寄存器值、程序计数器、栈。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205636" y="4001184"/>
            <a:ext cx="5397135" cy="941518"/>
          </a:xfrm>
          <a:prstGeom prst="rect">
            <a:avLst/>
          </a:prstGeom>
          <a:solidFill>
            <a:srgbClr val="003399">
              <a:alpha val="70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30000"/>
              </a:spcBef>
            </a:pPr>
            <a:r>
              <a:rPr lang="zh-CN" altLang="en-US" sz="2000" dirty="0">
                <a:solidFill>
                  <a:srgbClr val="FFFF00"/>
                </a:solidFill>
                <a:latin typeface="微软雅黑" panose="020B0503020204020204" pitchFamily="34" charset="-122"/>
                <a:ea typeface="微软雅黑" panose="020B0503020204020204" pitchFamily="34" charset="-122"/>
              </a:rPr>
              <a:t>共享数据</a:t>
            </a:r>
            <a:r>
              <a:rPr lang="zh-CN" altLang="en-US" sz="2000" dirty="0">
                <a:solidFill>
                  <a:schemeClr val="bg1"/>
                </a:solidFill>
                <a:latin typeface="微软雅黑" panose="020B0503020204020204" pitchFamily="34" charset="-122"/>
                <a:ea typeface="微软雅黑" panose="020B0503020204020204" pitchFamily="34" charset="-122"/>
              </a:rPr>
              <a:t>：全局数据、静态数据、初始化数据 、非初始化数据。</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29663" y="3155092"/>
            <a:ext cx="0" cy="13674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637901" y="3146854"/>
            <a:ext cx="4524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637901" y="4506097"/>
            <a:ext cx="4524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316623" y="3805881"/>
            <a:ext cx="32127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11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13" name="Picture 1026" descr="t06-05"/>
          <p:cNvPicPr>
            <a:picLocks noChangeAspect="1" noChangeArrowheads="1"/>
          </p:cNvPicPr>
          <p:nvPr/>
        </p:nvPicPr>
        <p:blipFill>
          <a:blip r:embed="rId4" cstate="print"/>
          <a:srcRect/>
          <a:stretch>
            <a:fillRect/>
          </a:stretch>
        </p:blipFill>
        <p:spPr bwMode="auto">
          <a:xfrm>
            <a:off x="3027406" y="998280"/>
            <a:ext cx="6064250" cy="5497512"/>
          </a:xfrm>
          <a:prstGeom prst="rect">
            <a:avLst/>
          </a:prstGeom>
          <a:noFill/>
        </p:spPr>
      </p:pic>
    </p:spTree>
    <p:extLst>
      <p:ext uri="{BB962C8B-B14F-4D97-AF65-F5344CB8AC3E}">
        <p14:creationId xmlns:p14="http://schemas.microsoft.com/office/powerpoint/2010/main" val="376295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235181"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a:t>
            </a:r>
            <a:r>
              <a:rPr lang="zh-CN" altLang="en-US" sz="2400" b="1" dirty="0">
                <a:solidFill>
                  <a:srgbClr val="00B0F0"/>
                </a:solidFill>
                <a:latin typeface="微软雅黑" panose="020B0503020204020204" pitchFamily="34" charset="-122"/>
                <a:ea typeface="微软雅黑" panose="020B0503020204020204" pitchFamily="34" charset="-122"/>
              </a:rPr>
              <a:t>、任务与数据的关系</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2"/>
          <p:cNvSpPr txBox="1">
            <a:spLocks noChangeArrowheads="1"/>
          </p:cNvSpPr>
          <p:nvPr/>
        </p:nvSpPr>
        <p:spPr bwMode="auto">
          <a:xfrm>
            <a:off x="642688" y="1765434"/>
            <a:ext cx="10742004" cy="801373"/>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从图中可以看出：</a:t>
            </a:r>
            <a:r>
              <a:rPr lang="zh-CN" altLang="en-US" sz="2000" dirty="0">
                <a:solidFill>
                  <a:srgbClr val="FFFF00"/>
                </a:solidFill>
                <a:latin typeface="微软雅黑" panose="020B0503020204020204" pitchFamily="34" charset="-122"/>
                <a:ea typeface="微软雅黑" panose="020B0503020204020204" pitchFamily="34" charset="-122"/>
              </a:rPr>
              <a:t>私有数据</a:t>
            </a:r>
            <a:r>
              <a:rPr lang="zh-CN" altLang="en-US" sz="2000" dirty="0">
                <a:solidFill>
                  <a:schemeClr val="bg1"/>
                </a:solidFill>
                <a:latin typeface="微软雅黑" panose="020B0503020204020204" pitchFamily="34" charset="-122"/>
                <a:ea typeface="微软雅黑" panose="020B0503020204020204" pitchFamily="34" charset="-122"/>
              </a:rPr>
              <a:t>对于其它任务是不可用的。而</a:t>
            </a:r>
            <a:r>
              <a:rPr lang="zh-CN" altLang="en-US" sz="2000" dirty="0">
                <a:solidFill>
                  <a:srgbClr val="FFFF00"/>
                </a:solidFill>
                <a:latin typeface="微软雅黑" panose="020B0503020204020204" pitchFamily="34" charset="-122"/>
                <a:ea typeface="微软雅黑" panose="020B0503020204020204" pitchFamily="34" charset="-122"/>
              </a:rPr>
              <a:t>共享数据</a:t>
            </a:r>
            <a:r>
              <a:rPr lang="zh-CN" altLang="en-US" sz="2000" dirty="0">
                <a:solidFill>
                  <a:schemeClr val="bg1"/>
                </a:solidFill>
                <a:latin typeface="微软雅黑" panose="020B0503020204020204" pitchFamily="34" charset="-122"/>
                <a:ea typeface="微软雅黑" panose="020B0503020204020204" pitchFamily="34" charset="-122"/>
              </a:rPr>
              <a:t>可以通过共享变量很容易地将数据从一个任务转移到另一个任务。具体实现方法有两个，</a:t>
            </a:r>
            <a:r>
              <a:rPr lang="zh-CN" altLang="en-US" sz="2000" dirty="0">
                <a:solidFill>
                  <a:srgbClr val="FFFF00"/>
                </a:solidFill>
                <a:latin typeface="微软雅黑" panose="020B0503020204020204" pitchFamily="34" charset="-122"/>
                <a:ea typeface="微软雅黑" panose="020B0503020204020204" pitchFamily="34" charset="-122"/>
              </a:rPr>
              <a:t>？？</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14" name="矩形 13"/>
          <p:cNvSpPr/>
          <p:nvPr/>
        </p:nvSpPr>
        <p:spPr>
          <a:xfrm>
            <a:off x="1630415" y="3263825"/>
            <a:ext cx="4160785" cy="1530598"/>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方法</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：让两个任务在同一个模块中声明变量。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358932" y="3263825"/>
            <a:ext cx="4160785" cy="1530598"/>
          </a:xfrm>
          <a:prstGeom prst="rect">
            <a:avLst/>
          </a:prstGeom>
          <a:solidFill>
            <a:schemeClr val="accent1">
              <a:lumMod val="75000"/>
              <a:alpha val="69804"/>
            </a:schemeClr>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方法</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：在一个任务中将变量声明为公共变量，然后在另一个任务中把它们声明为外部变量。</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924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95786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6.2.1  </a:t>
            </a:r>
            <a:r>
              <a:rPr lang="zh-CN" altLang="en-US" sz="2400" b="1" dirty="0">
                <a:solidFill>
                  <a:srgbClr val="00B0F0"/>
                </a:solidFill>
                <a:latin typeface="微软雅黑" panose="020B0503020204020204" pitchFamily="34" charset="-122"/>
                <a:ea typeface="微软雅黑" panose="020B0503020204020204" pitchFamily="34" charset="-122"/>
              </a:rPr>
              <a:t>共享数据问题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2"/>
          <p:cNvSpPr txBox="1">
            <a:spLocks noChangeArrowheads="1"/>
          </p:cNvSpPr>
          <p:nvPr/>
        </p:nvSpPr>
        <p:spPr bwMode="auto">
          <a:xfrm>
            <a:off x="642688" y="1765434"/>
            <a:ext cx="4967280" cy="2215991"/>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在右边的</a:t>
            </a:r>
            <a:r>
              <a:rPr lang="zh-CN" altLang="en-US" sz="2000" dirty="0">
                <a:solidFill>
                  <a:schemeClr val="bg1"/>
                </a:solidFill>
                <a:latin typeface="微软雅黑" panose="020B0503020204020204" pitchFamily="34" charset="-122"/>
                <a:ea typeface="微软雅黑" panose="020B0503020204020204" pitchFamily="34" charset="-122"/>
              </a:rPr>
              <a:t>程序代码中可能在什么</a:t>
            </a:r>
            <a:r>
              <a:rPr lang="zh-CN" altLang="en-US" sz="2000" dirty="0" smtClean="0">
                <a:solidFill>
                  <a:schemeClr val="bg1"/>
                </a:solidFill>
                <a:latin typeface="微软雅黑" panose="020B0503020204020204" pitchFamily="34" charset="-122"/>
                <a:ea typeface="微软雅黑" panose="020B0503020204020204" pitchFamily="34" charset="-122"/>
              </a:rPr>
              <a:t>问题</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smtClean="0">
                <a:solidFill>
                  <a:srgbClr val="FFFF00"/>
                </a:solidFill>
                <a:latin typeface="微软雅黑" panose="020B0503020204020204" pitchFamily="34" charset="-122"/>
                <a:ea typeface="微软雅黑" panose="020B0503020204020204" pitchFamily="34" charset="-122"/>
              </a:rPr>
              <a:t>共享</a:t>
            </a:r>
            <a:r>
              <a:rPr lang="zh-CN" altLang="en-US" sz="2000" dirty="0">
                <a:solidFill>
                  <a:srgbClr val="FFFF00"/>
                </a:solidFill>
                <a:latin typeface="微软雅黑" panose="020B0503020204020204" pitchFamily="34" charset="-122"/>
                <a:ea typeface="微软雅黑" panose="020B0503020204020204" pitchFamily="34" charset="-122"/>
              </a:rPr>
              <a:t>数据问题</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而</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提供了解决这个问题的工具，这将在下节中讨论。</a:t>
            </a:r>
            <a:endParaRPr lang="zh-CN" altLang="en-US" sz="2000" dirty="0">
              <a:solidFill>
                <a:srgbClr val="FFFF00"/>
              </a:solidFill>
              <a:latin typeface="微软雅黑" panose="020B0503020204020204" pitchFamily="34" charset="-122"/>
              <a:ea typeface="微软雅黑" panose="020B0503020204020204" pitchFamily="34" charset="-122"/>
            </a:endParaRPr>
          </a:p>
        </p:txBody>
      </p:sp>
      <p:pic>
        <p:nvPicPr>
          <p:cNvPr id="9" name="Picture 2" descr="t06-06"/>
          <p:cNvPicPr>
            <a:picLocks noChangeAspect="1" noChangeArrowheads="1"/>
          </p:cNvPicPr>
          <p:nvPr/>
        </p:nvPicPr>
        <p:blipFill>
          <a:blip r:embed="rId4" cstate="print"/>
          <a:srcRect/>
          <a:stretch>
            <a:fillRect/>
          </a:stretch>
        </p:blipFill>
        <p:spPr bwMode="auto">
          <a:xfrm>
            <a:off x="6515659" y="889685"/>
            <a:ext cx="4043062" cy="5815915"/>
          </a:xfrm>
          <a:prstGeom prst="rect">
            <a:avLst/>
          </a:prstGeom>
          <a:noFill/>
        </p:spPr>
      </p:pic>
      <p:sp>
        <p:nvSpPr>
          <p:cNvPr id="10" name="Oval 3"/>
          <p:cNvSpPr>
            <a:spLocks noChangeArrowheads="1"/>
          </p:cNvSpPr>
          <p:nvPr/>
        </p:nvSpPr>
        <p:spPr bwMode="auto">
          <a:xfrm>
            <a:off x="7262975" y="2920515"/>
            <a:ext cx="1992407" cy="437613"/>
          </a:xfrm>
          <a:prstGeom prst="ellipse">
            <a:avLst/>
          </a:prstGeom>
          <a:noFill/>
          <a:ln w="9525">
            <a:solidFill>
              <a:srgbClr val="FF6600"/>
            </a:solidFill>
            <a:round/>
            <a:headEnd/>
            <a:tailEnd/>
          </a:ln>
          <a:effectLst/>
        </p:spPr>
        <p:txBody>
          <a:bodyPr wrap="none" anchor="ctr"/>
          <a:lstStyle/>
          <a:p>
            <a:endParaRPr lang="zh-CN" altLang="en-US"/>
          </a:p>
        </p:txBody>
      </p:sp>
      <p:sp>
        <p:nvSpPr>
          <p:cNvPr id="11" name="Line 4"/>
          <p:cNvSpPr>
            <a:spLocks noChangeShapeType="1"/>
          </p:cNvSpPr>
          <p:nvPr/>
        </p:nvSpPr>
        <p:spPr bwMode="auto">
          <a:xfrm flipV="1">
            <a:off x="7422277" y="5661022"/>
            <a:ext cx="2120444" cy="1"/>
          </a:xfrm>
          <a:prstGeom prst="line">
            <a:avLst/>
          </a:prstGeom>
          <a:noFill/>
          <a:ln w="9525">
            <a:solidFill>
              <a:srgbClr val="FF6600"/>
            </a:solidFill>
            <a:round/>
            <a:headEnd/>
            <a:tailEnd/>
          </a:ln>
          <a:effectLst/>
        </p:spPr>
        <p:txBody>
          <a:bodyPr/>
          <a:lstStyle/>
          <a:p>
            <a:endParaRPr lang="zh-CN" altLang="en-US"/>
          </a:p>
        </p:txBody>
      </p:sp>
    </p:spTree>
    <p:extLst>
      <p:ext uri="{BB962C8B-B14F-4D97-AF65-F5344CB8AC3E}">
        <p14:creationId xmlns:p14="http://schemas.microsoft.com/office/powerpoint/2010/main" val="136768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5" name="Picture 2" descr="t06-07"/>
          <p:cNvPicPr>
            <a:picLocks noChangeAspect="1" noChangeArrowheads="1"/>
          </p:cNvPicPr>
          <p:nvPr/>
        </p:nvPicPr>
        <p:blipFill>
          <a:blip r:embed="rId4" cstate="print"/>
          <a:srcRect/>
          <a:stretch>
            <a:fillRect/>
          </a:stretch>
        </p:blipFill>
        <p:spPr bwMode="auto">
          <a:xfrm>
            <a:off x="1068931" y="1017114"/>
            <a:ext cx="4325835" cy="5534788"/>
          </a:xfrm>
          <a:prstGeom prst="rect">
            <a:avLst/>
          </a:prstGeom>
          <a:noFill/>
        </p:spPr>
      </p:pic>
      <p:sp>
        <p:nvSpPr>
          <p:cNvPr id="6" name="Line 3"/>
          <p:cNvSpPr>
            <a:spLocks noChangeShapeType="1"/>
          </p:cNvSpPr>
          <p:nvPr/>
        </p:nvSpPr>
        <p:spPr bwMode="auto">
          <a:xfrm>
            <a:off x="1969400" y="2151191"/>
            <a:ext cx="1320800" cy="0"/>
          </a:xfrm>
          <a:prstGeom prst="line">
            <a:avLst/>
          </a:prstGeom>
          <a:noFill/>
          <a:ln w="9525">
            <a:solidFill>
              <a:srgbClr val="FF6600"/>
            </a:solidFill>
            <a:round/>
            <a:headEnd/>
            <a:tailEnd/>
          </a:ln>
          <a:effectLst/>
        </p:spPr>
        <p:txBody>
          <a:bodyPr/>
          <a:lstStyle/>
          <a:p>
            <a:endParaRPr lang="zh-CN" altLang="en-US"/>
          </a:p>
        </p:txBody>
      </p:sp>
      <p:sp>
        <p:nvSpPr>
          <p:cNvPr id="7" name="Line 4"/>
          <p:cNvSpPr>
            <a:spLocks noChangeShapeType="1"/>
          </p:cNvSpPr>
          <p:nvPr/>
        </p:nvSpPr>
        <p:spPr bwMode="auto">
          <a:xfrm>
            <a:off x="1993212" y="3841108"/>
            <a:ext cx="1320800" cy="0"/>
          </a:xfrm>
          <a:prstGeom prst="line">
            <a:avLst/>
          </a:prstGeom>
          <a:noFill/>
          <a:ln w="9525">
            <a:solidFill>
              <a:srgbClr val="FF6600"/>
            </a:solidFill>
            <a:round/>
            <a:headEnd/>
            <a:tailEnd/>
          </a:ln>
          <a:effectLst/>
        </p:spPr>
        <p:txBody>
          <a:bodyPr/>
          <a:lstStyle/>
          <a:p>
            <a:endParaRPr lang="zh-CN" altLang="en-US"/>
          </a:p>
        </p:txBody>
      </p:sp>
      <p:pic>
        <p:nvPicPr>
          <p:cNvPr id="8" name="Picture 2" descr="t06-08"/>
          <p:cNvPicPr>
            <a:picLocks noChangeAspect="1" noChangeArrowheads="1"/>
          </p:cNvPicPr>
          <p:nvPr/>
        </p:nvPicPr>
        <p:blipFill>
          <a:blip r:embed="rId5" cstate="print"/>
          <a:srcRect/>
          <a:stretch>
            <a:fillRect/>
          </a:stretch>
        </p:blipFill>
        <p:spPr bwMode="auto">
          <a:xfrm>
            <a:off x="6012064" y="1017115"/>
            <a:ext cx="5105571" cy="5534787"/>
          </a:xfrm>
          <a:prstGeom prst="rect">
            <a:avLst/>
          </a:prstGeom>
          <a:noFill/>
        </p:spPr>
      </p:pic>
    </p:spTree>
    <p:extLst>
      <p:ext uri="{BB962C8B-B14F-4D97-AF65-F5344CB8AC3E}">
        <p14:creationId xmlns:p14="http://schemas.microsoft.com/office/powerpoint/2010/main" val="196777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342308"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6.2.2  </a:t>
            </a:r>
            <a:r>
              <a:rPr lang="zh-CN" altLang="en-US" sz="2400" b="1" dirty="0">
                <a:solidFill>
                  <a:srgbClr val="00B0F0"/>
                </a:solidFill>
                <a:latin typeface="微软雅黑" panose="020B0503020204020204" pitchFamily="34" charset="-122"/>
                <a:ea typeface="微软雅黑" panose="020B0503020204020204" pitchFamily="34" charset="-122"/>
              </a:rPr>
              <a:t>可重入性</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4" name="Text Box 2"/>
          <p:cNvSpPr txBox="1">
            <a:spLocks noChangeArrowheads="1"/>
          </p:cNvSpPr>
          <p:nvPr/>
        </p:nvSpPr>
        <p:spPr bwMode="auto">
          <a:xfrm>
            <a:off x="642688" y="1765434"/>
            <a:ext cx="10742004" cy="4431983"/>
          </a:xfrm>
          <a:prstGeom prst="rect">
            <a:avLst/>
          </a:prstGeom>
          <a:noFill/>
          <a:ln w="9525">
            <a:noFill/>
            <a:miter lim="800000"/>
            <a:headEnd/>
            <a:tailEnd/>
          </a:ln>
          <a:effectLst/>
        </p:spPr>
        <p:txBody>
          <a:bodyPr wrap="square">
            <a:spAutoFit/>
          </a:bodyPr>
          <a:lstStyle/>
          <a:p>
            <a:pPr>
              <a:lnSpc>
                <a:spcPct val="120000"/>
              </a:lnSpc>
              <a:spcBef>
                <a:spcPct val="30000"/>
              </a:spcBef>
            </a:pP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、什么是可重入函数？</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可</a:t>
            </a:r>
            <a:r>
              <a:rPr lang="zh-CN" altLang="en-US" sz="2000" dirty="0">
                <a:solidFill>
                  <a:schemeClr val="bg1"/>
                </a:solidFill>
                <a:latin typeface="微软雅黑" panose="020B0503020204020204" pitchFamily="34" charset="-122"/>
                <a:ea typeface="微软雅黑" panose="020B0503020204020204" pitchFamily="34" charset="-122"/>
              </a:rPr>
              <a:t>重入函数是指能够被多个任务调用的函数，即使 </a:t>
            </a:r>
            <a:r>
              <a:rPr lang="en-US" altLang="zh-CN" sz="2000" dirty="0">
                <a:solidFill>
                  <a:schemeClr val="bg1"/>
                </a:solidFill>
                <a:latin typeface="微软雅黑" panose="020B0503020204020204" pitchFamily="34" charset="-122"/>
                <a:ea typeface="微软雅黑" panose="020B0503020204020204" pitchFamily="34" charset="-122"/>
              </a:rPr>
              <a:t>RTOS </a:t>
            </a:r>
            <a:r>
              <a:rPr lang="zh-CN" altLang="en-US" sz="2000" dirty="0">
                <a:solidFill>
                  <a:schemeClr val="bg1"/>
                </a:solidFill>
                <a:latin typeface="微软雅黑" panose="020B0503020204020204" pitchFamily="34" charset="-122"/>
                <a:ea typeface="微软雅黑" panose="020B0503020204020204" pitchFamily="34" charset="-122"/>
              </a:rPr>
              <a:t>在一个任务执行这个函数的期间进行了任务的切换，这个函数也能正确地运行</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en-US" altLang="zh-CN" sz="2000" dirty="0">
                <a:solidFill>
                  <a:srgbClr val="FFFF00"/>
                </a:solidFill>
                <a:latin typeface="微软雅黑" panose="020B0503020204020204" pitchFamily="34" charset="-122"/>
                <a:ea typeface="微软雅黑" panose="020B0503020204020204" pitchFamily="34" charset="-122"/>
              </a:rPr>
              <a:t>2</a:t>
            </a:r>
            <a:r>
              <a:rPr lang="zh-CN" altLang="en-US" sz="2000" dirty="0">
                <a:solidFill>
                  <a:srgbClr val="FFFF00"/>
                </a:solidFill>
                <a:latin typeface="微软雅黑" panose="020B0503020204020204" pitchFamily="34" charset="-122"/>
                <a:ea typeface="微软雅黑" panose="020B0503020204020204" pitchFamily="34" charset="-122"/>
              </a:rPr>
              <a:t>、可重入函数的判断规则</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）一个可重入的函数一般用原子的方法使用变量，除非这些变量存储在调用这个函数的堆栈中或这些变量是任务的私有变量；</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）一个可重入函数一般不调用其它的不可重入的函数；</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）一个可重入函数一般不用非原子的方法使用硬件。</a:t>
            </a: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77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8715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6.2.3  C </a:t>
            </a:r>
            <a:r>
              <a:rPr lang="zh-CN" altLang="en-US" sz="2400" b="1" dirty="0">
                <a:solidFill>
                  <a:srgbClr val="00B0F0"/>
                </a:solidFill>
                <a:latin typeface="微软雅黑" panose="020B0503020204020204" pitchFamily="34" charset="-122"/>
                <a:ea typeface="微软雅黑" panose="020B0503020204020204" pitchFamily="34" charset="-122"/>
              </a:rPr>
              <a:t>语言变量存储复习</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4" descr="t06-09"/>
          <p:cNvPicPr>
            <a:picLocks noChangeAspect="1" noChangeArrowheads="1"/>
          </p:cNvPicPr>
          <p:nvPr/>
        </p:nvPicPr>
        <p:blipFill>
          <a:blip r:embed="rId4" cstate="print"/>
          <a:srcRect/>
          <a:stretch>
            <a:fillRect/>
          </a:stretch>
        </p:blipFill>
        <p:spPr bwMode="auto">
          <a:xfrm>
            <a:off x="3032941" y="1856086"/>
            <a:ext cx="5997575" cy="4467225"/>
          </a:xfrm>
          <a:prstGeom prst="rect">
            <a:avLst/>
          </a:prstGeom>
          <a:noFill/>
        </p:spPr>
      </p:pic>
    </p:spTree>
    <p:extLst>
      <p:ext uri="{BB962C8B-B14F-4D97-AF65-F5344CB8AC3E}">
        <p14:creationId xmlns:p14="http://schemas.microsoft.com/office/powerpoint/2010/main" val="283044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6.2.4  </a:t>
            </a:r>
            <a:r>
              <a:rPr lang="zh-CN" altLang="en-US" sz="2400" b="1" dirty="0">
                <a:solidFill>
                  <a:srgbClr val="00B0F0"/>
                </a:solidFill>
                <a:latin typeface="微软雅黑" panose="020B0503020204020204" pitchFamily="34" charset="-122"/>
                <a:ea typeface="微软雅黑" panose="020B0503020204020204" pitchFamily="34" charset="-122"/>
              </a:rPr>
              <a:t>可重入规则的应用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7" name="Picture 4" descr="t06-10"/>
          <p:cNvPicPr>
            <a:picLocks noChangeAspect="1" noChangeArrowheads="1"/>
          </p:cNvPicPr>
          <p:nvPr/>
        </p:nvPicPr>
        <p:blipFill>
          <a:blip r:embed="rId4" cstate="print"/>
          <a:srcRect/>
          <a:stretch>
            <a:fillRect/>
          </a:stretch>
        </p:blipFill>
        <p:spPr bwMode="auto">
          <a:xfrm>
            <a:off x="6024459" y="1903671"/>
            <a:ext cx="4941887" cy="4060825"/>
          </a:xfrm>
          <a:prstGeom prst="rect">
            <a:avLst/>
          </a:prstGeom>
          <a:noFill/>
        </p:spPr>
      </p:pic>
      <p:sp>
        <p:nvSpPr>
          <p:cNvPr id="8" name="Text Box 2"/>
          <p:cNvSpPr txBox="1">
            <a:spLocks noChangeArrowheads="1"/>
          </p:cNvSpPr>
          <p:nvPr/>
        </p:nvSpPr>
        <p:spPr bwMode="auto">
          <a:xfrm>
            <a:off x="642688" y="1765434"/>
            <a:ext cx="4967280" cy="2258567"/>
          </a:xfrm>
          <a:prstGeom prst="rect">
            <a:avLst/>
          </a:prstGeom>
          <a:noFill/>
          <a:ln w="9525">
            <a:noFill/>
            <a:miter lim="800000"/>
            <a:headEnd/>
            <a:tailEnd/>
          </a:ln>
          <a:effectLst/>
        </p:spPr>
        <p:txBody>
          <a:bodyPr wrap="square">
            <a:spAutoFit/>
          </a:bodyPr>
          <a:lstStyle/>
          <a:p>
            <a:pPr>
              <a:lnSpc>
                <a:spcPct val="120000"/>
              </a:lnSpc>
              <a:spcBef>
                <a:spcPct val="30000"/>
              </a:spcBef>
            </a:pP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、实例分析</a:t>
            </a:r>
          </a:p>
          <a:p>
            <a:pPr>
              <a:lnSpc>
                <a:spcPct val="120000"/>
              </a:lnSpc>
              <a:spcBef>
                <a:spcPct val="30000"/>
              </a:spcBef>
            </a:pPr>
            <a:r>
              <a:rPr lang="en-US" altLang="zh-CN" sz="2000" dirty="0" smtClean="0">
                <a:solidFill>
                  <a:schemeClr val="bg1"/>
                </a:solidFill>
                <a:latin typeface="微软雅黑" panose="020B0503020204020204" pitchFamily="34" charset="-122"/>
                <a:ea typeface="微软雅黑" panose="020B0503020204020204" pitchFamily="34" charset="-122"/>
              </a:rPr>
              <a:t>display</a:t>
            </a:r>
            <a:r>
              <a:rPr lang="zh-CN" altLang="en-US" sz="2000" dirty="0">
                <a:solidFill>
                  <a:schemeClr val="bg1"/>
                </a:solidFill>
                <a:latin typeface="微软雅黑" panose="020B0503020204020204" pitchFamily="34" charset="-122"/>
                <a:ea typeface="微软雅黑" panose="020B0503020204020204" pitchFamily="34" charset="-122"/>
              </a:rPr>
              <a:t>函数是不可重入的。</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）违背了原则</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fError</a:t>
            </a:r>
            <a:r>
              <a:rPr lang="zh-CN" altLang="en-US" sz="2000" dirty="0">
                <a:solidFill>
                  <a:schemeClr val="bg1"/>
                </a:solidFill>
                <a:latin typeface="微软雅黑" panose="020B0503020204020204" pitchFamily="34" charset="-122"/>
                <a:ea typeface="微软雅黑" panose="020B0503020204020204" pitchFamily="34" charset="-122"/>
              </a:rPr>
              <a:t>是共享的，且是非原子的；</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）也可能违背规则</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732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6.2.4  </a:t>
            </a:r>
            <a:r>
              <a:rPr lang="zh-CN" altLang="en-US" sz="2400" b="1" dirty="0">
                <a:solidFill>
                  <a:srgbClr val="00B0F0"/>
                </a:solidFill>
                <a:latin typeface="微软雅黑" panose="020B0503020204020204" pitchFamily="34" charset="-122"/>
                <a:ea typeface="微软雅黑" panose="020B0503020204020204" pitchFamily="34" charset="-122"/>
              </a:rPr>
              <a:t>可重入规则的应用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65434"/>
            <a:ext cx="10536058" cy="3600986"/>
          </a:xfrm>
          <a:prstGeom prst="rect">
            <a:avLst/>
          </a:prstGeom>
          <a:noFill/>
          <a:ln w="9525">
            <a:noFill/>
            <a:miter lim="800000"/>
            <a:headEnd/>
            <a:tailEnd/>
          </a:ln>
          <a:effectLst/>
        </p:spPr>
        <p:txBody>
          <a:bodyPr wrap="square">
            <a:spAutoFit/>
          </a:bodyPr>
          <a:lstStyle/>
          <a:p>
            <a:pPr>
              <a:lnSpc>
                <a:spcPct val="120000"/>
              </a:lnSpc>
              <a:spcBef>
                <a:spcPct val="30000"/>
              </a:spcBef>
            </a:pPr>
            <a:r>
              <a:rPr lang="en-US" altLang="zh-CN" sz="2000" dirty="0">
                <a:solidFill>
                  <a:srgbClr val="FFFF00"/>
                </a:solidFill>
                <a:latin typeface="微软雅黑" panose="020B0503020204020204" pitchFamily="34" charset="-122"/>
                <a:ea typeface="微软雅黑" panose="020B0503020204020204" pitchFamily="34" charset="-122"/>
              </a:rPr>
              <a:t>2</a:t>
            </a:r>
            <a:r>
              <a:rPr lang="zh-CN" altLang="en-US" sz="2000" dirty="0">
                <a:solidFill>
                  <a:srgbClr val="FFFF00"/>
                </a:solidFill>
                <a:latin typeface="微软雅黑" panose="020B0503020204020204" pitchFamily="34" charset="-122"/>
                <a:ea typeface="微软雅黑" panose="020B0503020204020204" pitchFamily="34" charset="-122"/>
              </a:rPr>
              <a:t>、更为隐蔽的实例</a:t>
            </a:r>
          </a:p>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static </a:t>
            </a:r>
            <a:r>
              <a:rPr lang="en-US" altLang="zh-CN" sz="2000" dirty="0" err="1">
                <a:solidFill>
                  <a:schemeClr val="bg1"/>
                </a:solidFill>
                <a:latin typeface="微软雅黑" panose="020B0503020204020204" pitchFamily="34" charset="-122"/>
                <a:ea typeface="微软雅黑" panose="020B0503020204020204" pitchFamily="34" charset="-122"/>
              </a:rPr>
              <a:t>int</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en-US" altLang="zh-CN" sz="2000"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    void </a:t>
            </a:r>
            <a:r>
              <a:rPr lang="en-US" altLang="zh-CN" sz="2000" dirty="0" err="1">
                <a:solidFill>
                  <a:schemeClr val="bg1"/>
                </a:solidFill>
                <a:latin typeface="微软雅黑" panose="020B0503020204020204" pitchFamily="34" charset="-122"/>
                <a:ea typeface="微软雅黑" panose="020B0503020204020204" pitchFamily="34" charset="-122"/>
              </a:rPr>
              <a:t>vCountErrors</a:t>
            </a:r>
            <a:r>
              <a:rPr lang="en-US" altLang="zh-CN" sz="2000" dirty="0">
                <a:solidFill>
                  <a:schemeClr val="bg1"/>
                </a:solidFill>
                <a:latin typeface="微软雅黑" panose="020B0503020204020204" pitchFamily="34" charset="-122"/>
                <a:ea typeface="微软雅黑" panose="020B0503020204020204" pitchFamily="34" charset="-122"/>
              </a:rPr>
              <a:t>(void)</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    {</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en-US" altLang="zh-CN" sz="2000"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    }</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这个</a:t>
            </a:r>
            <a:r>
              <a:rPr lang="zh-CN" altLang="en-US" sz="2000" dirty="0">
                <a:solidFill>
                  <a:schemeClr val="bg1"/>
                </a:solidFill>
                <a:latin typeface="微软雅黑" panose="020B0503020204020204" pitchFamily="34" charset="-122"/>
                <a:ea typeface="微软雅黑" panose="020B0503020204020204" pitchFamily="34" charset="-122"/>
              </a:rPr>
              <a:t>函数明显地改变了一个非堆栈变量。根据规则</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，一个可重入的函数不能用非原子的方法使用非堆栈变量。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6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6.2.4  </a:t>
            </a:r>
            <a:r>
              <a:rPr lang="zh-CN" altLang="en-US" sz="2400" b="1" dirty="0">
                <a:solidFill>
                  <a:srgbClr val="00B0F0"/>
                </a:solidFill>
                <a:latin typeface="微软雅黑" panose="020B0503020204020204" pitchFamily="34" charset="-122"/>
                <a:ea typeface="微软雅黑" panose="020B0503020204020204" pitchFamily="34" charset="-122"/>
              </a:rPr>
              <a:t>可重入规则的应用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65434"/>
            <a:ext cx="10536058" cy="2308324"/>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a:solidFill>
                  <a:srgbClr val="FFFF00"/>
                </a:solidFill>
                <a:latin typeface="微软雅黑" panose="020B0503020204020204" pitchFamily="34" charset="-122"/>
                <a:ea typeface="微软雅黑" panose="020B0503020204020204" pitchFamily="34" charset="-122"/>
              </a:rPr>
              <a:t>问题：</a:t>
            </a:r>
            <a:r>
              <a:rPr lang="en-US"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zh-CN" altLang="en-US" sz="2000" dirty="0">
                <a:solidFill>
                  <a:schemeClr val="bg1"/>
                </a:solidFill>
                <a:latin typeface="微软雅黑" panose="020B0503020204020204" pitchFamily="34" charset="-122"/>
                <a:ea typeface="微软雅黑" panose="020B0503020204020204" pitchFamily="34" charset="-122"/>
              </a:rPr>
              <a:t>是原子的吗</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solidFill>
                  <a:srgbClr val="FFFF00"/>
                </a:solidFill>
                <a:latin typeface="微软雅黑" panose="020B0503020204020204" pitchFamily="34" charset="-122"/>
                <a:ea typeface="微软雅黑" panose="020B0503020204020204" pitchFamily="34" charset="-122"/>
              </a:rPr>
              <a:t>回答：</a:t>
            </a:r>
            <a:r>
              <a:rPr lang="zh-CN" altLang="en-US" sz="2000" dirty="0">
                <a:solidFill>
                  <a:schemeClr val="bg1"/>
                </a:solidFill>
                <a:latin typeface="微软雅黑" panose="020B0503020204020204" pitchFamily="34" charset="-122"/>
                <a:ea typeface="微软雅黑" panose="020B0503020204020204" pitchFamily="34" charset="-122"/>
              </a:rPr>
              <a:t>不确定。</a:t>
            </a:r>
          </a:p>
          <a:p>
            <a:pPr>
              <a:lnSpc>
                <a:spcPct val="120000"/>
              </a:lnSpc>
              <a:spcBef>
                <a:spcPct val="30000"/>
              </a:spcBef>
            </a:pPr>
            <a:r>
              <a:rPr lang="zh-CN" altLang="en-US" sz="2000" dirty="0">
                <a:solidFill>
                  <a:srgbClr val="FFFF00"/>
                </a:solidFill>
                <a:latin typeface="微软雅黑" panose="020B0503020204020204" pitchFamily="34" charset="-122"/>
                <a:ea typeface="微软雅黑" panose="020B0503020204020204" pitchFamily="34" charset="-122"/>
              </a:rPr>
              <a:t>原因：</a:t>
            </a:r>
            <a:r>
              <a:rPr lang="zh-CN" altLang="en-US" sz="2000" dirty="0">
                <a:solidFill>
                  <a:schemeClr val="bg1"/>
                </a:solidFill>
                <a:latin typeface="微软雅黑" panose="020B0503020204020204" pitchFamily="34" charset="-122"/>
                <a:ea typeface="微软雅黑" panose="020B0503020204020204" pitchFamily="34" charset="-122"/>
              </a:rPr>
              <a:t>取决于所用的微处理器和编译器。</a:t>
            </a: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38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 </a:t>
            </a:r>
            <a:r>
              <a:rPr lang="en-US" altLang="zh-CN" sz="2800" b="1" dirty="0">
                <a:solidFill>
                  <a:schemeClr val="bg1"/>
                </a:solidFill>
                <a:latin typeface="微软雅黑" panose="020B0503020204020204" pitchFamily="34" charset="-122"/>
                <a:ea typeface="微软雅黑" panose="020B0503020204020204" pitchFamily="34" charset="-122"/>
              </a:rPr>
              <a:t>6 </a:t>
            </a:r>
            <a:r>
              <a:rPr lang="zh-CN" altLang="en-US" sz="2800" b="1" dirty="0">
                <a:solidFill>
                  <a:schemeClr val="bg1"/>
                </a:solidFill>
                <a:latin typeface="微软雅黑" panose="020B0503020204020204" pitchFamily="34" charset="-122"/>
                <a:ea typeface="微软雅黑" panose="020B0503020204020204" pitchFamily="34" charset="-122"/>
              </a:rPr>
              <a:t>章 实时操作系统导论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1" name="矩形 10"/>
          <p:cNvSpPr/>
          <p:nvPr/>
        </p:nvSpPr>
        <p:spPr>
          <a:xfrm>
            <a:off x="642688" y="1066862"/>
            <a:ext cx="2031325"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本章学习内容</a:t>
            </a:r>
          </a:p>
        </p:txBody>
      </p:sp>
      <p:sp>
        <p:nvSpPr>
          <p:cNvPr id="12" name="矩形 11"/>
          <p:cNvSpPr/>
          <p:nvPr/>
        </p:nvSpPr>
        <p:spPr>
          <a:xfrm>
            <a:off x="1114653" y="1856086"/>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86501" y="2590507"/>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58349" y="3341731"/>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930197" y="1842298"/>
            <a:ext cx="2339102"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任务和任务状态</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658349" y="2399783"/>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947945" y="3134204"/>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02045" y="3885428"/>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02045" y="2589812"/>
            <a:ext cx="1723549"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任务和数据</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6" name="矩形 25"/>
          <p:cNvSpPr/>
          <p:nvPr/>
        </p:nvSpPr>
        <p:spPr>
          <a:xfrm>
            <a:off x="2473893" y="3322297"/>
            <a:ext cx="2646878"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信号量和共享数据</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199591" y="1897101"/>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71439" y="2631522"/>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743287" y="3382746"/>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965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6.2.4  </a:t>
            </a:r>
            <a:r>
              <a:rPr lang="zh-CN" altLang="en-US" sz="2400" b="1" dirty="0">
                <a:solidFill>
                  <a:srgbClr val="00B0F0"/>
                </a:solidFill>
                <a:latin typeface="微软雅黑" panose="020B0503020204020204" pitchFamily="34" charset="-122"/>
                <a:ea typeface="微软雅黑" panose="020B0503020204020204" pitchFamily="34" charset="-122"/>
              </a:rPr>
              <a:t>可重入规则的应用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65434"/>
            <a:ext cx="10536058" cy="4616648"/>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比如，</a:t>
            </a:r>
            <a:r>
              <a:rPr lang="en-US" altLang="zh-CN" sz="2000" dirty="0">
                <a:solidFill>
                  <a:schemeClr val="bg1"/>
                </a:solidFill>
                <a:latin typeface="微软雅黑" panose="020B0503020204020204" pitchFamily="34" charset="-122"/>
                <a:ea typeface="微软雅黑" panose="020B0503020204020204" pitchFamily="34" charset="-122"/>
              </a:rPr>
              <a:t>8051</a:t>
            </a:r>
            <a:r>
              <a:rPr lang="zh-CN" altLang="en-US" sz="2000" dirty="0">
                <a:solidFill>
                  <a:schemeClr val="bg1"/>
                </a:solidFill>
                <a:latin typeface="微软雅黑" panose="020B0503020204020204" pitchFamily="34" charset="-122"/>
                <a:ea typeface="微软雅黑" panose="020B0503020204020204" pitchFamily="34" charset="-122"/>
              </a:rPr>
              <a:t>微处理器将 </a:t>
            </a:r>
            <a:r>
              <a:rPr lang="en-US"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语句编译成汇编代码：</a:t>
            </a:r>
          </a:p>
          <a:p>
            <a:pPr>
              <a:lnSpc>
                <a:spcPct val="120000"/>
              </a:lnSpc>
              <a:spcBef>
                <a:spcPct val="3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MOV </a:t>
            </a:r>
            <a:r>
              <a:rPr lang="en-US" altLang="zh-CN" sz="2000" dirty="0">
                <a:solidFill>
                  <a:schemeClr val="bg1"/>
                </a:solidFill>
                <a:latin typeface="微软雅黑" panose="020B0503020204020204" pitchFamily="34" charset="-122"/>
                <a:ea typeface="微软雅黑" panose="020B0503020204020204" pitchFamily="34" charset="-122"/>
              </a:rPr>
              <a:t>DPTR, #</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en-US" altLang="zh-CN" sz="2000" dirty="0">
                <a:solidFill>
                  <a:schemeClr val="bg1"/>
                </a:solidFill>
                <a:latin typeface="微软雅黑" panose="020B0503020204020204" pitchFamily="34" charset="-122"/>
                <a:ea typeface="微软雅黑" panose="020B0503020204020204" pitchFamily="34" charset="-122"/>
              </a:rPr>
              <a:t> + 01H</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MOVX A, @DPTR</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INC A </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MOVX @DPTR, A</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JNZ </a:t>
            </a:r>
            <a:r>
              <a:rPr lang="en-US" altLang="zh-CN" sz="2000" dirty="0" err="1">
                <a:solidFill>
                  <a:schemeClr val="bg1"/>
                </a:solidFill>
                <a:latin typeface="微软雅黑" panose="020B0503020204020204" pitchFamily="34" charset="-122"/>
                <a:ea typeface="微软雅黑" panose="020B0503020204020204" pitchFamily="34" charset="-122"/>
              </a:rPr>
              <a:t>noCarry</a:t>
            </a:r>
            <a:r>
              <a:rPr lang="en-US" altLang="zh-CN" sz="2000" dirty="0">
                <a:solidFill>
                  <a:schemeClr val="bg1"/>
                </a:solidFill>
                <a:latin typeface="微软雅黑" panose="020B0503020204020204" pitchFamily="34" charset="-122"/>
                <a:ea typeface="微软雅黑" panose="020B0503020204020204" pitchFamily="34" charset="-122"/>
              </a:rPr>
              <a:t> </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MOV DPTR, #</a:t>
            </a:r>
            <a:r>
              <a:rPr lang="en-US" altLang="zh-CN" sz="2000" dirty="0" err="1">
                <a:solidFill>
                  <a:schemeClr val="bg1"/>
                </a:solidFill>
                <a:latin typeface="微软雅黑" panose="020B0503020204020204" pitchFamily="34" charset="-122"/>
                <a:ea typeface="微软雅黑" panose="020B0503020204020204" pitchFamily="34" charset="-122"/>
              </a:rPr>
              <a:t>cErrors</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MOVX A, @DPTR</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MOVX @DPTR, A</a:t>
            </a:r>
          </a:p>
          <a:p>
            <a:pPr>
              <a:lnSpc>
                <a:spcPct val="120000"/>
              </a:lnSpc>
            </a:pPr>
            <a:r>
              <a:rPr lang="en-US" altLang="zh-CN" sz="2000" dirty="0" err="1">
                <a:solidFill>
                  <a:schemeClr val="bg1"/>
                </a:solidFill>
                <a:latin typeface="微软雅黑" panose="020B0503020204020204" pitchFamily="34" charset="-122"/>
                <a:ea typeface="微软雅黑" panose="020B0503020204020204" pitchFamily="34" charset="-122"/>
              </a:rPr>
              <a:t>noCarry</a:t>
            </a:r>
            <a:r>
              <a:rPr lang="en-US" altLang="zh-CN" sz="2000" dirty="0">
                <a:solidFill>
                  <a:schemeClr val="bg1"/>
                </a:solidFill>
                <a:latin typeface="微软雅黑" panose="020B0503020204020204" pitchFamily="34" charset="-122"/>
                <a:ea typeface="微软雅黑" panose="020B0503020204020204" pitchFamily="34" charset="-122"/>
              </a:rPr>
              <a:t>:</a:t>
            </a:r>
          </a:p>
          <a:p>
            <a:pPr>
              <a:lnSpc>
                <a:spcPct val="120000"/>
              </a:lnSpc>
            </a:pPr>
            <a:r>
              <a:rPr lang="en-US" altLang="zh-CN" sz="2000" dirty="0">
                <a:solidFill>
                  <a:schemeClr val="bg1"/>
                </a:solidFill>
                <a:latin typeface="微软雅黑" panose="020B0503020204020204" pitchFamily="34" charset="-122"/>
                <a:ea typeface="微软雅黑" panose="020B0503020204020204" pitchFamily="34" charset="-122"/>
              </a:rPr>
              <a:t>   RET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617529" y="3402915"/>
            <a:ext cx="4086644" cy="625387"/>
          </a:xfrm>
          <a:prstGeom prst="rect">
            <a:avLst/>
          </a:prstGeom>
          <a:solidFill>
            <a:srgbClr val="FFFF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zh-CN" altLang="en-US" sz="2000" b="1" dirty="0">
                <a:solidFill>
                  <a:schemeClr val="tx1"/>
                </a:solidFill>
                <a:latin typeface="微软雅黑" panose="020B0503020204020204" pitchFamily="34" charset="-122"/>
                <a:ea typeface="微软雅黑" panose="020B0503020204020204" pitchFamily="34" charset="-122"/>
              </a:rPr>
              <a:t>显然，它不是原子的</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371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6.2  </a:t>
            </a:r>
            <a:r>
              <a:rPr lang="zh-CN" altLang="en-US" sz="2800" b="1" dirty="0">
                <a:solidFill>
                  <a:schemeClr val="bg1"/>
                </a:solidFill>
                <a:latin typeface="微软雅黑" panose="020B0503020204020204" pitchFamily="34" charset="-122"/>
                <a:ea typeface="微软雅黑" panose="020B0503020204020204" pitchFamily="34" charset="-122"/>
              </a:rPr>
              <a:t>任务和数据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6.2.4  </a:t>
            </a:r>
            <a:r>
              <a:rPr lang="zh-CN" altLang="en-US" sz="2400" b="1" dirty="0">
                <a:solidFill>
                  <a:srgbClr val="00B0F0"/>
                </a:solidFill>
                <a:latin typeface="微软雅黑" panose="020B0503020204020204" pitchFamily="34" charset="-122"/>
                <a:ea typeface="微软雅黑" panose="020B0503020204020204" pitchFamily="34" charset="-122"/>
              </a:rPr>
              <a:t>可重入规则的应用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8" name="Text Box 2"/>
          <p:cNvSpPr txBox="1">
            <a:spLocks noChangeArrowheads="1"/>
          </p:cNvSpPr>
          <p:nvPr/>
        </p:nvSpPr>
        <p:spPr bwMode="auto">
          <a:xfrm>
            <a:off x="642688" y="1765434"/>
            <a:ext cx="10536058" cy="3416320"/>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a:solidFill>
                  <a:schemeClr val="bg1"/>
                </a:solidFill>
                <a:latin typeface="微软雅黑" panose="020B0503020204020204" pitchFamily="34" charset="-122"/>
                <a:ea typeface="微软雅黑" panose="020B0503020204020204" pitchFamily="34" charset="-122"/>
              </a:rPr>
              <a:t>但如果用</a:t>
            </a:r>
            <a:r>
              <a:rPr lang="en-US" altLang="zh-CN" sz="2000" dirty="0">
                <a:solidFill>
                  <a:schemeClr val="bg1"/>
                </a:solidFill>
                <a:latin typeface="微软雅黑" panose="020B0503020204020204" pitchFamily="34" charset="-122"/>
                <a:ea typeface="微软雅黑" panose="020B0503020204020204" pitchFamily="34" charset="-122"/>
              </a:rPr>
              <a:t>Intel 80x86 </a:t>
            </a:r>
            <a:r>
              <a:rPr lang="zh-CN" altLang="en-US" sz="2000" dirty="0">
                <a:solidFill>
                  <a:schemeClr val="bg1"/>
                </a:solidFill>
                <a:latin typeface="微软雅黑" panose="020B0503020204020204" pitchFamily="34" charset="-122"/>
                <a:ea typeface="微软雅黑" panose="020B0503020204020204" pitchFamily="34" charset="-122"/>
              </a:rPr>
              <a:t>编译后的代码</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            INC </a:t>
            </a:r>
            <a:r>
              <a:rPr lang="en-US"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cErrors</a:t>
            </a:r>
            <a:r>
              <a:rPr lang="en-US" altLang="zh-CN" sz="2000" dirty="0">
                <a:solidFill>
                  <a:schemeClr val="bg1"/>
                </a:solidFill>
                <a:latin typeface="微软雅黑" panose="020B0503020204020204" pitchFamily="34" charset="-122"/>
                <a:ea typeface="微软雅黑" panose="020B0503020204020204" pitchFamily="34" charset="-122"/>
              </a:rPr>
              <a:t>)</a:t>
            </a:r>
          </a:p>
          <a:p>
            <a:pPr>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            RET</a:t>
            </a: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这是原子</a:t>
            </a:r>
            <a:r>
              <a:rPr lang="zh-CN" altLang="en-US" sz="2000" dirty="0" smtClean="0">
                <a:solidFill>
                  <a:schemeClr val="bg1"/>
                </a:solidFill>
                <a:latin typeface="微软雅黑" panose="020B0503020204020204" pitchFamily="34" charset="-122"/>
                <a:ea typeface="微软雅黑" panose="020B0503020204020204" pitchFamily="34" charset="-122"/>
              </a:rPr>
              <a:t>的</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FFFF00"/>
                </a:solidFill>
                <a:latin typeface="微软雅黑" panose="020B0503020204020204" pitchFamily="34" charset="-122"/>
                <a:ea typeface="微软雅黑" panose="020B0503020204020204" pitchFamily="34" charset="-122"/>
              </a:rPr>
              <a:t>注意：</a:t>
            </a:r>
            <a:r>
              <a:rPr lang="zh-CN" altLang="en-US" sz="2000" dirty="0">
                <a:solidFill>
                  <a:schemeClr val="bg1"/>
                </a:solidFill>
                <a:latin typeface="微软雅黑" panose="020B0503020204020204" pitchFamily="34" charset="-122"/>
                <a:ea typeface="微软雅黑" panose="020B0503020204020204" pitchFamily="34" charset="-122"/>
              </a:rPr>
              <a:t>千万不要以为你现在使用的</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是</a:t>
            </a:r>
            <a:r>
              <a:rPr lang="en-US" altLang="zh-CN" sz="2000" dirty="0">
                <a:solidFill>
                  <a:schemeClr val="bg1"/>
                </a:solidFill>
                <a:latin typeface="微软雅黑" panose="020B0503020204020204" pitchFamily="34" charset="-122"/>
                <a:ea typeface="微软雅黑" panose="020B0503020204020204" pitchFamily="34" charset="-122"/>
              </a:rPr>
              <a:t>80x86</a:t>
            </a:r>
            <a:r>
              <a:rPr lang="zh-CN" altLang="en-US" sz="2000" dirty="0">
                <a:solidFill>
                  <a:schemeClr val="bg1"/>
                </a:solidFill>
                <a:latin typeface="微软雅黑" panose="020B0503020204020204" pitchFamily="34" charset="-122"/>
                <a:ea typeface="微软雅黑" panose="020B0503020204020204" pitchFamily="34" charset="-122"/>
              </a:rPr>
              <a:t>，就可以这样编程，因为这是在你的系统中埋下了一颗</a:t>
            </a:r>
            <a:r>
              <a:rPr lang="zh-CN" altLang="en-US" sz="2000" dirty="0">
                <a:solidFill>
                  <a:srgbClr val="FFFF00"/>
                </a:solidFill>
                <a:latin typeface="微软雅黑" panose="020B0503020204020204" pitchFamily="34" charset="-122"/>
                <a:ea typeface="微软雅黑" panose="020B0503020204020204" pitchFamily="34" charset="-122"/>
              </a:rPr>
              <a:t>地雷，</a:t>
            </a:r>
            <a:r>
              <a:rPr lang="zh-CN" altLang="en-US" sz="2000" dirty="0">
                <a:solidFill>
                  <a:schemeClr val="bg1"/>
                </a:solidFill>
                <a:latin typeface="微软雅黑" panose="020B0503020204020204" pitchFamily="34" charset="-122"/>
                <a:ea typeface="微软雅黑" panose="020B0503020204020204" pitchFamily="34" charset="-122"/>
              </a:rPr>
              <a:t>随时可能</a:t>
            </a:r>
            <a:r>
              <a:rPr lang="zh-CN" altLang="en-US" sz="2000" dirty="0">
                <a:solidFill>
                  <a:srgbClr val="FFFF00"/>
                </a:solidFill>
                <a:latin typeface="微软雅黑" panose="020B0503020204020204" pitchFamily="34" charset="-122"/>
                <a:ea typeface="微软雅黑" panose="020B0503020204020204" pitchFamily="34" charset="-122"/>
              </a:rPr>
              <a:t>爆炸。</a:t>
            </a: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184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7" descr="t06-11"/>
          <p:cNvPicPr>
            <a:picLocks noChangeAspect="1" noChangeArrowheads="1"/>
          </p:cNvPicPr>
          <p:nvPr/>
        </p:nvPicPr>
        <p:blipFill>
          <a:blip r:embed="rId4" cstate="print"/>
          <a:srcRect/>
          <a:stretch>
            <a:fillRect/>
          </a:stretch>
        </p:blipFill>
        <p:spPr bwMode="auto">
          <a:xfrm>
            <a:off x="2496366" y="1243313"/>
            <a:ext cx="7215187" cy="4932363"/>
          </a:xfrm>
          <a:prstGeom prst="rect">
            <a:avLst/>
          </a:prstGeom>
          <a:noFill/>
        </p:spPr>
      </p:pic>
    </p:spTree>
    <p:extLst>
      <p:ext uri="{BB962C8B-B14F-4D97-AF65-F5344CB8AC3E}">
        <p14:creationId xmlns:p14="http://schemas.microsoft.com/office/powerpoint/2010/main" val="58272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6.3.1  </a:t>
            </a:r>
            <a:r>
              <a:rPr lang="zh-CN" altLang="en-US" sz="2400" b="1" dirty="0">
                <a:solidFill>
                  <a:srgbClr val="00B0F0"/>
                </a:solidFill>
                <a:latin typeface="微软雅黑" panose="020B0503020204020204" pitchFamily="34" charset="-122"/>
                <a:ea typeface="微软雅黑" panose="020B0503020204020204" pitchFamily="34" charset="-122"/>
              </a:rPr>
              <a:t>实时操作系统信号量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65434"/>
            <a:ext cx="10536058" cy="2492990"/>
          </a:xfrm>
          <a:prstGeom prst="rect">
            <a:avLst/>
          </a:prstGeom>
          <a:noFill/>
          <a:ln w="9525">
            <a:noFill/>
            <a:miter lim="800000"/>
            <a:headEnd/>
            <a:tailEnd/>
          </a:ln>
          <a:effectLst/>
        </p:spPr>
        <p:txBody>
          <a:bodyPr wrap="square">
            <a:spAutoFit/>
          </a:bodyPr>
          <a:lstStyle/>
          <a:p>
            <a:pPr>
              <a:lnSpc>
                <a:spcPct val="120000"/>
              </a:lnSpc>
              <a:spcBef>
                <a:spcPct val="30000"/>
              </a:spcBef>
            </a:pP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信号量</a:t>
            </a:r>
            <a:r>
              <a:rPr lang="zh-CN" altLang="en-US" sz="2000" dirty="0">
                <a:solidFill>
                  <a:schemeClr val="bg1"/>
                </a:solidFill>
                <a:latin typeface="微软雅黑" panose="020B0503020204020204" pitchFamily="34" charset="-122"/>
                <a:ea typeface="微软雅黑" panose="020B0503020204020204" pitchFamily="34" charset="-122"/>
              </a:rPr>
              <a:t>”是嵌入式系统领域最难以理解的一个词。每个软件工程师都有自己的看法</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对应</a:t>
            </a:r>
            <a:r>
              <a:rPr lang="zh-CN" altLang="en-US" sz="2000" dirty="0">
                <a:solidFill>
                  <a:schemeClr val="bg1"/>
                </a:solidFill>
                <a:latin typeface="微软雅黑" panose="020B0503020204020204" pitchFamily="34" charset="-122"/>
                <a:ea typeface="微软雅黑" panose="020B0503020204020204" pitchFamily="34" charset="-122"/>
              </a:rPr>
              <a:t>于刚才例子中的 </a:t>
            </a:r>
            <a:r>
              <a:rPr lang="en-US" altLang="zh-CN" sz="2000" dirty="0">
                <a:solidFill>
                  <a:schemeClr val="bg1"/>
                </a:solidFill>
                <a:latin typeface="微软雅黑" panose="020B0503020204020204" pitchFamily="34" charset="-122"/>
                <a:ea typeface="微软雅黑" panose="020B0503020204020204" pitchFamily="34" charset="-122"/>
              </a:rPr>
              <a:t>raise </a:t>
            </a:r>
            <a:r>
              <a:rPr lang="zh-CN" altLang="en-US" sz="2000" dirty="0">
                <a:solidFill>
                  <a:schemeClr val="bg1"/>
                </a:solidFill>
                <a:latin typeface="微软雅黑" panose="020B0503020204020204" pitchFamily="34" charset="-122"/>
                <a:ea typeface="微软雅黑" panose="020B0503020204020204" pitchFamily="34" charset="-122"/>
              </a:rPr>
              <a:t>和 </a:t>
            </a:r>
            <a:r>
              <a:rPr lang="en-US" altLang="zh-CN" sz="2000" dirty="0">
                <a:solidFill>
                  <a:schemeClr val="bg1"/>
                </a:solidFill>
                <a:latin typeface="微软雅黑" panose="020B0503020204020204" pitchFamily="34" charset="-122"/>
                <a:ea typeface="微软雅黑" panose="020B0503020204020204" pitchFamily="34" charset="-122"/>
              </a:rPr>
              <a:t>lower</a:t>
            </a:r>
            <a:r>
              <a:rPr lang="zh-CN" altLang="en-US" sz="2000" dirty="0">
                <a:solidFill>
                  <a:schemeClr val="bg1"/>
                </a:solidFill>
                <a:latin typeface="微软雅黑" panose="020B0503020204020204" pitchFamily="34" charset="-122"/>
                <a:ea typeface="微软雅黑" panose="020B0503020204020204" pitchFamily="34" charset="-122"/>
              </a:rPr>
              <a:t>，在软件中使用的是 </a:t>
            </a:r>
            <a:r>
              <a:rPr lang="en-US" altLang="zh-CN" sz="2000" dirty="0">
                <a:solidFill>
                  <a:schemeClr val="bg1"/>
                </a:solidFill>
                <a:latin typeface="微软雅黑" panose="020B0503020204020204" pitchFamily="34" charset="-122"/>
                <a:ea typeface="微软雅黑" panose="020B0503020204020204" pitchFamily="34" charset="-122"/>
              </a:rPr>
              <a:t>get/give </a:t>
            </a:r>
            <a:r>
              <a:rPr lang="zh-CN" altLang="en-US" sz="2000" dirty="0">
                <a:solidFill>
                  <a:schemeClr val="bg1"/>
                </a:solidFill>
                <a:latin typeface="微软雅黑" panose="020B0503020204020204" pitchFamily="34" charset="-122"/>
                <a:ea typeface="微软雅黑" panose="020B0503020204020204" pitchFamily="34" charset="-122"/>
              </a:rPr>
              <a:t>或 </a:t>
            </a:r>
            <a:r>
              <a:rPr lang="en-US" altLang="zh-CN" sz="2000" dirty="0">
                <a:solidFill>
                  <a:schemeClr val="bg1"/>
                </a:solidFill>
                <a:latin typeface="微软雅黑" panose="020B0503020204020204" pitchFamily="34" charset="-122"/>
                <a:ea typeface="微软雅黑" panose="020B0503020204020204" pitchFamily="34" charset="-122"/>
              </a:rPr>
              <a:t>take/release </a:t>
            </a:r>
            <a:r>
              <a:rPr lang="zh-CN" altLang="en-US" sz="2000" dirty="0">
                <a:solidFill>
                  <a:schemeClr val="bg1"/>
                </a:solidFill>
                <a:latin typeface="微软雅黑" panose="020B0503020204020204" pitchFamily="34" charset="-122"/>
                <a:ea typeface="微软雅黑" panose="020B0503020204020204" pitchFamily="34" charset="-122"/>
              </a:rPr>
              <a:t>或 </a:t>
            </a:r>
            <a:r>
              <a:rPr lang="en-US" altLang="zh-CN" sz="2000" dirty="0">
                <a:solidFill>
                  <a:schemeClr val="bg1"/>
                </a:solidFill>
                <a:latin typeface="微软雅黑" panose="020B0503020204020204" pitchFamily="34" charset="-122"/>
                <a:ea typeface="微软雅黑" panose="020B0503020204020204" pitchFamily="34" charset="-122"/>
              </a:rPr>
              <a:t>pend/post </a:t>
            </a:r>
            <a:r>
              <a:rPr lang="zh-CN" altLang="en-US" sz="2000" dirty="0">
                <a:solidFill>
                  <a:schemeClr val="bg1"/>
                </a:solidFill>
                <a:latin typeface="微软雅黑" panose="020B0503020204020204" pitchFamily="34" charset="-122"/>
                <a:ea typeface="微软雅黑" panose="020B0503020204020204" pitchFamily="34" charset="-122"/>
              </a:rPr>
              <a:t>或 </a:t>
            </a:r>
            <a:r>
              <a:rPr lang="en-US" altLang="zh-CN" sz="2000" dirty="0">
                <a:solidFill>
                  <a:schemeClr val="bg1"/>
                </a:solidFill>
                <a:latin typeface="微软雅黑" panose="020B0503020204020204" pitchFamily="34" charset="-122"/>
                <a:ea typeface="微软雅黑" panose="020B0503020204020204" pitchFamily="34" charset="-122"/>
              </a:rPr>
              <a:t>p/v </a:t>
            </a:r>
            <a:r>
              <a:rPr lang="zh-CN" altLang="en-US" sz="2000" dirty="0">
                <a:solidFill>
                  <a:schemeClr val="bg1"/>
                </a:solidFill>
                <a:latin typeface="微软雅黑" panose="020B0503020204020204" pitchFamily="34" charset="-122"/>
                <a:ea typeface="微软雅黑" panose="020B0503020204020204" pitchFamily="34" charset="-122"/>
              </a:rPr>
              <a:t>或 </a:t>
            </a:r>
            <a:r>
              <a:rPr lang="en-US" altLang="zh-CN" sz="2000" dirty="0">
                <a:solidFill>
                  <a:schemeClr val="bg1"/>
                </a:solidFill>
                <a:latin typeface="微软雅黑" panose="020B0503020204020204" pitchFamily="34" charset="-122"/>
                <a:ea typeface="微软雅黑" panose="020B0503020204020204" pitchFamily="34" charset="-122"/>
              </a:rPr>
              <a:t>wait/signal </a:t>
            </a:r>
            <a:r>
              <a:rPr lang="zh-CN" altLang="en-US" sz="2000" dirty="0">
                <a:solidFill>
                  <a:schemeClr val="bg1"/>
                </a:solidFill>
                <a:latin typeface="微软雅黑" panose="020B0503020204020204" pitchFamily="34" charset="-122"/>
                <a:ea typeface="微软雅黑" panose="020B0503020204020204" pitchFamily="34" charset="-122"/>
              </a:rPr>
              <a:t>等。</a:t>
            </a: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779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6.3.1  </a:t>
            </a:r>
            <a:r>
              <a:rPr lang="zh-CN" altLang="en-US" sz="2400" b="1" dirty="0">
                <a:solidFill>
                  <a:srgbClr val="00B0F0"/>
                </a:solidFill>
                <a:latin typeface="微软雅黑" panose="020B0503020204020204" pitchFamily="34" charset="-122"/>
                <a:ea typeface="微软雅黑" panose="020B0503020204020204" pitchFamily="34" charset="-122"/>
              </a:rPr>
              <a:t>实时操作系统信号量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65434"/>
            <a:ext cx="10536058" cy="2031325"/>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a:solidFill>
                  <a:srgbClr val="FFFF00"/>
                </a:solidFill>
                <a:latin typeface="微软雅黑" panose="020B0503020204020204" pitchFamily="34" charset="-122"/>
                <a:ea typeface="微软雅黑" panose="020B0503020204020204" pitchFamily="34" charset="-122"/>
              </a:rPr>
              <a:t>二元信号量工作方式</a:t>
            </a:r>
            <a:r>
              <a:rPr lang="en-US" altLang="zh-CN" sz="2000" dirty="0">
                <a:solidFill>
                  <a:srgbClr val="FFFF00"/>
                </a:solidFill>
                <a:latin typeface="微软雅黑" panose="020B0503020204020204" pitchFamily="34" charset="-122"/>
                <a:ea typeface="微软雅黑" panose="020B0503020204020204" pitchFamily="34" charset="-122"/>
              </a:rPr>
              <a:t>:</a:t>
            </a:r>
            <a:r>
              <a:rPr lang="en-US" altLang="zh-CN" dirty="0">
                <a:solidFill>
                  <a:srgbClr val="FFFF00"/>
                </a:solidFill>
                <a:latin typeface="微软雅黑" panose="020B0503020204020204" pitchFamily="34" charset="-122"/>
                <a:ea typeface="微软雅黑" panose="020B0503020204020204" pitchFamily="34" charset="-122"/>
              </a:rPr>
              <a:t>    </a:t>
            </a: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任务</a:t>
            </a:r>
            <a:r>
              <a:rPr lang="zh-CN" altLang="en-US" sz="2000" dirty="0">
                <a:solidFill>
                  <a:schemeClr val="bg1"/>
                </a:solidFill>
                <a:latin typeface="微软雅黑" panose="020B0503020204020204" pitchFamily="34" charset="-122"/>
                <a:ea typeface="微软雅黑" panose="020B0503020204020204" pitchFamily="34" charset="-122"/>
              </a:rPr>
              <a:t>可以调用两个 </a:t>
            </a:r>
            <a:r>
              <a:rPr lang="en-US" altLang="zh-CN" sz="2000" dirty="0">
                <a:solidFill>
                  <a:schemeClr val="bg1"/>
                </a:solidFill>
                <a:latin typeface="微软雅黑" panose="020B0503020204020204" pitchFamily="34" charset="-122"/>
                <a:ea typeface="微软雅黑" panose="020B0503020204020204" pitchFamily="34" charset="-122"/>
              </a:rPr>
              <a:t>RTOS </a:t>
            </a:r>
            <a:r>
              <a:rPr lang="zh-CN" altLang="en-US" sz="2000" dirty="0">
                <a:solidFill>
                  <a:schemeClr val="bg1"/>
                </a:solidFill>
                <a:latin typeface="微软雅黑" panose="020B0503020204020204" pitchFamily="34" charset="-122"/>
                <a:ea typeface="微软雅黑" panose="020B0503020204020204" pitchFamily="34" charset="-122"/>
              </a:rPr>
              <a:t>的函数 </a:t>
            </a:r>
            <a:r>
              <a:rPr lang="en-US" altLang="zh-CN" sz="2000" dirty="0" err="1">
                <a:solidFill>
                  <a:schemeClr val="bg1"/>
                </a:solidFill>
                <a:latin typeface="微软雅黑" panose="020B0503020204020204" pitchFamily="34" charset="-122"/>
                <a:ea typeface="微软雅黑" panose="020B0503020204020204" pitchFamily="34" charset="-122"/>
              </a:rPr>
              <a:t>TakeSemaphore</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和 </a:t>
            </a:r>
            <a:r>
              <a:rPr lang="en-US" altLang="zh-CN" sz="2000" dirty="0" err="1">
                <a:solidFill>
                  <a:schemeClr val="bg1"/>
                </a:solidFill>
                <a:latin typeface="微软雅黑" panose="020B0503020204020204" pitchFamily="34" charset="-122"/>
                <a:ea typeface="微软雅黑" panose="020B0503020204020204" pitchFamily="34" charset="-122"/>
              </a:rPr>
              <a:t>ReleaseSemaphore</a:t>
            </a:r>
            <a:r>
              <a:rPr lang="zh-CN" altLang="en-US" sz="2000" dirty="0">
                <a:solidFill>
                  <a:schemeClr val="bg1"/>
                </a:solidFill>
                <a:latin typeface="微软雅黑" panose="020B0503020204020204" pitchFamily="34" charset="-122"/>
                <a:ea typeface="微软雅黑" panose="020B0503020204020204" pitchFamily="34" charset="-122"/>
              </a:rPr>
              <a:t>，在某一时刻只能有一个任务拥有信号量。</a:t>
            </a: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8744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6" name="Picture 2" descr="t06-12"/>
          <p:cNvPicPr>
            <a:picLocks noChangeAspect="1" noChangeArrowheads="1"/>
          </p:cNvPicPr>
          <p:nvPr/>
        </p:nvPicPr>
        <p:blipFill>
          <a:blip r:embed="rId4" cstate="print"/>
          <a:srcRect/>
          <a:stretch>
            <a:fillRect/>
          </a:stretch>
        </p:blipFill>
        <p:spPr bwMode="auto">
          <a:xfrm>
            <a:off x="1442737" y="991802"/>
            <a:ext cx="4413250" cy="5549900"/>
          </a:xfrm>
          <a:prstGeom prst="rect">
            <a:avLst/>
          </a:prstGeom>
          <a:noFill/>
        </p:spPr>
      </p:pic>
      <p:sp>
        <p:nvSpPr>
          <p:cNvPr id="8" name="Line 3"/>
          <p:cNvSpPr>
            <a:spLocks noChangeShapeType="1"/>
          </p:cNvSpPr>
          <p:nvPr/>
        </p:nvSpPr>
        <p:spPr bwMode="auto">
          <a:xfrm>
            <a:off x="2198387" y="5171690"/>
            <a:ext cx="1073150" cy="0"/>
          </a:xfrm>
          <a:prstGeom prst="line">
            <a:avLst/>
          </a:prstGeom>
          <a:noFill/>
          <a:ln w="9525">
            <a:solidFill>
              <a:srgbClr val="FF6600"/>
            </a:solidFill>
            <a:round/>
            <a:headEnd/>
            <a:tailEnd/>
          </a:ln>
          <a:effectLst/>
        </p:spPr>
        <p:txBody>
          <a:bodyPr/>
          <a:lstStyle/>
          <a:p>
            <a:endParaRPr lang="zh-CN" altLang="en-US"/>
          </a:p>
        </p:txBody>
      </p:sp>
      <p:sp>
        <p:nvSpPr>
          <p:cNvPr id="9" name="Line 4"/>
          <p:cNvSpPr>
            <a:spLocks noChangeShapeType="1"/>
          </p:cNvSpPr>
          <p:nvPr/>
        </p:nvSpPr>
        <p:spPr bwMode="auto">
          <a:xfrm>
            <a:off x="2222200" y="5609840"/>
            <a:ext cx="1073150" cy="0"/>
          </a:xfrm>
          <a:prstGeom prst="line">
            <a:avLst/>
          </a:prstGeom>
          <a:noFill/>
          <a:ln w="9525">
            <a:solidFill>
              <a:srgbClr val="FF6600"/>
            </a:solidFill>
            <a:round/>
            <a:headEnd/>
            <a:tailEnd/>
          </a:ln>
          <a:effectLst/>
        </p:spPr>
        <p:txBody>
          <a:bodyPr/>
          <a:lstStyle/>
          <a:p>
            <a:endParaRPr lang="zh-CN" altLang="en-US"/>
          </a:p>
        </p:txBody>
      </p:sp>
      <p:sp>
        <p:nvSpPr>
          <p:cNvPr id="10" name="Line 5"/>
          <p:cNvSpPr>
            <a:spLocks noChangeShapeType="1"/>
          </p:cNvSpPr>
          <p:nvPr/>
        </p:nvSpPr>
        <p:spPr bwMode="auto">
          <a:xfrm>
            <a:off x="2201562" y="3071427"/>
            <a:ext cx="1073150" cy="0"/>
          </a:xfrm>
          <a:prstGeom prst="line">
            <a:avLst/>
          </a:prstGeom>
          <a:noFill/>
          <a:ln w="9525">
            <a:solidFill>
              <a:srgbClr val="FF6600"/>
            </a:solidFill>
            <a:round/>
            <a:headEnd/>
            <a:tailEnd/>
          </a:ln>
          <a:effectLst/>
        </p:spPr>
        <p:txBody>
          <a:bodyPr/>
          <a:lstStyle/>
          <a:p>
            <a:endParaRPr lang="zh-CN" altLang="en-US"/>
          </a:p>
        </p:txBody>
      </p:sp>
      <p:sp>
        <p:nvSpPr>
          <p:cNvPr id="11" name="Line 6"/>
          <p:cNvSpPr>
            <a:spLocks noChangeShapeType="1"/>
          </p:cNvSpPr>
          <p:nvPr/>
        </p:nvSpPr>
        <p:spPr bwMode="auto">
          <a:xfrm flipV="1">
            <a:off x="2231725" y="3614352"/>
            <a:ext cx="1217612" cy="0"/>
          </a:xfrm>
          <a:prstGeom prst="line">
            <a:avLst/>
          </a:prstGeom>
          <a:noFill/>
          <a:ln w="9525">
            <a:solidFill>
              <a:srgbClr val="FF6600"/>
            </a:solidFill>
            <a:round/>
            <a:headEnd/>
            <a:tailEnd/>
          </a:ln>
          <a:effectLst/>
        </p:spPr>
        <p:txBody>
          <a:bodyPr/>
          <a:lstStyle/>
          <a:p>
            <a:endParaRPr lang="zh-CN" altLang="en-US"/>
          </a:p>
        </p:txBody>
      </p:sp>
      <p:pic>
        <p:nvPicPr>
          <p:cNvPr id="12" name="Picture 2" descr="t06-13"/>
          <p:cNvPicPr>
            <a:picLocks noChangeAspect="1" noChangeArrowheads="1"/>
          </p:cNvPicPr>
          <p:nvPr/>
        </p:nvPicPr>
        <p:blipFill>
          <a:blip r:embed="rId5" cstate="print"/>
          <a:srcRect/>
          <a:stretch>
            <a:fillRect/>
          </a:stretch>
        </p:blipFill>
        <p:spPr bwMode="auto">
          <a:xfrm>
            <a:off x="6543147" y="991802"/>
            <a:ext cx="4224994" cy="5549900"/>
          </a:xfrm>
          <a:prstGeom prst="rect">
            <a:avLst/>
          </a:prstGeom>
          <a:noFill/>
        </p:spPr>
      </p:pic>
    </p:spTree>
    <p:extLst>
      <p:ext uri="{BB962C8B-B14F-4D97-AF65-F5344CB8AC3E}">
        <p14:creationId xmlns:p14="http://schemas.microsoft.com/office/powerpoint/2010/main" val="403824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95786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6.3.2  </a:t>
            </a:r>
            <a:r>
              <a:rPr lang="zh-CN" altLang="en-US" sz="2400" b="1" dirty="0">
                <a:solidFill>
                  <a:srgbClr val="00B0F0"/>
                </a:solidFill>
                <a:latin typeface="微软雅黑" panose="020B0503020204020204" pitchFamily="34" charset="-122"/>
                <a:ea typeface="微软雅黑" panose="020B0503020204020204" pitchFamily="34" charset="-122"/>
              </a:rPr>
              <a:t>初始化信号量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4366190" y="3429477"/>
            <a:ext cx="4159971" cy="683264"/>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3200" dirty="0">
                <a:solidFill>
                  <a:schemeClr val="bg1"/>
                </a:solidFill>
                <a:latin typeface="微软雅黑" panose="020B0503020204020204" pitchFamily="34" charset="-122"/>
                <a:ea typeface="微软雅黑" panose="020B0503020204020204" pitchFamily="34" charset="-122"/>
              </a:rPr>
              <a:t>请阅读</a:t>
            </a:r>
            <a:r>
              <a:rPr lang="en-US" altLang="zh-CN" sz="3200" dirty="0">
                <a:solidFill>
                  <a:schemeClr val="bg1"/>
                </a:solidFill>
                <a:latin typeface="微软雅黑" panose="020B0503020204020204" pitchFamily="34" charset="-122"/>
                <a:ea typeface="微软雅黑" panose="020B0503020204020204" pitchFamily="34" charset="-122"/>
              </a:rPr>
              <a:t>P101-P102</a:t>
            </a:r>
            <a:r>
              <a:rPr lang="zh-CN" altLang="en-US" sz="3200" dirty="0" smtClean="0">
                <a:solidFill>
                  <a:schemeClr val="bg1"/>
                </a:solidFill>
                <a:latin typeface="微软雅黑" panose="020B0503020204020204" pitchFamily="34" charset="-122"/>
                <a:ea typeface="微软雅黑" panose="020B0503020204020204" pitchFamily="34" charset="-12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126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6.3.3  </a:t>
            </a:r>
            <a:r>
              <a:rPr lang="zh-CN" altLang="en-US" sz="2400" b="1" dirty="0">
                <a:solidFill>
                  <a:srgbClr val="00B0F0"/>
                </a:solidFill>
                <a:latin typeface="微软雅黑" panose="020B0503020204020204" pitchFamily="34" charset="-122"/>
                <a:ea typeface="微软雅黑" panose="020B0503020204020204" pitchFamily="34" charset="-122"/>
              </a:rPr>
              <a:t>可重入性和信号量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65434"/>
            <a:ext cx="4794285" cy="1200329"/>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可以</a:t>
            </a:r>
            <a:r>
              <a:rPr lang="zh-CN" altLang="en-US" sz="2000" dirty="0">
                <a:solidFill>
                  <a:schemeClr val="bg1"/>
                </a:solidFill>
                <a:latin typeface="微软雅黑" panose="020B0503020204020204" pitchFamily="34" charset="-122"/>
                <a:ea typeface="微软雅黑" panose="020B0503020204020204" pitchFamily="34" charset="-122"/>
              </a:rPr>
              <a:t>利用信号量使不可重入的函数变为可重入的函数。</a:t>
            </a:r>
          </a:p>
          <a:p>
            <a:pPr>
              <a:lnSpc>
                <a:spcPct val="12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6" name="Group 7"/>
          <p:cNvGrpSpPr>
            <a:grpSpLocks/>
          </p:cNvGrpSpPr>
          <p:nvPr/>
        </p:nvGrpSpPr>
        <p:grpSpPr bwMode="auto">
          <a:xfrm>
            <a:off x="6279549" y="1232415"/>
            <a:ext cx="4530725" cy="5106988"/>
            <a:chOff x="1380" y="740"/>
            <a:chExt cx="2854" cy="3217"/>
          </a:xfrm>
        </p:grpSpPr>
        <p:pic>
          <p:nvPicPr>
            <p:cNvPr id="8" name="Picture 4" descr="t06-15"/>
            <p:cNvPicPr>
              <a:picLocks noChangeAspect="1" noChangeArrowheads="1"/>
            </p:cNvPicPr>
            <p:nvPr/>
          </p:nvPicPr>
          <p:blipFill>
            <a:blip r:embed="rId4" cstate="print"/>
            <a:srcRect/>
            <a:stretch>
              <a:fillRect/>
            </a:stretch>
          </p:blipFill>
          <p:spPr bwMode="auto">
            <a:xfrm>
              <a:off x="1380" y="740"/>
              <a:ext cx="2854" cy="3217"/>
            </a:xfrm>
            <a:prstGeom prst="rect">
              <a:avLst/>
            </a:prstGeom>
            <a:noFill/>
          </p:spPr>
        </p:pic>
        <p:sp>
          <p:nvSpPr>
            <p:cNvPr id="9" name="Line 5"/>
            <p:cNvSpPr>
              <a:spLocks noChangeShapeType="1"/>
            </p:cNvSpPr>
            <p:nvPr/>
          </p:nvSpPr>
          <p:spPr bwMode="auto">
            <a:xfrm>
              <a:off x="1874" y="3319"/>
              <a:ext cx="1993" cy="0"/>
            </a:xfrm>
            <a:prstGeom prst="line">
              <a:avLst/>
            </a:prstGeom>
            <a:noFill/>
            <a:ln w="9525">
              <a:solidFill>
                <a:srgbClr val="FF6600"/>
              </a:solidFill>
              <a:round/>
              <a:headEnd/>
              <a:tailEnd/>
            </a:ln>
            <a:effectLst/>
          </p:spPr>
          <p:txBody>
            <a:bodyPr/>
            <a:lstStyle/>
            <a:p>
              <a:endParaRPr lang="zh-CN" altLang="en-US"/>
            </a:p>
          </p:txBody>
        </p:sp>
        <p:sp>
          <p:nvSpPr>
            <p:cNvPr id="10" name="Line 6"/>
            <p:cNvSpPr>
              <a:spLocks noChangeShapeType="1"/>
            </p:cNvSpPr>
            <p:nvPr/>
          </p:nvSpPr>
          <p:spPr bwMode="auto">
            <a:xfrm>
              <a:off x="1808" y="3541"/>
              <a:ext cx="1637" cy="0"/>
            </a:xfrm>
            <a:prstGeom prst="line">
              <a:avLst/>
            </a:prstGeom>
            <a:noFill/>
            <a:ln w="9525">
              <a:solidFill>
                <a:srgbClr val="FF6600"/>
              </a:solidFill>
              <a:round/>
              <a:headEnd/>
              <a:tailEnd/>
            </a:ln>
            <a:effectLst/>
          </p:spPr>
          <p:txBody>
            <a:bodyPr/>
            <a:lstStyle/>
            <a:p>
              <a:endParaRPr lang="zh-CN" altLang="en-US"/>
            </a:p>
          </p:txBody>
        </p:sp>
      </p:grpSp>
    </p:spTree>
    <p:extLst>
      <p:ext uri="{BB962C8B-B14F-4D97-AF65-F5344CB8AC3E}">
        <p14:creationId xmlns:p14="http://schemas.microsoft.com/office/powerpoint/2010/main" val="370390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65008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6.3.4  </a:t>
            </a:r>
            <a:r>
              <a:rPr lang="zh-CN" altLang="en-US" sz="2400" b="1" dirty="0">
                <a:solidFill>
                  <a:srgbClr val="00B0F0"/>
                </a:solidFill>
                <a:latin typeface="微软雅黑" panose="020B0503020204020204" pitchFamily="34" charset="-122"/>
                <a:ea typeface="微软雅黑" panose="020B0503020204020204" pitchFamily="34" charset="-122"/>
              </a:rPr>
              <a:t>多个信号量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1765434"/>
            <a:ext cx="10428966" cy="1846659"/>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大多数 </a:t>
            </a:r>
            <a:r>
              <a:rPr lang="en-US" altLang="zh-CN" sz="2000" dirty="0">
                <a:solidFill>
                  <a:schemeClr val="bg1"/>
                </a:solidFill>
                <a:latin typeface="微软雅黑" panose="020B0503020204020204" pitchFamily="34" charset="-122"/>
                <a:ea typeface="微软雅黑" panose="020B0503020204020204" pitchFamily="34" charset="-122"/>
              </a:rPr>
              <a:t>RTOS </a:t>
            </a:r>
            <a:r>
              <a:rPr lang="zh-CN" altLang="en-US" sz="2000" dirty="0">
                <a:solidFill>
                  <a:schemeClr val="bg1"/>
                </a:solidFill>
                <a:latin typeface="微软雅黑" panose="020B0503020204020204" pitchFamily="34" charset="-122"/>
                <a:ea typeface="微软雅黑" panose="020B0503020204020204" pitchFamily="34" charset="-122"/>
              </a:rPr>
              <a:t>都允许拥有多个信号量，但要求每个调用都必须指明操作的是哪一个信号量。</a:t>
            </a: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引入多个信号的好处是什么？</a:t>
            </a:r>
          </a:p>
          <a:p>
            <a:pPr>
              <a:lnSpc>
                <a:spcPct val="120000"/>
              </a:lnSpc>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如何知道哪一个信号量保护哪一类数据？</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417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6.3.5  </a:t>
            </a:r>
            <a:r>
              <a:rPr lang="zh-CN" altLang="en-US" sz="2400" b="1" dirty="0">
                <a:solidFill>
                  <a:srgbClr val="00B0F0"/>
                </a:solidFill>
                <a:latin typeface="微软雅黑" panose="020B0503020204020204" pitchFamily="34" charset="-122"/>
                <a:ea typeface="微软雅黑" panose="020B0503020204020204" pitchFamily="34" charset="-122"/>
              </a:rPr>
              <a:t>信号量作为信号设备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8" y="2127899"/>
            <a:ext cx="10428966" cy="1350370"/>
          </a:xfrm>
          <a:prstGeom prst="rect">
            <a:avLst/>
          </a:prstGeom>
          <a:noFill/>
          <a:ln w="9525">
            <a:noFill/>
            <a:miter lim="800000"/>
            <a:headEnd/>
            <a:tailEnd/>
          </a:ln>
          <a:effectLst/>
        </p:spPr>
        <p:txBody>
          <a:bodyPr wrap="square">
            <a:spAutoFit/>
          </a:bodyPr>
          <a:lstStyle/>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信号量</a:t>
            </a:r>
            <a:r>
              <a:rPr lang="zh-CN" altLang="en-US" sz="2000" dirty="0">
                <a:solidFill>
                  <a:schemeClr val="bg1"/>
                </a:solidFill>
                <a:latin typeface="微软雅黑" panose="020B0503020204020204" pitchFamily="34" charset="-122"/>
                <a:ea typeface="微软雅黑" panose="020B0503020204020204" pitchFamily="34" charset="-122"/>
              </a:rPr>
              <a:t>的另一个用途：作为任务或中断程序和另一个任务之间进行简单通信</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smtClean="0">
                <a:solidFill>
                  <a:schemeClr val="bg1"/>
                </a:solidFill>
                <a:latin typeface="微软雅黑" panose="020B0503020204020204" pitchFamily="34" charset="-122"/>
                <a:ea typeface="微软雅黑" panose="020B0503020204020204" pitchFamily="34" charset="-122"/>
              </a:rPr>
              <a:t>请</a:t>
            </a:r>
            <a:r>
              <a:rPr lang="zh-CN" altLang="en-US" sz="2000" dirty="0">
                <a:solidFill>
                  <a:schemeClr val="bg1"/>
                </a:solidFill>
                <a:latin typeface="微软雅黑" panose="020B0503020204020204" pitchFamily="34" charset="-122"/>
                <a:ea typeface="微软雅黑" panose="020B0503020204020204" pitchFamily="34" charset="-122"/>
              </a:rPr>
              <a:t>阅读</a:t>
            </a:r>
            <a:r>
              <a:rPr lang="en-US" altLang="zh-CN" sz="2000" dirty="0">
                <a:solidFill>
                  <a:schemeClr val="bg1"/>
                </a:solidFill>
                <a:latin typeface="微软雅黑" panose="020B0503020204020204" pitchFamily="34" charset="-122"/>
                <a:ea typeface="微软雅黑" panose="020B0503020204020204" pitchFamily="34" charset="-122"/>
              </a:rPr>
              <a:t>P104-105</a:t>
            </a:r>
            <a:r>
              <a:rPr lang="zh-CN" altLang="en-US" sz="2000" dirty="0">
                <a:solidFill>
                  <a:schemeClr val="bg1"/>
                </a:solidFill>
                <a:latin typeface="微软雅黑" panose="020B0503020204020204" pitchFamily="34" charset="-122"/>
                <a:ea typeface="微软雅黑" panose="020B0503020204020204" pitchFamily="34" charset="-122"/>
              </a:rPr>
              <a:t>，图</a:t>
            </a:r>
            <a:r>
              <a:rPr lang="en-US" altLang="zh-CN" sz="2000" dirty="0">
                <a:solidFill>
                  <a:schemeClr val="bg1"/>
                </a:solidFill>
                <a:latin typeface="微软雅黑" panose="020B0503020204020204" pitchFamily="34" charset="-122"/>
                <a:ea typeface="微软雅黑" panose="020B0503020204020204" pitchFamily="34" charset="-122"/>
              </a:rPr>
              <a:t>6-16</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49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646878"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一、几个基本概念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2"/>
          <p:cNvSpPr txBox="1">
            <a:spLocks noChangeArrowheads="1"/>
          </p:cNvSpPr>
          <p:nvPr/>
        </p:nvSpPr>
        <p:spPr bwMode="auto">
          <a:xfrm>
            <a:off x="642688" y="1716213"/>
            <a:ext cx="10832620" cy="1323439"/>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、任务</a:t>
            </a: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所谓</a:t>
            </a:r>
            <a:r>
              <a:rPr lang="zh-CN" altLang="en-US" sz="2000" dirty="0">
                <a:solidFill>
                  <a:srgbClr val="FFFF00"/>
                </a:solidFill>
                <a:latin typeface="微软雅黑" panose="020B0503020204020204" pitchFamily="34" charset="-122"/>
                <a:ea typeface="微软雅黑" panose="020B0503020204020204" pitchFamily="34" charset="-122"/>
              </a:rPr>
              <a:t>任务</a:t>
            </a:r>
            <a:r>
              <a:rPr lang="zh-CN" altLang="en-US" sz="2000" dirty="0">
                <a:solidFill>
                  <a:schemeClr val="bg1"/>
                </a:solidFill>
                <a:latin typeface="微软雅黑" panose="020B0503020204020204" pitchFamily="34" charset="-122"/>
                <a:ea typeface="微软雅黑" panose="020B0503020204020204" pitchFamily="34" charset="-122"/>
              </a:rPr>
              <a:t>，是指在一个</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中所写的软件的基本构造块，也就是通常所说的子程序。</a:t>
            </a: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有关</a:t>
            </a:r>
            <a:r>
              <a:rPr lang="zh-CN" altLang="en-US" sz="2000" dirty="0">
                <a:solidFill>
                  <a:schemeClr val="bg1"/>
                </a:solidFill>
                <a:latin typeface="微软雅黑" panose="020B0503020204020204" pitchFamily="34" charset="-122"/>
                <a:ea typeface="微软雅黑" panose="020B0503020204020204" pitchFamily="34" charset="-122"/>
              </a:rPr>
              <a:t>任务是如何调用、它与</a:t>
            </a:r>
            <a:r>
              <a:rPr lang="en-US" altLang="zh-CN" sz="2000" dirty="0">
                <a:solidFill>
                  <a:schemeClr val="bg1"/>
                </a:solidFill>
                <a:latin typeface="微软雅黑" panose="020B0503020204020204" pitchFamily="34" charset="-122"/>
                <a:ea typeface="微软雅黑" panose="020B0503020204020204" pitchFamily="34" charset="-122"/>
              </a:rPr>
              <a:t>ROTS</a:t>
            </a:r>
            <a:r>
              <a:rPr lang="zh-CN" altLang="en-US" sz="2000" dirty="0">
                <a:solidFill>
                  <a:schemeClr val="bg1"/>
                </a:solidFill>
                <a:latin typeface="微软雅黑" panose="020B0503020204020204" pitchFamily="34" charset="-122"/>
                <a:ea typeface="微软雅黑" panose="020B0503020204020204" pitchFamily="34" charset="-122"/>
              </a:rPr>
              <a:t>是如何配合工作的等问题稍后再讨论。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 Box 2"/>
          <p:cNvSpPr txBox="1">
            <a:spLocks noChangeArrowheads="1"/>
          </p:cNvSpPr>
          <p:nvPr/>
        </p:nvSpPr>
        <p:spPr bwMode="auto">
          <a:xfrm>
            <a:off x="642688" y="3196048"/>
            <a:ext cx="10832620" cy="3046988"/>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rgbClr val="FFFF00"/>
                </a:solidFill>
                <a:latin typeface="微软雅黑" panose="020B0503020204020204" pitchFamily="34" charset="-122"/>
                <a:ea typeface="微软雅黑" panose="020B0503020204020204" pitchFamily="34" charset="-122"/>
              </a:rPr>
              <a:t>2</a:t>
            </a:r>
            <a:r>
              <a:rPr lang="zh-CN" altLang="en-US" sz="2000" dirty="0">
                <a:solidFill>
                  <a:srgbClr val="FFFF00"/>
                </a:solidFill>
                <a:latin typeface="微软雅黑" panose="020B0503020204020204" pitchFamily="34" charset="-122"/>
                <a:ea typeface="微软雅黑" panose="020B0503020204020204" pitchFamily="34" charset="-122"/>
              </a:rPr>
              <a:t>、任务状态</a:t>
            </a: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RTOS</a:t>
            </a:r>
            <a:r>
              <a:rPr lang="zh-CN" altLang="en-US" sz="2000" dirty="0">
                <a:solidFill>
                  <a:schemeClr val="bg1"/>
                </a:solidFill>
                <a:latin typeface="微软雅黑" panose="020B0503020204020204" pitchFamily="34" charset="-122"/>
                <a:ea typeface="微软雅黑" panose="020B0503020204020204" pitchFamily="34" charset="-122"/>
              </a:rPr>
              <a:t>中一个任务总是处在下列三种状态之一：</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运行</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表示微处理器正在执行组成这个任务的指令。</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就绪</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表示其它的任务在运行，一旦微处理器处空闲状态，这个任务就能够运行。</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阻塞</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表示任务目前还没有获得运行所需的资源</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即使微处理器空闲也不能运行</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Times New Roman" charset="0"/>
              </a:rPr>
              <a:t> </a:t>
            </a:r>
            <a:endParaRPr lang="en-US" altLang="zh-CN" sz="2000" b="1" dirty="0" smtClean="0">
              <a:solidFill>
                <a:schemeClr val="bg1"/>
              </a:solidFill>
              <a:latin typeface="Times New Roman" charset="0"/>
            </a:endParaRPr>
          </a:p>
          <a:p>
            <a:pPr>
              <a:lnSpc>
                <a:spcPct val="120000"/>
              </a:lnSpc>
              <a:spcBef>
                <a:spcPct val="20000"/>
              </a:spcBef>
            </a:pPr>
            <a:endParaRPr lang="en-US" altLang="zh-CN" sz="2000" b="1" dirty="0">
              <a:solidFill>
                <a:schemeClr val="bg1"/>
              </a:solidFill>
              <a:latin typeface="Times New Roman" charset="0"/>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至于</a:t>
            </a:r>
            <a:r>
              <a:rPr lang="zh-CN" altLang="en-US" sz="2000" dirty="0">
                <a:solidFill>
                  <a:srgbClr val="FFFF00"/>
                </a:solidFill>
                <a:latin typeface="微软雅黑" panose="020B0503020204020204" pitchFamily="34" charset="-122"/>
                <a:ea typeface="微软雅黑" panose="020B0503020204020204" pitchFamily="34" charset="-122"/>
              </a:rPr>
              <a:t>暂停、挂起、等待、睡眠</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延迟</a:t>
            </a:r>
            <a:r>
              <a:rPr lang="zh-CN" altLang="en-US" sz="2000" dirty="0">
                <a:solidFill>
                  <a:schemeClr val="bg1"/>
                </a:solidFill>
                <a:latin typeface="微软雅黑" panose="020B0503020204020204" pitchFamily="34" charset="-122"/>
                <a:ea typeface="微软雅黑" panose="020B0503020204020204" pitchFamily="34" charset="-122"/>
              </a:rPr>
              <a:t>等状态，前面所描述的</a:t>
            </a:r>
            <a:r>
              <a:rPr lang="zh-CN" altLang="en-US" sz="2000" dirty="0">
                <a:solidFill>
                  <a:srgbClr val="FFFF00"/>
                </a:solidFill>
                <a:latin typeface="微软雅黑" panose="020B0503020204020204" pitchFamily="34" charset="-122"/>
                <a:ea typeface="微软雅黑" panose="020B0503020204020204" pitchFamily="34" charset="-122"/>
              </a:rPr>
              <a:t>就绪</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阻塞</a:t>
            </a:r>
            <a:r>
              <a:rPr lang="zh-CN" altLang="en-US" sz="2000" dirty="0">
                <a:solidFill>
                  <a:schemeClr val="bg1"/>
                </a:solidFill>
                <a:latin typeface="微软雅黑" panose="020B0503020204020204" pitchFamily="34" charset="-122"/>
                <a:ea typeface="微软雅黑" panose="020B0503020204020204" pitchFamily="34" charset="-122"/>
              </a:rPr>
              <a:t>状态的不同子范畴。</a:t>
            </a:r>
          </a:p>
        </p:txBody>
      </p:sp>
    </p:spTree>
    <p:extLst>
      <p:ext uri="{BB962C8B-B14F-4D97-AF65-F5344CB8AC3E}">
        <p14:creationId xmlns:p14="http://schemas.microsoft.com/office/powerpoint/2010/main" val="21054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49674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6.3.6  </a:t>
            </a:r>
            <a:r>
              <a:rPr lang="zh-CN" altLang="en-US" sz="2400" b="1" dirty="0">
                <a:solidFill>
                  <a:srgbClr val="00B0F0"/>
                </a:solidFill>
                <a:latin typeface="微软雅黑" panose="020B0503020204020204" pitchFamily="34" charset="-122"/>
                <a:ea typeface="微软雅黑" panose="020B0503020204020204" pitchFamily="34" charset="-122"/>
              </a:rPr>
              <a:t>使用信号量的易出现问题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7" y="1765434"/>
            <a:ext cx="10684339" cy="3046988"/>
          </a:xfrm>
          <a:prstGeom prst="rect">
            <a:avLst/>
          </a:prstGeom>
          <a:noFill/>
          <a:ln w="9525">
            <a:noFill/>
            <a:miter lim="800000"/>
            <a:headEnd/>
            <a:tailEnd/>
          </a:ln>
          <a:effectLst/>
        </p:spPr>
        <p:txBody>
          <a:bodyPr wrap="square">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信号量</a:t>
            </a:r>
            <a:r>
              <a:rPr lang="zh-CN" altLang="en-US" sz="2000" dirty="0">
                <a:solidFill>
                  <a:schemeClr val="bg1"/>
                </a:solidFill>
                <a:latin typeface="微软雅黑" panose="020B0503020204020204" pitchFamily="34" charset="-122"/>
                <a:ea typeface="微软雅黑" panose="020B0503020204020204" pitchFamily="34" charset="-122"/>
              </a:rPr>
              <a:t>并不是解决所有共享数据问题的最好方法，因为信号量使用次数越少，系统可能运行的越好。特别要注意的是信号量必须正确地使用，而对于一个初学者，往往容易出现以下错误</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pPr>
            <a:endParaRPr lang="zh-CN" altLang="en-US" sz="2000" dirty="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忘记获取信号量</a:t>
            </a: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忘记释放信号量</a:t>
            </a: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获取了错误的信号量</a:t>
            </a: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持有信号量太长</a:t>
            </a: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引起死锁</a:t>
            </a:r>
            <a:endParaRPr lang="en-US" altLang="zh-CN"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172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49674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6.3.6  </a:t>
            </a:r>
            <a:r>
              <a:rPr lang="zh-CN" altLang="en-US" sz="2400" b="1" dirty="0">
                <a:solidFill>
                  <a:srgbClr val="00B0F0"/>
                </a:solidFill>
                <a:latin typeface="微软雅黑" panose="020B0503020204020204" pitchFamily="34" charset="-122"/>
                <a:ea typeface="微软雅黑" panose="020B0503020204020204" pitchFamily="34" charset="-122"/>
              </a:rPr>
              <a:t>使用信号量的易出现问题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5" descr="t06-17"/>
          <p:cNvPicPr>
            <a:picLocks noChangeAspect="1" noChangeArrowheads="1"/>
          </p:cNvPicPr>
          <p:nvPr/>
        </p:nvPicPr>
        <p:blipFill>
          <a:blip r:embed="rId4" cstate="print"/>
          <a:srcRect/>
          <a:stretch>
            <a:fillRect/>
          </a:stretch>
        </p:blipFill>
        <p:spPr bwMode="auto">
          <a:xfrm>
            <a:off x="3028006" y="1593420"/>
            <a:ext cx="5980113" cy="5008563"/>
          </a:xfrm>
          <a:prstGeom prst="rect">
            <a:avLst/>
          </a:prstGeom>
          <a:noFill/>
        </p:spPr>
      </p:pic>
    </p:spTree>
    <p:extLst>
      <p:ext uri="{BB962C8B-B14F-4D97-AF65-F5344CB8AC3E}">
        <p14:creationId xmlns:p14="http://schemas.microsoft.com/office/powerpoint/2010/main" val="4237572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49674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6.3.6  </a:t>
            </a:r>
            <a:r>
              <a:rPr lang="zh-CN" altLang="en-US" sz="2400" b="1" dirty="0">
                <a:solidFill>
                  <a:srgbClr val="00B0F0"/>
                </a:solidFill>
                <a:latin typeface="微软雅黑" panose="020B0503020204020204" pitchFamily="34" charset="-122"/>
                <a:ea typeface="微软雅黑" panose="020B0503020204020204" pitchFamily="34" charset="-122"/>
              </a:rPr>
              <a:t>使用信号量的易出现问题</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7" name="Picture 2" descr="t06-18"/>
          <p:cNvPicPr>
            <a:picLocks noChangeAspect="1" noChangeArrowheads="1"/>
          </p:cNvPicPr>
          <p:nvPr/>
        </p:nvPicPr>
        <p:blipFill>
          <a:blip r:embed="rId4" cstate="print"/>
          <a:srcRect/>
          <a:stretch>
            <a:fillRect/>
          </a:stretch>
        </p:blipFill>
        <p:spPr bwMode="auto">
          <a:xfrm>
            <a:off x="3896541" y="1607408"/>
            <a:ext cx="4141787" cy="5040313"/>
          </a:xfrm>
          <a:prstGeom prst="rect">
            <a:avLst/>
          </a:prstGeom>
          <a:noFill/>
        </p:spPr>
      </p:pic>
    </p:spTree>
    <p:extLst>
      <p:ext uri="{BB962C8B-B14F-4D97-AF65-F5344CB8AC3E}">
        <p14:creationId xmlns:p14="http://schemas.microsoft.com/office/powerpoint/2010/main" val="2337739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65008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6.3.7  </a:t>
            </a:r>
            <a:r>
              <a:rPr lang="zh-CN" altLang="en-US" sz="2400" b="1" dirty="0">
                <a:solidFill>
                  <a:srgbClr val="00B0F0"/>
                </a:solidFill>
                <a:latin typeface="微软雅黑" panose="020B0503020204020204" pitchFamily="34" charset="-122"/>
                <a:ea typeface="微软雅黑" panose="020B0503020204020204" pitchFamily="34" charset="-122"/>
              </a:rPr>
              <a:t>信号量变量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7" y="1765434"/>
            <a:ext cx="10684339" cy="1938992"/>
          </a:xfrm>
          <a:prstGeom prst="rect">
            <a:avLst/>
          </a:prstGeom>
          <a:noFill/>
          <a:ln w="9525">
            <a:noFill/>
            <a:miter lim="800000"/>
            <a:headEnd/>
            <a:tailEnd/>
          </a:ln>
          <a:effectLst/>
        </p:spPr>
        <p:txBody>
          <a:bodyPr wrap="square">
            <a:spAutoFit/>
          </a:bodyPr>
          <a:lstStyle/>
          <a:p>
            <a:pPr>
              <a:lnSpc>
                <a:spcPct val="120000"/>
              </a:lnSpc>
              <a:buFontTx/>
              <a:buChar char="•"/>
            </a:pPr>
            <a:r>
              <a:rPr lang="en-US" altLang="zh-CN" sz="2000" dirty="0">
                <a:solidFill>
                  <a:srgbClr val="FFFF00"/>
                </a:solidFill>
                <a:latin typeface="微软雅黑" panose="020B0503020204020204" pitchFamily="34" charset="-122"/>
                <a:ea typeface="微软雅黑" panose="020B0503020204020204" pitchFamily="34" charset="-122"/>
              </a:rPr>
              <a:t> </a:t>
            </a:r>
            <a:r>
              <a:rPr lang="zh-CN" altLang="en-US" sz="2000" dirty="0">
                <a:solidFill>
                  <a:srgbClr val="FFFF00"/>
                </a:solidFill>
                <a:latin typeface="微软雅黑" panose="020B0503020204020204" pitchFamily="34" charset="-122"/>
                <a:ea typeface="微软雅黑" panose="020B0503020204020204" pitchFamily="34" charset="-122"/>
              </a:rPr>
              <a:t>计数</a:t>
            </a:r>
            <a:r>
              <a:rPr lang="zh-CN" altLang="en-US" sz="2000" dirty="0" smtClean="0">
                <a:solidFill>
                  <a:srgbClr val="FFFF00"/>
                </a:solidFill>
                <a:latin typeface="微软雅黑" panose="020B0503020204020204" pitchFamily="34" charset="-122"/>
                <a:ea typeface="微软雅黑" panose="020B0503020204020204" pitchFamily="34" charset="-122"/>
              </a:rPr>
              <a:t>信号量</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endParaRPr lang="zh-CN" altLang="en-US" sz="2000" dirty="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资源</a:t>
            </a:r>
            <a:r>
              <a:rPr lang="zh-CN" altLang="en-US" sz="2000" dirty="0" smtClean="0">
                <a:solidFill>
                  <a:srgbClr val="FFFF00"/>
                </a:solidFill>
                <a:latin typeface="微软雅黑" panose="020B0503020204020204" pitchFamily="34" charset="-122"/>
                <a:ea typeface="微软雅黑" panose="020B0503020204020204" pitchFamily="34" charset="-122"/>
              </a:rPr>
              <a:t>信号量</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endParaRPr lang="zh-CN" altLang="en-US" sz="2000" dirty="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互斥信号量</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86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6.3  </a:t>
            </a:r>
            <a:r>
              <a:rPr lang="zh-CN" altLang="en-US" sz="2800" b="1" dirty="0">
                <a:solidFill>
                  <a:schemeClr val="bg1"/>
                </a:solidFill>
                <a:latin typeface="微软雅黑" panose="020B0503020204020204" pitchFamily="34" charset="-122"/>
                <a:ea typeface="微软雅黑" panose="020B0503020204020204" pitchFamily="34" charset="-122"/>
              </a:rPr>
              <a:t>信号量和共享数据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6.3.8  </a:t>
            </a:r>
            <a:r>
              <a:rPr lang="zh-CN" altLang="en-US" sz="2400" b="1" dirty="0">
                <a:solidFill>
                  <a:srgbClr val="00B0F0"/>
                </a:solidFill>
                <a:latin typeface="微软雅黑" panose="020B0503020204020204" pitchFamily="34" charset="-122"/>
                <a:ea typeface="微软雅黑" panose="020B0503020204020204" pitchFamily="34" charset="-122"/>
              </a:rPr>
              <a:t>保护共享数据的方法</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42687" y="1765434"/>
            <a:ext cx="10684339" cy="1938992"/>
          </a:xfrm>
          <a:prstGeom prst="rect">
            <a:avLst/>
          </a:prstGeom>
          <a:noFill/>
          <a:ln w="9525">
            <a:noFill/>
            <a:miter lim="800000"/>
            <a:headEnd/>
            <a:tailEnd/>
          </a:ln>
          <a:effectLst/>
        </p:spPr>
        <p:txBody>
          <a:bodyPr wrap="square">
            <a:spAutoFit/>
          </a:bodyPr>
          <a:lstStyle/>
          <a:p>
            <a:pPr>
              <a:lnSpc>
                <a:spcPct val="120000"/>
              </a:lnSpc>
              <a:buFontTx/>
              <a:buChar char="•"/>
            </a:pPr>
            <a:r>
              <a:rPr lang="en-US" altLang="zh-CN" sz="2000" dirty="0">
                <a:solidFill>
                  <a:srgbClr val="FFFF00"/>
                </a:solidFill>
                <a:latin typeface="微软雅黑" panose="020B0503020204020204" pitchFamily="34" charset="-122"/>
                <a:ea typeface="微软雅黑" panose="020B0503020204020204" pitchFamily="34" charset="-122"/>
              </a:rPr>
              <a:t> </a:t>
            </a:r>
            <a:r>
              <a:rPr lang="zh-CN" altLang="en-US" sz="2000" dirty="0">
                <a:solidFill>
                  <a:srgbClr val="FFFF00"/>
                </a:solidFill>
                <a:latin typeface="微软雅黑" panose="020B0503020204020204" pitchFamily="34" charset="-122"/>
                <a:ea typeface="微软雅黑" panose="020B0503020204020204" pitchFamily="34" charset="-122"/>
              </a:rPr>
              <a:t>关中</a:t>
            </a:r>
            <a:r>
              <a:rPr lang="zh-CN" altLang="en-US" sz="2000" dirty="0" smtClean="0">
                <a:solidFill>
                  <a:srgbClr val="FFFF00"/>
                </a:solidFill>
                <a:latin typeface="微软雅黑" panose="020B0503020204020204" pitchFamily="34" charset="-122"/>
                <a:ea typeface="微软雅黑" panose="020B0503020204020204" pitchFamily="34" charset="-122"/>
              </a:rPr>
              <a:t>断</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endParaRPr lang="zh-CN" altLang="en-US" sz="2000" dirty="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a:t>
            </a:r>
            <a:r>
              <a:rPr lang="zh-CN" altLang="en-US" sz="2000" dirty="0" smtClean="0">
                <a:solidFill>
                  <a:srgbClr val="FFFF00"/>
                </a:solidFill>
                <a:latin typeface="微软雅黑" panose="020B0503020204020204" pitchFamily="34" charset="-122"/>
                <a:ea typeface="微软雅黑" panose="020B0503020204020204" pitchFamily="34" charset="-122"/>
              </a:rPr>
              <a:t>信号量</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endParaRPr lang="zh-CN" altLang="en-US" sz="2000" dirty="0">
              <a:solidFill>
                <a:srgbClr val="FFFF00"/>
              </a:solidFill>
              <a:latin typeface="微软雅黑" panose="020B0503020204020204" pitchFamily="34" charset="-122"/>
              <a:ea typeface="微软雅黑" panose="020B0503020204020204" pitchFamily="34" charset="-122"/>
            </a:endParaRPr>
          </a:p>
          <a:p>
            <a:pPr>
              <a:lnSpc>
                <a:spcPct val="120000"/>
              </a:lnSpc>
              <a:buFontTx/>
              <a:buChar char="•"/>
            </a:pPr>
            <a:r>
              <a:rPr lang="zh-CN" altLang="en-US" sz="2000" dirty="0">
                <a:solidFill>
                  <a:srgbClr val="FFFF00"/>
                </a:solidFill>
                <a:latin typeface="微软雅黑" panose="020B0503020204020204" pitchFamily="34" charset="-122"/>
                <a:ea typeface="微软雅黑" panose="020B0503020204020204" pitchFamily="34" charset="-122"/>
              </a:rPr>
              <a:t> 禁止任务切换</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00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本章作业</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Rectangle 3"/>
          <p:cNvSpPr txBox="1">
            <a:spLocks noChangeArrowheads="1"/>
          </p:cNvSpPr>
          <p:nvPr/>
        </p:nvSpPr>
        <p:spPr>
          <a:xfrm>
            <a:off x="819664" y="1509583"/>
            <a:ext cx="10589741" cy="260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sz="2400" dirty="0" smtClean="0">
                <a:solidFill>
                  <a:srgbClr val="FFFF00"/>
                </a:solidFill>
                <a:latin typeface="微软雅黑" panose="020B0503020204020204" pitchFamily="34" charset="-122"/>
                <a:ea typeface="微软雅黑" panose="020B0503020204020204" pitchFamily="34" charset="-122"/>
              </a:rPr>
              <a:t> P108-110</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1</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3</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5</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7</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9</a:t>
            </a:r>
            <a:r>
              <a:rPr lang="zh-CN" altLang="en-US" sz="2400" dirty="0">
                <a:solidFill>
                  <a:srgbClr val="FFFF00"/>
                </a:solidFill>
                <a:latin typeface="微软雅黑" panose="020B0503020204020204" pitchFamily="34" charset="-122"/>
                <a:ea typeface="微软雅黑" panose="020B0503020204020204" pitchFamily="34" charset="-122"/>
              </a:rPr>
              <a:t>、</a:t>
            </a:r>
            <a:r>
              <a:rPr lang="en-US" altLang="zh-CN" sz="2400" dirty="0">
                <a:solidFill>
                  <a:srgbClr val="FFFF00"/>
                </a:solidFill>
                <a:latin typeface="微软雅黑" panose="020B0503020204020204" pitchFamily="34" charset="-122"/>
                <a:ea typeface="微软雅黑" panose="020B0503020204020204" pitchFamily="34" charset="-122"/>
              </a:rPr>
              <a:t>10</a:t>
            </a:r>
          </a:p>
          <a:p>
            <a:pPr marL="0" indent="0"/>
            <a:r>
              <a:rPr lang="zh-CN" altLang="en-US" sz="2400" dirty="0" smtClean="0">
                <a:solidFill>
                  <a:srgbClr val="FFFF00"/>
                </a:solidFill>
                <a:latin typeface="微软雅黑" panose="020B0503020204020204" pitchFamily="34" charset="-122"/>
                <a:ea typeface="微软雅黑" panose="020B0503020204020204" pitchFamily="34" charset="-122"/>
              </a:rPr>
              <a:t> 补充</a:t>
            </a:r>
            <a:r>
              <a:rPr lang="zh-CN" altLang="en-US" sz="2400" dirty="0">
                <a:solidFill>
                  <a:srgbClr val="FFFF00"/>
                </a:solidFill>
                <a:latin typeface="微软雅黑" panose="020B0503020204020204" pitchFamily="34" charset="-122"/>
                <a:ea typeface="微软雅黑" panose="020B0503020204020204" pitchFamily="34" charset="-122"/>
              </a:rPr>
              <a:t>作业</a:t>
            </a:r>
            <a:endParaRPr lang="en-US" altLang="zh-CN" sz="2400" dirty="0">
              <a:solidFill>
                <a:srgbClr val="FFFF00"/>
              </a:solidFill>
              <a:latin typeface="微软雅黑" panose="020B0503020204020204" pitchFamily="34" charset="-122"/>
              <a:ea typeface="微软雅黑" panose="020B0503020204020204" pitchFamily="34" charset="-122"/>
            </a:endParaRPr>
          </a:p>
          <a:p>
            <a:pPr marL="0" indent="0">
              <a:lnSpc>
                <a:spcPct val="150000"/>
              </a:lnSpc>
              <a:buFontTx/>
              <a:buNone/>
            </a:pPr>
            <a:r>
              <a:rPr lang="zh-CN" altLang="en-US" sz="2400" dirty="0">
                <a:solidFill>
                  <a:schemeClr val="bg1"/>
                </a:solidFill>
                <a:latin typeface="微软雅黑" panose="020B0503020204020204" pitchFamily="34" charset="-122"/>
                <a:ea typeface="微软雅黑" panose="020B0503020204020204" pitchFamily="34" charset="-122"/>
              </a:rPr>
              <a:t>查阅并结合课本内容，归纳总结计数信号量、资源信号量的基本含义及用途以及互斥信号量的作用。</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6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1415772"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二</a:t>
            </a:r>
            <a:r>
              <a:rPr lang="zh-CN" altLang="en-US" sz="2400" b="1" dirty="0">
                <a:solidFill>
                  <a:srgbClr val="00B0F0"/>
                </a:solidFill>
                <a:latin typeface="微软雅黑" panose="020B0503020204020204" pitchFamily="34" charset="-122"/>
                <a:ea typeface="微软雅黑" panose="020B0503020204020204" pitchFamily="34" charset="-122"/>
              </a:rPr>
              <a:t>、调度</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2"/>
          <p:cNvSpPr txBox="1">
            <a:spLocks noChangeArrowheads="1"/>
          </p:cNvSpPr>
          <p:nvPr/>
        </p:nvSpPr>
        <p:spPr bwMode="auto">
          <a:xfrm>
            <a:off x="642688" y="1716213"/>
            <a:ext cx="10832620" cy="2492990"/>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、调度程序</a:t>
            </a: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ROTS</a:t>
            </a:r>
            <a:r>
              <a:rPr lang="zh-CN" altLang="en-US" sz="2000" dirty="0">
                <a:solidFill>
                  <a:schemeClr val="bg1"/>
                </a:solidFill>
                <a:latin typeface="微软雅黑" panose="020B0503020204020204" pitchFamily="34" charset="-122"/>
                <a:ea typeface="微软雅黑" panose="020B0503020204020204" pitchFamily="34" charset="-122"/>
              </a:rPr>
              <a:t>的调度程序记录每个任务的状态，决定哪一个任务可以进入运行状态。其方法是通过查看分配给任务的优先级和没有处于阻塞状态的任务，决定拥有最高优先级的任务先运行，剩下的任务则在就绪状态中等待</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调度程序</a:t>
            </a:r>
            <a:r>
              <a:rPr lang="zh-CN" altLang="en-US" sz="2000" dirty="0">
                <a:solidFill>
                  <a:schemeClr val="bg1"/>
                </a:solidFill>
                <a:latin typeface="微软雅黑" panose="020B0503020204020204" pitchFamily="34" charset="-122"/>
                <a:ea typeface="微软雅黑" panose="020B0503020204020204" pitchFamily="34" charset="-122"/>
              </a:rPr>
              <a:t>不会自行改变优先级，这就可能使得低优先级的任务长时间地等待，这是不合理的。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882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954655"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三种状态之间的转换</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2" descr="D:\嵌入式系统软件设计\t06-01.jpg"/>
          <p:cNvPicPr>
            <a:picLocks noChangeAspect="1" noChangeArrowheads="1"/>
          </p:cNvPicPr>
          <p:nvPr/>
        </p:nvPicPr>
        <p:blipFill>
          <a:blip r:embed="rId4" cstate="print"/>
          <a:srcRect/>
          <a:stretch>
            <a:fillRect/>
          </a:stretch>
        </p:blipFill>
        <p:spPr bwMode="auto">
          <a:xfrm>
            <a:off x="2929324" y="1717890"/>
            <a:ext cx="6523038" cy="4578350"/>
          </a:xfrm>
          <a:prstGeom prst="rect">
            <a:avLst/>
          </a:prstGeom>
          <a:noFill/>
        </p:spPr>
      </p:pic>
    </p:spTree>
    <p:extLst>
      <p:ext uri="{BB962C8B-B14F-4D97-AF65-F5344CB8AC3E}">
        <p14:creationId xmlns:p14="http://schemas.microsoft.com/office/powerpoint/2010/main" val="201347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1415772"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二</a:t>
            </a:r>
            <a:r>
              <a:rPr lang="zh-CN" altLang="en-US" sz="2400" b="1" dirty="0">
                <a:solidFill>
                  <a:srgbClr val="00B0F0"/>
                </a:solidFill>
                <a:latin typeface="微软雅黑" panose="020B0503020204020204" pitchFamily="34" charset="-122"/>
                <a:ea typeface="微软雅黑" panose="020B0503020204020204" pitchFamily="34" charset="-122"/>
              </a:rPr>
              <a:t>、调度</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Text Box 2"/>
          <p:cNvSpPr txBox="1">
            <a:spLocks noChangeArrowheads="1"/>
          </p:cNvSpPr>
          <p:nvPr/>
        </p:nvSpPr>
        <p:spPr bwMode="auto">
          <a:xfrm>
            <a:off x="642688" y="1716213"/>
            <a:ext cx="10832620" cy="2554545"/>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rgbClr val="FFFF00"/>
                </a:solidFill>
                <a:latin typeface="微软雅黑" panose="020B0503020204020204" pitchFamily="34" charset="-122"/>
                <a:ea typeface="微软雅黑" panose="020B0503020204020204" pitchFamily="34" charset="-122"/>
              </a:rPr>
              <a:t>2</a:t>
            </a:r>
            <a:r>
              <a:rPr lang="zh-CN" altLang="en-US" sz="2000" dirty="0">
                <a:solidFill>
                  <a:srgbClr val="FFFF00"/>
                </a:solidFill>
                <a:latin typeface="微软雅黑" panose="020B0503020204020204" pitchFamily="34" charset="-122"/>
                <a:ea typeface="微软雅黑" panose="020B0503020204020204" pitchFamily="34" charset="-122"/>
              </a:rPr>
              <a:t>、常见</a:t>
            </a:r>
            <a:r>
              <a:rPr lang="zh-CN" altLang="en-US" sz="2000" dirty="0" smtClean="0">
                <a:solidFill>
                  <a:srgbClr val="FFFF00"/>
                </a:solidFill>
                <a:latin typeface="微软雅黑" panose="020B0503020204020204" pitchFamily="34" charset="-122"/>
                <a:ea typeface="微软雅黑" panose="020B0503020204020204" pitchFamily="34" charset="-122"/>
              </a:rPr>
              <a:t>问题</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）调度程序如何知道一个任务已经阻塞或解除阻塞？</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）如果所有的任务都被阻塞了将发生什么？</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）如果两个就绪的任务具有同样的优先级该怎么办？</a:t>
            </a: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）如果一个任务正在运行，此时另一个具有更高优先级的任务解除了阻塞，正在运行的任务应如何？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47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031325"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三</a:t>
            </a:r>
            <a:r>
              <a:rPr lang="zh-CN" altLang="en-US" sz="2400" b="1" dirty="0">
                <a:solidFill>
                  <a:srgbClr val="00B0F0"/>
                </a:solidFill>
                <a:latin typeface="微软雅黑" panose="020B0503020204020204" pitchFamily="34" charset="-122"/>
                <a:ea typeface="微软雅黑" panose="020B0503020204020204" pitchFamily="34" charset="-122"/>
              </a:rPr>
              <a:t>、实例分析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3" descr="D:\嵌入式系统软件设计\t06-02.jpg"/>
          <p:cNvPicPr>
            <a:picLocks noChangeAspect="1" noChangeArrowheads="1"/>
          </p:cNvPicPr>
          <p:nvPr/>
        </p:nvPicPr>
        <p:blipFill>
          <a:blip r:embed="rId4" cstate="print"/>
          <a:srcRect/>
          <a:stretch>
            <a:fillRect/>
          </a:stretch>
        </p:blipFill>
        <p:spPr bwMode="auto">
          <a:xfrm>
            <a:off x="4018006" y="1152267"/>
            <a:ext cx="4168775" cy="5219700"/>
          </a:xfrm>
          <a:prstGeom prst="rect">
            <a:avLst/>
          </a:prstGeom>
          <a:noFill/>
        </p:spPr>
      </p:pic>
    </p:spTree>
    <p:extLst>
      <p:ext uri="{BB962C8B-B14F-4D97-AF65-F5344CB8AC3E}">
        <p14:creationId xmlns:p14="http://schemas.microsoft.com/office/powerpoint/2010/main" val="133345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031325"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三</a:t>
            </a:r>
            <a:r>
              <a:rPr lang="zh-CN" altLang="en-US" sz="2400" b="1" dirty="0">
                <a:solidFill>
                  <a:srgbClr val="00B0F0"/>
                </a:solidFill>
                <a:latin typeface="微软雅黑" panose="020B0503020204020204" pitchFamily="34" charset="-122"/>
                <a:ea typeface="微软雅黑" panose="020B0503020204020204" pitchFamily="34" charset="-122"/>
              </a:rPr>
              <a:t>、实例分析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7" name="Picture 2" descr="D:\嵌入式系统软件设计\t06-03.jpg"/>
          <p:cNvPicPr>
            <a:picLocks noChangeAspect="1" noChangeArrowheads="1"/>
          </p:cNvPicPr>
          <p:nvPr/>
        </p:nvPicPr>
        <p:blipFill>
          <a:blip r:embed="rId4" cstate="print"/>
          <a:srcRect/>
          <a:stretch>
            <a:fillRect/>
          </a:stretch>
        </p:blipFill>
        <p:spPr bwMode="auto">
          <a:xfrm>
            <a:off x="2133342" y="1929670"/>
            <a:ext cx="7856574" cy="3902719"/>
          </a:xfrm>
          <a:prstGeom prst="rect">
            <a:avLst/>
          </a:prstGeom>
          <a:noFill/>
        </p:spPr>
      </p:pic>
    </p:spTree>
    <p:extLst>
      <p:ext uri="{BB962C8B-B14F-4D97-AF65-F5344CB8AC3E}">
        <p14:creationId xmlns:p14="http://schemas.microsoft.com/office/powerpoint/2010/main" val="17238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6.1 </a:t>
            </a:r>
            <a:r>
              <a:rPr lang="zh-CN" altLang="en-US" sz="2800" b="1" dirty="0">
                <a:solidFill>
                  <a:schemeClr val="bg1"/>
                </a:solidFill>
                <a:latin typeface="微软雅黑" panose="020B0503020204020204" pitchFamily="34" charset="-122"/>
                <a:ea typeface="微软雅黑" panose="020B0503020204020204" pitchFamily="34" charset="-122"/>
              </a:rPr>
              <a:t>任务和任务状态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矩形 11"/>
          <p:cNvSpPr/>
          <p:nvPr/>
        </p:nvSpPr>
        <p:spPr>
          <a:xfrm>
            <a:off x="642688" y="1066862"/>
            <a:ext cx="2031325"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三</a:t>
            </a:r>
            <a:r>
              <a:rPr lang="zh-CN" altLang="en-US" sz="2400" b="1" dirty="0">
                <a:solidFill>
                  <a:srgbClr val="00B0F0"/>
                </a:solidFill>
                <a:latin typeface="微软雅黑" panose="020B0503020204020204" pitchFamily="34" charset="-122"/>
                <a:ea typeface="微软雅黑" panose="020B0503020204020204" pitchFamily="34" charset="-122"/>
              </a:rPr>
              <a:t>、实例分析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2" descr="D:\嵌入式系统软件设计\t06-04.jpg"/>
          <p:cNvPicPr>
            <a:picLocks noChangeAspect="1" noChangeArrowheads="1"/>
          </p:cNvPicPr>
          <p:nvPr/>
        </p:nvPicPr>
        <p:blipFill>
          <a:blip r:embed="rId4" cstate="print"/>
          <a:srcRect/>
          <a:stretch>
            <a:fillRect/>
          </a:stretch>
        </p:blipFill>
        <p:spPr bwMode="auto">
          <a:xfrm>
            <a:off x="2856001" y="1823135"/>
            <a:ext cx="6546850" cy="4040188"/>
          </a:xfrm>
          <a:prstGeom prst="rect">
            <a:avLst/>
          </a:prstGeom>
          <a:noFill/>
        </p:spPr>
      </p:pic>
    </p:spTree>
    <p:extLst>
      <p:ext uri="{BB962C8B-B14F-4D97-AF65-F5344CB8AC3E}">
        <p14:creationId xmlns:p14="http://schemas.microsoft.com/office/powerpoint/2010/main" val="15966135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3719</TotalTime>
  <Words>1511</Words>
  <Application>Microsoft Office PowerPoint</Application>
  <PresentationFormat>宽屏</PresentationFormat>
  <Paragraphs>178</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宋体</vt:lpstr>
      <vt:lpstr>微软雅黑</vt:lpstr>
      <vt:lpstr>Arial</vt:lpstr>
      <vt:lpstr>Calibri</vt:lpstr>
      <vt:lpstr>Calibri Light</vt:lpstr>
      <vt:lpstr>Times New Roman</vt:lpstr>
      <vt:lpstr>Office 主题</vt:lpstr>
      <vt:lpstr>第 6 章 实时操作系统导论</vt:lpstr>
      <vt:lpstr>第 6 章 实时操作系统导论</vt:lpstr>
      <vt:lpstr>6.1 任务和任务状态</vt:lpstr>
      <vt:lpstr>6.1 任务和任务状态</vt:lpstr>
      <vt:lpstr>6.1 任务和任务状态</vt:lpstr>
      <vt:lpstr>6.1 任务和任务状态</vt:lpstr>
      <vt:lpstr>6.1 任务和任务状态</vt:lpstr>
      <vt:lpstr>6.1 任务和任务状态</vt:lpstr>
      <vt:lpstr>6.1 任务和任务状态</vt:lpstr>
      <vt:lpstr>6.2  任务和数据</vt:lpstr>
      <vt:lpstr>6.2  任务和数据</vt:lpstr>
      <vt:lpstr>6.2  任务和数据</vt:lpstr>
      <vt:lpstr>6.2  任务和数据</vt:lpstr>
      <vt:lpstr>6.2  任务和数据</vt:lpstr>
      <vt:lpstr>6.2  任务和数据</vt:lpstr>
      <vt:lpstr>6.2  任务和数据</vt:lpstr>
      <vt:lpstr>6.2  任务和数据</vt:lpstr>
      <vt:lpstr>6.2  任务和数据</vt:lpstr>
      <vt:lpstr>6.2  任务和数据</vt:lpstr>
      <vt:lpstr>6.2  任务和数据</vt:lpstr>
      <vt:lpstr>6.2  任务和数据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6.3  信号量和共享数据</vt:lpstr>
      <vt:lpstr>本章作业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曹中华</cp:lastModifiedBy>
  <cp:revision>359</cp:revision>
  <dcterms:created xsi:type="dcterms:W3CDTF">2019-08-27T08:17:17Z</dcterms:created>
  <dcterms:modified xsi:type="dcterms:W3CDTF">2019-09-23T10:01:58Z</dcterms:modified>
</cp:coreProperties>
</file>