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5" r:id="rId3"/>
    <p:sldId id="465" r:id="rId4"/>
    <p:sldId id="466" r:id="rId5"/>
    <p:sldId id="468" r:id="rId6"/>
    <p:sldId id="467" r:id="rId7"/>
    <p:sldId id="469" r:id="rId8"/>
    <p:sldId id="470" r:id="rId9"/>
    <p:sldId id="471" r:id="rId10"/>
    <p:sldId id="472" r:id="rId11"/>
    <p:sldId id="473" r:id="rId12"/>
    <p:sldId id="474" r:id="rId13"/>
    <p:sldId id="475" r:id="rId14"/>
    <p:sldId id="477" r:id="rId15"/>
    <p:sldId id="476"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3399"/>
    <a:srgbClr val="3B80F1"/>
    <a:srgbClr val="0066FF"/>
    <a:srgbClr val="FF3300"/>
    <a:srgbClr val="FFFEF9"/>
    <a:srgbClr val="69A4D9"/>
    <a:srgbClr val="0033CC"/>
    <a:srgbClr val="3333FF"/>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6" d="100"/>
          <a:sy n="11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DE2AC-6D69-4A93-AD80-3C96CA1EDEB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4F787-AFD5-49BB-ADBC-D9F990D83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第 </a:t>
            </a:r>
            <a:r>
              <a:rPr lang="en-US" altLang="zh-CN" sz="2800" b="1" dirty="0" smtClean="0">
                <a:solidFill>
                  <a:schemeClr val="bg1"/>
                </a:solidFill>
                <a:latin typeface="微软雅黑" panose="020B0503020204020204" pitchFamily="34" charset="-122"/>
                <a:ea typeface="微软雅黑" panose="020B0503020204020204" pitchFamily="34" charset="-122"/>
              </a:rPr>
              <a:t>8 </a:t>
            </a:r>
            <a:r>
              <a:rPr lang="zh-CN" altLang="en-US" sz="2800" b="1" dirty="0" smtClean="0">
                <a:solidFill>
                  <a:schemeClr val="bg1"/>
                </a:solidFill>
                <a:latin typeface="微软雅黑" panose="020B0503020204020204" pitchFamily="34" charset="-122"/>
                <a:ea typeface="微软雅黑" panose="020B0503020204020204" pitchFamily="34" charset="-122"/>
              </a:rPr>
              <a:t>章 基于</a:t>
            </a:r>
            <a:r>
              <a:rPr lang="zh-CN" altLang="en-US" sz="2800" b="1" dirty="0">
                <a:solidFill>
                  <a:schemeClr val="bg1"/>
                </a:solidFill>
                <a:latin typeface="微软雅黑" panose="020B0503020204020204" pitchFamily="34" charset="-122"/>
                <a:ea typeface="微软雅黑" panose="020B0503020204020204" pitchFamily="34" charset="-122"/>
              </a:rPr>
              <a:t>实时操作系统的 嵌入式软件基本设计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5" name="Text Box 2"/>
          <p:cNvSpPr txBox="1">
            <a:spLocks noChangeArrowheads="1"/>
          </p:cNvSpPr>
          <p:nvPr/>
        </p:nvSpPr>
        <p:spPr bwMode="auto">
          <a:xfrm>
            <a:off x="642688" y="1493585"/>
            <a:ext cx="10742004" cy="1538883"/>
          </a:xfrm>
          <a:prstGeom prst="rect">
            <a:avLst/>
          </a:prstGeom>
          <a:noFill/>
          <a:ln w="9525">
            <a:noFill/>
            <a:miter lim="800000"/>
          </a:ln>
          <a:effectLst/>
        </p:spPr>
        <p:txBody>
          <a:bodyPr wrap="square">
            <a:spAutoFit/>
          </a:bodyPr>
          <a:lstStyle/>
          <a:p>
            <a:pPr>
              <a:lnSpc>
                <a:spcPct val="150000"/>
              </a:lnSpc>
            </a:pPr>
            <a:r>
              <a:rPr lang="zh-CN" altLang="en-US" sz="2000" dirty="0">
                <a:solidFill>
                  <a:srgbClr val="00B0F0"/>
                </a:solidFill>
                <a:latin typeface="微软雅黑" panose="020B0503020204020204" pitchFamily="34" charset="-122"/>
                <a:ea typeface="微软雅黑" panose="020B0503020204020204" pitchFamily="34" charset="-122"/>
              </a:rPr>
              <a:t>已学的知识</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所具有的各种特征、这些特征的应用以及与之相关的各种缺陷</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本章重点怎样将这些特征结合在一起，从而形成嵌入式系统软件的有效设计。主要有</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768664" y="3243053"/>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40512" y="3977474"/>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312360" y="4728698"/>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584208" y="3229265"/>
            <a:ext cx="2749471" cy="461665"/>
          </a:xfrm>
          <a:prstGeom prst="rect">
            <a:avLst/>
          </a:prstGeom>
        </p:spPr>
        <p:txBody>
          <a:bodyPr wrap="none">
            <a:spAutoFit/>
          </a:bodyPr>
          <a:lstStyle/>
          <a:p>
            <a:pP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嵌入式软件设计的原理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12360" y="3786750"/>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601956" y="4521171"/>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856056" y="5272395"/>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856056" y="3976779"/>
            <a:ext cx="1723549" cy="461665"/>
          </a:xfrm>
          <a:prstGeom prst="rect">
            <a:avLst/>
          </a:prstGeom>
        </p:spPr>
        <p:txBody>
          <a:bodyPr wrap="none">
            <a:spAutoFit/>
          </a:bodyPr>
          <a:lstStyle/>
          <a:p>
            <a:pP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设计实例分析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2127904" y="4709264"/>
            <a:ext cx="2492990" cy="461665"/>
          </a:xfrm>
          <a:prstGeom prst="rect">
            <a:avLst/>
          </a:prstGeom>
        </p:spPr>
        <p:txBody>
          <a:bodyPr wrap="none">
            <a:spAutoFit/>
          </a:bodyPr>
          <a:lstStyle/>
          <a:p>
            <a:pP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设计要点分析与讨论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53602" y="3284068"/>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125450" y="4018489"/>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1397298" y="4769713"/>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2307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8.2.5 </a:t>
            </a:r>
            <a:r>
              <a:rPr lang="zh-CN" altLang="en-US" sz="2400" b="1" dirty="0">
                <a:solidFill>
                  <a:srgbClr val="00B0F0"/>
                </a:solidFill>
                <a:latin typeface="微软雅黑" panose="020B0503020204020204" pitchFamily="34" charset="-122"/>
                <a:ea typeface="微软雅黑" panose="020B0503020204020204" pitchFamily="34" charset="-122"/>
              </a:rPr>
              <a:t>封装任务</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74182"/>
            <a:ext cx="10412490" cy="857927"/>
          </a:xfrm>
          <a:prstGeom prst="rect">
            <a:avLst/>
          </a:prstGeom>
          <a:noFill/>
          <a:ln w="9525">
            <a:noFill/>
            <a:miter lim="800000"/>
          </a:ln>
          <a:effectLst/>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要注意对任务进行分门别类的封装，尤其是当多个任务共享一个硬件时，更应做到这一点。</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rgbClr val="FFFF00"/>
                </a:solidFill>
                <a:latin typeface="微软雅黑" panose="020B0503020204020204" pitchFamily="34" charset="-122"/>
                <a:ea typeface="微软雅黑" panose="020B0503020204020204" pitchFamily="34" charset="-122"/>
              </a:rPr>
              <a:t>例如：</a:t>
            </a:r>
            <a:r>
              <a:rPr lang="zh-CN" altLang="en-US" sz="2000" dirty="0">
                <a:solidFill>
                  <a:schemeClr val="bg1"/>
                </a:solidFill>
                <a:latin typeface="微软雅黑" panose="020B0503020204020204" pitchFamily="34" charset="-122"/>
                <a:ea typeface="微软雅黑" panose="020B0503020204020204" pitchFamily="34" charset="-122"/>
              </a:rPr>
              <a:t>打印机的显示屏控制</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6" name="Picture 4" descr="t08-03"/>
          <p:cNvPicPr>
            <a:picLocks noChangeAspect="1" noChangeArrowheads="1"/>
          </p:cNvPicPr>
          <p:nvPr/>
        </p:nvPicPr>
        <p:blipFill>
          <a:blip r:embed="rId3" cstate="print"/>
          <a:srcRect/>
          <a:stretch>
            <a:fillRect/>
          </a:stretch>
        </p:blipFill>
        <p:spPr bwMode="auto">
          <a:xfrm>
            <a:off x="4089571" y="2817127"/>
            <a:ext cx="4141788" cy="35972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2307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8.2.5 </a:t>
            </a:r>
            <a:r>
              <a:rPr lang="zh-CN" altLang="en-US" sz="2400" b="1" dirty="0">
                <a:solidFill>
                  <a:srgbClr val="00B0F0"/>
                </a:solidFill>
                <a:latin typeface="微软雅黑" panose="020B0503020204020204" pitchFamily="34" charset="-122"/>
                <a:ea typeface="微软雅黑" panose="020B0503020204020204" pitchFamily="34" charset="-122"/>
              </a:rPr>
              <a:t>封装任务</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74182"/>
            <a:ext cx="10412490" cy="857222"/>
          </a:xfrm>
          <a:prstGeom prst="rect">
            <a:avLst/>
          </a:prstGeom>
          <a:noFill/>
          <a:ln w="9525">
            <a:noFill/>
            <a:miter lim="800000"/>
          </a:ln>
          <a:effectLst/>
        </p:spPr>
        <p:txBody>
          <a:bodyPr wrap="square">
            <a:spAutoFit/>
          </a:bodyPr>
          <a:lstStyle/>
          <a:p>
            <a:pPr>
              <a:lnSpc>
                <a:spcPct val="120000"/>
              </a:lnSpc>
              <a:spcBef>
                <a:spcPct val="20000"/>
              </a:spcBef>
            </a:pPr>
            <a:r>
              <a:rPr lang="zh-CN" altLang="en-US" sz="2000" dirty="0">
                <a:solidFill>
                  <a:srgbClr val="FFFF00"/>
                </a:solidFill>
                <a:latin typeface="微软雅黑" panose="020B0503020204020204" pitchFamily="34" charset="-122"/>
                <a:ea typeface="微软雅黑" panose="020B0503020204020204" pitchFamily="34" charset="-122"/>
              </a:rPr>
              <a:t>实例分析：</a:t>
            </a:r>
            <a:r>
              <a:rPr lang="zh-CN" altLang="en-US" sz="2000" dirty="0">
                <a:solidFill>
                  <a:schemeClr val="bg1"/>
                </a:solidFill>
                <a:latin typeface="微软雅黑" panose="020B0503020204020204" pitchFamily="34" charset="-122"/>
                <a:ea typeface="微软雅黑" panose="020B0503020204020204" pitchFamily="34" charset="-122"/>
              </a:rPr>
              <a:t>对</a:t>
            </a:r>
            <a:r>
              <a:rPr lang="en-US" altLang="zh-CN" sz="2000" dirty="0">
                <a:solidFill>
                  <a:schemeClr val="bg1"/>
                </a:solidFill>
                <a:latin typeface="微软雅黑" panose="020B0503020204020204" pitchFamily="34" charset="-122"/>
                <a:ea typeface="微软雅黑" panose="020B0503020204020204" pitchFamily="34" charset="-122"/>
              </a:rPr>
              <a:t>Flash</a:t>
            </a:r>
            <a:r>
              <a:rPr lang="zh-CN" altLang="en-US" sz="2000" dirty="0">
                <a:solidFill>
                  <a:schemeClr val="bg1"/>
                </a:solidFill>
                <a:latin typeface="微软雅黑" panose="020B0503020204020204" pitchFamily="34" charset="-122"/>
                <a:ea typeface="微软雅黑" panose="020B0503020204020204" pitchFamily="34" charset="-122"/>
              </a:rPr>
              <a:t>的读</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写操作。</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分析</a:t>
            </a:r>
            <a:r>
              <a:rPr lang="zh-CN" altLang="en-US" sz="2000" dirty="0">
                <a:solidFill>
                  <a:schemeClr val="bg1"/>
                </a:solidFill>
                <a:latin typeface="微软雅黑" panose="020B0503020204020204" pitchFamily="34" charset="-122"/>
                <a:ea typeface="微软雅黑" panose="020B0503020204020204" pitchFamily="34" charset="-122"/>
              </a:rPr>
              <a:t>图</a:t>
            </a:r>
            <a:r>
              <a:rPr lang="en-US" altLang="zh-CN" sz="2000" dirty="0">
                <a:solidFill>
                  <a:schemeClr val="bg1"/>
                </a:solidFill>
                <a:latin typeface="微软雅黑" panose="020B0503020204020204" pitchFamily="34" charset="-122"/>
                <a:ea typeface="微软雅黑" panose="020B0503020204020204" pitchFamily="34" charset="-122"/>
              </a:rPr>
              <a:t>8-4</a:t>
            </a:r>
            <a:r>
              <a:rPr lang="zh-CN" altLang="en-US" sz="2000" dirty="0">
                <a:solidFill>
                  <a:schemeClr val="bg1"/>
                </a:solidFill>
                <a:latin typeface="微软雅黑" panose="020B0503020204020204" pitchFamily="34" charset="-122"/>
                <a:ea typeface="微软雅黑" panose="020B0503020204020204" pitchFamily="34" charset="-122"/>
              </a:rPr>
              <a:t>中每个函数的功能。</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1451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8.2.6 </a:t>
            </a:r>
            <a:r>
              <a:rPr lang="zh-CN" altLang="en-US" sz="2400" b="1" dirty="0">
                <a:solidFill>
                  <a:srgbClr val="00B0F0"/>
                </a:solidFill>
                <a:latin typeface="微软雅黑" panose="020B0503020204020204" pitchFamily="34" charset="-122"/>
                <a:ea typeface="微软雅黑" panose="020B0503020204020204" pitchFamily="34" charset="-122"/>
              </a:rPr>
              <a:t>任务分解的建议</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74182"/>
            <a:ext cx="10412490" cy="1754326"/>
          </a:xfrm>
          <a:prstGeom prst="rect">
            <a:avLst/>
          </a:prstGeom>
          <a:noFill/>
          <a:ln w="9525">
            <a:noFill/>
            <a:miter lim="800000"/>
          </a:ln>
          <a:effectLst/>
        </p:spPr>
        <p:txBody>
          <a:bodyPr wrap="square">
            <a:spAutoFit/>
          </a:bodyPr>
          <a:lstStyle/>
          <a:p>
            <a:pPr>
              <a:lnSpc>
                <a:spcPct val="120000"/>
              </a:lnSpc>
              <a:spcBef>
                <a:spcPct val="2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可以使用一些小的任务，使得每一个任务都很简单。</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i="1" dirty="0" smtClean="0">
                <a:solidFill>
                  <a:schemeClr val="bg1"/>
                </a:solidFill>
                <a:latin typeface="微软雅黑" panose="020B0503020204020204" pitchFamily="34" charset="-122"/>
                <a:ea typeface="微软雅黑" panose="020B0503020204020204" pitchFamily="34" charset="-122"/>
              </a:rPr>
              <a:t>  </a:t>
            </a:r>
            <a:r>
              <a:rPr lang="zh-CN" altLang="en-US" sz="2000" i="1" dirty="0" smtClean="0">
                <a:solidFill>
                  <a:srgbClr val="FFFF00"/>
                </a:solidFill>
                <a:latin typeface="微软雅黑" panose="020B0503020204020204" pitchFamily="34" charset="-122"/>
                <a:ea typeface="微软雅黑" panose="020B0503020204020204" pitchFamily="34" charset="-122"/>
              </a:rPr>
              <a:t>要</a:t>
            </a:r>
            <a:r>
              <a:rPr lang="zh-CN" altLang="en-US" sz="2000" i="1" dirty="0">
                <a:solidFill>
                  <a:srgbClr val="FFFF00"/>
                </a:solidFill>
                <a:latin typeface="微软雅黑" panose="020B0503020204020204" pitchFamily="34" charset="-122"/>
                <a:ea typeface="微软雅黑" panose="020B0503020204020204" pitchFamily="34" charset="-122"/>
              </a:rPr>
              <a:t>注意这样做带来的问题</a:t>
            </a:r>
            <a:r>
              <a:rPr lang="zh-CN" altLang="en-US" sz="2000" dirty="0" smtClean="0">
                <a:solidFill>
                  <a:srgbClr val="FFFF00"/>
                </a:solidFill>
                <a:latin typeface="微软雅黑" panose="020B0503020204020204" pitchFamily="34" charset="-122"/>
                <a:ea typeface="微软雅黑" panose="020B0503020204020204" pitchFamily="34" charset="-122"/>
              </a:rPr>
              <a:t>。</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使用独立的任务对不同问题作出响应。</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8403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8.2.7 </a:t>
            </a:r>
            <a:r>
              <a:rPr lang="zh-CN" altLang="en-US" sz="2400" b="1" dirty="0">
                <a:solidFill>
                  <a:srgbClr val="00B0F0"/>
                </a:solidFill>
                <a:latin typeface="微软雅黑" panose="020B0503020204020204" pitchFamily="34" charset="-122"/>
                <a:ea typeface="微软雅黑" panose="020B0503020204020204" pitchFamily="34" charset="-122"/>
              </a:rPr>
              <a:t>推荐任务结构</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74182"/>
            <a:ext cx="10412490" cy="892552"/>
          </a:xfrm>
          <a:prstGeom prst="rect">
            <a:avLst/>
          </a:prstGeom>
          <a:noFill/>
          <a:ln w="9525">
            <a:noFill/>
            <a:miter lim="800000"/>
          </a:ln>
          <a:effectLst/>
        </p:spPr>
        <p:txBody>
          <a:bodyPr wrap="square">
            <a:spAutoFit/>
          </a:bodyPr>
          <a:lstStyle/>
          <a:p>
            <a:pPr>
              <a:lnSpc>
                <a:spcPct val="120000"/>
              </a:lnSpc>
              <a:spcBef>
                <a:spcPct val="2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什么结构</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有什么优点？</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7547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8.2.8 </a:t>
            </a:r>
            <a:r>
              <a:rPr lang="zh-CN" altLang="en-US" sz="2400" b="1" dirty="0">
                <a:solidFill>
                  <a:srgbClr val="00B0F0"/>
                </a:solidFill>
                <a:latin typeface="微软雅黑" panose="020B0503020204020204" pitchFamily="34" charset="-122"/>
                <a:ea typeface="微软雅黑" panose="020B0503020204020204" pitchFamily="34" charset="-122"/>
              </a:rPr>
              <a:t>避免创建和取消任务</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856086"/>
            <a:ext cx="10412490" cy="2677656"/>
          </a:xfrm>
          <a:prstGeom prst="rect">
            <a:avLst/>
          </a:prstGeom>
          <a:noFill/>
          <a:ln w="9525">
            <a:noFill/>
            <a:miter lim="800000"/>
          </a:ln>
          <a:effectLst/>
        </p:spPr>
        <p:txBody>
          <a:bodyPr wrap="square">
            <a:spAutoFit/>
          </a:bodyPr>
          <a:lstStyle/>
          <a:p>
            <a:pPr>
              <a:lnSpc>
                <a:spcPct val="120000"/>
              </a:lnSpc>
              <a:spcBef>
                <a:spcPct val="20000"/>
              </a:spcBef>
              <a:buFontTx/>
              <a:buChar char="•"/>
            </a:pP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为什么要避免创建和取消任务</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）创建和取消任务非常耗时。</a:t>
            </a:r>
            <a:endParaRPr lang="zh-CN" altLang="en-US" sz="2000" dirty="0">
              <a:solidFill>
                <a:schemeClr val="bg1"/>
              </a:solidFill>
              <a:latin typeface="微软雅黑" panose="020B0503020204020204" pitchFamily="34" charset="-122"/>
              <a:ea typeface="微软雅黑" panose="020B0503020204020204" pitchFamily="34" charset="-122"/>
            </a:endParaRPr>
          </a:p>
          <a:p>
            <a:pPr>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）取消任务可能会导致一些隐含的错误。</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替代方法是什么</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系统启动时创建所有需要的任务</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1451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8.2.9 </a:t>
            </a:r>
            <a:r>
              <a:rPr lang="zh-CN" altLang="en-US" sz="2400" b="1" dirty="0">
                <a:solidFill>
                  <a:srgbClr val="00B0F0"/>
                </a:solidFill>
                <a:latin typeface="微软雅黑" panose="020B0503020204020204" pitchFamily="34" charset="-122"/>
                <a:ea typeface="微软雅黑" panose="020B0503020204020204" pitchFamily="34" charset="-122"/>
              </a:rPr>
              <a:t>考虑取消时间片</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856086"/>
            <a:ext cx="10412490" cy="1288110"/>
          </a:xfrm>
          <a:prstGeom prst="rect">
            <a:avLst/>
          </a:prstGeom>
          <a:noFill/>
          <a:ln w="9525">
            <a:noFill/>
            <a:miter lim="800000"/>
          </a:ln>
          <a:effectLst/>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）本小节要解决的问题是什么？</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）什么情况下使用时间片比较好？</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）为什么不提倡使用时间片解决（</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）中提出的问题？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14972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8.2.10 </a:t>
            </a:r>
            <a:r>
              <a:rPr lang="zh-CN" altLang="en-US" sz="2400" b="1" dirty="0">
                <a:solidFill>
                  <a:srgbClr val="00B0F0"/>
                </a:solidFill>
                <a:latin typeface="微软雅黑" panose="020B0503020204020204" pitchFamily="34" charset="-122"/>
                <a:ea typeface="微软雅黑" panose="020B0503020204020204" pitchFamily="34" charset="-122"/>
              </a:rPr>
              <a:t>考虑限制</a:t>
            </a:r>
            <a:r>
              <a:rPr lang="en-US" altLang="zh-CN" sz="2400" b="1" dirty="0">
                <a:solidFill>
                  <a:srgbClr val="00B0F0"/>
                </a:solidFill>
                <a:latin typeface="微软雅黑" panose="020B0503020204020204" pitchFamily="34" charset="-122"/>
                <a:ea typeface="微软雅黑" panose="020B0503020204020204" pitchFamily="34" charset="-122"/>
              </a:rPr>
              <a:t>RTOS</a:t>
            </a:r>
            <a:r>
              <a:rPr lang="zh-CN" altLang="en-US" sz="2400" b="1" dirty="0">
                <a:solidFill>
                  <a:srgbClr val="00B0F0"/>
                </a:solidFill>
                <a:latin typeface="微软雅黑" panose="020B0503020204020204" pitchFamily="34" charset="-122"/>
                <a:ea typeface="微软雅黑" panose="020B0503020204020204" pitchFamily="34" charset="-122"/>
              </a:rPr>
              <a:t>的使用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74182"/>
            <a:ext cx="10412490" cy="857222"/>
          </a:xfrm>
          <a:prstGeom prst="rect">
            <a:avLst/>
          </a:prstGeom>
          <a:noFill/>
          <a:ln w="9525">
            <a:noFill/>
            <a:miter lim="800000"/>
          </a:ln>
          <a:effectLst/>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）“限制</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的使用”的含义是什么？</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）有什么建议？</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8.3 </a:t>
            </a:r>
            <a:r>
              <a:rPr lang="zh-CN" altLang="en-US" sz="2400" b="1" dirty="0">
                <a:solidFill>
                  <a:schemeClr val="bg1"/>
                </a:solidFill>
                <a:latin typeface="微软雅黑" panose="020B0503020204020204" pitchFamily="34" charset="-122"/>
                <a:ea typeface="微软雅黑" panose="020B0503020204020204" pitchFamily="34" charset="-122"/>
              </a:rPr>
              <a:t>举 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Text Box 2"/>
          <p:cNvSpPr txBox="1">
            <a:spLocks noChangeArrowheads="1"/>
          </p:cNvSpPr>
          <p:nvPr/>
        </p:nvSpPr>
        <p:spPr bwMode="auto">
          <a:xfrm>
            <a:off x="667401" y="1312864"/>
            <a:ext cx="10412490" cy="3933384"/>
          </a:xfrm>
          <a:prstGeom prst="rect">
            <a:avLst/>
          </a:prstGeom>
          <a:noFill/>
          <a:ln w="9525">
            <a:noFill/>
            <a:miter lim="800000"/>
          </a:ln>
          <a:effectLst/>
        </p:spPr>
        <p:txBody>
          <a:bodyPr wrap="square">
            <a:spAutoFit/>
          </a:bodyPr>
          <a:lstStyle/>
          <a:p>
            <a:pPr>
              <a:lnSpc>
                <a:spcPct val="120000"/>
              </a:lnSpc>
            </a:pPr>
            <a:r>
              <a:rPr lang="zh-CN" altLang="en-US" sz="2400" b="1" dirty="0">
                <a:solidFill>
                  <a:srgbClr val="00B0F0"/>
                </a:solidFill>
                <a:latin typeface="微软雅黑" panose="020B0503020204020204" pitchFamily="34" charset="-122"/>
                <a:ea typeface="微软雅黑" panose="020B0503020204020204" pitchFamily="34" charset="-122"/>
              </a:rPr>
              <a:t>设计需求</a:t>
            </a:r>
            <a:r>
              <a:rPr lang="zh-CN" altLang="en-US" sz="2400" b="1" dirty="0" smtClean="0">
                <a:solidFill>
                  <a:srgbClr val="00B0F0"/>
                </a:solidFill>
                <a:latin typeface="微软雅黑" panose="020B0503020204020204" pitchFamily="34" charset="-122"/>
                <a:ea typeface="微软雅黑" panose="020B0503020204020204" pitchFamily="34" charset="-122"/>
              </a:rPr>
              <a:t>：</a:t>
            </a:r>
            <a:endParaRPr lang="en-US" altLang="zh-CN" sz="2400" b="1" dirty="0" smtClean="0">
              <a:solidFill>
                <a:srgbClr val="00B0F0"/>
              </a:solidFill>
              <a:latin typeface="微软雅黑" panose="020B0503020204020204" pitchFamily="34" charset="-122"/>
              <a:ea typeface="微软雅黑" panose="020B0503020204020204" pitchFamily="34" charset="-122"/>
            </a:endParaRPr>
          </a:p>
          <a:p>
            <a:pPr>
              <a:lnSpc>
                <a:spcPct val="120000"/>
              </a:lnSpc>
            </a:pPr>
            <a:endParaRPr lang="en-US" altLang="zh-CN" sz="2400" b="1" dirty="0" smtClean="0">
              <a:solidFill>
                <a:srgbClr val="00B0F0"/>
              </a:solidFill>
              <a:latin typeface="微软雅黑" panose="020B0503020204020204" pitchFamily="34" charset="-122"/>
              <a:ea typeface="微软雅黑" panose="020B0503020204020204" pitchFamily="34" charset="-122"/>
            </a:endParaRPr>
          </a:p>
          <a:p>
            <a:pPr>
              <a:lnSpc>
                <a:spcPct val="120000"/>
              </a:lnSpc>
              <a:buFontTx/>
              <a:buChar char="•"/>
            </a:pP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读取数据</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从</a:t>
            </a:r>
            <a:r>
              <a:rPr lang="zh-CN" altLang="en-US" sz="2000" dirty="0">
                <a:solidFill>
                  <a:schemeClr val="bg1"/>
                </a:solidFill>
                <a:latin typeface="微软雅黑" panose="020B0503020204020204" pitchFamily="34" charset="-122"/>
                <a:ea typeface="微软雅黑" panose="020B0503020204020204" pitchFamily="34" charset="-122"/>
              </a:rPr>
              <a:t>哪儿获得？怎样获得？获得数据后做什么</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buFontTx/>
              <a:buChar char="•"/>
            </a:pPr>
            <a:r>
              <a:rPr lang="zh-CN" altLang="en-US" sz="2000" b="1" dirty="0">
                <a:solidFill>
                  <a:schemeClr val="bg1"/>
                </a:solidFill>
                <a:latin typeface="微软雅黑" panose="020B0503020204020204" pitchFamily="34" charset="-122"/>
                <a:ea typeface="微软雅黑" panose="020B0503020204020204" pitchFamily="34" charset="-122"/>
              </a:rPr>
              <a:t>  事故的判别与处理</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事故</a:t>
            </a:r>
            <a:r>
              <a:rPr lang="zh-CN" altLang="en-US" sz="2000" dirty="0">
                <a:solidFill>
                  <a:schemeClr val="bg1"/>
                </a:solidFill>
                <a:latin typeface="微软雅黑" panose="020B0503020204020204" pitchFamily="34" charset="-122"/>
                <a:ea typeface="微软雅黑" panose="020B0503020204020204" pitchFamily="34" charset="-122"/>
              </a:rPr>
              <a:t>的类别，判断依据与方法，处理事故的方式</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buFontTx/>
              <a:buChar char="•"/>
            </a:pPr>
            <a:r>
              <a:rPr lang="zh-CN" altLang="en-US" sz="2000" b="1" dirty="0">
                <a:solidFill>
                  <a:schemeClr val="bg1"/>
                </a:solidFill>
                <a:latin typeface="微软雅黑" panose="020B0503020204020204" pitchFamily="34" charset="-122"/>
                <a:ea typeface="微软雅黑" panose="020B0503020204020204" pitchFamily="34" charset="-122"/>
              </a:rPr>
              <a:t>  用户界面</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结构</a:t>
            </a:r>
            <a:r>
              <a:rPr lang="zh-CN" altLang="en-US" sz="2000" dirty="0">
                <a:solidFill>
                  <a:schemeClr val="bg1"/>
                </a:solidFill>
                <a:latin typeface="微软雅黑" panose="020B0503020204020204" pitchFamily="34" charset="-122"/>
                <a:ea typeface="微软雅黑" panose="020B0503020204020204" pitchFamily="34" charset="-122"/>
              </a:rPr>
              <a:t>，功能。</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8.3 </a:t>
            </a:r>
            <a:r>
              <a:rPr lang="zh-CN" altLang="en-US" sz="2400" b="1" dirty="0">
                <a:solidFill>
                  <a:schemeClr val="bg1"/>
                </a:solidFill>
                <a:latin typeface="微软雅黑" panose="020B0503020204020204" pitchFamily="34" charset="-122"/>
                <a:ea typeface="微软雅黑" panose="020B0503020204020204" pitchFamily="34" charset="-122"/>
              </a:rPr>
              <a:t>举 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8403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8.3.1 </a:t>
            </a:r>
            <a:r>
              <a:rPr lang="zh-CN" altLang="en-US" sz="2400" b="1" dirty="0">
                <a:solidFill>
                  <a:srgbClr val="00B0F0"/>
                </a:solidFill>
                <a:latin typeface="微软雅黑" panose="020B0503020204020204" pitchFamily="34" charset="-122"/>
                <a:ea typeface="微软雅黑" panose="020B0503020204020204" pitchFamily="34" charset="-122"/>
              </a:rPr>
              <a:t>设计需求细化</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6" name="Picture 3" descr="t08-07"/>
          <p:cNvPicPr>
            <a:picLocks noChangeAspect="1" noChangeArrowheads="1"/>
          </p:cNvPicPr>
          <p:nvPr/>
        </p:nvPicPr>
        <p:blipFill>
          <a:blip r:embed="rId3" cstate="print"/>
          <a:srcRect/>
          <a:stretch>
            <a:fillRect/>
          </a:stretch>
        </p:blipFill>
        <p:spPr bwMode="auto">
          <a:xfrm>
            <a:off x="3817723" y="1629763"/>
            <a:ext cx="4572000" cy="4808537"/>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8.3 </a:t>
            </a:r>
            <a:r>
              <a:rPr lang="zh-CN" altLang="en-US" sz="2400" b="1" dirty="0">
                <a:solidFill>
                  <a:schemeClr val="bg1"/>
                </a:solidFill>
                <a:latin typeface="微软雅黑" panose="020B0503020204020204" pitchFamily="34" charset="-122"/>
                <a:ea typeface="微软雅黑" panose="020B0503020204020204" pitchFamily="34" charset="-122"/>
              </a:rPr>
              <a:t>举 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8403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8.3.2 </a:t>
            </a:r>
            <a:r>
              <a:rPr lang="zh-CN" altLang="en-US" sz="2400" b="1" dirty="0">
                <a:solidFill>
                  <a:srgbClr val="00B0F0"/>
                </a:solidFill>
                <a:latin typeface="微软雅黑" panose="020B0503020204020204" pitchFamily="34" charset="-122"/>
                <a:ea typeface="微软雅黑" panose="020B0503020204020204" pitchFamily="34" charset="-122"/>
              </a:rPr>
              <a:t>解决时序问题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8" y="1774182"/>
            <a:ext cx="10412490" cy="497957"/>
          </a:xfrm>
          <a:prstGeom prst="rect">
            <a:avLst/>
          </a:prstGeom>
          <a:noFill/>
          <a:ln w="9525">
            <a:noFill/>
            <a:miter lim="800000"/>
          </a:ln>
          <a:effectLst/>
        </p:spPr>
        <p:txBody>
          <a:bodyPr wrap="square">
            <a:spAutoFit/>
          </a:bodyPr>
          <a:lstStyle/>
          <a:p>
            <a:pPr>
              <a:lnSpc>
                <a:spcPct val="120000"/>
              </a:lnSpc>
              <a:spcBef>
                <a:spcPct val="20000"/>
              </a:spcBef>
            </a:pPr>
            <a:r>
              <a:rPr lang="zh-CN" altLang="en-US" sz="2400" dirty="0">
                <a:solidFill>
                  <a:schemeClr val="bg1"/>
                </a:solidFill>
                <a:latin typeface="微软雅黑" panose="020B0503020204020204" pitchFamily="34" charset="-122"/>
                <a:ea typeface="微软雅黑" panose="020B0503020204020204" pitchFamily="34" charset="-122"/>
              </a:rPr>
              <a:t>请阅读</a:t>
            </a:r>
            <a:r>
              <a:rPr lang="en-US" altLang="zh-CN" sz="2400" dirty="0">
                <a:solidFill>
                  <a:schemeClr val="bg1"/>
                </a:solidFill>
                <a:latin typeface="微软雅黑" panose="020B0503020204020204" pitchFamily="34" charset="-122"/>
                <a:ea typeface="微软雅黑" panose="020B0503020204020204" pitchFamily="34" charset="-122"/>
              </a:rPr>
              <a:t>P.155-156</a:t>
            </a:r>
            <a:r>
              <a:rPr lang="zh-CN" altLang="en-US" sz="2400" dirty="0">
                <a:solidFill>
                  <a:schemeClr val="bg1"/>
                </a:solidFill>
                <a:latin typeface="微软雅黑" panose="020B0503020204020204" pitchFamily="34" charset="-122"/>
                <a:ea typeface="微软雅黑" panose="020B0503020204020204" pitchFamily="34" charset="-122"/>
              </a:rPr>
              <a:t>的</a:t>
            </a:r>
            <a:r>
              <a:rPr lang="en-US" altLang="zh-CN" sz="2400" dirty="0">
                <a:solidFill>
                  <a:schemeClr val="bg1"/>
                </a:solidFill>
                <a:latin typeface="微软雅黑" panose="020B0503020204020204" pitchFamily="34" charset="-122"/>
                <a:ea typeface="微软雅黑" panose="020B0503020204020204" pitchFamily="34" charset="-122"/>
              </a:rPr>
              <a:t>8.3.2</a:t>
            </a:r>
            <a:r>
              <a:rPr lang="zh-CN" altLang="en-US" sz="2400" dirty="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8.1 </a:t>
            </a:r>
            <a:r>
              <a:rPr lang="zh-CN" altLang="en-US" sz="2800" b="1" dirty="0" smtClean="0">
                <a:solidFill>
                  <a:schemeClr val="bg1"/>
                </a:solidFill>
                <a:latin typeface="微软雅黑" panose="020B0503020204020204" pitchFamily="34" charset="-122"/>
                <a:ea typeface="微软雅黑" panose="020B0503020204020204" pitchFamily="34" charset="-122"/>
              </a:rPr>
              <a:t>概述</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4" name="Text Box 2"/>
          <p:cNvSpPr txBox="1">
            <a:spLocks noChangeArrowheads="1"/>
          </p:cNvSpPr>
          <p:nvPr/>
        </p:nvSpPr>
        <p:spPr bwMode="auto">
          <a:xfrm>
            <a:off x="642688" y="1493585"/>
            <a:ext cx="10742004" cy="2778774"/>
          </a:xfrm>
          <a:prstGeom prst="rect">
            <a:avLst/>
          </a:prstGeom>
          <a:noFill/>
          <a:ln w="9525">
            <a:noFill/>
            <a:miter lim="800000"/>
          </a:ln>
          <a:effectLst/>
        </p:spPr>
        <p:txBody>
          <a:bodyPr wrap="square">
            <a:spAutoFit/>
          </a:bodyPr>
          <a:lstStyle/>
          <a:p>
            <a:pPr>
              <a:lnSpc>
                <a:spcPct val="200000"/>
              </a:lnSpc>
              <a:buFontTx/>
              <a:buChar char="•"/>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必须牢记临界时间；</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200000"/>
              </a:lnSpc>
              <a:buFontTx/>
              <a:buChar char="•"/>
            </a:pPr>
            <a:r>
              <a:rPr lang="zh-CN" altLang="en-US" dirty="0">
                <a:solidFill>
                  <a:schemeClr val="bg1"/>
                </a:solidFill>
                <a:latin typeface="微软雅黑" panose="020B0503020204020204" pitchFamily="34" charset="-122"/>
                <a:ea typeface="微软雅黑" panose="020B0503020204020204" pitchFamily="34" charset="-122"/>
              </a:rPr>
              <a:t>  必须掌握必要的硬件知识；</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200000"/>
              </a:lnSpc>
              <a:buFontTx/>
              <a:buChar char="•"/>
            </a:pPr>
            <a:r>
              <a:rPr lang="zh-CN" altLang="en-US" dirty="0">
                <a:solidFill>
                  <a:schemeClr val="bg1"/>
                </a:solidFill>
                <a:latin typeface="微软雅黑" panose="020B0503020204020204" pitchFamily="34" charset="-122"/>
                <a:ea typeface="微软雅黑" panose="020B0503020204020204" pitchFamily="34" charset="-122"/>
              </a:rPr>
              <a:t>  必须对微处理器的运行速度有一些直观的感觉；</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200000"/>
              </a:lnSpc>
              <a:buFontTx/>
              <a:buChar char="•"/>
            </a:pPr>
            <a:r>
              <a:rPr lang="zh-CN" altLang="en-US" dirty="0">
                <a:solidFill>
                  <a:schemeClr val="bg1"/>
                </a:solidFill>
                <a:latin typeface="微软雅黑" panose="020B0503020204020204" pitchFamily="34" charset="-122"/>
                <a:ea typeface="微软雅黑" panose="020B0503020204020204" pitchFamily="34" charset="-122"/>
              </a:rPr>
              <a:t>  必须掌握和灵活地应用一般的软件工程技巧；</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200000"/>
              </a:lnSpc>
              <a:buFontTx/>
              <a:buChar char="•"/>
            </a:pPr>
            <a:r>
              <a:rPr lang="zh-CN" altLang="en-US" dirty="0">
                <a:solidFill>
                  <a:schemeClr val="bg1"/>
                </a:solidFill>
                <a:latin typeface="微软雅黑" panose="020B0503020204020204" pitchFamily="34" charset="-122"/>
                <a:ea typeface="微软雅黑" panose="020B0503020204020204" pitchFamily="34" charset="-122"/>
              </a:rPr>
              <a:t>  尽量借助设计工具，必须遵守设计方法和原则。</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8.3 </a:t>
            </a:r>
            <a:r>
              <a:rPr lang="zh-CN" altLang="en-US" sz="2400" b="1" dirty="0">
                <a:solidFill>
                  <a:schemeClr val="bg1"/>
                </a:solidFill>
                <a:latin typeface="微软雅黑" panose="020B0503020204020204" pitchFamily="34" charset="-122"/>
                <a:ea typeface="微软雅黑" panose="020B0503020204020204" pitchFamily="34" charset="-122"/>
              </a:rPr>
              <a:t>举 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931160"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8.3.3  </a:t>
            </a:r>
            <a:r>
              <a:rPr lang="zh-CN" altLang="en-US" sz="2400" b="1" dirty="0">
                <a:solidFill>
                  <a:srgbClr val="00B0F0"/>
                </a:solidFill>
                <a:latin typeface="微软雅黑" panose="020B0503020204020204" pitchFamily="34" charset="-122"/>
                <a:ea typeface="微软雅黑" panose="020B0503020204020204" pitchFamily="34" charset="-122"/>
              </a:rPr>
              <a:t>选择软件结构</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8" y="1774182"/>
            <a:ext cx="10412490" cy="497957"/>
          </a:xfrm>
          <a:prstGeom prst="rect">
            <a:avLst/>
          </a:prstGeom>
          <a:noFill/>
          <a:ln w="9525">
            <a:noFill/>
            <a:miter lim="800000"/>
          </a:ln>
          <a:effectLst/>
        </p:spPr>
        <p:txBody>
          <a:bodyPr wrap="square">
            <a:spAutoFit/>
          </a:bodyPr>
          <a:lstStyle/>
          <a:p>
            <a:pPr>
              <a:lnSpc>
                <a:spcPct val="120000"/>
              </a:lnSpc>
              <a:spcBef>
                <a:spcPct val="20000"/>
              </a:spcBef>
            </a:pPr>
            <a:r>
              <a:rPr lang="zh-CN" altLang="en-US" sz="2400" dirty="0">
                <a:solidFill>
                  <a:schemeClr val="bg1"/>
                </a:solidFill>
                <a:latin typeface="微软雅黑" panose="020B0503020204020204" pitchFamily="34" charset="-122"/>
                <a:ea typeface="微软雅黑" panose="020B0503020204020204" pitchFamily="34" charset="-122"/>
              </a:rPr>
              <a:t>根据本</a:t>
            </a:r>
            <a:r>
              <a:rPr lang="zh-CN" altLang="en-US" sz="2400" dirty="0">
                <a:solidFill>
                  <a:srgbClr val="FFFF00"/>
                </a:solidFill>
                <a:latin typeface="微软雅黑" panose="020B0503020204020204" pitchFamily="34" charset="-122"/>
                <a:ea typeface="微软雅黑" panose="020B0503020204020204" pitchFamily="34" charset="-122"/>
              </a:rPr>
              <a:t>任务的特点</a:t>
            </a:r>
            <a:r>
              <a:rPr lang="zh-CN" altLang="en-US" sz="2400" dirty="0">
                <a:solidFill>
                  <a:schemeClr val="bg1"/>
                </a:solidFill>
                <a:latin typeface="微软雅黑" panose="020B0503020204020204" pitchFamily="34" charset="-122"/>
                <a:ea typeface="微软雅黑" panose="020B0503020204020204" pitchFamily="34" charset="-122"/>
              </a:rPr>
              <a:t>，决定选用</a:t>
            </a:r>
            <a:r>
              <a:rPr lang="en-US" altLang="zh-CN" sz="2400" dirty="0">
                <a:solidFill>
                  <a:schemeClr val="bg1"/>
                </a:solidFill>
                <a:latin typeface="微软雅黑" panose="020B0503020204020204" pitchFamily="34" charset="-122"/>
                <a:ea typeface="微软雅黑" panose="020B0503020204020204" pitchFamily="34" charset="-122"/>
              </a:rPr>
              <a:t>RTOS</a:t>
            </a:r>
            <a:r>
              <a:rPr lang="zh-CN" altLang="en-US" sz="2400" dirty="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8.3 </a:t>
            </a:r>
            <a:r>
              <a:rPr lang="zh-CN" altLang="en-US" sz="2400" b="1" dirty="0">
                <a:solidFill>
                  <a:schemeClr val="bg1"/>
                </a:solidFill>
                <a:latin typeface="微软雅黑" panose="020B0503020204020204" pitchFamily="34" charset="-122"/>
                <a:ea typeface="微软雅黑" panose="020B0503020204020204" pitchFamily="34" charset="-122"/>
              </a:rPr>
              <a:t>举 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4499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8.3.4 </a:t>
            </a:r>
            <a:r>
              <a:rPr lang="zh-CN" altLang="en-US" sz="2400" b="1" dirty="0">
                <a:solidFill>
                  <a:srgbClr val="00B0F0"/>
                </a:solidFill>
                <a:latin typeface="微软雅黑" panose="020B0503020204020204" pitchFamily="34" charset="-122"/>
                <a:ea typeface="微软雅黑" panose="020B0503020204020204" pitchFamily="34" charset="-122"/>
              </a:rPr>
              <a:t>把工作划分为任务</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918473"/>
            <a:ext cx="2787650" cy="2153923"/>
          </a:xfrm>
          <a:prstGeom prst="rect">
            <a:avLst/>
          </a:prstGeom>
          <a:noFill/>
          <a:ln w="9525">
            <a:noFill/>
            <a:miter lim="800000"/>
          </a:ln>
          <a:effectLst/>
        </p:spPr>
        <p:txBody>
          <a:bodyPr>
            <a:spAutoFit/>
          </a:bodyPr>
          <a:lstStyle/>
          <a:p>
            <a:pPr algn="l">
              <a:lnSpc>
                <a:spcPct val="120000"/>
              </a:lnSpc>
              <a:spcBef>
                <a:spcPct val="2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读数计算任务</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溢出探查任务</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按键处理任务</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显示任务</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打印格式化任务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AutoShape 4"/>
          <p:cNvSpPr/>
          <p:nvPr/>
        </p:nvSpPr>
        <p:spPr bwMode="auto">
          <a:xfrm>
            <a:off x="2717851" y="2057663"/>
            <a:ext cx="88900" cy="638175"/>
          </a:xfrm>
          <a:prstGeom prst="rightBrace">
            <a:avLst>
              <a:gd name="adj1" fmla="val 59821"/>
              <a:gd name="adj2" fmla="val 50000"/>
            </a:avLst>
          </a:prstGeom>
          <a:noFill/>
          <a:ln w="9525">
            <a:solidFill>
              <a:srgbClr val="FFFF00"/>
            </a:solidFill>
            <a:round/>
          </a:ln>
          <a:effectLst/>
        </p:spPr>
        <p:txBody>
          <a:bodyPr wrap="none" anchor="ctr"/>
          <a:lstStyle/>
          <a:p>
            <a:endParaRPr lang="zh-CN" altLang="en-US" sz="2000">
              <a:solidFill>
                <a:srgbClr val="FFFF00"/>
              </a:solidFill>
              <a:latin typeface="微软雅黑" panose="020B0503020204020204" pitchFamily="34" charset="-122"/>
              <a:ea typeface="微软雅黑" panose="020B0503020204020204" pitchFamily="34" charset="-122"/>
            </a:endParaRPr>
          </a:p>
        </p:txBody>
      </p:sp>
      <p:sp>
        <p:nvSpPr>
          <p:cNvPr id="10" name="Text Box 5"/>
          <p:cNvSpPr txBox="1">
            <a:spLocks noChangeArrowheads="1"/>
          </p:cNvSpPr>
          <p:nvPr/>
        </p:nvSpPr>
        <p:spPr bwMode="auto">
          <a:xfrm>
            <a:off x="2949021" y="2176695"/>
            <a:ext cx="4500563" cy="400110"/>
          </a:xfrm>
          <a:prstGeom prst="rect">
            <a:avLst/>
          </a:prstGeom>
          <a:noFill/>
          <a:ln w="9525">
            <a:noFill/>
            <a:miter lim="800000"/>
          </a:ln>
          <a:effectLst/>
        </p:spPr>
        <p:txBody>
          <a:bodyPr>
            <a:spAutoFit/>
          </a:bodyPr>
          <a:lstStyle/>
          <a:p>
            <a:pPr algn="l">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如何处理它们在硬件上的竞争？</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 name="Picture 2" descr="t08-08"/>
          <p:cNvPicPr>
            <a:picLocks noChangeAspect="1" noChangeArrowheads="1"/>
          </p:cNvPicPr>
          <p:nvPr/>
        </p:nvPicPr>
        <p:blipFill>
          <a:blip r:embed="rId3" cstate="print"/>
          <a:srcRect/>
          <a:stretch>
            <a:fillRect/>
          </a:stretch>
        </p:blipFill>
        <p:spPr bwMode="auto">
          <a:xfrm>
            <a:off x="6943554" y="1066862"/>
            <a:ext cx="4306888" cy="537527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8.3 </a:t>
            </a:r>
            <a:r>
              <a:rPr lang="zh-CN" altLang="en-US" sz="2400" b="1" dirty="0">
                <a:solidFill>
                  <a:schemeClr val="bg1"/>
                </a:solidFill>
                <a:latin typeface="微软雅黑" panose="020B0503020204020204" pitchFamily="34" charset="-122"/>
                <a:ea typeface="微软雅黑" panose="020B0503020204020204" pitchFamily="34" charset="-122"/>
              </a:rPr>
              <a:t>举 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8403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8.3.5 </a:t>
            </a:r>
            <a:r>
              <a:rPr lang="zh-CN" altLang="en-US" sz="2400" b="1" dirty="0">
                <a:solidFill>
                  <a:srgbClr val="00B0F0"/>
                </a:solidFill>
                <a:latin typeface="微软雅黑" panose="020B0503020204020204" pitchFamily="34" charset="-122"/>
                <a:ea typeface="微软雅黑" panose="020B0503020204020204" pitchFamily="34" charset="-122"/>
              </a:rPr>
              <a:t>系统间的通信</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7" y="1918473"/>
            <a:ext cx="7117355" cy="2185214"/>
          </a:xfrm>
          <a:prstGeom prst="rect">
            <a:avLst/>
          </a:prstGeom>
          <a:noFill/>
          <a:ln w="9525">
            <a:noFill/>
            <a:miter lim="800000"/>
          </a:ln>
          <a:effectLst/>
        </p:spPr>
        <p:txBody>
          <a:bodyPr wrap="square">
            <a:spAutoFit/>
          </a:bodyPr>
          <a:lstStyle/>
          <a:p>
            <a:pPr>
              <a:lnSpc>
                <a:spcPct val="120000"/>
              </a:lnSpc>
              <a:spcBef>
                <a:spcPct val="20000"/>
              </a:spcBef>
            </a:pPr>
            <a:r>
              <a:rPr lang="zh-CN" altLang="en-US" sz="2000" b="1" dirty="0">
                <a:solidFill>
                  <a:schemeClr val="bg1"/>
                </a:solidFill>
                <a:latin typeface="微软雅黑" panose="020B0503020204020204" pitchFamily="34" charset="-122"/>
                <a:ea typeface="微软雅黑" panose="020B0503020204020204" pitchFamily="34" charset="-122"/>
              </a:rPr>
              <a:t>有哪些消息需要传递的呢</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按键中断</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定时器中断</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打印机完成打印的状态中断</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浮标硬件中断</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8.3 </a:t>
            </a:r>
            <a:r>
              <a:rPr lang="zh-CN" altLang="en-US" sz="2400" b="1" dirty="0">
                <a:solidFill>
                  <a:schemeClr val="bg1"/>
                </a:solidFill>
                <a:latin typeface="微软雅黑" panose="020B0503020204020204" pitchFamily="34" charset="-122"/>
                <a:ea typeface="微软雅黑" panose="020B0503020204020204" pitchFamily="34" charset="-122"/>
              </a:rPr>
              <a:t>举 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1451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8.3.6 </a:t>
            </a:r>
            <a:r>
              <a:rPr lang="zh-CN" altLang="en-US" sz="2400" b="1" dirty="0">
                <a:solidFill>
                  <a:srgbClr val="00B0F0"/>
                </a:solidFill>
                <a:latin typeface="微软雅黑" panose="020B0503020204020204" pitchFamily="34" charset="-122"/>
                <a:ea typeface="微软雅黑" panose="020B0503020204020204" pitchFamily="34" charset="-122"/>
              </a:rPr>
              <a:t>共享数据的处理</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7" y="1918473"/>
            <a:ext cx="9061486" cy="3551742"/>
          </a:xfrm>
          <a:prstGeom prst="rect">
            <a:avLst/>
          </a:prstGeom>
          <a:noFill/>
          <a:ln w="9525">
            <a:noFill/>
            <a:miter lim="800000"/>
          </a:ln>
          <a:effectLst/>
        </p:spPr>
        <p:txBody>
          <a:bodyPr wrap="square">
            <a:spAutoFit/>
          </a:bodyPr>
          <a:lstStyle/>
          <a:p>
            <a:pPr>
              <a:lnSpc>
                <a:spcPct val="120000"/>
              </a:lnSpc>
              <a:spcBef>
                <a:spcPct val="20000"/>
              </a:spcBef>
            </a:pPr>
            <a:r>
              <a:rPr lang="zh-CN" altLang="en-US" sz="2000" b="1" dirty="0">
                <a:solidFill>
                  <a:schemeClr val="bg1"/>
                </a:solidFill>
                <a:latin typeface="微软雅黑" panose="020B0503020204020204" pitchFamily="34" charset="-122"/>
                <a:ea typeface="微软雅黑" panose="020B0503020204020204" pitchFamily="34" charset="-122"/>
              </a:rPr>
              <a:t>浮标读数函数的共享问题</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浮标读数计算任务利用该数据进行油量的计算，并用它去探查泄漏。</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显示任务用该数据进行显示。</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打印格式化任务格式化该数据并进行打印</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b="1" dirty="0">
                <a:solidFill>
                  <a:schemeClr val="bg1"/>
                </a:solidFill>
                <a:latin typeface="微软雅黑" panose="020B0503020204020204" pitchFamily="34" charset="-122"/>
                <a:ea typeface="微软雅黑" panose="020B0503020204020204" pitchFamily="34" charset="-122"/>
              </a:rPr>
              <a:t>共享问题的处理</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利用</a:t>
            </a:r>
            <a:r>
              <a:rPr lang="zh-CN" altLang="en-US" sz="2000" dirty="0">
                <a:solidFill>
                  <a:schemeClr val="bg1"/>
                </a:solidFill>
                <a:latin typeface="微软雅黑" panose="020B0503020204020204" pitchFamily="34" charset="-122"/>
                <a:ea typeface="微软雅黑" panose="020B0503020204020204" pitchFamily="34" charset="-122"/>
              </a:rPr>
              <a:t>信号量</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8.3 </a:t>
            </a:r>
            <a:r>
              <a:rPr lang="zh-CN" altLang="en-US" sz="2400" b="1" dirty="0">
                <a:solidFill>
                  <a:schemeClr val="bg1"/>
                </a:solidFill>
                <a:latin typeface="微软雅黑" panose="020B0503020204020204" pitchFamily="34" charset="-122"/>
                <a:ea typeface="微软雅黑" panose="020B0503020204020204" pitchFamily="34" charset="-122"/>
              </a:rPr>
              <a:t>举 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16211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8.3.7 </a:t>
            </a:r>
            <a:r>
              <a:rPr lang="zh-CN" altLang="en-US" sz="2400" b="1" dirty="0">
                <a:solidFill>
                  <a:srgbClr val="00B0F0"/>
                </a:solidFill>
                <a:latin typeface="微软雅黑" panose="020B0503020204020204" pitchFamily="34" charset="-122"/>
                <a:ea typeface="微软雅黑" panose="020B0503020204020204" pitchFamily="34" charset="-122"/>
              </a:rPr>
              <a:t>结论</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7" y="1729003"/>
            <a:ext cx="9061486" cy="400110"/>
          </a:xfrm>
          <a:prstGeom prst="rect">
            <a:avLst/>
          </a:prstGeom>
          <a:noFill/>
          <a:ln w="9525">
            <a:noFill/>
            <a:miter lim="800000"/>
          </a:ln>
          <a:effectLst/>
        </p:spPr>
        <p:txBody>
          <a:bodyPr wrap="square">
            <a:spAutoFit/>
          </a:bodyPr>
          <a:lstStyle/>
          <a:p>
            <a:pPr>
              <a:spcBef>
                <a:spcPct val="5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、系统任务的分配</a:t>
            </a:r>
            <a:r>
              <a:rPr lang="zh-CN" altLang="en-US" sz="2000" b="1" dirty="0" smtClean="0">
                <a:solidFill>
                  <a:schemeClr val="bg1"/>
                </a:solidFill>
                <a:latin typeface="微软雅黑" panose="020B0503020204020204" pitchFamily="34" charset="-122"/>
                <a:ea typeface="微软雅黑" panose="020B0503020204020204" pitchFamily="34" charset="-122"/>
              </a:rPr>
              <a:t>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6" name="Picture 3" descr="b08-02"/>
          <p:cNvPicPr>
            <a:picLocks noChangeAspect="1" noChangeArrowheads="1"/>
          </p:cNvPicPr>
          <p:nvPr/>
        </p:nvPicPr>
        <p:blipFill>
          <a:blip r:embed="rId3" cstate="print"/>
          <a:srcRect/>
          <a:stretch>
            <a:fillRect/>
          </a:stretch>
        </p:blipFill>
        <p:spPr bwMode="auto">
          <a:xfrm>
            <a:off x="1928158" y="2481294"/>
            <a:ext cx="8312150" cy="322421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8.3 </a:t>
            </a:r>
            <a:r>
              <a:rPr lang="zh-CN" altLang="en-US" sz="2400" b="1" dirty="0">
                <a:solidFill>
                  <a:schemeClr val="bg1"/>
                </a:solidFill>
                <a:latin typeface="微软雅黑" panose="020B0503020204020204" pitchFamily="34" charset="-122"/>
                <a:ea typeface="微软雅黑" panose="020B0503020204020204" pitchFamily="34" charset="-122"/>
              </a:rPr>
              <a:t>举 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16211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8.3.7 </a:t>
            </a:r>
            <a:r>
              <a:rPr lang="zh-CN" altLang="en-US" sz="2400" b="1" dirty="0">
                <a:solidFill>
                  <a:srgbClr val="00B0F0"/>
                </a:solidFill>
                <a:latin typeface="微软雅黑" panose="020B0503020204020204" pitchFamily="34" charset="-122"/>
                <a:ea typeface="微软雅黑" panose="020B0503020204020204" pitchFamily="34" charset="-122"/>
              </a:rPr>
              <a:t>结论</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20765"/>
            <a:ext cx="9061486" cy="400110"/>
          </a:xfrm>
          <a:prstGeom prst="rect">
            <a:avLst/>
          </a:prstGeom>
          <a:noFill/>
          <a:ln w="9525">
            <a:noFill/>
            <a:miter lim="800000"/>
          </a:ln>
          <a:effectLst/>
        </p:spPr>
        <p:txBody>
          <a:bodyPr wrap="square">
            <a:spAutoFit/>
          </a:bodyPr>
          <a:lstStyle/>
          <a:p>
            <a:pPr>
              <a:spcBef>
                <a:spcPct val="5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、软件架构设计（数据流）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7" name="Picture 3" descr="t08-09"/>
          <p:cNvPicPr>
            <a:picLocks noChangeAspect="1" noChangeArrowheads="1"/>
          </p:cNvPicPr>
          <p:nvPr/>
        </p:nvPicPr>
        <p:blipFill>
          <a:blip r:embed="rId3" cstate="print"/>
          <a:srcRect/>
          <a:stretch>
            <a:fillRect/>
          </a:stretch>
        </p:blipFill>
        <p:spPr bwMode="auto">
          <a:xfrm>
            <a:off x="4096184" y="1066862"/>
            <a:ext cx="4217987" cy="530542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8.4 </a:t>
            </a:r>
            <a:r>
              <a:rPr lang="zh-CN" altLang="en-US" sz="2400" b="1" dirty="0">
                <a:solidFill>
                  <a:schemeClr val="bg1"/>
                </a:solidFill>
                <a:latin typeface="微软雅黑" panose="020B0503020204020204" pitchFamily="34" charset="-122"/>
                <a:ea typeface="微软雅黑" panose="020B0503020204020204" pitchFamily="34" charset="-122"/>
              </a:rPr>
              <a:t>其它设计要点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7547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8.4.1 </a:t>
            </a:r>
            <a:r>
              <a:rPr lang="zh-CN" altLang="en-US" sz="2400" b="1" dirty="0">
                <a:solidFill>
                  <a:srgbClr val="00B0F0"/>
                </a:solidFill>
                <a:latin typeface="微软雅黑" panose="020B0503020204020204" pitchFamily="34" charset="-122"/>
                <a:ea typeface="微软雅黑" panose="020B0503020204020204" pitchFamily="34" charset="-122"/>
              </a:rPr>
              <a:t>信号量和队列的封装</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7" y="1720765"/>
            <a:ext cx="10560771" cy="3785652"/>
          </a:xfrm>
          <a:prstGeom prst="rect">
            <a:avLst/>
          </a:prstGeom>
          <a:noFill/>
          <a:ln w="9525">
            <a:noFill/>
            <a:miter lim="800000"/>
          </a:ln>
          <a:effectLst/>
        </p:spPr>
        <p:txBody>
          <a:bodyPr wrap="square">
            <a:spAutoFit/>
          </a:bodyPr>
          <a:lstStyle/>
          <a:p>
            <a:pPr>
              <a:spcBef>
                <a:spcPct val="5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、信号量的</a:t>
            </a:r>
            <a:r>
              <a:rPr lang="zh-CN" altLang="en-US" sz="2000" b="1" dirty="0" smtClean="0">
                <a:solidFill>
                  <a:schemeClr val="bg1"/>
                </a:solidFill>
                <a:latin typeface="微软雅黑" panose="020B0503020204020204" pitchFamily="34" charset="-122"/>
                <a:ea typeface="微软雅黑" panose="020B0503020204020204" pitchFamily="34" charset="-122"/>
              </a:rPr>
              <a:t>封装</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由于</a:t>
            </a:r>
            <a:r>
              <a:rPr lang="zh-CN" altLang="en-US" sz="2000" dirty="0">
                <a:solidFill>
                  <a:schemeClr val="bg1"/>
                </a:solidFill>
                <a:latin typeface="微软雅黑" panose="020B0503020204020204" pitchFamily="34" charset="-122"/>
                <a:ea typeface="微软雅黑" panose="020B0503020204020204" pitchFamily="34" charset="-122"/>
              </a:rPr>
              <a:t>初学者不熟悉信号量的使用细节，在使用信号量时可能会出现许多错误，为了避免这些错误，在编程时可以把信号量和它所保护的数据封装在一个模块里</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图</a:t>
            </a:r>
            <a:r>
              <a:rPr lang="en-US" altLang="zh-CN" sz="2000" dirty="0">
                <a:solidFill>
                  <a:schemeClr val="bg1"/>
                </a:solidFill>
                <a:latin typeface="微软雅黑" panose="020B0503020204020204" pitchFamily="34" charset="-122"/>
                <a:ea typeface="微软雅黑" panose="020B0503020204020204" pitchFamily="34" charset="-122"/>
              </a:rPr>
              <a:t>8-10</a:t>
            </a:r>
            <a:r>
              <a:rPr lang="zh-CN" altLang="en-US" sz="2000" dirty="0">
                <a:solidFill>
                  <a:schemeClr val="bg1"/>
                </a:solidFill>
                <a:latin typeface="微软雅黑" panose="020B0503020204020204" pitchFamily="34" charset="-122"/>
                <a:ea typeface="微软雅黑" panose="020B0503020204020204" pitchFamily="34" charset="-122"/>
              </a:rPr>
              <a:t>给出了一个实例。</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图</a:t>
            </a:r>
            <a:r>
              <a:rPr lang="en-US" altLang="zh-CN" sz="2000" dirty="0">
                <a:solidFill>
                  <a:schemeClr val="bg1"/>
                </a:solidFill>
                <a:latin typeface="微软雅黑" panose="020B0503020204020204" pitchFamily="34" charset="-122"/>
                <a:ea typeface="微软雅黑" panose="020B0503020204020204" pitchFamily="34" charset="-122"/>
              </a:rPr>
              <a:t>8-11</a:t>
            </a:r>
            <a:r>
              <a:rPr lang="zh-CN" altLang="en-US" sz="2000" dirty="0">
                <a:solidFill>
                  <a:schemeClr val="bg1"/>
                </a:solidFill>
                <a:latin typeface="微软雅黑" panose="020B0503020204020204" pitchFamily="34" charset="-122"/>
                <a:ea typeface="微软雅黑" panose="020B0503020204020204" pitchFamily="34" charset="-122"/>
              </a:rPr>
              <a:t>是一个容易出错的不规范的编程案例</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、队列的封装</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当</a:t>
            </a:r>
            <a:r>
              <a:rPr lang="zh-CN" altLang="en-US" sz="2000" dirty="0">
                <a:solidFill>
                  <a:schemeClr val="bg1"/>
                </a:solidFill>
                <a:latin typeface="微软雅黑" panose="020B0503020204020204" pitchFamily="34" charset="-122"/>
                <a:ea typeface="微软雅黑" panose="020B0503020204020204" pitchFamily="34" charset="-122"/>
              </a:rPr>
              <a:t>使用队列传递消息时，可以封装一个任务，该任务专门用来处理其它任务发送的消息队列。</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图</a:t>
            </a:r>
            <a:r>
              <a:rPr lang="en-US" altLang="zh-CN" sz="2000" dirty="0">
                <a:solidFill>
                  <a:schemeClr val="bg1"/>
                </a:solidFill>
                <a:latin typeface="微软雅黑" panose="020B0503020204020204" pitchFamily="34" charset="-122"/>
                <a:ea typeface="微软雅黑" panose="020B0503020204020204" pitchFamily="34" charset="-122"/>
              </a:rPr>
              <a:t>8-13</a:t>
            </a:r>
            <a:r>
              <a:rPr lang="zh-CN" altLang="en-US" sz="2000" dirty="0">
                <a:solidFill>
                  <a:schemeClr val="bg1"/>
                </a:solidFill>
                <a:latin typeface="微软雅黑" panose="020B0503020204020204" pitchFamily="34" charset="-122"/>
                <a:ea typeface="微软雅黑" panose="020B0503020204020204" pitchFamily="34" charset="-122"/>
              </a:rPr>
              <a:t>给出了一个闪存的实例。</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8.4 </a:t>
            </a:r>
            <a:r>
              <a:rPr lang="zh-CN" altLang="en-US" sz="2400" b="1" dirty="0">
                <a:solidFill>
                  <a:schemeClr val="bg1"/>
                </a:solidFill>
                <a:latin typeface="微软雅黑" panose="020B0503020204020204" pitchFamily="34" charset="-122"/>
                <a:ea typeface="微软雅黑" panose="020B0503020204020204" pitchFamily="34" charset="-122"/>
              </a:rPr>
              <a:t>其它设计要点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7547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8.4.2 </a:t>
            </a:r>
            <a:r>
              <a:rPr lang="zh-CN" altLang="en-US" sz="2400" b="1" dirty="0">
                <a:solidFill>
                  <a:srgbClr val="00B0F0"/>
                </a:solidFill>
                <a:latin typeface="微软雅黑" panose="020B0503020204020204" pitchFamily="34" charset="-122"/>
                <a:ea typeface="微软雅黑" panose="020B0503020204020204" pitchFamily="34" charset="-122"/>
              </a:rPr>
              <a:t>硬实时系统调度问题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7" y="1720765"/>
            <a:ext cx="10560771" cy="3416320"/>
          </a:xfrm>
          <a:prstGeom prst="rect">
            <a:avLst/>
          </a:prstGeom>
          <a:noFill/>
          <a:ln w="9525">
            <a:noFill/>
            <a:miter lim="800000"/>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、硬实时系统 关键</a:t>
            </a:r>
            <a:r>
              <a:rPr lang="zh-CN" altLang="en-US" sz="2000" b="1" dirty="0" smtClean="0">
                <a:solidFill>
                  <a:schemeClr val="bg1"/>
                </a:solidFill>
                <a:latin typeface="微软雅黑" panose="020B0503020204020204" pitchFamily="34" charset="-122"/>
                <a:ea typeface="微软雅黑" panose="020B0503020204020204" pitchFamily="34" charset="-122"/>
              </a:rPr>
              <a:t>问题</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所谓</a:t>
            </a:r>
            <a:r>
              <a:rPr lang="zh-CN" altLang="en-US" sz="2000" dirty="0">
                <a:solidFill>
                  <a:schemeClr val="bg1"/>
                </a:solidFill>
                <a:latin typeface="微软雅黑" panose="020B0503020204020204" pitchFamily="34" charset="-122"/>
                <a:ea typeface="微软雅黑" panose="020B0503020204020204" pitchFamily="34" charset="-122"/>
              </a:rPr>
              <a:t>硬实时系统是指一定要在规定时间内完成相关功能（任务代码），因此，关键问题是必须保证系统软件满足硬件的要求</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、实现方法</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编写快速代码。</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、可预见性十分</a:t>
            </a:r>
            <a:r>
              <a:rPr lang="zh-CN" altLang="en-US" sz="2000" b="1" dirty="0" smtClean="0">
                <a:solidFill>
                  <a:schemeClr val="bg1"/>
                </a:solidFill>
                <a:latin typeface="微软雅黑" panose="020B0503020204020204" pitchFamily="34" charset="-122"/>
                <a:ea typeface="微软雅黑" panose="020B0503020204020204" pitchFamily="34" charset="-122"/>
              </a:rPr>
              <a:t>重要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8.4 </a:t>
            </a:r>
            <a:r>
              <a:rPr lang="zh-CN" altLang="en-US" sz="2400" b="1" dirty="0">
                <a:solidFill>
                  <a:schemeClr val="bg1"/>
                </a:solidFill>
                <a:latin typeface="微软雅黑" panose="020B0503020204020204" pitchFamily="34" charset="-122"/>
                <a:ea typeface="微软雅黑" panose="020B0503020204020204" pitchFamily="34" charset="-122"/>
              </a:rPr>
              <a:t>其它设计要点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8403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8.4.3 </a:t>
            </a:r>
            <a:r>
              <a:rPr lang="zh-CN" altLang="en-US" sz="2400" b="1" dirty="0">
                <a:solidFill>
                  <a:srgbClr val="00B0F0"/>
                </a:solidFill>
                <a:latin typeface="微软雅黑" panose="020B0503020204020204" pitchFamily="34" charset="-122"/>
                <a:ea typeface="微软雅黑" panose="020B0503020204020204" pitchFamily="34" charset="-122"/>
              </a:rPr>
              <a:t>节省存储空间</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7" y="1720765"/>
            <a:ext cx="11030329" cy="4770537"/>
          </a:xfrm>
          <a:prstGeom prst="rect">
            <a:avLst/>
          </a:prstGeom>
          <a:noFill/>
          <a:ln w="9525">
            <a:noFill/>
            <a:miter lim="800000"/>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、确定节省哪种空间</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代码</a:t>
            </a:r>
            <a:r>
              <a:rPr lang="zh-CN" altLang="en-US" sz="2000" dirty="0">
                <a:solidFill>
                  <a:schemeClr val="bg1"/>
                </a:solidFill>
                <a:latin typeface="微软雅黑" panose="020B0503020204020204" pitchFamily="34" charset="-122"/>
                <a:ea typeface="微软雅黑" panose="020B0503020204020204" pitchFamily="34" charset="-122"/>
              </a:rPr>
              <a:t>空间？数据空间？</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二者</a:t>
            </a:r>
            <a:r>
              <a:rPr lang="zh-CN" altLang="en-US" sz="2000" dirty="0">
                <a:solidFill>
                  <a:schemeClr val="bg1"/>
                </a:solidFill>
                <a:latin typeface="微软雅黑" panose="020B0503020204020204" pitchFamily="34" charset="-122"/>
                <a:ea typeface="微软雅黑" panose="020B0503020204020204" pitchFamily="34" charset="-122"/>
              </a:rPr>
              <a:t>缺一还是二者都缺</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、要综合考虑节省空间的问题</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例如</a:t>
            </a:r>
            <a:r>
              <a:rPr lang="zh-CN" altLang="en-US" sz="2000" dirty="0">
                <a:solidFill>
                  <a:schemeClr val="bg1"/>
                </a:solidFill>
                <a:latin typeface="微软雅黑" panose="020B0503020204020204" pitchFamily="34" charset="-122"/>
                <a:ea typeface="微软雅黑" panose="020B0503020204020204" pitchFamily="34" charset="-122"/>
              </a:rPr>
              <a:t>：包装数据结构</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、节省数据空间的方法</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参照“</a:t>
            </a:r>
            <a:r>
              <a:rPr lang="zh-CN" altLang="en-US" sz="2000" dirty="0">
                <a:solidFill>
                  <a:srgbClr val="FFFF00"/>
                </a:solidFill>
                <a:latin typeface="微软雅黑" panose="020B0503020204020204" pitchFamily="34" charset="-122"/>
                <a:ea typeface="微软雅黑" panose="020B0503020204020204" pitchFamily="34" charset="-122"/>
              </a:rPr>
              <a:t>数据结构</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数据库管理</a:t>
            </a:r>
            <a:r>
              <a:rPr lang="zh-CN" altLang="en-US" sz="2000" dirty="0">
                <a:solidFill>
                  <a:schemeClr val="bg1"/>
                </a:solidFill>
                <a:latin typeface="微软雅黑" panose="020B0503020204020204" pitchFamily="34" charset="-122"/>
                <a:ea typeface="微软雅黑" panose="020B0503020204020204" pitchFamily="34" charset="-122"/>
              </a:rPr>
              <a:t>”等课程（章节）的知识，将数据封装在一个效率高的结构中。</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例如</a:t>
            </a:r>
            <a:r>
              <a:rPr lang="zh-CN" altLang="en-US" sz="2000" dirty="0">
                <a:solidFill>
                  <a:schemeClr val="bg1"/>
                </a:solidFill>
                <a:latin typeface="微软雅黑" panose="020B0503020204020204" pitchFamily="34" charset="-122"/>
                <a:ea typeface="微软雅黑" panose="020B0503020204020204" pitchFamily="34" charset="-122"/>
              </a:rPr>
              <a:t>，给堆栈分配合理的空间。检查的方法是什么？</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8.4 </a:t>
            </a:r>
            <a:r>
              <a:rPr lang="zh-CN" altLang="en-US" sz="2400" b="1" dirty="0">
                <a:solidFill>
                  <a:schemeClr val="bg1"/>
                </a:solidFill>
                <a:latin typeface="微软雅黑" panose="020B0503020204020204" pitchFamily="34" charset="-122"/>
                <a:ea typeface="微软雅黑" panose="020B0503020204020204" pitchFamily="34" charset="-122"/>
              </a:rPr>
              <a:t>其它设计要点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8403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8.4.3 </a:t>
            </a:r>
            <a:r>
              <a:rPr lang="zh-CN" altLang="en-US" sz="2400" b="1" dirty="0">
                <a:solidFill>
                  <a:srgbClr val="00B0F0"/>
                </a:solidFill>
                <a:latin typeface="微软雅黑" panose="020B0503020204020204" pitchFamily="34" charset="-122"/>
                <a:ea typeface="微软雅黑" panose="020B0503020204020204" pitchFamily="34" charset="-122"/>
              </a:rPr>
              <a:t>节省存储空间</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7" y="1720765"/>
            <a:ext cx="11030329" cy="3115725"/>
          </a:xfrm>
          <a:prstGeom prst="rect">
            <a:avLst/>
          </a:prstGeom>
          <a:noFill/>
          <a:ln w="9525">
            <a:noFill/>
            <a:miter lim="800000"/>
          </a:ln>
          <a:effectLst/>
        </p:spPr>
        <p:txBody>
          <a:bodyPr wrap="square">
            <a:spAutoFit/>
          </a:bodyPr>
          <a:lstStyle/>
          <a:p>
            <a:pPr>
              <a:lnSpc>
                <a:spcPct val="15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、节省代码空间的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50000"/>
              </a:lnSpc>
              <a:spcBef>
                <a:spcPct val="20000"/>
              </a:spcBef>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尽量不要使用两个函数来执行相同的工作。</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检查开发工具是否产生副作用。</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检查或抽查程序的汇编语言列表，避免使用“翻译”量大的语句。</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考虑用静态变量代替堆栈变量。</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当使用的是</a:t>
            </a:r>
            <a:r>
              <a:rPr lang="en-US" altLang="zh-CN" sz="2000" dirty="0">
                <a:solidFill>
                  <a:schemeClr val="bg1"/>
                </a:solidFill>
                <a:latin typeface="微软雅黑" panose="020B0503020204020204" pitchFamily="34" charset="-122"/>
                <a:ea typeface="微软雅黑" panose="020B0503020204020204" pitchFamily="34" charset="-122"/>
              </a:rPr>
              <a:t>8</a:t>
            </a:r>
            <a:r>
              <a:rPr lang="zh-CN" altLang="en-US" sz="2000" dirty="0">
                <a:solidFill>
                  <a:schemeClr val="bg1"/>
                </a:solidFill>
                <a:latin typeface="微软雅黑" panose="020B0503020204020204" pitchFamily="34" charset="-122"/>
                <a:ea typeface="微软雅黑" panose="020B0503020204020204" pitchFamily="34" charset="-122"/>
              </a:rPr>
              <a:t>位微处理器时，考虑用</a:t>
            </a:r>
            <a:r>
              <a:rPr lang="en-US" altLang="zh-CN" sz="2000" dirty="0">
                <a:solidFill>
                  <a:schemeClr val="bg1"/>
                </a:solidFill>
                <a:latin typeface="微软雅黑" panose="020B0503020204020204" pitchFamily="34" charset="-122"/>
                <a:ea typeface="微软雅黑" panose="020B0503020204020204" pitchFamily="34" charset="-122"/>
              </a:rPr>
              <a:t>char</a:t>
            </a:r>
            <a:r>
              <a:rPr lang="zh-CN" altLang="en-US" sz="2000" dirty="0">
                <a:solidFill>
                  <a:schemeClr val="bg1"/>
                </a:solidFill>
                <a:latin typeface="微软雅黑" panose="020B0503020204020204" pitchFamily="34" charset="-122"/>
                <a:ea typeface="微软雅黑" panose="020B0503020204020204" pitchFamily="34" charset="-122"/>
              </a:rPr>
              <a:t>变量代替</a:t>
            </a:r>
            <a:r>
              <a:rPr lang="en-US" altLang="zh-CN" sz="2000" dirty="0" err="1">
                <a:solidFill>
                  <a:schemeClr val="bg1"/>
                </a:solidFill>
                <a:latin typeface="微软雅黑" panose="020B0503020204020204" pitchFamily="34" charset="-122"/>
                <a:ea typeface="微软雅黑" panose="020B0503020204020204" pitchFamily="34" charset="-122"/>
              </a:rPr>
              <a:t>int</a:t>
            </a:r>
            <a:r>
              <a:rPr lang="zh-CN" altLang="en-US" sz="2000" dirty="0">
                <a:solidFill>
                  <a:schemeClr val="bg1"/>
                </a:solidFill>
                <a:latin typeface="微软雅黑" panose="020B0503020204020204" pitchFamily="34" charset="-122"/>
                <a:ea typeface="微软雅黑" panose="020B0503020204020204" pitchFamily="34" charset="-122"/>
              </a:rPr>
              <a:t>变量。</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8.2 </a:t>
            </a:r>
            <a:r>
              <a:rPr lang="zh-CN" altLang="en-US" sz="2800" b="1" dirty="0" smtClean="0">
                <a:solidFill>
                  <a:schemeClr val="bg1"/>
                </a:solidFill>
                <a:latin typeface="微软雅黑" panose="020B0503020204020204" pitchFamily="34" charset="-122"/>
                <a:ea typeface="微软雅黑" panose="020B0503020204020204" pitchFamily="34" charset="-122"/>
              </a:rPr>
              <a:t>原理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4" name="Text Box 2"/>
          <p:cNvSpPr txBox="1">
            <a:spLocks noChangeArrowheads="1"/>
          </p:cNvSpPr>
          <p:nvPr/>
        </p:nvSpPr>
        <p:spPr bwMode="auto">
          <a:xfrm>
            <a:off x="642688" y="1856086"/>
            <a:ext cx="10742004" cy="892552"/>
          </a:xfrm>
          <a:prstGeom prst="rect">
            <a:avLst/>
          </a:prstGeom>
          <a:noFill/>
          <a:ln w="9525">
            <a:noFill/>
            <a:miter lim="800000"/>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、嵌入式系统的一般需求</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嵌入式</a:t>
            </a:r>
            <a:r>
              <a:rPr lang="zh-CN" altLang="en-US" sz="2000" dirty="0">
                <a:solidFill>
                  <a:schemeClr val="bg1"/>
                </a:solidFill>
                <a:latin typeface="微软雅黑" panose="020B0503020204020204" pitchFamily="34" charset="-122"/>
                <a:ea typeface="微软雅黑" panose="020B0503020204020204" pitchFamily="34" charset="-122"/>
              </a:rPr>
              <a:t>系统在时间片到来或者外部事件要求响应之前，通常是什么都不做。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42688" y="1066862"/>
            <a:ext cx="2230755" cy="46037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8.2.1 </a:t>
            </a:r>
            <a:r>
              <a:rPr lang="zh-CN" altLang="en-US" sz="2400" b="1" dirty="0" smtClean="0">
                <a:solidFill>
                  <a:srgbClr val="00B0F0"/>
                </a:solidFill>
                <a:latin typeface="微软雅黑" panose="020B0503020204020204" pitchFamily="34" charset="-122"/>
                <a:ea typeface="微软雅黑" panose="020B0503020204020204" pitchFamily="34" charset="-122"/>
              </a:rPr>
              <a:t>通用</a:t>
            </a:r>
            <a:r>
              <a:rPr lang="zh-CN" altLang="en-US" sz="2400" b="1" dirty="0">
                <a:solidFill>
                  <a:srgbClr val="00B0F0"/>
                </a:solidFill>
                <a:latin typeface="微软雅黑" panose="020B0503020204020204" pitchFamily="34" charset="-122"/>
                <a:ea typeface="微软雅黑" panose="020B0503020204020204" pitchFamily="34" charset="-122"/>
              </a:rPr>
              <a:t>操作</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pSp>
        <p:nvGrpSpPr>
          <p:cNvPr id="6" name="Group 9"/>
          <p:cNvGrpSpPr/>
          <p:nvPr/>
        </p:nvGrpSpPr>
        <p:grpSpPr bwMode="auto">
          <a:xfrm>
            <a:off x="652041" y="3064093"/>
            <a:ext cx="5602287" cy="1263650"/>
            <a:chOff x="525" y="2407"/>
            <a:chExt cx="3529" cy="796"/>
          </a:xfrm>
        </p:grpSpPr>
        <p:sp>
          <p:nvSpPr>
            <p:cNvPr id="7" name="Text Box 5"/>
            <p:cNvSpPr txBox="1">
              <a:spLocks noChangeArrowheads="1"/>
            </p:cNvSpPr>
            <p:nvPr/>
          </p:nvSpPr>
          <p:spPr bwMode="auto">
            <a:xfrm>
              <a:off x="525" y="2678"/>
              <a:ext cx="538" cy="252"/>
            </a:xfrm>
            <a:prstGeom prst="rect">
              <a:avLst/>
            </a:prstGeom>
            <a:noFill/>
            <a:ln w="9525">
              <a:noFill/>
              <a:miter lim="800000"/>
            </a:ln>
            <a:effectLst/>
          </p:spPr>
          <p:txBody>
            <a:bodyPr>
              <a:spAutoFit/>
            </a:bodyPr>
            <a:lstStyle/>
            <a:p>
              <a:pPr>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中断</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AutoShape 6"/>
            <p:cNvSpPr/>
            <p:nvPr/>
          </p:nvSpPr>
          <p:spPr bwMode="auto">
            <a:xfrm>
              <a:off x="1110" y="2496"/>
              <a:ext cx="65" cy="686"/>
            </a:xfrm>
            <a:prstGeom prst="leftBrace">
              <a:avLst>
                <a:gd name="adj1" fmla="val 87949"/>
                <a:gd name="adj2" fmla="val 50000"/>
              </a:avLst>
            </a:prstGeom>
            <a:noFill/>
            <a:ln w="9525">
              <a:solidFill>
                <a:srgbClr val="FFFF00"/>
              </a:solidFill>
              <a:round/>
            </a:ln>
            <a:effectLst/>
          </p:spPr>
          <p:txBody>
            <a:bodyPr wrap="none" anchor="ct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9" name="Text Box 7"/>
            <p:cNvSpPr txBox="1">
              <a:spLocks noChangeArrowheads="1"/>
            </p:cNvSpPr>
            <p:nvPr/>
          </p:nvSpPr>
          <p:spPr bwMode="auto">
            <a:xfrm>
              <a:off x="1217" y="2407"/>
              <a:ext cx="1731" cy="252"/>
            </a:xfrm>
            <a:prstGeom prst="rect">
              <a:avLst/>
            </a:prstGeom>
            <a:noFill/>
            <a:ln w="9525">
              <a:noFill/>
              <a:miter lim="800000"/>
            </a:ln>
            <a:effectLst/>
          </p:spPr>
          <p:txBody>
            <a:bodyPr>
              <a:spAutoFit/>
            </a:bodyPr>
            <a:lstStyle/>
            <a:p>
              <a:pPr algn="l">
                <a:spcBef>
                  <a:spcPct val="50000"/>
                </a:spcBef>
              </a:pPr>
              <a:r>
                <a:rPr lang="zh-CN" altLang="en-US" sz="2000">
                  <a:solidFill>
                    <a:schemeClr val="bg1"/>
                  </a:solidFill>
                  <a:latin typeface="微软雅黑" panose="020B0503020204020204" pitchFamily="34" charset="-122"/>
                  <a:ea typeface="微软雅黑" panose="020B0503020204020204" pitchFamily="34" charset="-122"/>
                </a:rPr>
                <a:t>由外部事件触发</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10" name="Text Box 8"/>
            <p:cNvSpPr txBox="1">
              <a:spLocks noChangeArrowheads="1"/>
            </p:cNvSpPr>
            <p:nvPr/>
          </p:nvSpPr>
          <p:spPr bwMode="auto">
            <a:xfrm>
              <a:off x="1220" y="2951"/>
              <a:ext cx="2834" cy="252"/>
            </a:xfrm>
            <a:prstGeom prst="rect">
              <a:avLst/>
            </a:prstGeom>
            <a:noFill/>
            <a:ln w="9525">
              <a:noFill/>
              <a:miter lim="800000"/>
            </a:ln>
            <a:effectLst/>
          </p:spPr>
          <p:txBody>
            <a:bodyPr>
              <a:spAutoFit/>
            </a:bodyPr>
            <a:lstStyle/>
            <a:p>
              <a:pPr algn="l">
                <a:spcBef>
                  <a:spcPct val="50000"/>
                </a:spcBef>
              </a:pPr>
              <a:r>
                <a:rPr lang="zh-CN" altLang="en-US" sz="2000">
                  <a:solidFill>
                    <a:schemeClr val="bg1"/>
                  </a:solidFill>
                  <a:latin typeface="微软雅黑" panose="020B0503020204020204" pitchFamily="34" charset="-122"/>
                  <a:ea typeface="微软雅黑" panose="020B0503020204020204" pitchFamily="34" charset="-122"/>
                </a:rPr>
                <a:t>由硬件定时器产生的时间片触发</a:t>
              </a:r>
              <a:endParaRPr lang="zh-CN" altLang="en-US" sz="2000">
                <a:solidFill>
                  <a:schemeClr val="bg1"/>
                </a:solidFill>
                <a:latin typeface="微软雅黑" panose="020B0503020204020204" pitchFamily="34" charset="-122"/>
                <a:ea typeface="微软雅黑" panose="020B0503020204020204" pitchFamily="34" charset="-122"/>
              </a:endParaRPr>
            </a:p>
          </p:txBody>
        </p:sp>
      </p:grpSp>
      <p:sp>
        <p:nvSpPr>
          <p:cNvPr id="11" name="Text Box 10"/>
          <p:cNvSpPr txBox="1">
            <a:spLocks noChangeArrowheads="1"/>
          </p:cNvSpPr>
          <p:nvPr/>
        </p:nvSpPr>
        <p:spPr bwMode="auto">
          <a:xfrm>
            <a:off x="652041" y="4804626"/>
            <a:ext cx="6735763" cy="400110"/>
          </a:xfrm>
          <a:prstGeom prst="rect">
            <a:avLst/>
          </a:prstGeom>
          <a:noFill/>
          <a:ln w="9525">
            <a:noFill/>
            <a:miter lim="800000"/>
          </a:ln>
          <a:effectLst/>
        </p:spPr>
        <p:txBody>
          <a:bodyPr>
            <a:spAutoFit/>
          </a:bodyPr>
          <a:lstStyle/>
          <a:p>
            <a:pPr algn="l">
              <a:spcBef>
                <a:spcPct val="50000"/>
              </a:spcBef>
            </a:pPr>
            <a:r>
              <a:rPr lang="zh-CN" altLang="en-US" sz="2000" dirty="0">
                <a:solidFill>
                  <a:srgbClr val="FFFF00"/>
                </a:solidFill>
                <a:latin typeface="微软雅黑" panose="020B0503020204020204" pitchFamily="34" charset="-122"/>
                <a:ea typeface="微软雅黑" panose="020B0503020204020204" pitchFamily="34" charset="-122"/>
              </a:rPr>
              <a:t>中断</a:t>
            </a:r>
            <a:r>
              <a:rPr lang="zh-CN" altLang="en-US" sz="2000" dirty="0">
                <a:solidFill>
                  <a:schemeClr val="bg1"/>
                </a:solidFill>
                <a:latin typeface="微软雅黑" panose="020B0503020204020204" pitchFamily="34" charset="-122"/>
                <a:ea typeface="微软雅黑" panose="020B0503020204020204" pitchFamily="34" charset="-122"/>
              </a:rPr>
              <a:t>可看作是嵌入式软件的</a:t>
            </a:r>
            <a:r>
              <a:rPr lang="zh-CN" altLang="en-US" sz="2000" dirty="0">
                <a:solidFill>
                  <a:srgbClr val="FFFF00"/>
                </a:solidFill>
                <a:latin typeface="微软雅黑" panose="020B0503020204020204" pitchFamily="34" charset="-122"/>
                <a:ea typeface="微软雅黑" panose="020B0503020204020204" pitchFamily="34" charset="-122"/>
              </a:rPr>
              <a:t>驱动力。</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8.4 </a:t>
            </a:r>
            <a:r>
              <a:rPr lang="zh-CN" altLang="en-US" sz="2400" b="1" dirty="0">
                <a:solidFill>
                  <a:schemeClr val="bg1"/>
                </a:solidFill>
                <a:latin typeface="微软雅黑" panose="020B0503020204020204" pitchFamily="34" charset="-122"/>
                <a:ea typeface="微软雅黑" panose="020B0503020204020204" pitchFamily="34" charset="-122"/>
              </a:rPr>
              <a:t>其它设计要点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230755" cy="423545"/>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8.4.4 </a:t>
            </a:r>
            <a:r>
              <a:rPr lang="zh-CN" altLang="en-US" sz="2400" b="1" dirty="0">
                <a:solidFill>
                  <a:srgbClr val="00B0F0"/>
                </a:solidFill>
                <a:latin typeface="微软雅黑" panose="020B0503020204020204" pitchFamily="34" charset="-122"/>
                <a:ea typeface="微软雅黑" panose="020B0503020204020204" pitchFamily="34" charset="-122"/>
              </a:rPr>
              <a:t>节省能源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7" y="1720765"/>
            <a:ext cx="11030329" cy="3046988"/>
          </a:xfrm>
          <a:prstGeom prst="rect">
            <a:avLst/>
          </a:prstGeom>
          <a:noFill/>
          <a:ln w="9525">
            <a:noFill/>
            <a:miter lim="800000"/>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、微处理器的节电</a:t>
            </a:r>
            <a:r>
              <a:rPr lang="zh-CN" altLang="en-US" sz="2000" b="1" dirty="0" smtClean="0">
                <a:solidFill>
                  <a:schemeClr val="bg1"/>
                </a:solidFill>
                <a:latin typeface="微软雅黑" panose="020B0503020204020204" pitchFamily="34" charset="-122"/>
                <a:ea typeface="微软雅黑" panose="020B0503020204020204" pitchFamily="34" charset="-122"/>
              </a:rPr>
              <a:t>模式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rgbClr val="FFFF00"/>
                </a:solidFill>
                <a:latin typeface="微软雅黑" panose="020B0503020204020204" pitchFamily="34" charset="-122"/>
                <a:ea typeface="微软雅黑" panose="020B0503020204020204" pitchFamily="34" charset="-122"/>
              </a:rPr>
              <a:t>休眠模式</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低功耗模式</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空闲模式</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待机模式</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、节电主要方式</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最简单的方式</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常用的方式</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典型的方式</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8.2 </a:t>
            </a:r>
            <a:r>
              <a:rPr lang="zh-CN" altLang="en-US" sz="2800" b="1" dirty="0" smtClean="0">
                <a:solidFill>
                  <a:schemeClr val="bg1"/>
                </a:solidFill>
                <a:latin typeface="微软雅黑" panose="020B0503020204020204" pitchFamily="34" charset="-122"/>
                <a:ea typeface="微软雅黑" panose="020B0503020204020204" pitchFamily="34" charset="-122"/>
              </a:rPr>
              <a:t>原理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4" name="Text Box 2"/>
          <p:cNvSpPr txBox="1">
            <a:spLocks noChangeArrowheads="1"/>
          </p:cNvSpPr>
          <p:nvPr/>
        </p:nvSpPr>
        <p:spPr bwMode="auto">
          <a:xfrm>
            <a:off x="642688" y="1856086"/>
            <a:ext cx="10742004" cy="3046988"/>
          </a:xfrm>
          <a:prstGeom prst="rect">
            <a:avLst/>
          </a:prstGeom>
          <a:noFill/>
          <a:ln w="9525">
            <a:noFill/>
            <a:miter lim="800000"/>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、任务特征</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规范</a:t>
            </a:r>
            <a:r>
              <a:rPr lang="zh-CN" altLang="en-US" sz="2000" dirty="0">
                <a:solidFill>
                  <a:schemeClr val="bg1"/>
                </a:solidFill>
                <a:latin typeface="微软雅黑" panose="020B0503020204020204" pitchFamily="34" charset="-122"/>
                <a:ea typeface="微软雅黑" panose="020B0503020204020204" pitchFamily="34" charset="-122"/>
              </a:rPr>
              <a:t>的嵌入式软件的设计技术是让</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中的每个任务大多数时间处于</a:t>
            </a:r>
            <a:r>
              <a:rPr lang="zh-CN" altLang="en-US" sz="2000" dirty="0">
                <a:solidFill>
                  <a:srgbClr val="FFFF00"/>
                </a:solidFill>
                <a:latin typeface="微软雅黑" panose="020B0503020204020204" pitchFamily="34" charset="-122"/>
                <a:ea typeface="微软雅黑" panose="020B0503020204020204" pitchFamily="34" charset="-122"/>
              </a:rPr>
              <a:t>阻塞状态</a:t>
            </a:r>
            <a:r>
              <a:rPr lang="zh-CN" altLang="en-US" sz="2000" dirty="0">
                <a:solidFill>
                  <a:schemeClr val="bg1"/>
                </a:solidFill>
                <a:latin typeface="微软雅黑" panose="020B0503020204020204" pitchFamily="34" charset="-122"/>
                <a:ea typeface="微软雅黑" panose="020B0503020204020204" pitchFamily="34" charset="-122"/>
              </a:rPr>
              <a:t>，等待资源</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、资源的来源</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中断程序</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其它任务发送的信号（如：消息、事件、信号量等）</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42688" y="1066862"/>
            <a:ext cx="2230755" cy="46037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8.2.1 </a:t>
            </a:r>
            <a:r>
              <a:rPr lang="zh-CN" altLang="en-US" sz="2400" b="1" dirty="0" smtClean="0">
                <a:solidFill>
                  <a:srgbClr val="00B0F0"/>
                </a:solidFill>
                <a:latin typeface="微软雅黑" panose="020B0503020204020204" pitchFamily="34" charset="-122"/>
                <a:ea typeface="微软雅黑" panose="020B0503020204020204" pitchFamily="34" charset="-122"/>
              </a:rPr>
              <a:t>通用</a:t>
            </a:r>
            <a:r>
              <a:rPr lang="zh-CN" altLang="en-US" sz="2400" b="1" dirty="0">
                <a:solidFill>
                  <a:srgbClr val="00B0F0"/>
                </a:solidFill>
                <a:latin typeface="微软雅黑" panose="020B0503020204020204" pitchFamily="34" charset="-122"/>
                <a:ea typeface="微软雅黑" panose="020B0503020204020204" pitchFamily="34" charset="-122"/>
              </a:rPr>
              <a:t>操作</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8.2 </a:t>
            </a:r>
            <a:r>
              <a:rPr lang="zh-CN" altLang="en-US" sz="2800" b="1" dirty="0" smtClean="0">
                <a:solidFill>
                  <a:schemeClr val="bg1"/>
                </a:solidFill>
                <a:latin typeface="微软雅黑" panose="020B0503020204020204" pitchFamily="34" charset="-122"/>
                <a:ea typeface="微软雅黑" panose="020B0503020204020204" pitchFamily="34" charset="-122"/>
              </a:rPr>
              <a:t>原理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230755" cy="46037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8.2.1 </a:t>
            </a:r>
            <a:r>
              <a:rPr lang="zh-CN" altLang="en-US" sz="2400" b="1" dirty="0" smtClean="0">
                <a:solidFill>
                  <a:srgbClr val="00B0F0"/>
                </a:solidFill>
                <a:latin typeface="微软雅黑" panose="020B0503020204020204" pitchFamily="34" charset="-122"/>
                <a:ea typeface="微软雅黑" panose="020B0503020204020204" pitchFamily="34" charset="-122"/>
              </a:rPr>
              <a:t>通用</a:t>
            </a:r>
            <a:r>
              <a:rPr lang="zh-CN" altLang="en-US" sz="2400" b="1" dirty="0">
                <a:solidFill>
                  <a:srgbClr val="00B0F0"/>
                </a:solidFill>
                <a:latin typeface="微软雅黑" panose="020B0503020204020204" pitchFamily="34" charset="-122"/>
                <a:ea typeface="微软雅黑" panose="020B0503020204020204" pitchFamily="34" charset="-122"/>
              </a:rPr>
              <a:t>操作</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pSp>
        <p:nvGrpSpPr>
          <p:cNvPr id="12" name="Group 7"/>
          <p:cNvGrpSpPr/>
          <p:nvPr/>
        </p:nvGrpSpPr>
        <p:grpSpPr bwMode="auto">
          <a:xfrm>
            <a:off x="3607230" y="1066862"/>
            <a:ext cx="5116642" cy="5562235"/>
            <a:chOff x="1313" y="319"/>
            <a:chExt cx="3330" cy="3620"/>
          </a:xfrm>
        </p:grpSpPr>
        <p:pic>
          <p:nvPicPr>
            <p:cNvPr id="13" name="Picture 5" descr="t08-01"/>
            <p:cNvPicPr>
              <a:picLocks noChangeAspect="1" noChangeArrowheads="1"/>
            </p:cNvPicPr>
            <p:nvPr/>
          </p:nvPicPr>
          <p:blipFill>
            <a:blip r:embed="rId3" cstate="print"/>
            <a:srcRect/>
            <a:stretch>
              <a:fillRect/>
            </a:stretch>
          </p:blipFill>
          <p:spPr bwMode="auto">
            <a:xfrm>
              <a:off x="1313" y="319"/>
              <a:ext cx="3330" cy="3620"/>
            </a:xfrm>
            <a:prstGeom prst="rect">
              <a:avLst/>
            </a:prstGeom>
            <a:noFill/>
          </p:spPr>
        </p:pic>
        <p:sp>
          <p:nvSpPr>
            <p:cNvPr id="14" name="Text Box 6"/>
            <p:cNvSpPr txBox="1">
              <a:spLocks noChangeArrowheads="1"/>
            </p:cNvSpPr>
            <p:nvPr/>
          </p:nvSpPr>
          <p:spPr bwMode="auto">
            <a:xfrm>
              <a:off x="2113" y="3712"/>
              <a:ext cx="2039" cy="192"/>
            </a:xfrm>
            <a:prstGeom prst="rect">
              <a:avLst/>
            </a:prstGeom>
            <a:solidFill>
              <a:schemeClr val="bg1"/>
            </a:solidFill>
            <a:ln w="9525">
              <a:noFill/>
              <a:miter lim="800000"/>
            </a:ln>
            <a:effectLst/>
          </p:spPr>
          <p:txBody>
            <a:bodyPr>
              <a:spAutoFit/>
            </a:bodyPr>
            <a:lstStyle/>
            <a:p>
              <a:pPr>
                <a:spcBef>
                  <a:spcPct val="50000"/>
                </a:spcBef>
              </a:pPr>
              <a:r>
                <a:rPr lang="zh-CN" altLang="en-US" sz="1400" b="1"/>
                <a:t>网络打印机共享器的操作</a:t>
              </a:r>
              <a:endParaRPr lang="zh-CN" altLang="en-US" sz="1400" b="1"/>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364355" cy="46037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8.2.2 </a:t>
            </a:r>
            <a:r>
              <a:rPr lang="zh-CN" altLang="en-US" sz="2400" b="1" dirty="0" smtClean="0">
                <a:solidFill>
                  <a:srgbClr val="00B0F0"/>
                </a:solidFill>
                <a:latin typeface="微软雅黑" panose="020B0503020204020204" pitchFamily="34" charset="-122"/>
                <a:ea typeface="微软雅黑" panose="020B0503020204020204" pitchFamily="34" charset="-122"/>
              </a:rPr>
              <a:t>动手</a:t>
            </a:r>
            <a:r>
              <a:rPr lang="zh-CN" altLang="en-US" sz="2400" b="1" dirty="0">
                <a:solidFill>
                  <a:srgbClr val="00B0F0"/>
                </a:solidFill>
                <a:latin typeface="微软雅黑" panose="020B0503020204020204" pitchFamily="34" charset="-122"/>
                <a:ea typeface="微软雅黑" panose="020B0503020204020204" pitchFamily="34" charset="-122"/>
              </a:rPr>
              <a:t>编写短小的中断程序</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74182"/>
            <a:ext cx="8013700" cy="1754326"/>
          </a:xfrm>
          <a:prstGeom prst="rect">
            <a:avLst/>
          </a:prstGeom>
          <a:noFill/>
          <a:ln w="9525">
            <a:noFill/>
            <a:miter lim="800000"/>
          </a:ln>
          <a:effectLst/>
        </p:spPr>
        <p:txBody>
          <a:bodyPr>
            <a:spAutoFit/>
          </a:bodyPr>
          <a:lstStyle/>
          <a:p>
            <a:pPr algn="l">
              <a:lnSpc>
                <a:spcPct val="120000"/>
              </a:lnSpc>
              <a:spcBef>
                <a:spcPct val="20000"/>
              </a:spcBef>
            </a:pPr>
            <a:r>
              <a:rPr lang="zh-CN" altLang="en-US" sz="2000" b="1" dirty="0">
                <a:solidFill>
                  <a:schemeClr val="bg1"/>
                </a:solidFill>
                <a:latin typeface="微软雅黑" panose="020B0503020204020204" pitchFamily="34" charset="-122"/>
                <a:ea typeface="微软雅黑" panose="020B0503020204020204" pitchFamily="34" charset="-122"/>
              </a:rPr>
              <a:t>请阅读</a:t>
            </a:r>
            <a:r>
              <a:rPr lang="en-US" altLang="zh-CN" sz="2000" b="1" dirty="0">
                <a:solidFill>
                  <a:schemeClr val="bg1"/>
                </a:solidFill>
                <a:latin typeface="微软雅黑" panose="020B0503020204020204" pitchFamily="34" charset="-122"/>
                <a:ea typeface="微软雅黑" panose="020B0503020204020204" pitchFamily="34" charset="-122"/>
              </a:rPr>
              <a:t>P.144-145</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需求</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关键技术及其处理方法</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程序功能及特点</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8403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8.2.3 </a:t>
            </a:r>
            <a:r>
              <a:rPr lang="zh-CN" altLang="en-US" sz="2400" b="1" dirty="0">
                <a:solidFill>
                  <a:srgbClr val="00B0F0"/>
                </a:solidFill>
                <a:latin typeface="微软雅黑" panose="020B0503020204020204" pitchFamily="34" charset="-122"/>
                <a:ea typeface="微软雅黑" panose="020B0503020204020204" pitchFamily="34" charset="-122"/>
              </a:rPr>
              <a:t>需要多少任务</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74182"/>
            <a:ext cx="8013700" cy="4308359"/>
          </a:xfrm>
          <a:prstGeom prst="rect">
            <a:avLst/>
          </a:prstGeom>
          <a:noFill/>
          <a:ln w="9525">
            <a:noFill/>
            <a:miter lim="800000"/>
          </a:ln>
          <a:effectLst/>
        </p:spPr>
        <p:txBody>
          <a:bodyPr>
            <a:spAutoFit/>
          </a:bodyPr>
          <a:lstStyle/>
          <a:p>
            <a:pPr>
              <a:lnSpc>
                <a:spcPct val="120000"/>
              </a:lnSpc>
              <a:spcBef>
                <a:spcPct val="20000"/>
              </a:spcBef>
            </a:pPr>
            <a:r>
              <a:rPr lang="zh-CN" altLang="en-US" sz="2000" b="1" dirty="0" smtClean="0">
                <a:solidFill>
                  <a:schemeClr val="bg1"/>
                </a:solidFill>
                <a:latin typeface="微软雅黑" panose="020B0503020204020204" pitchFamily="34" charset="-122"/>
                <a:ea typeface="微软雅黑" panose="020B0503020204020204" pitchFamily="34" charset="-122"/>
              </a:rPr>
              <a:t>任务</a:t>
            </a:r>
            <a:r>
              <a:rPr lang="zh-CN" altLang="en-US" sz="2000" b="1" dirty="0">
                <a:solidFill>
                  <a:schemeClr val="bg1"/>
                </a:solidFill>
                <a:latin typeface="微软雅黑" panose="020B0503020204020204" pitchFamily="34" charset="-122"/>
                <a:ea typeface="微软雅黑" panose="020B0503020204020204" pitchFamily="34" charset="-122"/>
              </a:rPr>
              <a:t>多的优点：</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易于控制任务的响应时间；</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模块化程度越高； </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有利于更有效地压缩数据</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b="1" dirty="0" smtClean="0">
                <a:solidFill>
                  <a:schemeClr val="bg1"/>
                </a:solidFill>
                <a:latin typeface="微软雅黑" panose="020B0503020204020204" pitchFamily="34" charset="-122"/>
                <a:ea typeface="微软雅黑" panose="020B0503020204020204" pitchFamily="34" charset="-122"/>
              </a:rPr>
              <a:t>任务</a:t>
            </a:r>
            <a:r>
              <a:rPr lang="zh-CN" altLang="en-US" sz="2000" b="1" dirty="0">
                <a:solidFill>
                  <a:schemeClr val="bg1"/>
                </a:solidFill>
                <a:latin typeface="微软雅黑" panose="020B0503020204020204" pitchFamily="34" charset="-122"/>
                <a:ea typeface="微软雅黑" panose="020B0503020204020204" pitchFamily="34" charset="-122"/>
              </a:rPr>
              <a:t>多的缺点：</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任务间消息传递的请求多，耗时且容易出错；</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需要的内存空间多； </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系统的吞吐量降低；</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对</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的调用更多。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8403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8.2.3 </a:t>
            </a:r>
            <a:r>
              <a:rPr lang="zh-CN" altLang="en-US" sz="2400" b="1" dirty="0">
                <a:solidFill>
                  <a:srgbClr val="00B0F0"/>
                </a:solidFill>
                <a:latin typeface="微软雅黑" panose="020B0503020204020204" pitchFamily="34" charset="-122"/>
                <a:ea typeface="微软雅黑" panose="020B0503020204020204" pitchFamily="34" charset="-122"/>
              </a:rPr>
              <a:t>需要多少任务</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6" name="Picture 2" descr="b08-01"/>
          <p:cNvPicPr>
            <a:picLocks noChangeAspect="1" noChangeArrowheads="1"/>
          </p:cNvPicPr>
          <p:nvPr/>
        </p:nvPicPr>
        <p:blipFill>
          <a:blip r:embed="rId3" cstate="print"/>
          <a:srcRect/>
          <a:stretch>
            <a:fillRect/>
          </a:stretch>
        </p:blipFill>
        <p:spPr bwMode="auto">
          <a:xfrm>
            <a:off x="2151749" y="1871448"/>
            <a:ext cx="7859712" cy="2922588"/>
          </a:xfrm>
          <a:prstGeom prst="rect">
            <a:avLst/>
          </a:prstGeom>
          <a:noFill/>
        </p:spPr>
      </p:pic>
      <p:sp>
        <p:nvSpPr>
          <p:cNvPr id="7" name="Text Box 3"/>
          <p:cNvSpPr txBox="1">
            <a:spLocks noChangeArrowheads="1"/>
          </p:cNvSpPr>
          <p:nvPr/>
        </p:nvSpPr>
        <p:spPr bwMode="auto">
          <a:xfrm>
            <a:off x="1997761" y="4957806"/>
            <a:ext cx="8134780" cy="830997"/>
          </a:xfrm>
          <a:prstGeom prst="rect">
            <a:avLst/>
          </a:prstGeom>
          <a:noFill/>
          <a:ln w="9525">
            <a:noFill/>
            <a:miter lim="800000"/>
          </a:ln>
          <a:effectLst/>
        </p:spPr>
        <p:txBody>
          <a:bodyPr wrap="square">
            <a:spAutoFit/>
          </a:bodyPr>
          <a:lstStyle/>
          <a:p>
            <a:pPr algn="l">
              <a:lnSpc>
                <a:spcPct val="120000"/>
              </a:lnSpc>
              <a:spcBef>
                <a:spcPct val="20000"/>
              </a:spcBef>
            </a:pPr>
            <a:r>
              <a:rPr lang="zh-CN" altLang="en-US" sz="2000" dirty="0">
                <a:solidFill>
                  <a:srgbClr val="FFFF00"/>
                </a:solidFill>
                <a:latin typeface="微软雅黑" panose="020B0503020204020204" pitchFamily="34" charset="-122"/>
                <a:ea typeface="微软雅黑" panose="020B0503020204020204" pitchFamily="34" charset="-122"/>
              </a:rPr>
              <a:t>结论：</a:t>
            </a:r>
            <a:r>
              <a:rPr lang="zh-CN" altLang="en-US" sz="2000" dirty="0">
                <a:solidFill>
                  <a:schemeClr val="bg1"/>
                </a:solidFill>
                <a:latin typeface="微软雅黑" panose="020B0503020204020204" pitchFamily="34" charset="-122"/>
                <a:ea typeface="微软雅黑" panose="020B0503020204020204" pitchFamily="34" charset="-122"/>
              </a:rPr>
              <a:t>当其它条件都相同时，尽量使用更少的任务；只有当具备明确的原因时才增加任务。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8.2 </a:t>
            </a:r>
            <a:r>
              <a:rPr lang="zh-CN" altLang="en-US" sz="2400" b="1" dirty="0" smtClean="0">
                <a:solidFill>
                  <a:schemeClr val="bg1"/>
                </a:solidFill>
                <a:latin typeface="微软雅黑" panose="020B0503020204020204" pitchFamily="34" charset="-122"/>
                <a:ea typeface="微软雅黑" panose="020B0503020204020204" pitchFamily="34" charset="-122"/>
              </a:rPr>
              <a:t>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449955"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8.2.4 </a:t>
            </a:r>
            <a:r>
              <a:rPr lang="zh-CN" altLang="en-US" sz="2400" b="1" dirty="0">
                <a:solidFill>
                  <a:srgbClr val="00B0F0"/>
                </a:solidFill>
                <a:latin typeface="微软雅黑" panose="020B0503020204020204" pitchFamily="34" charset="-122"/>
                <a:ea typeface="微软雅黑" panose="020B0503020204020204" pitchFamily="34" charset="-122"/>
              </a:rPr>
              <a:t>为任务设定优先级</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74182"/>
            <a:ext cx="10717290" cy="799706"/>
          </a:xfrm>
          <a:prstGeom prst="rect">
            <a:avLst/>
          </a:prstGeom>
          <a:noFill/>
          <a:ln w="9525">
            <a:noFill/>
            <a:miter lim="800000"/>
          </a:ln>
          <a:effectLst/>
        </p:spPr>
        <p:txBody>
          <a:bodyPr wrap="square">
            <a:spAutoFit/>
          </a:bodyPr>
          <a:lstStyle/>
          <a:p>
            <a:pPr>
              <a:lnSpc>
                <a:spcPct val="120000"/>
              </a:lnSpc>
              <a:spcBef>
                <a:spcPct val="20000"/>
              </a:spcBef>
            </a:pPr>
            <a:r>
              <a:rPr lang="en-US" altLang="zh-CN" sz="2000" b="1" dirty="0" smtClean="0">
                <a:solidFill>
                  <a:srgbClr val="FFFF00"/>
                </a:solidFill>
                <a:latin typeface="微软雅黑" panose="020B0503020204020204" pitchFamily="34" charset="-122"/>
                <a:ea typeface="微软雅黑" panose="020B0503020204020204" pitchFamily="34" charset="-122"/>
              </a:rPr>
              <a:t>RTOS</a:t>
            </a:r>
            <a:r>
              <a:rPr lang="zh-CN" altLang="en-US" sz="2000" b="1" dirty="0">
                <a:solidFill>
                  <a:srgbClr val="FFFF00"/>
                </a:solidFill>
                <a:latin typeface="微软雅黑" panose="020B0503020204020204" pitchFamily="34" charset="-122"/>
                <a:ea typeface="微软雅黑" panose="020B0503020204020204" pitchFamily="34" charset="-122"/>
              </a:rPr>
              <a:t>结构的优势</a:t>
            </a:r>
            <a:r>
              <a:rPr lang="zh-CN" altLang="en-US" sz="2000" dirty="0">
                <a:solidFill>
                  <a:schemeClr val="bg1"/>
                </a:solidFill>
                <a:latin typeface="微软雅黑" panose="020B0503020204020204" pitchFamily="34" charset="-122"/>
                <a:ea typeface="微软雅黑" panose="020B0503020204020204" pitchFamily="34" charset="-122"/>
              </a:rPr>
              <a:t>是能更好地控制任务代码的响应。使用多任务的重要原因之一就是为了给需要快速响应的任务赋予更高的优先级。</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2413</Words>
  <Application>WPS 演示</Application>
  <PresentationFormat>宽屏</PresentationFormat>
  <Paragraphs>291</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微软雅黑</vt:lpstr>
      <vt:lpstr>Calibri</vt:lpstr>
      <vt:lpstr>Arial Unicode MS</vt:lpstr>
      <vt:lpstr>Calibri Light</vt:lpstr>
      <vt:lpstr>Office 主题</vt:lpstr>
      <vt:lpstr>第 8 章 基于实时操作系统的 嵌入式软件基本设计</vt:lpstr>
      <vt:lpstr>8.1 概述</vt:lpstr>
      <vt:lpstr>8.2 原理</vt:lpstr>
      <vt:lpstr>8.2 原理</vt:lpstr>
      <vt:lpstr>8.2 原理</vt:lpstr>
      <vt:lpstr>8.2 原理</vt:lpstr>
      <vt:lpstr>8.2 原理</vt:lpstr>
      <vt:lpstr>8.2 原理</vt:lpstr>
      <vt:lpstr>8.2 原理</vt:lpstr>
      <vt:lpstr>8.2 原理</vt:lpstr>
      <vt:lpstr>8.2 原理</vt:lpstr>
      <vt:lpstr>8.2 原理</vt:lpstr>
      <vt:lpstr>8.2 原理</vt:lpstr>
      <vt:lpstr>8.2 原理</vt:lpstr>
      <vt:lpstr>8.2 原理</vt:lpstr>
      <vt:lpstr>8.2 原理</vt:lpstr>
      <vt:lpstr>8.3 举 例</vt:lpstr>
      <vt:lpstr>8.3 举 例</vt:lpstr>
      <vt:lpstr>8.3 举 例</vt:lpstr>
      <vt:lpstr>8.3 举 例</vt:lpstr>
      <vt:lpstr>8.3 举 例</vt:lpstr>
      <vt:lpstr>8.3 举 例</vt:lpstr>
      <vt:lpstr>8.3 举 例</vt:lpstr>
      <vt:lpstr>8.3 举 例</vt:lpstr>
      <vt:lpstr>8.3 举 例</vt:lpstr>
      <vt:lpstr>8.4 其它设计要点</vt:lpstr>
      <vt:lpstr>8.4 其它设计要点</vt:lpstr>
      <vt:lpstr>8.4 其它设计要点</vt:lpstr>
      <vt:lpstr>8.4 其它设计要点</vt:lpstr>
      <vt:lpstr>8.4 其它设计要点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曹中华</dc:creator>
  <cp:lastModifiedBy>孙世磊</cp:lastModifiedBy>
  <cp:revision>434</cp:revision>
  <dcterms:created xsi:type="dcterms:W3CDTF">2019-08-27T08:17:00Z</dcterms:created>
  <dcterms:modified xsi:type="dcterms:W3CDTF">2019-10-30T09:40:18Z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