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465" r:id="rId3"/>
    <p:sldId id="466" r:id="rId4"/>
    <p:sldId id="494" r:id="rId5"/>
    <p:sldId id="495" r:id="rId6"/>
    <p:sldId id="496" r:id="rId7"/>
    <p:sldId id="497" r:id="rId8"/>
    <p:sldId id="468" r:id="rId9"/>
    <p:sldId id="498" r:id="rId10"/>
    <p:sldId id="500" r:id="rId11"/>
    <p:sldId id="501" r:id="rId12"/>
    <p:sldId id="467" r:id="rId13"/>
    <p:sldId id="502" r:id="rId14"/>
    <p:sldId id="503" r:id="rId15"/>
    <p:sldId id="504" r:id="rId16"/>
    <p:sldId id="505" r:id="rId17"/>
    <p:sldId id="506" r:id="rId18"/>
    <p:sldId id="507" r:id="rId19"/>
    <p:sldId id="508" r:id="rId20"/>
    <p:sldId id="509" r:id="rId21"/>
    <p:sldId id="510" r:id="rId22"/>
    <p:sldId id="511" r:id="rId23"/>
    <p:sldId id="512" r:id="rId24"/>
    <p:sldId id="513" r:id="rId25"/>
    <p:sldId id="514" r:id="rId26"/>
    <p:sldId id="487" r:id="rId27"/>
    <p:sldId id="490" r:id="rId28"/>
    <p:sldId id="491" r:id="rId29"/>
    <p:sldId id="515" r:id="rId30"/>
    <p:sldId id="516" r:id="rId31"/>
    <p:sldId id="517" r:id="rId32"/>
    <p:sldId id="518" r:id="rId33"/>
    <p:sldId id="492" r:id="rId34"/>
    <p:sldId id="493" r:id="rId35"/>
    <p:sldId id="519" r:id="rId36"/>
    <p:sldId id="520" r:id="rId37"/>
    <p:sldId id="352" r:id="rId38"/>
    <p:sldId id="522" r:id="rId39"/>
    <p:sldId id="523" r:id="rId40"/>
    <p:sldId id="524" r:id="rId41"/>
    <p:sldId id="52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003399"/>
    <a:srgbClr val="3B80F1"/>
    <a:srgbClr val="0066FF"/>
    <a:srgbClr val="FF3300"/>
    <a:srgbClr val="FFFEF9"/>
    <a:srgbClr val="69A4D9"/>
    <a:srgbClr val="0033CC"/>
    <a:srgbClr val="3333FF"/>
    <a:srgbClr val="004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99" d="100"/>
          <a:sy n="99" d="100"/>
        </p:scale>
        <p:origin x="4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E568D-2D32-4354-B8EE-77EFEFE2A12A}" type="doc">
      <dgm:prSet loTypeId="urn:microsoft.com/office/officeart/2005/8/layout/vList4" loCatId="list" qsTypeId="urn:microsoft.com/office/officeart/2005/8/quickstyle/simple1" qsCatId="simple" csTypeId="urn:microsoft.com/office/officeart/2005/8/colors/colorful5" csCatId="colorful" phldr="1"/>
      <dgm:spPr/>
      <dgm:t>
        <a:bodyPr/>
        <a:lstStyle/>
        <a:p>
          <a:endParaRPr lang="zh-CN" altLang="en-US"/>
        </a:p>
      </dgm:t>
    </dgm:pt>
    <dgm:pt modelId="{5BC9E0F9-8CC7-44C9-80A2-A7A046CA6F88}">
      <dgm:prSet phldrT="[文本]" custT="1"/>
      <dgm:spPr/>
      <dgm:t>
        <a:bodyPr/>
        <a:lstStyle/>
        <a:p>
          <a:r>
            <a:rPr lang="zh-CN" altLang="en-US" sz="2400" b="1" dirty="0">
              <a:solidFill>
                <a:schemeClr val="bg1"/>
              </a:solidFill>
              <a:latin typeface="微软雅黑" panose="020B0503020204020204" pitchFamily="34" charset="-122"/>
              <a:ea typeface="微软雅黑" panose="020B0503020204020204" pitchFamily="34" charset="-122"/>
            </a:rPr>
            <a:t>宿主机</a:t>
          </a:r>
          <a:endParaRPr lang="zh-CN" altLang="en-US" sz="2400" dirty="0">
            <a:solidFill>
              <a:schemeClr val="bg1"/>
            </a:solidFill>
            <a:latin typeface="微软雅黑" panose="020B0503020204020204" pitchFamily="34" charset="-122"/>
            <a:ea typeface="微软雅黑" panose="020B0503020204020204" pitchFamily="34" charset="-122"/>
          </a:endParaRPr>
        </a:p>
      </dgm:t>
    </dgm:pt>
    <dgm:pt modelId="{65DBB5E7-D2A0-42CE-9CF1-F626151E2734}" type="parTrans" cxnId="{12F1D606-D675-47E3-8376-10B5EFECA1ED}">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7B9F647B-9DBD-418E-8448-E554DD09DF0E}" type="sibTrans" cxnId="{12F1D606-D675-47E3-8376-10B5EFECA1ED}">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F0323FC-F167-49EB-97E9-1AF98E77CFDF}">
      <dgm:prSet phldrT="[文本]" custT="1"/>
      <dgm:spPr/>
      <dgm:t>
        <a:bodyPr/>
        <a:lstStyle/>
        <a:p>
          <a:r>
            <a:rPr lang="zh-CN" altLang="en-US" sz="2400" b="0" dirty="0">
              <a:solidFill>
                <a:schemeClr val="bg1"/>
              </a:solidFill>
              <a:latin typeface="微软雅黑" panose="020B0503020204020204" pitchFamily="34" charset="-122"/>
              <a:ea typeface="微软雅黑" panose="020B0503020204020204" pitchFamily="34" charset="-122"/>
            </a:rPr>
            <a:t>能够运行所有编译工具的计算机系统。</a:t>
          </a:r>
          <a:endParaRPr lang="zh-CN" altLang="en-US" sz="2400" b="0" dirty="0">
            <a:latin typeface="微软雅黑" panose="020B0503020204020204" pitchFamily="34" charset="-122"/>
            <a:ea typeface="微软雅黑" panose="020B0503020204020204" pitchFamily="34" charset="-122"/>
          </a:endParaRPr>
        </a:p>
      </dgm:t>
    </dgm:pt>
    <dgm:pt modelId="{E1AB4542-D066-4D37-96EF-65E8109C932C}" type="parTrans" cxnId="{74FB543A-5741-466B-AAE8-75D4F1F20A6C}">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72C2323A-9E84-4B38-84F5-6F7EA73FCB56}" type="sibTrans" cxnId="{74FB543A-5741-466B-AAE8-75D4F1F20A6C}">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3D7CB9EE-6597-4AD5-8FBF-C74D6F1DC768}">
      <dgm:prSet phldrT="[文本]" custT="1"/>
      <dgm:spPr/>
      <dgm:t>
        <a:bodyPr/>
        <a:lstStyle/>
        <a:p>
          <a:r>
            <a:rPr lang="zh-CN" altLang="en-US" sz="2400" b="1" dirty="0">
              <a:solidFill>
                <a:schemeClr val="bg1"/>
              </a:solidFill>
              <a:latin typeface="微软雅黑" panose="020B0503020204020204" pitchFamily="34" charset="-122"/>
              <a:ea typeface="微软雅黑" panose="020B0503020204020204" pitchFamily="34" charset="-122"/>
            </a:rPr>
            <a:t>目标机</a:t>
          </a:r>
          <a:endParaRPr lang="zh-CN" altLang="en-US" sz="2400" dirty="0">
            <a:solidFill>
              <a:schemeClr val="bg1"/>
            </a:solidFill>
            <a:latin typeface="微软雅黑" panose="020B0503020204020204" pitchFamily="34" charset="-122"/>
            <a:ea typeface="微软雅黑" panose="020B0503020204020204" pitchFamily="34" charset="-122"/>
          </a:endParaRPr>
        </a:p>
      </dgm:t>
    </dgm:pt>
    <dgm:pt modelId="{0DF65284-CF32-4D51-BC64-282157D024E9}" type="parTrans" cxnId="{6C9B4DBD-F75F-4EB4-BAEE-88ACE588C48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E83CC5D1-DEB0-4D0A-9986-3BDF7C37E0B4}" type="sibTrans" cxnId="{6C9B4DBD-F75F-4EB4-BAEE-88ACE588C48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B8826D0-AE79-48B6-A82E-6C8A3E09DEBB}">
      <dgm:prSet phldrT="[文本]" custT="1"/>
      <dgm:spPr/>
      <dgm:t>
        <a:bodyPr/>
        <a:lstStyle/>
        <a:p>
          <a:r>
            <a:rPr lang="zh-CN" altLang="en-US" sz="2400" b="0" dirty="0">
              <a:solidFill>
                <a:schemeClr val="bg1"/>
              </a:solidFill>
              <a:latin typeface="微软雅黑" panose="020B0503020204020204" pitchFamily="34" charset="-122"/>
              <a:ea typeface="微软雅黑" panose="020B0503020204020204" pitchFamily="34" charset="-122"/>
            </a:rPr>
            <a:t>能运行已编译完成的应用软件的嵌入式系统。</a:t>
          </a:r>
          <a:endParaRPr lang="zh-CN" altLang="en-US" sz="2400" b="0" dirty="0">
            <a:latin typeface="微软雅黑" panose="020B0503020204020204" pitchFamily="34" charset="-122"/>
            <a:ea typeface="微软雅黑" panose="020B0503020204020204" pitchFamily="34" charset="-122"/>
          </a:endParaRPr>
        </a:p>
      </dgm:t>
    </dgm:pt>
    <dgm:pt modelId="{7CA3FE7B-8E44-4E68-89A5-50A77CC79659}" type="parTrans" cxnId="{E13256B2-F220-45A2-8F4E-7AEF5F0F62B5}">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1804570A-59FF-4C40-B21F-6EB46608B3C0}" type="sibTrans" cxnId="{E13256B2-F220-45A2-8F4E-7AEF5F0F62B5}">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02D92574-01FB-4C7B-9C43-2055CA1531B1}" type="pres">
      <dgm:prSet presAssocID="{BE6E568D-2D32-4354-B8EE-77EFEFE2A12A}" presName="linear" presStyleCnt="0">
        <dgm:presLayoutVars>
          <dgm:dir/>
          <dgm:resizeHandles val="exact"/>
        </dgm:presLayoutVars>
      </dgm:prSet>
      <dgm:spPr/>
    </dgm:pt>
    <dgm:pt modelId="{BD952A08-2D4B-4902-A090-1E13CFBEC930}" type="pres">
      <dgm:prSet presAssocID="{5BC9E0F9-8CC7-44C9-80A2-A7A046CA6F88}" presName="comp" presStyleCnt="0"/>
      <dgm:spPr/>
    </dgm:pt>
    <dgm:pt modelId="{0DFF62D7-10A8-4FC6-A514-E23BD8B4AD6F}" type="pres">
      <dgm:prSet presAssocID="{5BC9E0F9-8CC7-44C9-80A2-A7A046CA6F88}" presName="box" presStyleLbl="node1" presStyleIdx="0" presStyleCnt="2" custLinFactNeighborY="-10609"/>
      <dgm:spPr/>
    </dgm:pt>
    <dgm:pt modelId="{4EEA8C1C-72C9-4AD0-8804-6D3E8988B795}" type="pres">
      <dgm:prSet presAssocID="{5BC9E0F9-8CC7-44C9-80A2-A7A046CA6F88}" presName="img" presStyleLbl="fgImgPlace1" presStyleIdx="0" presStyleCnt="2" custScaleX="64882" custScaleY="6488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2000" b="-12000"/>
          </a:stretch>
        </a:blipFill>
        <a:ln>
          <a:noFill/>
        </a:ln>
      </dgm:spPr>
      <dgm:extLst>
        <a:ext uri="{E40237B7-FDA0-4F09-8148-C483321AD2D9}">
          <dgm14:cNvPr xmlns:dgm14="http://schemas.microsoft.com/office/drawing/2010/diagram" id="0" name="" descr="监视器"/>
        </a:ext>
      </dgm:extLst>
    </dgm:pt>
    <dgm:pt modelId="{C4DCD7A9-6680-454A-AEBB-8CBEB2661F76}" type="pres">
      <dgm:prSet presAssocID="{5BC9E0F9-8CC7-44C9-80A2-A7A046CA6F88}" presName="text" presStyleLbl="node1" presStyleIdx="0" presStyleCnt="2">
        <dgm:presLayoutVars>
          <dgm:bulletEnabled val="1"/>
        </dgm:presLayoutVars>
      </dgm:prSet>
      <dgm:spPr/>
    </dgm:pt>
    <dgm:pt modelId="{24910480-CCEC-429C-B8E2-5296365DBB5E}" type="pres">
      <dgm:prSet presAssocID="{7B9F647B-9DBD-418E-8448-E554DD09DF0E}" presName="spacer" presStyleCnt="0"/>
      <dgm:spPr/>
    </dgm:pt>
    <dgm:pt modelId="{4BD962DC-E481-42FE-B82C-75D26AE941FD}" type="pres">
      <dgm:prSet presAssocID="{3D7CB9EE-6597-4AD5-8FBF-C74D6F1DC768}" presName="comp" presStyleCnt="0"/>
      <dgm:spPr/>
    </dgm:pt>
    <dgm:pt modelId="{080A9666-7C46-4E79-86BB-C26F7AE28223}" type="pres">
      <dgm:prSet presAssocID="{3D7CB9EE-6597-4AD5-8FBF-C74D6F1DC768}" presName="box" presStyleLbl="node1" presStyleIdx="1" presStyleCnt="2" custLinFactNeighborY="9760"/>
      <dgm:spPr/>
    </dgm:pt>
    <dgm:pt modelId="{49101726-A106-45DE-9EA8-BB7132BD30E5}" type="pres">
      <dgm:prSet presAssocID="{3D7CB9EE-6597-4AD5-8FBF-C74D6F1DC768}" presName="img" presStyleLbl="fgImgPlace1" presStyleIdx="1" presStyleCnt="2" custScaleX="64089" custScaleY="6408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12000" b="-12000"/>
          </a:stretch>
        </a:blipFill>
        <a:ln>
          <a:noFill/>
        </a:ln>
      </dgm:spPr>
      <dgm:extLst>
        <a:ext uri="{E40237B7-FDA0-4F09-8148-C483321AD2D9}">
          <dgm14:cNvPr xmlns:dgm14="http://schemas.microsoft.com/office/drawing/2010/diagram" id="0" name="" descr="处理器"/>
        </a:ext>
      </dgm:extLst>
    </dgm:pt>
    <dgm:pt modelId="{96F5A70E-BF1C-48A1-A891-83308B7D0309}" type="pres">
      <dgm:prSet presAssocID="{3D7CB9EE-6597-4AD5-8FBF-C74D6F1DC768}" presName="text" presStyleLbl="node1" presStyleIdx="1" presStyleCnt="2">
        <dgm:presLayoutVars>
          <dgm:bulletEnabled val="1"/>
        </dgm:presLayoutVars>
      </dgm:prSet>
      <dgm:spPr/>
    </dgm:pt>
  </dgm:ptLst>
  <dgm:cxnLst>
    <dgm:cxn modelId="{12F1D606-D675-47E3-8376-10B5EFECA1ED}" srcId="{BE6E568D-2D32-4354-B8EE-77EFEFE2A12A}" destId="{5BC9E0F9-8CC7-44C9-80A2-A7A046CA6F88}" srcOrd="0" destOrd="0" parTransId="{65DBB5E7-D2A0-42CE-9CF1-F626151E2734}" sibTransId="{7B9F647B-9DBD-418E-8448-E554DD09DF0E}"/>
    <dgm:cxn modelId="{CAE9AE14-72A6-4576-8967-40E6B6A7BD98}" type="presOf" srcId="{5BC9E0F9-8CC7-44C9-80A2-A7A046CA6F88}" destId="{C4DCD7A9-6680-454A-AEBB-8CBEB2661F76}" srcOrd="1" destOrd="0" presId="urn:microsoft.com/office/officeart/2005/8/layout/vList4"/>
    <dgm:cxn modelId="{E3D34828-BD70-4D72-B74D-D7E577503BA8}" type="presOf" srcId="{AF0323FC-F167-49EB-97E9-1AF98E77CFDF}" destId="{0DFF62D7-10A8-4FC6-A514-E23BD8B4AD6F}" srcOrd="0" destOrd="1" presId="urn:microsoft.com/office/officeart/2005/8/layout/vList4"/>
    <dgm:cxn modelId="{74FB543A-5741-466B-AAE8-75D4F1F20A6C}" srcId="{5BC9E0F9-8CC7-44C9-80A2-A7A046CA6F88}" destId="{AF0323FC-F167-49EB-97E9-1AF98E77CFDF}" srcOrd="0" destOrd="0" parTransId="{E1AB4542-D066-4D37-96EF-65E8109C932C}" sibTransId="{72C2323A-9E84-4B38-84F5-6F7EA73FCB56}"/>
    <dgm:cxn modelId="{FCFE8861-7FA8-410A-8150-D84FE288C0A4}" type="presOf" srcId="{BE6E568D-2D32-4354-B8EE-77EFEFE2A12A}" destId="{02D92574-01FB-4C7B-9C43-2055CA1531B1}" srcOrd="0" destOrd="0" presId="urn:microsoft.com/office/officeart/2005/8/layout/vList4"/>
    <dgm:cxn modelId="{84A3CC7A-F0CA-4008-9A63-4385CC3EC66E}" type="presOf" srcId="{5BC9E0F9-8CC7-44C9-80A2-A7A046CA6F88}" destId="{0DFF62D7-10A8-4FC6-A514-E23BD8B4AD6F}" srcOrd="0" destOrd="0" presId="urn:microsoft.com/office/officeart/2005/8/layout/vList4"/>
    <dgm:cxn modelId="{11500F96-611E-4663-BD9B-5910B2EB628F}" type="presOf" srcId="{DB8826D0-AE79-48B6-A82E-6C8A3E09DEBB}" destId="{96F5A70E-BF1C-48A1-A891-83308B7D0309}" srcOrd="1" destOrd="1" presId="urn:microsoft.com/office/officeart/2005/8/layout/vList4"/>
    <dgm:cxn modelId="{FEB2FC9A-F386-4515-B02E-36BC377CCA98}" type="presOf" srcId="{3D7CB9EE-6597-4AD5-8FBF-C74D6F1DC768}" destId="{96F5A70E-BF1C-48A1-A891-83308B7D0309}" srcOrd="1" destOrd="0" presId="urn:microsoft.com/office/officeart/2005/8/layout/vList4"/>
    <dgm:cxn modelId="{7E469B9F-7670-4C82-BDD4-790F528571E8}" type="presOf" srcId="{AF0323FC-F167-49EB-97E9-1AF98E77CFDF}" destId="{C4DCD7A9-6680-454A-AEBB-8CBEB2661F76}" srcOrd="1" destOrd="1" presId="urn:microsoft.com/office/officeart/2005/8/layout/vList4"/>
    <dgm:cxn modelId="{E13256B2-F220-45A2-8F4E-7AEF5F0F62B5}" srcId="{3D7CB9EE-6597-4AD5-8FBF-C74D6F1DC768}" destId="{DB8826D0-AE79-48B6-A82E-6C8A3E09DEBB}" srcOrd="0" destOrd="0" parTransId="{7CA3FE7B-8E44-4E68-89A5-50A77CC79659}" sibTransId="{1804570A-59FF-4C40-B21F-6EB46608B3C0}"/>
    <dgm:cxn modelId="{3DCBFEBA-722E-43EC-A132-0EB39098669E}" type="presOf" srcId="{3D7CB9EE-6597-4AD5-8FBF-C74D6F1DC768}" destId="{080A9666-7C46-4E79-86BB-C26F7AE28223}" srcOrd="0" destOrd="0" presId="urn:microsoft.com/office/officeart/2005/8/layout/vList4"/>
    <dgm:cxn modelId="{6C9B4DBD-F75F-4EB4-BAEE-88ACE588C481}" srcId="{BE6E568D-2D32-4354-B8EE-77EFEFE2A12A}" destId="{3D7CB9EE-6597-4AD5-8FBF-C74D6F1DC768}" srcOrd="1" destOrd="0" parTransId="{0DF65284-CF32-4D51-BC64-282157D024E9}" sibTransId="{E83CC5D1-DEB0-4D0A-9986-3BDF7C37E0B4}"/>
    <dgm:cxn modelId="{8725D8C3-DC8E-463A-A5D1-E88207F0B930}" type="presOf" srcId="{DB8826D0-AE79-48B6-A82E-6C8A3E09DEBB}" destId="{080A9666-7C46-4E79-86BB-C26F7AE28223}" srcOrd="0" destOrd="1" presId="urn:microsoft.com/office/officeart/2005/8/layout/vList4"/>
    <dgm:cxn modelId="{C5ECBF8B-CDD0-408F-97F5-3955D04FE4BA}" type="presParOf" srcId="{02D92574-01FB-4C7B-9C43-2055CA1531B1}" destId="{BD952A08-2D4B-4902-A090-1E13CFBEC930}" srcOrd="0" destOrd="0" presId="urn:microsoft.com/office/officeart/2005/8/layout/vList4"/>
    <dgm:cxn modelId="{D6028FB9-AC18-414D-BEEA-08C29BFD29F4}" type="presParOf" srcId="{BD952A08-2D4B-4902-A090-1E13CFBEC930}" destId="{0DFF62D7-10A8-4FC6-A514-E23BD8B4AD6F}" srcOrd="0" destOrd="0" presId="urn:microsoft.com/office/officeart/2005/8/layout/vList4"/>
    <dgm:cxn modelId="{5BE542C8-7FE7-4983-BC61-1648A760F46A}" type="presParOf" srcId="{BD952A08-2D4B-4902-A090-1E13CFBEC930}" destId="{4EEA8C1C-72C9-4AD0-8804-6D3E8988B795}" srcOrd="1" destOrd="0" presId="urn:microsoft.com/office/officeart/2005/8/layout/vList4"/>
    <dgm:cxn modelId="{830B9695-12F1-4D02-8205-49348D9CEF63}" type="presParOf" srcId="{BD952A08-2D4B-4902-A090-1E13CFBEC930}" destId="{C4DCD7A9-6680-454A-AEBB-8CBEB2661F76}" srcOrd="2" destOrd="0" presId="urn:microsoft.com/office/officeart/2005/8/layout/vList4"/>
    <dgm:cxn modelId="{BDB4134B-1A4D-4ECF-A5AB-86FA37F5022F}" type="presParOf" srcId="{02D92574-01FB-4C7B-9C43-2055CA1531B1}" destId="{24910480-CCEC-429C-B8E2-5296365DBB5E}" srcOrd="1" destOrd="0" presId="urn:microsoft.com/office/officeart/2005/8/layout/vList4"/>
    <dgm:cxn modelId="{B1FACC1A-EE7E-471A-B2F0-26E080FF67A2}" type="presParOf" srcId="{02D92574-01FB-4C7B-9C43-2055CA1531B1}" destId="{4BD962DC-E481-42FE-B82C-75D26AE941FD}" srcOrd="2" destOrd="0" presId="urn:microsoft.com/office/officeart/2005/8/layout/vList4"/>
    <dgm:cxn modelId="{37FECD44-CC74-4E40-9A10-994552AA81CD}" type="presParOf" srcId="{4BD962DC-E481-42FE-B82C-75D26AE941FD}" destId="{080A9666-7C46-4E79-86BB-C26F7AE28223}" srcOrd="0" destOrd="0" presId="urn:microsoft.com/office/officeart/2005/8/layout/vList4"/>
    <dgm:cxn modelId="{A6C2BC22-E1E4-4DAE-B218-E68B52ED84A6}" type="presParOf" srcId="{4BD962DC-E481-42FE-B82C-75D26AE941FD}" destId="{49101726-A106-45DE-9EA8-BB7132BD30E5}" srcOrd="1" destOrd="0" presId="urn:microsoft.com/office/officeart/2005/8/layout/vList4"/>
    <dgm:cxn modelId="{6D1787C6-0144-446E-AE32-119A8002B114}" type="presParOf" srcId="{4BD962DC-E481-42FE-B82C-75D26AE941FD}" destId="{96F5A70E-BF1C-48A1-A891-83308B7D0309}"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F62D7-10A8-4FC6-A514-E23BD8B4AD6F}">
      <dsp:nvSpPr>
        <dsp:cNvPr id="0" name=""/>
        <dsp:cNvSpPr/>
      </dsp:nvSpPr>
      <dsp:spPr>
        <a:xfrm>
          <a:off x="0" y="0"/>
          <a:ext cx="8128000" cy="151749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solidFill>
                <a:schemeClr val="bg1"/>
              </a:solidFill>
              <a:latin typeface="微软雅黑" panose="020B0503020204020204" pitchFamily="34" charset="-122"/>
              <a:ea typeface="微软雅黑" panose="020B0503020204020204" pitchFamily="34" charset="-122"/>
            </a:rPr>
            <a:t>宿主机</a:t>
          </a:r>
          <a:endParaRPr lang="zh-CN" altLang="en-US" sz="2400" kern="1200" dirty="0">
            <a:solidFill>
              <a:schemeClr val="bg1"/>
            </a:solidFill>
            <a:latin typeface="微软雅黑" panose="020B0503020204020204" pitchFamily="34" charset="-122"/>
            <a:ea typeface="微软雅黑" panose="020B0503020204020204" pitchFamily="34" charset="-122"/>
          </a:endParaRPr>
        </a:p>
        <a:p>
          <a:pPr marL="228600" lvl="1" indent="-228600" algn="l" defTabSz="1066800">
            <a:lnSpc>
              <a:spcPct val="90000"/>
            </a:lnSpc>
            <a:spcBef>
              <a:spcPct val="0"/>
            </a:spcBef>
            <a:spcAft>
              <a:spcPct val="15000"/>
            </a:spcAft>
            <a:buChar char="•"/>
          </a:pPr>
          <a:r>
            <a:rPr lang="zh-CN" altLang="en-US" sz="2400" b="0" kern="1200" dirty="0">
              <a:solidFill>
                <a:schemeClr val="bg1"/>
              </a:solidFill>
              <a:latin typeface="微软雅黑" panose="020B0503020204020204" pitchFamily="34" charset="-122"/>
              <a:ea typeface="微软雅黑" panose="020B0503020204020204" pitchFamily="34" charset="-122"/>
            </a:rPr>
            <a:t>能够运行所有编译工具的计算机系统。</a:t>
          </a:r>
          <a:endParaRPr lang="zh-CN" altLang="en-US" sz="2400" b="0" kern="1200" dirty="0">
            <a:latin typeface="微软雅黑" panose="020B0503020204020204" pitchFamily="34" charset="-122"/>
            <a:ea typeface="微软雅黑" panose="020B0503020204020204" pitchFamily="34" charset="-122"/>
          </a:endParaRPr>
        </a:p>
      </dsp:txBody>
      <dsp:txXfrm>
        <a:off x="1777349" y="0"/>
        <a:ext cx="6350650" cy="1517497"/>
      </dsp:txXfrm>
    </dsp:sp>
    <dsp:sp modelId="{4EEA8C1C-72C9-4AD0-8804-6D3E8988B795}">
      <dsp:nvSpPr>
        <dsp:cNvPr id="0" name=""/>
        <dsp:cNvSpPr/>
      </dsp:nvSpPr>
      <dsp:spPr>
        <a:xfrm>
          <a:off x="437188" y="364915"/>
          <a:ext cx="1054721" cy="78766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2000" b="-12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0A9666-7C46-4E79-86BB-C26F7AE28223}">
      <dsp:nvSpPr>
        <dsp:cNvPr id="0" name=""/>
        <dsp:cNvSpPr/>
      </dsp:nvSpPr>
      <dsp:spPr>
        <a:xfrm>
          <a:off x="0" y="1670024"/>
          <a:ext cx="8128000" cy="1517497"/>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solidFill>
                <a:schemeClr val="bg1"/>
              </a:solidFill>
              <a:latin typeface="微软雅黑" panose="020B0503020204020204" pitchFamily="34" charset="-122"/>
              <a:ea typeface="微软雅黑" panose="020B0503020204020204" pitchFamily="34" charset="-122"/>
            </a:rPr>
            <a:t>目标机</a:t>
          </a:r>
          <a:endParaRPr lang="zh-CN" altLang="en-US" sz="2400" kern="1200" dirty="0">
            <a:solidFill>
              <a:schemeClr val="bg1"/>
            </a:solidFill>
            <a:latin typeface="微软雅黑" panose="020B0503020204020204" pitchFamily="34" charset="-122"/>
            <a:ea typeface="微软雅黑" panose="020B0503020204020204" pitchFamily="34" charset="-122"/>
          </a:endParaRPr>
        </a:p>
        <a:p>
          <a:pPr marL="228600" lvl="1" indent="-228600" algn="l" defTabSz="1066800">
            <a:lnSpc>
              <a:spcPct val="90000"/>
            </a:lnSpc>
            <a:spcBef>
              <a:spcPct val="0"/>
            </a:spcBef>
            <a:spcAft>
              <a:spcPct val="15000"/>
            </a:spcAft>
            <a:buChar char="•"/>
          </a:pPr>
          <a:r>
            <a:rPr lang="zh-CN" altLang="en-US" sz="2400" b="0" kern="1200" dirty="0">
              <a:solidFill>
                <a:schemeClr val="bg1"/>
              </a:solidFill>
              <a:latin typeface="微软雅黑" panose="020B0503020204020204" pitchFamily="34" charset="-122"/>
              <a:ea typeface="微软雅黑" panose="020B0503020204020204" pitchFamily="34" charset="-122"/>
            </a:rPr>
            <a:t>能运行已编译完成的应用软件的嵌入式系统。</a:t>
          </a:r>
          <a:endParaRPr lang="zh-CN" altLang="en-US" sz="2400" b="0" kern="1200" dirty="0">
            <a:latin typeface="微软雅黑" panose="020B0503020204020204" pitchFamily="34" charset="-122"/>
            <a:ea typeface="微软雅黑" panose="020B0503020204020204" pitchFamily="34" charset="-122"/>
          </a:endParaRPr>
        </a:p>
      </dsp:txBody>
      <dsp:txXfrm>
        <a:off x="1777349" y="1670024"/>
        <a:ext cx="6350650" cy="1517497"/>
      </dsp:txXfrm>
    </dsp:sp>
    <dsp:sp modelId="{49101726-A106-45DE-9EA8-BB7132BD30E5}">
      <dsp:nvSpPr>
        <dsp:cNvPr id="0" name=""/>
        <dsp:cNvSpPr/>
      </dsp:nvSpPr>
      <dsp:spPr>
        <a:xfrm>
          <a:off x="443634" y="2038975"/>
          <a:ext cx="1041830" cy="77803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12000" b="-12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8ADE2AC-6D69-4A93-AD80-3C96CA1EDEB0}"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3243471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ADE2AC-6D69-4A93-AD80-3C96CA1EDEB0}"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203013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ADE2AC-6D69-4A93-AD80-3C96CA1EDEB0}"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3774614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ADE2AC-6D69-4A93-AD80-3C96CA1EDEB0}"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90005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8ADE2AC-6D69-4A93-AD80-3C96CA1EDEB0}" type="datetimeFigureOut">
              <a:rPr lang="zh-CN" altLang="en-US" smtClean="0"/>
              <a:t>2019/10/31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1014846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8ADE2AC-6D69-4A93-AD80-3C96CA1EDEB0}" type="datetimeFigureOut">
              <a:rPr lang="zh-CN" altLang="en-US" smtClean="0"/>
              <a:t>2019/10/31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339570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8ADE2AC-6D69-4A93-AD80-3C96CA1EDEB0}" type="datetimeFigureOut">
              <a:rPr lang="zh-CN" altLang="en-US" smtClean="0"/>
              <a:t>2019/10/31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1187248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8ADE2AC-6D69-4A93-AD80-3C96CA1EDEB0}" type="datetimeFigureOut">
              <a:rPr lang="zh-CN" altLang="en-US" smtClean="0"/>
              <a:t>2019/10/31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374206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ADE2AC-6D69-4A93-AD80-3C96CA1EDEB0}" type="datetimeFigureOut">
              <a:rPr lang="zh-CN" altLang="en-US" smtClean="0"/>
              <a:t>2019/10/31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51826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8ADE2AC-6D69-4A93-AD80-3C96CA1EDEB0}" type="datetimeFigureOut">
              <a:rPr lang="zh-CN" altLang="en-US" smtClean="0"/>
              <a:t>2019/10/31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182689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8ADE2AC-6D69-4A93-AD80-3C96CA1EDEB0}" type="datetimeFigureOut">
              <a:rPr lang="zh-CN" altLang="en-US" smtClean="0"/>
              <a:t>2019/10/31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191974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DE2AC-6D69-4A93-AD80-3C96CA1EDEB0}" type="datetimeFigureOut">
              <a:rPr lang="zh-CN" altLang="en-US" smtClean="0"/>
              <a:t>2019/10/31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4F787-AFD5-49BB-ADBC-D9F990D83F8D}" type="slidenum">
              <a:rPr lang="zh-CN" altLang="en-US" smtClean="0"/>
              <a:t>‹#›</a:t>
            </a:fld>
            <a:endParaRPr lang="zh-CN" altLang="en-US"/>
          </a:p>
        </p:txBody>
      </p:sp>
    </p:spTree>
    <p:extLst>
      <p:ext uri="{BB962C8B-B14F-4D97-AF65-F5344CB8AC3E}">
        <p14:creationId xmlns:p14="http://schemas.microsoft.com/office/powerpoint/2010/main" val="1473205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archives.fedoraproject.org/pub/archive/" TargetMode="External"/><Relationship Id="rId4" Type="http://schemas.openxmlformats.org/officeDocument/2006/relationships/hyperlink" Target="http://archives.fedoraproject.org/pub/"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第 </a:t>
            </a:r>
            <a:r>
              <a:rPr lang="en-US" altLang="zh-CN" sz="2800" b="1" dirty="0">
                <a:solidFill>
                  <a:schemeClr val="bg1"/>
                </a:solidFill>
                <a:latin typeface="微软雅黑" panose="020B0503020204020204" pitchFamily="34" charset="-122"/>
                <a:ea typeface="微软雅黑" panose="020B0503020204020204" pitchFamily="34" charset="-122"/>
              </a:rPr>
              <a:t>9 </a:t>
            </a:r>
            <a:r>
              <a:rPr lang="zh-CN" altLang="en-US" sz="2800" b="1" dirty="0">
                <a:solidFill>
                  <a:schemeClr val="bg1"/>
                </a:solidFill>
                <a:latin typeface="微软雅黑" panose="020B0503020204020204" pitchFamily="34" charset="-122"/>
                <a:ea typeface="微软雅黑" panose="020B0503020204020204" pitchFamily="34" charset="-122"/>
              </a:rPr>
              <a:t>章  嵌入式软件开发工具</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35" name="Text Box 2"/>
          <p:cNvSpPr txBox="1">
            <a:spLocks noChangeArrowheads="1"/>
          </p:cNvSpPr>
          <p:nvPr/>
        </p:nvSpPr>
        <p:spPr bwMode="auto">
          <a:xfrm>
            <a:off x="642688" y="1332599"/>
            <a:ext cx="10742004" cy="4936223"/>
          </a:xfrm>
          <a:prstGeom prst="rect">
            <a:avLst/>
          </a:prstGeom>
          <a:noFill/>
          <a:ln w="9525">
            <a:noFill/>
            <a:miter lim="800000"/>
            <a:headEnd/>
            <a:tailEnd/>
          </a:ln>
          <a:effectLst/>
        </p:spPr>
        <p:txBody>
          <a:bodyPr wrap="square">
            <a:spAutoFit/>
          </a:bodyPr>
          <a:lstStyle/>
          <a:p>
            <a:pPr>
              <a:lnSpc>
                <a:spcPct val="120000"/>
              </a:lnSpc>
            </a:pPr>
            <a:r>
              <a:rPr lang="zh-CN" altLang="en-US" sz="2000" dirty="0">
                <a:solidFill>
                  <a:srgbClr val="00B0F0"/>
                </a:solidFill>
                <a:latin typeface="微软雅黑" panose="020B0503020204020204" pitchFamily="34" charset="-122"/>
                <a:ea typeface="微软雅黑" panose="020B0503020204020204" pitchFamily="34" charset="-122"/>
              </a:rPr>
              <a:t>课堂讨论：</a:t>
            </a:r>
            <a:r>
              <a:rPr lang="zh-CN" altLang="en-US" sz="2000" dirty="0">
                <a:solidFill>
                  <a:schemeClr val="bg1"/>
                </a:solidFill>
                <a:latin typeface="微软雅黑" panose="020B0503020204020204" pitchFamily="34" charset="-122"/>
                <a:ea typeface="微软雅黑" panose="020B0503020204020204" pitchFamily="34" charset="-122"/>
              </a:rPr>
              <a:t>若要你编写一个同学通信录的计算机管理程序，你将怎么做？</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endParaRPr lang="en-US" altLang="zh-CN" sz="2000" dirty="0">
              <a:solidFill>
                <a:srgbClr val="00B0F0"/>
              </a:solidFill>
              <a:latin typeface="微软雅黑" panose="020B0503020204020204" pitchFamily="34" charset="-122"/>
              <a:ea typeface="微软雅黑" panose="020B0503020204020204" pitchFamily="34" charset="-122"/>
            </a:endParaRPr>
          </a:p>
          <a:p>
            <a:pPr>
              <a:lnSpc>
                <a:spcPct val="120000"/>
              </a:lnSpc>
            </a:pPr>
            <a:r>
              <a:rPr lang="zh-CN" altLang="en-US" sz="2000" dirty="0">
                <a:solidFill>
                  <a:srgbClr val="00B0F0"/>
                </a:solidFill>
                <a:latin typeface="微软雅黑" panose="020B0503020204020204" pitchFamily="34" charset="-122"/>
                <a:ea typeface="微软雅黑" panose="020B0503020204020204" pitchFamily="34" charset="-122"/>
              </a:rPr>
              <a:t>实现过程：</a:t>
            </a:r>
          </a:p>
          <a:p>
            <a:pPr>
              <a:lnSpc>
                <a:spcPct val="120000"/>
              </a:lnSpc>
              <a:buFontTx/>
              <a:buChar char="•"/>
            </a:pPr>
            <a:r>
              <a:rPr lang="zh-CN" altLang="en-US" sz="2000" dirty="0">
                <a:solidFill>
                  <a:schemeClr val="bg1"/>
                </a:solidFill>
                <a:latin typeface="微软雅黑" panose="020B0503020204020204" pitchFamily="34" charset="-122"/>
                <a:ea typeface="微软雅黑" panose="020B0503020204020204" pitchFamily="34" charset="-122"/>
              </a:rPr>
              <a:t>  编写程序；</a:t>
            </a:r>
          </a:p>
          <a:p>
            <a:pPr>
              <a:lnSpc>
                <a:spcPct val="120000"/>
              </a:lnSpc>
              <a:buFontTx/>
              <a:buChar char="•"/>
            </a:pPr>
            <a:r>
              <a:rPr lang="zh-CN" altLang="en-US" sz="2000" dirty="0">
                <a:solidFill>
                  <a:schemeClr val="bg1"/>
                </a:solidFill>
                <a:latin typeface="微软雅黑" panose="020B0503020204020204" pitchFamily="34" charset="-122"/>
                <a:ea typeface="微软雅黑" panose="020B0503020204020204" pitchFamily="34" charset="-122"/>
              </a:rPr>
              <a:t>  对该程序进行编译、链接；</a:t>
            </a:r>
          </a:p>
          <a:p>
            <a:pPr>
              <a:lnSpc>
                <a:spcPct val="120000"/>
              </a:lnSpc>
              <a:buFontTx/>
              <a:buChar char="•"/>
            </a:pPr>
            <a:r>
              <a:rPr lang="zh-CN" altLang="en-US" sz="2000" dirty="0">
                <a:solidFill>
                  <a:schemeClr val="bg1"/>
                </a:solidFill>
                <a:latin typeface="微软雅黑" panose="020B0503020204020204" pitchFamily="34" charset="-122"/>
                <a:ea typeface="微软雅黑" panose="020B0503020204020204" pitchFamily="34" charset="-122"/>
              </a:rPr>
              <a:t>  运行该程序并进行调试。</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buFontTx/>
              <a:buChar char="•"/>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2000" b="1" dirty="0">
                <a:solidFill>
                  <a:srgbClr val="FFFF00"/>
                </a:solidFill>
                <a:latin typeface="微软雅黑" panose="020B0503020204020204" pitchFamily="34" charset="-122"/>
                <a:ea typeface="微软雅黑" panose="020B0503020204020204" pitchFamily="34" charset="-122"/>
              </a:rPr>
              <a:t>这种编程过程在嵌入式系统软件编程中不适用。</a:t>
            </a:r>
          </a:p>
          <a:p>
            <a:pPr>
              <a:lnSpc>
                <a:spcPct val="120000"/>
              </a:lnSpc>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2000" dirty="0">
                <a:solidFill>
                  <a:srgbClr val="00B0F0"/>
                </a:solidFill>
                <a:latin typeface="微软雅黑" panose="020B0503020204020204" pitchFamily="34" charset="-122"/>
                <a:ea typeface="微软雅黑" panose="020B0503020204020204" pitchFamily="34" charset="-122"/>
              </a:rPr>
              <a:t>特殊性：</a:t>
            </a:r>
          </a:p>
          <a:p>
            <a:pPr>
              <a:lnSpc>
                <a:spcPct val="120000"/>
              </a:lnSpc>
              <a:buFontTx/>
              <a:buChar char="•"/>
            </a:pPr>
            <a:r>
              <a:rPr lang="zh-CN" altLang="en-US" sz="2000" dirty="0">
                <a:solidFill>
                  <a:schemeClr val="bg1"/>
                </a:solidFill>
                <a:latin typeface="微软雅黑" panose="020B0503020204020204" pitchFamily="34" charset="-122"/>
                <a:ea typeface="微软雅黑" panose="020B0503020204020204" pitchFamily="34" charset="-122"/>
              </a:rPr>
              <a:t>  应用软件必须在专门的硬件上运行。</a:t>
            </a:r>
          </a:p>
          <a:p>
            <a:pPr>
              <a:lnSpc>
                <a:spcPct val="120000"/>
              </a:lnSpc>
              <a:buFontTx/>
              <a:buChar char="•"/>
            </a:pPr>
            <a:r>
              <a:rPr lang="zh-CN" altLang="en-US" sz="2000" dirty="0">
                <a:solidFill>
                  <a:schemeClr val="bg1"/>
                </a:solidFill>
                <a:latin typeface="微软雅黑" panose="020B0503020204020204" pitchFamily="34" charset="-122"/>
                <a:ea typeface="微软雅黑" panose="020B0503020204020204" pitchFamily="34" charset="-122"/>
              </a:rPr>
              <a:t>  微处理器与台式计算机的</a:t>
            </a:r>
            <a:r>
              <a:rPr lang="en-US" altLang="zh-CN" sz="2000" dirty="0">
                <a:solidFill>
                  <a:schemeClr val="bg1"/>
                </a:solidFill>
                <a:latin typeface="微软雅黑" panose="020B0503020204020204" pitchFamily="34" charset="-122"/>
                <a:ea typeface="微软雅黑" panose="020B0503020204020204" pitchFamily="34" charset="-122"/>
              </a:rPr>
              <a:t>CPU</a:t>
            </a:r>
            <a:r>
              <a:rPr lang="zh-CN" altLang="en-US" sz="2000" dirty="0">
                <a:solidFill>
                  <a:schemeClr val="bg1"/>
                </a:solidFill>
                <a:latin typeface="微软雅黑" panose="020B0503020204020204" pitchFamily="34" charset="-122"/>
                <a:ea typeface="微软雅黑" panose="020B0503020204020204" pitchFamily="34" charset="-122"/>
              </a:rPr>
              <a:t>常常不一样，所以，指令集也是不一样的。</a:t>
            </a:r>
          </a:p>
          <a:p>
            <a:pPr>
              <a:lnSpc>
                <a:spcPct val="120000"/>
              </a:lnSpc>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9965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  </a:t>
            </a:r>
            <a:r>
              <a:rPr lang="zh-CN" altLang="en-US" sz="2800" b="1" dirty="0">
                <a:solidFill>
                  <a:schemeClr val="bg1"/>
                </a:solidFill>
                <a:latin typeface="微软雅黑" panose="020B0503020204020204" pitchFamily="34" charset="-122"/>
                <a:ea typeface="微软雅黑" panose="020B0503020204020204" pitchFamily="34" charset="-122"/>
              </a:rPr>
              <a:t>链接器</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定位器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34" name="Text Box 2"/>
          <p:cNvSpPr txBox="1">
            <a:spLocks noChangeArrowheads="1"/>
          </p:cNvSpPr>
          <p:nvPr/>
        </p:nvSpPr>
        <p:spPr bwMode="auto">
          <a:xfrm>
            <a:off x="642688" y="1856086"/>
            <a:ext cx="10742004" cy="427040"/>
          </a:xfrm>
          <a:prstGeom prst="rect">
            <a:avLst/>
          </a:prstGeom>
          <a:noFill/>
          <a:ln w="9525">
            <a:noFill/>
            <a:miter lim="800000"/>
            <a:headEnd/>
            <a:tailEnd/>
          </a:ln>
          <a:effectLst/>
        </p:spPr>
        <p:txBody>
          <a:bodyPr wrap="square">
            <a:spAutoFit/>
          </a:bodyPr>
          <a:lstStyle/>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、定位器的作用及输出文件格式分析</a:t>
            </a:r>
          </a:p>
        </p:txBody>
      </p:sp>
      <p:sp>
        <p:nvSpPr>
          <p:cNvPr id="5" name="矩形 4"/>
          <p:cNvSpPr/>
          <p:nvPr/>
        </p:nvSpPr>
        <p:spPr>
          <a:xfrm>
            <a:off x="642688" y="1066862"/>
            <a:ext cx="2342308"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9.2.1  </a:t>
            </a:r>
            <a:r>
              <a:rPr lang="zh-CN" altLang="en-US" sz="2400" b="1" dirty="0">
                <a:solidFill>
                  <a:srgbClr val="00B0F0"/>
                </a:solidFill>
                <a:latin typeface="微软雅黑" panose="020B0503020204020204" pitchFamily="34" charset="-122"/>
                <a:ea typeface="微软雅黑" panose="020B0503020204020204" pitchFamily="34" charset="-122"/>
              </a:rPr>
              <a:t>地址解析</a:t>
            </a:r>
          </a:p>
        </p:txBody>
      </p:sp>
    </p:spTree>
    <p:extLst>
      <p:ext uri="{BB962C8B-B14F-4D97-AF65-F5344CB8AC3E}">
        <p14:creationId xmlns:p14="http://schemas.microsoft.com/office/powerpoint/2010/main" val="244293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  </a:t>
            </a:r>
            <a:r>
              <a:rPr lang="zh-CN" altLang="en-US" sz="2800" b="1" dirty="0">
                <a:solidFill>
                  <a:schemeClr val="bg1"/>
                </a:solidFill>
                <a:latin typeface="微软雅黑" panose="020B0503020204020204" pitchFamily="34" charset="-122"/>
                <a:ea typeface="微软雅黑" panose="020B0503020204020204" pitchFamily="34" charset="-122"/>
              </a:rPr>
              <a:t>链接器</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定位器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pic>
        <p:nvPicPr>
          <p:cNvPr id="9" name="Picture 4" descr="t09-04">
            <a:extLst>
              <a:ext uri="{FF2B5EF4-FFF2-40B4-BE49-F238E27FC236}">
                <a16:creationId xmlns:a16="http://schemas.microsoft.com/office/drawing/2014/main" id="{F07D892D-3867-4783-8583-E1DB387FF1E8}"/>
              </a:ext>
            </a:extLst>
          </p:cNvPr>
          <p:cNvPicPr>
            <a:picLocks noChangeAspect="1" noChangeArrowheads="1"/>
          </p:cNvPicPr>
          <p:nvPr/>
        </p:nvPicPr>
        <p:blipFill>
          <a:blip r:embed="rId4" cstate="print"/>
          <a:srcRect/>
          <a:stretch>
            <a:fillRect/>
          </a:stretch>
        </p:blipFill>
        <p:spPr bwMode="auto">
          <a:xfrm>
            <a:off x="6168220" y="1122363"/>
            <a:ext cx="5219204" cy="5335586"/>
          </a:xfrm>
          <a:prstGeom prst="rect">
            <a:avLst/>
          </a:prstGeom>
          <a:noFill/>
          <a:ln w="9525">
            <a:noFill/>
            <a:miter lim="800000"/>
            <a:headEnd/>
            <a:tailEnd/>
          </a:ln>
        </p:spPr>
      </p:pic>
      <p:pic>
        <p:nvPicPr>
          <p:cNvPr id="10" name="Picture 3" descr="t09-03">
            <a:extLst>
              <a:ext uri="{FF2B5EF4-FFF2-40B4-BE49-F238E27FC236}">
                <a16:creationId xmlns:a16="http://schemas.microsoft.com/office/drawing/2014/main" id="{4220406B-3428-4B31-8284-306C954DA5C2}"/>
              </a:ext>
            </a:extLst>
          </p:cNvPr>
          <p:cNvPicPr>
            <a:picLocks noChangeAspect="1" noChangeArrowheads="1"/>
          </p:cNvPicPr>
          <p:nvPr/>
        </p:nvPicPr>
        <p:blipFill>
          <a:blip r:embed="rId5" cstate="print"/>
          <a:srcRect/>
          <a:stretch>
            <a:fillRect/>
          </a:stretch>
        </p:blipFill>
        <p:spPr bwMode="auto">
          <a:xfrm>
            <a:off x="904786" y="1122363"/>
            <a:ext cx="4921250" cy="5335587"/>
          </a:xfrm>
          <a:prstGeom prst="rect">
            <a:avLst/>
          </a:prstGeom>
          <a:noFill/>
          <a:ln w="9525">
            <a:noFill/>
            <a:miter lim="800000"/>
            <a:headEnd/>
            <a:tailEnd/>
          </a:ln>
        </p:spPr>
      </p:pic>
      <p:sp>
        <p:nvSpPr>
          <p:cNvPr id="11" name="Line 6">
            <a:extLst>
              <a:ext uri="{FF2B5EF4-FFF2-40B4-BE49-F238E27FC236}">
                <a16:creationId xmlns:a16="http://schemas.microsoft.com/office/drawing/2014/main" id="{2362780D-AC77-462E-B562-D30241601727}"/>
              </a:ext>
            </a:extLst>
          </p:cNvPr>
          <p:cNvSpPr>
            <a:spLocks noChangeShapeType="1"/>
          </p:cNvSpPr>
          <p:nvPr/>
        </p:nvSpPr>
        <p:spPr bwMode="auto">
          <a:xfrm>
            <a:off x="1482636" y="5559425"/>
            <a:ext cx="985838" cy="0"/>
          </a:xfrm>
          <a:prstGeom prst="line">
            <a:avLst/>
          </a:prstGeom>
          <a:no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278070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  </a:t>
            </a:r>
            <a:r>
              <a:rPr lang="zh-CN" altLang="en-US" sz="2800" b="1" dirty="0">
                <a:solidFill>
                  <a:schemeClr val="bg1"/>
                </a:solidFill>
                <a:latin typeface="微软雅黑" panose="020B0503020204020204" pitchFamily="34" charset="-122"/>
                <a:ea typeface="微软雅黑" panose="020B0503020204020204" pitchFamily="34" charset="-122"/>
              </a:rPr>
              <a:t>链接器</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定位器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511229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9.2.2  </a:t>
            </a:r>
            <a:r>
              <a:rPr lang="zh-CN" altLang="en-US" sz="2400" b="1" dirty="0">
                <a:solidFill>
                  <a:srgbClr val="00B0F0"/>
                </a:solidFill>
                <a:latin typeface="微软雅黑" panose="020B0503020204020204" pitchFamily="34" charset="-122"/>
                <a:ea typeface="微软雅黑" panose="020B0503020204020204" pitchFamily="34" charset="-122"/>
              </a:rPr>
              <a:t>恰当地定位程序的各组成部分</a:t>
            </a:r>
          </a:p>
        </p:txBody>
      </p:sp>
      <p:sp>
        <p:nvSpPr>
          <p:cNvPr id="8" name="Text Box 2">
            <a:extLst>
              <a:ext uri="{FF2B5EF4-FFF2-40B4-BE49-F238E27FC236}">
                <a16:creationId xmlns:a16="http://schemas.microsoft.com/office/drawing/2014/main" id="{134C358D-27F5-4467-975B-21B98D7423C8}"/>
              </a:ext>
            </a:extLst>
          </p:cNvPr>
          <p:cNvSpPr txBox="1">
            <a:spLocks noChangeArrowheads="1"/>
          </p:cNvSpPr>
          <p:nvPr/>
        </p:nvSpPr>
        <p:spPr bwMode="auto">
          <a:xfrm>
            <a:off x="642688" y="1856086"/>
            <a:ext cx="10742004" cy="3446585"/>
          </a:xfrm>
          <a:prstGeom prst="rect">
            <a:avLst/>
          </a:prstGeom>
          <a:noFill/>
          <a:ln w="9525">
            <a:noFill/>
            <a:miter lim="800000"/>
            <a:headEnd/>
            <a:tailEnd/>
          </a:ln>
          <a:effectLst/>
        </p:spPr>
        <p:txBody>
          <a:bodyPr wrap="square">
            <a:spAutoFit/>
          </a:bodyPr>
          <a:lstStyle/>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、问题</a:t>
            </a:r>
            <a:endParaRPr lang="en-US" altLang="zh-CN"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程序的一部分要放在 </a:t>
            </a:r>
            <a:r>
              <a:rPr lang="en-US" altLang="zh-CN" sz="2000" dirty="0">
                <a:solidFill>
                  <a:schemeClr val="bg1"/>
                </a:solidFill>
                <a:latin typeface="微软雅黑" panose="020B0503020204020204" pitchFamily="34" charset="-122"/>
                <a:ea typeface="微软雅黑" panose="020B0503020204020204" pitchFamily="34" charset="-122"/>
              </a:rPr>
              <a:t>ROM </a:t>
            </a:r>
            <a:r>
              <a:rPr lang="zh-CN" altLang="en-US" sz="2000" dirty="0">
                <a:solidFill>
                  <a:schemeClr val="bg1"/>
                </a:solidFill>
                <a:latin typeface="微软雅黑" panose="020B0503020204020204" pitchFamily="34" charset="-122"/>
                <a:ea typeface="微软雅黑" panose="020B0503020204020204" pitchFamily="34" charset="-122"/>
              </a:rPr>
              <a:t>里，而另一部分则要放在 </a:t>
            </a:r>
            <a:r>
              <a:rPr lang="en-US" altLang="zh-CN" sz="2000" dirty="0">
                <a:solidFill>
                  <a:schemeClr val="bg1"/>
                </a:solidFill>
                <a:latin typeface="微软雅黑" panose="020B0503020204020204" pitchFamily="34" charset="-122"/>
                <a:ea typeface="微软雅黑" panose="020B0503020204020204" pitchFamily="34" charset="-122"/>
              </a:rPr>
              <a:t>RAM</a:t>
            </a:r>
            <a:r>
              <a:rPr lang="zh-CN" altLang="en-US" sz="2000" dirty="0">
                <a:solidFill>
                  <a:schemeClr val="bg1"/>
                </a:solidFill>
                <a:latin typeface="微软雅黑" panose="020B0503020204020204" pitchFamily="34" charset="-122"/>
                <a:ea typeface="微软雅黑" panose="020B0503020204020204" pitchFamily="34" charset="-122"/>
              </a:rPr>
              <a:t>里。</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、解决方法</a:t>
            </a: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利用</a:t>
            </a:r>
            <a:r>
              <a:rPr lang="zh-CN" altLang="en-US" sz="2000" dirty="0">
                <a:solidFill>
                  <a:srgbClr val="FFFF00"/>
                </a:solidFill>
                <a:latin typeface="微软雅黑" panose="020B0503020204020204" pitchFamily="34" charset="-122"/>
                <a:ea typeface="微软雅黑" panose="020B0503020204020204" pitchFamily="34" charset="-122"/>
              </a:rPr>
              <a:t>程序段</a:t>
            </a:r>
          </a:p>
          <a:p>
            <a:pPr>
              <a:lnSpc>
                <a:spcPct val="120000"/>
              </a:lnSpc>
              <a:spcBef>
                <a:spcPct val="20000"/>
              </a:spcBef>
            </a:pP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具体实现方法是？</a:t>
            </a:r>
          </a:p>
          <a:p>
            <a:pPr>
              <a:lnSpc>
                <a:spcPct val="120000"/>
              </a:lnSpc>
              <a:spcBef>
                <a:spcPct val="20000"/>
              </a:spcBef>
            </a:pPr>
            <a:endParaRPr lang="zh-CN" altLang="en-US" sz="20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7685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  </a:t>
            </a:r>
            <a:r>
              <a:rPr lang="zh-CN" altLang="en-US" sz="2800" b="1" dirty="0">
                <a:solidFill>
                  <a:schemeClr val="bg1"/>
                </a:solidFill>
                <a:latin typeface="微软雅黑" panose="020B0503020204020204" pitchFamily="34" charset="-122"/>
                <a:ea typeface="微软雅黑" panose="020B0503020204020204" pitchFamily="34" charset="-122"/>
              </a:rPr>
              <a:t>链接器</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定位器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511229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9.2.2  </a:t>
            </a:r>
            <a:r>
              <a:rPr lang="zh-CN" altLang="en-US" sz="2400" b="1" dirty="0">
                <a:solidFill>
                  <a:srgbClr val="00B0F0"/>
                </a:solidFill>
                <a:latin typeface="微软雅黑" panose="020B0503020204020204" pitchFamily="34" charset="-122"/>
                <a:ea typeface="微软雅黑" panose="020B0503020204020204" pitchFamily="34" charset="-122"/>
              </a:rPr>
              <a:t>恰当地定位程序的各组成部分</a:t>
            </a:r>
          </a:p>
        </p:txBody>
      </p:sp>
      <p:sp>
        <p:nvSpPr>
          <p:cNvPr id="8" name="Text Box 2">
            <a:extLst>
              <a:ext uri="{FF2B5EF4-FFF2-40B4-BE49-F238E27FC236}">
                <a16:creationId xmlns:a16="http://schemas.microsoft.com/office/drawing/2014/main" id="{134C358D-27F5-4467-975B-21B98D7423C8}"/>
              </a:ext>
            </a:extLst>
          </p:cNvPr>
          <p:cNvSpPr txBox="1">
            <a:spLocks noChangeArrowheads="1"/>
          </p:cNvSpPr>
          <p:nvPr/>
        </p:nvSpPr>
        <p:spPr bwMode="auto">
          <a:xfrm>
            <a:off x="642688" y="1856086"/>
            <a:ext cx="10742004" cy="2153923"/>
          </a:xfrm>
          <a:prstGeom prst="rect">
            <a:avLst/>
          </a:prstGeom>
          <a:noFill/>
          <a:ln w="9525">
            <a:noFill/>
            <a:miter lim="800000"/>
            <a:headEnd/>
            <a:tailEnd/>
          </a:ln>
          <a:effectLst/>
        </p:spPr>
        <p:txBody>
          <a:bodyPr wrap="square">
            <a:spAutoFit/>
          </a:bodyPr>
          <a:lstStyle/>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3</a:t>
            </a:r>
            <a:r>
              <a:rPr lang="zh-CN" altLang="en-US" sz="2000" b="1" dirty="0">
                <a:solidFill>
                  <a:schemeClr val="bg1"/>
                </a:solidFill>
                <a:latin typeface="微软雅黑" panose="020B0503020204020204" pitchFamily="34" charset="-122"/>
                <a:ea typeface="微软雅黑" panose="020B0503020204020204" pitchFamily="34" charset="-122"/>
              </a:rPr>
              <a:t>、实例分析</a:t>
            </a:r>
          </a:p>
          <a:p>
            <a:pPr>
              <a:lnSpc>
                <a:spcPct val="120000"/>
              </a:lnSpc>
              <a:spcBef>
                <a:spcPct val="20000"/>
              </a:spcBef>
            </a:pPr>
            <a:r>
              <a:rPr lang="zh-CN" altLang="en-US" sz="2000" dirty="0">
                <a:solidFill>
                  <a:srgbClr val="FFFF00"/>
                </a:solidFill>
                <a:latin typeface="微软雅黑" panose="020B0503020204020204" pitchFamily="34" charset="-122"/>
                <a:ea typeface="微软雅黑" panose="020B0503020204020204" pitchFamily="34" charset="-122"/>
              </a:rPr>
              <a:t>模块 </a:t>
            </a:r>
            <a:r>
              <a:rPr lang="en-US" altLang="zh-CN" sz="2000" dirty="0" err="1">
                <a:solidFill>
                  <a:srgbClr val="FFFF00"/>
                </a:solidFill>
                <a:latin typeface="微软雅黑" panose="020B0503020204020204" pitchFamily="34" charset="-122"/>
                <a:ea typeface="微软雅黑" panose="020B0503020204020204" pitchFamily="34" charset="-122"/>
              </a:rPr>
              <a:t>x.c</a:t>
            </a:r>
            <a:r>
              <a:rPr lang="zh-CN" altLang="en-US" sz="2000" dirty="0">
                <a:solidFill>
                  <a:schemeClr val="bg1"/>
                </a:solidFill>
                <a:latin typeface="微软雅黑" panose="020B0503020204020204" pitchFamily="34" charset="-122"/>
                <a:ea typeface="微软雅黑" panose="020B0503020204020204" pitchFamily="34" charset="-122"/>
              </a:rPr>
              <a:t>中包括：指令、未初始化的数据和常量字符串。</a:t>
            </a:r>
          </a:p>
          <a:p>
            <a:pPr>
              <a:lnSpc>
                <a:spcPct val="120000"/>
              </a:lnSpc>
              <a:spcBef>
                <a:spcPct val="20000"/>
              </a:spcBef>
            </a:pPr>
            <a:r>
              <a:rPr lang="zh-CN" altLang="en-US" sz="2000" dirty="0">
                <a:solidFill>
                  <a:srgbClr val="FFFF00"/>
                </a:solidFill>
                <a:latin typeface="微软雅黑" panose="020B0503020204020204" pitchFamily="34" charset="-122"/>
                <a:ea typeface="微软雅黑" panose="020B0503020204020204" pitchFamily="34" charset="-122"/>
              </a:rPr>
              <a:t>模块 </a:t>
            </a:r>
            <a:r>
              <a:rPr lang="en-US" altLang="zh-CN" sz="2000" dirty="0" err="1">
                <a:solidFill>
                  <a:srgbClr val="FFFF00"/>
                </a:solidFill>
                <a:latin typeface="微软雅黑" panose="020B0503020204020204" pitchFamily="34" charset="-122"/>
                <a:ea typeface="微软雅黑" panose="020B0503020204020204" pitchFamily="34" charset="-122"/>
              </a:rPr>
              <a:t>y.c</a:t>
            </a:r>
            <a:r>
              <a:rPr lang="zh-CN" altLang="en-US" sz="2000" dirty="0">
                <a:solidFill>
                  <a:schemeClr val="bg1"/>
                </a:solidFill>
                <a:latin typeface="微软雅黑" panose="020B0503020204020204" pitchFamily="34" charset="-122"/>
                <a:ea typeface="微软雅黑" panose="020B0503020204020204" pitchFamily="34" charset="-122"/>
              </a:rPr>
              <a:t>中包括：指令、未初始化的数据和已初始化的数据。</a:t>
            </a:r>
          </a:p>
          <a:p>
            <a:pPr>
              <a:lnSpc>
                <a:spcPct val="120000"/>
              </a:lnSpc>
              <a:spcBef>
                <a:spcPct val="20000"/>
              </a:spcBef>
            </a:pPr>
            <a:r>
              <a:rPr lang="zh-CN" altLang="en-US" sz="2000" dirty="0">
                <a:solidFill>
                  <a:srgbClr val="FFFF00"/>
                </a:solidFill>
                <a:latin typeface="微软雅黑" panose="020B0503020204020204" pitchFamily="34" charset="-122"/>
                <a:ea typeface="微软雅黑" panose="020B0503020204020204" pitchFamily="34" charset="-122"/>
              </a:rPr>
              <a:t>模块 </a:t>
            </a:r>
            <a:r>
              <a:rPr lang="en-US" altLang="zh-CN" sz="2000" dirty="0">
                <a:solidFill>
                  <a:srgbClr val="FFFF00"/>
                </a:solidFill>
                <a:latin typeface="微软雅黑" panose="020B0503020204020204" pitchFamily="34" charset="-122"/>
                <a:ea typeface="微软雅黑" panose="020B0503020204020204" pitchFamily="34" charset="-122"/>
              </a:rPr>
              <a:t>z.asm</a:t>
            </a:r>
            <a:r>
              <a:rPr lang="zh-CN" altLang="en-US" sz="2000" dirty="0">
                <a:solidFill>
                  <a:schemeClr val="bg1"/>
                </a:solidFill>
                <a:latin typeface="微软雅黑" panose="020B0503020204020204" pitchFamily="34" charset="-122"/>
                <a:ea typeface="微软雅黑" panose="020B0503020204020204" pitchFamily="34" charset="-122"/>
              </a:rPr>
              <a:t>中包括：混合的汇编语言函数、启动代码和 未初始化的数据。</a:t>
            </a:r>
          </a:p>
          <a:p>
            <a:pPr>
              <a:lnSpc>
                <a:spcPct val="120000"/>
              </a:lnSpc>
              <a:spcBef>
                <a:spcPct val="20000"/>
              </a:spcBef>
            </a:pPr>
            <a:endParaRPr lang="zh-CN" altLang="en-US" sz="20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423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  </a:t>
            </a:r>
            <a:r>
              <a:rPr lang="zh-CN" altLang="en-US" sz="2800" b="1" dirty="0">
                <a:solidFill>
                  <a:schemeClr val="bg1"/>
                </a:solidFill>
                <a:latin typeface="微软雅黑" panose="020B0503020204020204" pitchFamily="34" charset="-122"/>
                <a:ea typeface="微软雅黑" panose="020B0503020204020204" pitchFamily="34" charset="-122"/>
              </a:rPr>
              <a:t>链接器</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定位器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511229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9.2.2  </a:t>
            </a:r>
            <a:r>
              <a:rPr lang="zh-CN" altLang="en-US" sz="2400" b="1" dirty="0">
                <a:solidFill>
                  <a:srgbClr val="00B0F0"/>
                </a:solidFill>
                <a:latin typeface="微软雅黑" panose="020B0503020204020204" pitchFamily="34" charset="-122"/>
                <a:ea typeface="微软雅黑" panose="020B0503020204020204" pitchFamily="34" charset="-122"/>
              </a:rPr>
              <a:t>恰当地定位程序的各组成部分</a:t>
            </a:r>
          </a:p>
        </p:txBody>
      </p:sp>
      <p:sp>
        <p:nvSpPr>
          <p:cNvPr id="8" name="Text Box 2">
            <a:extLst>
              <a:ext uri="{FF2B5EF4-FFF2-40B4-BE49-F238E27FC236}">
                <a16:creationId xmlns:a16="http://schemas.microsoft.com/office/drawing/2014/main" id="{134C358D-27F5-4467-975B-21B98D7423C8}"/>
              </a:ext>
            </a:extLst>
          </p:cNvPr>
          <p:cNvSpPr txBox="1">
            <a:spLocks noChangeArrowheads="1"/>
          </p:cNvSpPr>
          <p:nvPr/>
        </p:nvSpPr>
        <p:spPr bwMode="auto">
          <a:xfrm>
            <a:off x="642688" y="1856086"/>
            <a:ext cx="10742004" cy="430374"/>
          </a:xfrm>
          <a:prstGeom prst="rect">
            <a:avLst/>
          </a:prstGeom>
          <a:noFill/>
          <a:ln w="9525">
            <a:noFill/>
            <a:miter lim="800000"/>
            <a:headEnd/>
            <a:tailEnd/>
          </a:ln>
          <a:effectLst/>
        </p:spPr>
        <p:txBody>
          <a:bodyPr wrap="square">
            <a:spAutoFit/>
          </a:bodyPr>
          <a:lstStyle/>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3</a:t>
            </a:r>
            <a:r>
              <a:rPr lang="zh-CN" altLang="en-US" sz="2000" b="1" dirty="0">
                <a:solidFill>
                  <a:schemeClr val="bg1"/>
                </a:solidFill>
                <a:latin typeface="微软雅黑" panose="020B0503020204020204" pitchFamily="34" charset="-122"/>
                <a:ea typeface="微软雅黑" panose="020B0503020204020204" pitchFamily="34" charset="-122"/>
              </a:rPr>
              <a:t>、实例分析</a:t>
            </a:r>
          </a:p>
        </p:txBody>
      </p:sp>
      <p:pic>
        <p:nvPicPr>
          <p:cNvPr id="6" name="Picture 3" descr="t09-05">
            <a:extLst>
              <a:ext uri="{FF2B5EF4-FFF2-40B4-BE49-F238E27FC236}">
                <a16:creationId xmlns:a16="http://schemas.microsoft.com/office/drawing/2014/main" id="{F65FD29B-64B1-488E-8489-BA599E82D23E}"/>
              </a:ext>
            </a:extLst>
          </p:cNvPr>
          <p:cNvPicPr>
            <a:picLocks noChangeAspect="1" noChangeArrowheads="1"/>
          </p:cNvPicPr>
          <p:nvPr/>
        </p:nvPicPr>
        <p:blipFill>
          <a:blip r:embed="rId4" cstate="print"/>
          <a:srcRect/>
          <a:stretch>
            <a:fillRect/>
          </a:stretch>
        </p:blipFill>
        <p:spPr bwMode="auto">
          <a:xfrm>
            <a:off x="5754985" y="999455"/>
            <a:ext cx="3236894" cy="5562332"/>
          </a:xfrm>
          <a:prstGeom prst="rect">
            <a:avLst/>
          </a:prstGeom>
          <a:noFill/>
          <a:ln w="9525">
            <a:noFill/>
            <a:miter lim="800000"/>
            <a:headEnd/>
            <a:tailEnd/>
          </a:ln>
        </p:spPr>
      </p:pic>
      <p:sp>
        <p:nvSpPr>
          <p:cNvPr id="7" name="Text Box 4">
            <a:extLst>
              <a:ext uri="{FF2B5EF4-FFF2-40B4-BE49-F238E27FC236}">
                <a16:creationId xmlns:a16="http://schemas.microsoft.com/office/drawing/2014/main" id="{EC666905-7032-4FFE-839F-4F63FB9FEA8A}"/>
              </a:ext>
            </a:extLst>
          </p:cNvPr>
          <p:cNvSpPr txBox="1">
            <a:spLocks noChangeArrowheads="1"/>
          </p:cNvSpPr>
          <p:nvPr/>
        </p:nvSpPr>
        <p:spPr bwMode="auto">
          <a:xfrm>
            <a:off x="9090769" y="3058062"/>
            <a:ext cx="2293923" cy="826637"/>
          </a:xfrm>
          <a:prstGeom prst="rect">
            <a:avLst/>
          </a:prstGeom>
          <a:noFill/>
          <a:ln w="9525">
            <a:noFill/>
            <a:miter lim="800000"/>
            <a:headEnd/>
            <a:tailEnd/>
          </a:ln>
        </p:spPr>
        <p:txBody>
          <a:bodyPr wrap="square">
            <a:spAutoFit/>
          </a:bodyPr>
          <a:lstStyle/>
          <a:p>
            <a:pPr algn="l">
              <a:lnSpc>
                <a:spcPct val="125000"/>
              </a:lnSpc>
              <a:spcBef>
                <a:spcPct val="50000"/>
              </a:spcBef>
            </a:pPr>
            <a:r>
              <a:rPr lang="zh-CN" altLang="en-US" sz="2000" dirty="0">
                <a:solidFill>
                  <a:schemeClr val="bg1"/>
                </a:solidFill>
                <a:latin typeface="微软雅黑" panose="020B0503020204020204" pitchFamily="34" charset="-122"/>
                <a:ea typeface="微软雅黑" panose="020B0503020204020204" pitchFamily="34" charset="-122"/>
              </a:rPr>
              <a:t>交叉编译器把这三个模块分为了几段？</a:t>
            </a:r>
          </a:p>
        </p:txBody>
      </p:sp>
    </p:spTree>
    <p:extLst>
      <p:ext uri="{BB962C8B-B14F-4D97-AF65-F5344CB8AC3E}">
        <p14:creationId xmlns:p14="http://schemas.microsoft.com/office/powerpoint/2010/main" val="3889902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  </a:t>
            </a:r>
            <a:r>
              <a:rPr lang="zh-CN" altLang="en-US" sz="2800" b="1" dirty="0">
                <a:solidFill>
                  <a:schemeClr val="bg1"/>
                </a:solidFill>
                <a:latin typeface="微软雅黑" panose="020B0503020204020204" pitchFamily="34" charset="-122"/>
                <a:ea typeface="微软雅黑" panose="020B0503020204020204" pitchFamily="34" charset="-122"/>
              </a:rPr>
              <a:t>链接器</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定位器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511229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9.2.2  </a:t>
            </a:r>
            <a:r>
              <a:rPr lang="zh-CN" altLang="en-US" sz="2400" b="1" dirty="0">
                <a:solidFill>
                  <a:srgbClr val="00B0F0"/>
                </a:solidFill>
                <a:latin typeface="微软雅黑" panose="020B0503020204020204" pitchFamily="34" charset="-122"/>
                <a:ea typeface="微软雅黑" panose="020B0503020204020204" pitchFamily="34" charset="-122"/>
              </a:rPr>
              <a:t>恰当地定位程序的各组成部分</a:t>
            </a:r>
          </a:p>
        </p:txBody>
      </p:sp>
      <p:sp>
        <p:nvSpPr>
          <p:cNvPr id="8" name="Text Box 2">
            <a:extLst>
              <a:ext uri="{FF2B5EF4-FFF2-40B4-BE49-F238E27FC236}">
                <a16:creationId xmlns:a16="http://schemas.microsoft.com/office/drawing/2014/main" id="{134C358D-27F5-4467-975B-21B98D7423C8}"/>
              </a:ext>
            </a:extLst>
          </p:cNvPr>
          <p:cNvSpPr txBox="1">
            <a:spLocks noChangeArrowheads="1"/>
          </p:cNvSpPr>
          <p:nvPr/>
        </p:nvSpPr>
        <p:spPr bwMode="auto">
          <a:xfrm>
            <a:off x="642688" y="1856086"/>
            <a:ext cx="10742004" cy="2583849"/>
          </a:xfrm>
          <a:prstGeom prst="rect">
            <a:avLst/>
          </a:prstGeom>
          <a:noFill/>
          <a:ln w="9525">
            <a:noFill/>
            <a:miter lim="800000"/>
            <a:headEnd/>
            <a:tailEnd/>
          </a:ln>
          <a:effectLst/>
        </p:spPr>
        <p:txBody>
          <a:bodyPr wrap="square">
            <a:spAutoFit/>
          </a:bodyPr>
          <a:lstStyle/>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4</a:t>
            </a:r>
            <a:r>
              <a:rPr lang="zh-CN" altLang="en-US" sz="2000" b="1" dirty="0">
                <a:solidFill>
                  <a:schemeClr val="bg1"/>
                </a:solidFill>
                <a:latin typeface="微软雅黑" panose="020B0503020204020204" pitchFamily="34" charset="-122"/>
                <a:ea typeface="微软雅黑" panose="020B0503020204020204" pitchFamily="34" charset="-122"/>
              </a:rPr>
              <a:t>、定位器的其它功能</a:t>
            </a:r>
            <a:endParaRPr lang="en-US" altLang="zh-CN"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允许程序员指定汇编器的结果输出到某个段或某些段中；</a:t>
            </a: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程序员可以指定地址范围；</a:t>
            </a: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程序员可以指定一个段结束的地址；</a:t>
            </a: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程序员可以把一些段分为一个</a:t>
            </a:r>
            <a:r>
              <a:rPr lang="zh-CN" altLang="en-US" sz="2000" dirty="0">
                <a:solidFill>
                  <a:srgbClr val="FFFF00"/>
                </a:solidFill>
                <a:latin typeface="微软雅黑" panose="020B0503020204020204" pitchFamily="34" charset="-122"/>
                <a:ea typeface="微软雅黑" panose="020B0503020204020204" pitchFamily="34" charset="-122"/>
              </a:rPr>
              <a:t>组</a:t>
            </a:r>
            <a:r>
              <a:rPr lang="zh-CN" altLang="en-US" sz="2000" dirty="0">
                <a:solidFill>
                  <a:schemeClr val="bg1"/>
                </a:solidFill>
                <a:latin typeface="微软雅黑" panose="020B0503020204020204" pitchFamily="34" charset="-122"/>
                <a:ea typeface="微软雅黑" panose="020B0503020204020204" pitchFamily="34" charset="-122"/>
              </a:rPr>
              <a:t>，然后指定定位器把该组放在何处。</a:t>
            </a:r>
          </a:p>
          <a:p>
            <a:pPr>
              <a:lnSpc>
                <a:spcPct val="120000"/>
              </a:lnSpc>
              <a:spcBef>
                <a:spcPct val="20000"/>
              </a:spcBef>
            </a:pPr>
            <a:endParaRPr lang="zh-CN" altLang="en-US" sz="20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6675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  </a:t>
            </a:r>
            <a:r>
              <a:rPr lang="zh-CN" altLang="en-US" sz="2800" b="1" dirty="0">
                <a:solidFill>
                  <a:schemeClr val="bg1"/>
                </a:solidFill>
                <a:latin typeface="微软雅黑" panose="020B0503020204020204" pitchFamily="34" charset="-122"/>
                <a:ea typeface="微软雅黑" panose="020B0503020204020204" pitchFamily="34" charset="-122"/>
              </a:rPr>
              <a:t>链接器</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定位器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480452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9.2.3  </a:t>
            </a:r>
            <a:r>
              <a:rPr lang="zh-CN" altLang="en-US" sz="2400" b="1" dirty="0">
                <a:solidFill>
                  <a:srgbClr val="00B0F0"/>
                </a:solidFill>
                <a:latin typeface="微软雅黑" panose="020B0503020204020204" pitchFamily="34" charset="-122"/>
                <a:ea typeface="微软雅黑" panose="020B0503020204020204" pitchFamily="34" charset="-122"/>
              </a:rPr>
              <a:t>已初始化数据和常量字符串</a:t>
            </a:r>
          </a:p>
        </p:txBody>
      </p:sp>
      <p:sp>
        <p:nvSpPr>
          <p:cNvPr id="8" name="Text Box 2">
            <a:extLst>
              <a:ext uri="{FF2B5EF4-FFF2-40B4-BE49-F238E27FC236}">
                <a16:creationId xmlns:a16="http://schemas.microsoft.com/office/drawing/2014/main" id="{134C358D-27F5-4467-975B-21B98D7423C8}"/>
              </a:ext>
            </a:extLst>
          </p:cNvPr>
          <p:cNvSpPr txBox="1">
            <a:spLocks noChangeArrowheads="1"/>
          </p:cNvSpPr>
          <p:nvPr/>
        </p:nvSpPr>
        <p:spPr bwMode="auto">
          <a:xfrm>
            <a:off x="642688" y="1856086"/>
            <a:ext cx="10742004" cy="4308359"/>
          </a:xfrm>
          <a:prstGeom prst="rect">
            <a:avLst/>
          </a:prstGeom>
          <a:noFill/>
          <a:ln w="9525">
            <a:noFill/>
            <a:miter lim="800000"/>
            <a:headEnd/>
            <a:tailEnd/>
          </a:ln>
          <a:effectLst/>
        </p:spPr>
        <p:txBody>
          <a:bodyPr wrap="square">
            <a:spAutoFit/>
          </a:bodyPr>
          <a:lstStyle/>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、已初始化数据</a:t>
            </a: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）问题</a:t>
            </a: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）方法</a:t>
            </a: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3</a:t>
            </a:r>
            <a:r>
              <a:rPr lang="zh-CN" altLang="en-US" sz="2000" dirty="0">
                <a:solidFill>
                  <a:schemeClr val="bg1"/>
                </a:solidFill>
                <a:latin typeface="微软雅黑" panose="020B0503020204020204" pitchFamily="34" charset="-122"/>
                <a:ea typeface="微软雅黑" panose="020B0503020204020204" pitchFamily="34" charset="-122"/>
              </a:rPr>
              <a:t>）嵌入式系统是如何实现的</a:t>
            </a: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）注意的问题</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、常量字符串</a:t>
            </a: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）问题</a:t>
            </a: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）方法</a:t>
            </a:r>
          </a:p>
          <a:p>
            <a:pPr>
              <a:lnSpc>
                <a:spcPct val="120000"/>
              </a:lnSpc>
              <a:spcBef>
                <a:spcPct val="20000"/>
              </a:spcBef>
            </a:pPr>
            <a:endParaRPr lang="zh-CN" altLang="en-US" sz="20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0176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  </a:t>
            </a:r>
            <a:r>
              <a:rPr lang="zh-CN" altLang="en-US" sz="2800" b="1" dirty="0">
                <a:solidFill>
                  <a:schemeClr val="bg1"/>
                </a:solidFill>
                <a:latin typeface="微软雅黑" panose="020B0503020204020204" pitchFamily="34" charset="-122"/>
                <a:ea typeface="微软雅黑" panose="020B0503020204020204" pitchFamily="34" charset="-122"/>
              </a:rPr>
              <a:t>链接器</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定位器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65008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9.2.4  </a:t>
            </a:r>
            <a:r>
              <a:rPr lang="zh-CN" altLang="en-US" sz="2400" b="1" dirty="0">
                <a:solidFill>
                  <a:srgbClr val="00B0F0"/>
                </a:solidFill>
                <a:latin typeface="微软雅黑" panose="020B0503020204020204" pitchFamily="34" charset="-122"/>
                <a:ea typeface="微软雅黑" panose="020B0503020204020204" pitchFamily="34" charset="-122"/>
              </a:rPr>
              <a:t>定位器映像</a:t>
            </a:r>
          </a:p>
        </p:txBody>
      </p:sp>
      <p:sp>
        <p:nvSpPr>
          <p:cNvPr id="8" name="Text Box 2">
            <a:extLst>
              <a:ext uri="{FF2B5EF4-FFF2-40B4-BE49-F238E27FC236}">
                <a16:creationId xmlns:a16="http://schemas.microsoft.com/office/drawing/2014/main" id="{134C358D-27F5-4467-975B-21B98D7423C8}"/>
              </a:ext>
            </a:extLst>
          </p:cNvPr>
          <p:cNvSpPr txBox="1">
            <a:spLocks noChangeArrowheads="1"/>
          </p:cNvSpPr>
          <p:nvPr/>
        </p:nvSpPr>
        <p:spPr bwMode="auto">
          <a:xfrm>
            <a:off x="642688" y="1849647"/>
            <a:ext cx="10742004" cy="1723036"/>
          </a:xfrm>
          <a:prstGeom prst="rect">
            <a:avLst/>
          </a:prstGeom>
          <a:noFill/>
          <a:ln w="9525">
            <a:noFill/>
            <a:miter lim="800000"/>
            <a:headEnd/>
            <a:tailEnd/>
          </a:ln>
          <a:effectLst/>
        </p:spPr>
        <p:txBody>
          <a:bodyPr wrap="square">
            <a:spAutoFit/>
          </a:bodyPr>
          <a:lstStyle/>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、什么是定位器映像</a:t>
            </a:r>
            <a:endParaRPr lang="en-US" altLang="zh-CN"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、实例</a:t>
            </a: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9762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  </a:t>
            </a:r>
            <a:r>
              <a:rPr lang="zh-CN" altLang="en-US" sz="2800" b="1" dirty="0">
                <a:solidFill>
                  <a:schemeClr val="bg1"/>
                </a:solidFill>
                <a:latin typeface="微软雅黑" panose="020B0503020204020204" pitchFamily="34" charset="-122"/>
                <a:ea typeface="微软雅黑" panose="020B0503020204020204" pitchFamily="34" charset="-122"/>
              </a:rPr>
              <a:t>链接器</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定位器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57341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9.2.5  </a:t>
            </a:r>
            <a:r>
              <a:rPr lang="zh-CN" altLang="en-US" sz="2400" b="1" dirty="0">
                <a:solidFill>
                  <a:srgbClr val="00B0F0"/>
                </a:solidFill>
                <a:latin typeface="微软雅黑" panose="020B0503020204020204" pitchFamily="34" charset="-122"/>
                <a:ea typeface="微软雅黑" panose="020B0503020204020204" pitchFamily="34" charset="-122"/>
              </a:rPr>
              <a:t>随机存储器外运行</a:t>
            </a:r>
          </a:p>
        </p:txBody>
      </p:sp>
      <p:sp>
        <p:nvSpPr>
          <p:cNvPr id="8" name="Text Box 2">
            <a:extLst>
              <a:ext uri="{FF2B5EF4-FFF2-40B4-BE49-F238E27FC236}">
                <a16:creationId xmlns:a16="http://schemas.microsoft.com/office/drawing/2014/main" id="{134C358D-27F5-4467-975B-21B98D7423C8}"/>
              </a:ext>
            </a:extLst>
          </p:cNvPr>
          <p:cNvSpPr txBox="1">
            <a:spLocks noChangeArrowheads="1"/>
          </p:cNvSpPr>
          <p:nvPr/>
        </p:nvSpPr>
        <p:spPr bwMode="auto">
          <a:xfrm>
            <a:off x="642688" y="1849647"/>
            <a:ext cx="10742004" cy="1723036"/>
          </a:xfrm>
          <a:prstGeom prst="rect">
            <a:avLst/>
          </a:prstGeom>
          <a:noFill/>
          <a:ln w="9525">
            <a:noFill/>
            <a:miter lim="800000"/>
            <a:headEnd/>
            <a:tailEnd/>
          </a:ln>
          <a:effectLst/>
        </p:spPr>
        <p:txBody>
          <a:bodyPr wrap="square">
            <a:spAutoFit/>
          </a:bodyPr>
          <a:lstStyle/>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、在随机存储器中运行程序的好处</a:t>
            </a:r>
            <a:endParaRPr lang="en-US" altLang="zh-CN"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、定位器的功能要求</a:t>
            </a: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6958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  </a:t>
            </a:r>
            <a:r>
              <a:rPr lang="zh-CN" altLang="en-US" sz="2800" b="1" dirty="0">
                <a:solidFill>
                  <a:schemeClr val="bg1"/>
                </a:solidFill>
                <a:latin typeface="微软雅黑" panose="020B0503020204020204" pitchFamily="34" charset="-122"/>
                <a:ea typeface="微软雅黑" panose="020B0503020204020204" pitchFamily="34" charset="-122"/>
              </a:rPr>
              <a:t>加载</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Text Box 2">
            <a:extLst>
              <a:ext uri="{FF2B5EF4-FFF2-40B4-BE49-F238E27FC236}">
                <a16:creationId xmlns:a16="http://schemas.microsoft.com/office/drawing/2014/main" id="{134C358D-27F5-4467-975B-21B98D7423C8}"/>
              </a:ext>
            </a:extLst>
          </p:cNvPr>
          <p:cNvSpPr txBox="1">
            <a:spLocks noChangeArrowheads="1"/>
          </p:cNvSpPr>
          <p:nvPr/>
        </p:nvSpPr>
        <p:spPr bwMode="auto">
          <a:xfrm>
            <a:off x="642688" y="2886396"/>
            <a:ext cx="10742004" cy="941155"/>
          </a:xfrm>
          <a:prstGeom prst="rect">
            <a:avLst/>
          </a:prstGeom>
          <a:noFill/>
          <a:ln w="9525">
            <a:noFill/>
            <a:miter lim="800000"/>
            <a:headEnd/>
            <a:tailEnd/>
          </a:ln>
          <a:effectLst/>
        </p:spPr>
        <p:txBody>
          <a:bodyPr wrap="square">
            <a:spAutoFit/>
          </a:bodyPr>
          <a:lstStyle/>
          <a:p>
            <a:pPr>
              <a:lnSpc>
                <a:spcPct val="120000"/>
              </a:lnSpc>
              <a:spcBef>
                <a:spcPct val="20000"/>
              </a:spcBef>
            </a:pPr>
            <a:r>
              <a:rPr lang="zh-CN" altLang="en-US" sz="2400" dirty="0">
                <a:solidFill>
                  <a:schemeClr val="bg1"/>
                </a:solidFill>
                <a:latin typeface="微软雅黑" panose="020B0503020204020204" pitchFamily="34" charset="-122"/>
                <a:ea typeface="微软雅黑" panose="020B0503020204020204" pitchFamily="34" charset="-122"/>
              </a:rPr>
              <a:t>上节我们讨论了如何通过定位器来</a:t>
            </a:r>
            <a:r>
              <a:rPr lang="zh-CN" altLang="en-US" sz="2400" dirty="0">
                <a:solidFill>
                  <a:srgbClr val="FFFF00"/>
                </a:solidFill>
                <a:latin typeface="微软雅黑" panose="020B0503020204020204" pitchFamily="34" charset="-122"/>
                <a:ea typeface="微软雅黑" panose="020B0503020204020204" pitchFamily="34" charset="-122"/>
              </a:rPr>
              <a:t>建立一个描述目标软件的映像文件</a:t>
            </a:r>
            <a:r>
              <a:rPr lang="zh-CN" altLang="en-US" sz="2400" dirty="0">
                <a:solidFill>
                  <a:schemeClr val="bg1"/>
                </a:solidFill>
                <a:latin typeface="微软雅黑" panose="020B0503020204020204" pitchFamily="34" charset="-122"/>
                <a:ea typeface="微软雅黑" panose="020B0503020204020204" pitchFamily="34" charset="-122"/>
              </a:rPr>
              <a:t>，本节将讨论</a:t>
            </a:r>
            <a:r>
              <a:rPr lang="zh-CN" altLang="en-US" sz="2400" dirty="0">
                <a:solidFill>
                  <a:srgbClr val="FFFF00"/>
                </a:solidFill>
                <a:latin typeface="微软雅黑" panose="020B0503020204020204" pitchFamily="34" charset="-122"/>
                <a:ea typeface="微软雅黑" panose="020B0503020204020204" pitchFamily="34" charset="-122"/>
              </a:rPr>
              <a:t>怎样将这个文件加入到目标系统中</a:t>
            </a:r>
            <a:r>
              <a:rPr lang="zh-CN" altLang="en-US" sz="2400"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9515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  </a:t>
            </a:r>
            <a:r>
              <a:rPr lang="zh-CN" altLang="en-US" sz="2800" b="1" dirty="0">
                <a:solidFill>
                  <a:schemeClr val="bg1"/>
                </a:solidFill>
                <a:latin typeface="微软雅黑" panose="020B0503020204020204" pitchFamily="34" charset="-122"/>
                <a:ea typeface="微软雅黑" panose="020B0503020204020204" pitchFamily="34" charset="-122"/>
              </a:rPr>
              <a:t>宿主机和目标机</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graphicFrame>
        <p:nvGraphicFramePr>
          <p:cNvPr id="8" name="图示 7">
            <a:extLst>
              <a:ext uri="{FF2B5EF4-FFF2-40B4-BE49-F238E27FC236}">
                <a16:creationId xmlns:a16="http://schemas.microsoft.com/office/drawing/2014/main" id="{F4756EDD-38F1-468E-97F6-8C6DE7E77CC7}"/>
              </a:ext>
            </a:extLst>
          </p:cNvPr>
          <p:cNvGraphicFramePr/>
          <p:nvPr>
            <p:extLst>
              <p:ext uri="{D42A27DB-BD31-4B8C-83A1-F6EECF244321}">
                <p14:modId xmlns:p14="http://schemas.microsoft.com/office/powerpoint/2010/main" val="3935397740"/>
              </p:ext>
            </p:extLst>
          </p:nvPr>
        </p:nvGraphicFramePr>
        <p:xfrm>
          <a:off x="2032000" y="2202287"/>
          <a:ext cx="8128000" cy="31875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94796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  </a:t>
            </a:r>
            <a:r>
              <a:rPr lang="zh-CN" altLang="en-US" sz="2800" b="1" dirty="0">
                <a:solidFill>
                  <a:schemeClr val="bg1"/>
                </a:solidFill>
                <a:latin typeface="微软雅黑" panose="020B0503020204020204" pitchFamily="34" charset="-122"/>
                <a:ea typeface="微软雅黑" panose="020B0503020204020204" pitchFamily="34" charset="-122"/>
              </a:rPr>
              <a:t>加载</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a:extLst>
              <a:ext uri="{FF2B5EF4-FFF2-40B4-BE49-F238E27FC236}">
                <a16:creationId xmlns:a16="http://schemas.microsoft.com/office/drawing/2014/main" id="{75381DF1-77F1-47E6-BCD4-E1EC0EC5C761}"/>
              </a:ext>
            </a:extLst>
          </p:cNvPr>
          <p:cNvSpPr/>
          <p:nvPr/>
        </p:nvSpPr>
        <p:spPr>
          <a:xfrm>
            <a:off x="642688" y="1066862"/>
            <a:ext cx="449674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9.3.1  </a:t>
            </a:r>
            <a:r>
              <a:rPr lang="zh-CN" altLang="en-US" sz="2400" b="1" dirty="0">
                <a:solidFill>
                  <a:srgbClr val="00B0F0"/>
                </a:solidFill>
                <a:latin typeface="微软雅黑" panose="020B0503020204020204" pitchFamily="34" charset="-122"/>
                <a:ea typeface="微软雅黑" panose="020B0503020204020204" pitchFamily="34" charset="-122"/>
              </a:rPr>
              <a:t>可编程只读程序器编程器</a:t>
            </a:r>
          </a:p>
        </p:txBody>
      </p:sp>
      <p:sp>
        <p:nvSpPr>
          <p:cNvPr id="6" name="Text Box 2">
            <a:extLst>
              <a:ext uri="{FF2B5EF4-FFF2-40B4-BE49-F238E27FC236}">
                <a16:creationId xmlns:a16="http://schemas.microsoft.com/office/drawing/2014/main" id="{22E37069-1B66-4482-A61A-F5ED04F415F3}"/>
              </a:ext>
            </a:extLst>
          </p:cNvPr>
          <p:cNvSpPr txBox="1">
            <a:spLocks noChangeArrowheads="1"/>
          </p:cNvSpPr>
          <p:nvPr/>
        </p:nvSpPr>
        <p:spPr bwMode="auto">
          <a:xfrm>
            <a:off x="642688" y="1849647"/>
            <a:ext cx="10742004" cy="2461700"/>
          </a:xfrm>
          <a:prstGeom prst="rect">
            <a:avLst/>
          </a:prstGeom>
          <a:noFill/>
          <a:ln w="9525">
            <a:noFill/>
            <a:miter lim="800000"/>
            <a:headEnd/>
            <a:tailEnd/>
          </a:ln>
          <a:effectLst/>
        </p:spPr>
        <p:txBody>
          <a:bodyPr wrap="square">
            <a:spAutoFit/>
          </a:bodyPr>
          <a:lstStyle/>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把定位器的输出文件加载到目标系统中的一个常用的方法是生成一个</a:t>
            </a:r>
            <a:r>
              <a:rPr lang="zh-CN" altLang="en-US" sz="2000" dirty="0">
                <a:solidFill>
                  <a:srgbClr val="FFFF00"/>
                </a:solidFill>
                <a:latin typeface="微软雅黑" panose="020B0503020204020204" pitchFamily="34" charset="-122"/>
                <a:ea typeface="微软雅黑" panose="020B0503020204020204" pitchFamily="34" charset="-122"/>
              </a:rPr>
              <a:t>只读存储器</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ROM</a:t>
            </a:r>
            <a:r>
              <a:rPr lang="zh-CN" altLang="en-US" sz="2000" dirty="0">
                <a:solidFill>
                  <a:schemeClr val="bg1"/>
                </a:solidFill>
                <a:latin typeface="微软雅黑" panose="020B0503020204020204" pitchFamily="34" charset="-122"/>
                <a:ea typeface="微软雅黑" panose="020B0503020204020204" pitchFamily="34" charset="-122"/>
              </a:rPr>
              <a:t>）或者一个</a:t>
            </a:r>
            <a:r>
              <a:rPr lang="zh-CN" altLang="en-US" sz="2000" dirty="0">
                <a:solidFill>
                  <a:srgbClr val="FFFF00"/>
                </a:solidFill>
                <a:latin typeface="微软雅黑" panose="020B0503020204020204" pitchFamily="34" charset="-122"/>
                <a:ea typeface="微软雅黑" panose="020B0503020204020204" pitchFamily="34" charset="-122"/>
              </a:rPr>
              <a:t>可编程只读存储器</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PROM</a:t>
            </a:r>
            <a:r>
              <a:rPr lang="zh-CN" altLang="en-US" sz="2000" dirty="0">
                <a:solidFill>
                  <a:schemeClr val="bg1"/>
                </a:solidFill>
                <a:latin typeface="微软雅黑" panose="020B0503020204020204" pitchFamily="34" charset="-122"/>
                <a:ea typeface="微软雅黑" panose="020B0503020204020204" pitchFamily="34" charset="-122"/>
              </a:rPr>
              <a:t>），在程序测试阶段通常采用</a:t>
            </a:r>
            <a:r>
              <a:rPr lang="zh-CN" altLang="en-US" sz="2000" dirty="0">
                <a:solidFill>
                  <a:srgbClr val="FFFF00"/>
                </a:solidFill>
                <a:latin typeface="微软雅黑" panose="020B0503020204020204" pitchFamily="34" charset="-122"/>
                <a:ea typeface="微软雅黑" panose="020B0503020204020204" pitchFamily="34" charset="-122"/>
              </a:rPr>
              <a:t>可擦除可编程存储器</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EPROM</a:t>
            </a:r>
            <a:r>
              <a:rPr lang="zh-CN" altLang="en-US" sz="2000" dirty="0">
                <a:solidFill>
                  <a:schemeClr val="bg1"/>
                </a:solidFill>
                <a:latin typeface="微软雅黑" panose="020B0503020204020204" pitchFamily="34" charset="-122"/>
                <a:ea typeface="微软雅黑" panose="020B0503020204020204" pitchFamily="34" charset="-122"/>
              </a:rPr>
              <a:t>）或闪存（</a:t>
            </a:r>
            <a:r>
              <a:rPr lang="en-US" altLang="zh-CN" sz="2000" dirty="0">
                <a:solidFill>
                  <a:schemeClr val="bg1"/>
                </a:solidFill>
                <a:latin typeface="微软雅黑" panose="020B0503020204020204" pitchFamily="34" charset="-122"/>
                <a:ea typeface="微软雅黑" panose="020B0503020204020204" pitchFamily="34" charset="-122"/>
              </a:rPr>
              <a:t>FLASH</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完成这一工作需要一台编程器。</a:t>
            </a: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5079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  </a:t>
            </a:r>
            <a:r>
              <a:rPr lang="zh-CN" altLang="en-US" sz="2800" b="1" dirty="0">
                <a:solidFill>
                  <a:schemeClr val="bg1"/>
                </a:solidFill>
                <a:latin typeface="微软雅黑" panose="020B0503020204020204" pitchFamily="34" charset="-122"/>
                <a:ea typeface="微软雅黑" panose="020B0503020204020204" pitchFamily="34" charset="-122"/>
              </a:rPr>
              <a:t>加载</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a:extLst>
              <a:ext uri="{FF2B5EF4-FFF2-40B4-BE49-F238E27FC236}">
                <a16:creationId xmlns:a16="http://schemas.microsoft.com/office/drawing/2014/main" id="{75381DF1-77F1-47E6-BCD4-E1EC0EC5C761}"/>
              </a:ext>
            </a:extLst>
          </p:cNvPr>
          <p:cNvSpPr/>
          <p:nvPr/>
        </p:nvSpPr>
        <p:spPr>
          <a:xfrm>
            <a:off x="642688" y="1066862"/>
            <a:ext cx="449674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9.3.1  </a:t>
            </a:r>
            <a:r>
              <a:rPr lang="zh-CN" altLang="en-US" sz="2400" b="1" dirty="0">
                <a:solidFill>
                  <a:srgbClr val="00B0F0"/>
                </a:solidFill>
                <a:latin typeface="微软雅黑" panose="020B0503020204020204" pitchFamily="34" charset="-122"/>
                <a:ea typeface="微软雅黑" panose="020B0503020204020204" pitchFamily="34" charset="-122"/>
              </a:rPr>
              <a:t>可编程只读程序器编程器</a:t>
            </a:r>
          </a:p>
        </p:txBody>
      </p:sp>
      <p:pic>
        <p:nvPicPr>
          <p:cNvPr id="7" name="Picture 4" descr="t09-08">
            <a:extLst>
              <a:ext uri="{FF2B5EF4-FFF2-40B4-BE49-F238E27FC236}">
                <a16:creationId xmlns:a16="http://schemas.microsoft.com/office/drawing/2014/main" id="{47EC53FF-1F32-4BB7-B389-2F9F7EF054AE}"/>
              </a:ext>
            </a:extLst>
          </p:cNvPr>
          <p:cNvPicPr>
            <a:picLocks noChangeAspect="1" noChangeArrowheads="1"/>
          </p:cNvPicPr>
          <p:nvPr/>
        </p:nvPicPr>
        <p:blipFill>
          <a:blip r:embed="rId4" cstate="print"/>
          <a:srcRect/>
          <a:stretch>
            <a:fillRect/>
          </a:stretch>
        </p:blipFill>
        <p:spPr bwMode="auto">
          <a:xfrm>
            <a:off x="3241675" y="2126200"/>
            <a:ext cx="5708650" cy="3595687"/>
          </a:xfrm>
          <a:prstGeom prst="rect">
            <a:avLst/>
          </a:prstGeom>
          <a:noFill/>
          <a:ln w="9525">
            <a:noFill/>
            <a:miter lim="800000"/>
            <a:headEnd/>
            <a:tailEnd/>
          </a:ln>
        </p:spPr>
      </p:pic>
    </p:spTree>
    <p:extLst>
      <p:ext uri="{BB962C8B-B14F-4D97-AF65-F5344CB8AC3E}">
        <p14:creationId xmlns:p14="http://schemas.microsoft.com/office/powerpoint/2010/main" val="3444763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  </a:t>
            </a:r>
            <a:r>
              <a:rPr lang="zh-CN" altLang="en-US" sz="2800" b="1" dirty="0">
                <a:solidFill>
                  <a:schemeClr val="bg1"/>
                </a:solidFill>
                <a:latin typeface="微软雅黑" panose="020B0503020204020204" pitchFamily="34" charset="-122"/>
                <a:ea typeface="微软雅黑" panose="020B0503020204020204" pitchFamily="34" charset="-122"/>
              </a:rPr>
              <a:t>加载</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a:extLst>
              <a:ext uri="{FF2B5EF4-FFF2-40B4-BE49-F238E27FC236}">
                <a16:creationId xmlns:a16="http://schemas.microsoft.com/office/drawing/2014/main" id="{75381DF1-77F1-47E6-BCD4-E1EC0EC5C761}"/>
              </a:ext>
            </a:extLst>
          </p:cNvPr>
          <p:cNvSpPr/>
          <p:nvPr/>
        </p:nvSpPr>
        <p:spPr>
          <a:xfrm>
            <a:off x="642688" y="1066862"/>
            <a:ext cx="357341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9.3.2  </a:t>
            </a:r>
            <a:r>
              <a:rPr lang="zh-CN" altLang="en-US" sz="2400" b="1" dirty="0">
                <a:solidFill>
                  <a:srgbClr val="00B0F0"/>
                </a:solidFill>
                <a:latin typeface="微软雅黑" panose="020B0503020204020204" pitchFamily="34" charset="-122"/>
                <a:ea typeface="微软雅黑" panose="020B0503020204020204" pitchFamily="34" charset="-122"/>
              </a:rPr>
              <a:t>只读存储器仿真器</a:t>
            </a:r>
          </a:p>
        </p:txBody>
      </p:sp>
      <p:sp>
        <p:nvSpPr>
          <p:cNvPr id="6" name="Text Box 2">
            <a:extLst>
              <a:ext uri="{FF2B5EF4-FFF2-40B4-BE49-F238E27FC236}">
                <a16:creationId xmlns:a16="http://schemas.microsoft.com/office/drawing/2014/main" id="{22E37069-1B66-4482-A61A-F5ED04F415F3}"/>
              </a:ext>
            </a:extLst>
          </p:cNvPr>
          <p:cNvSpPr txBox="1">
            <a:spLocks noChangeArrowheads="1"/>
          </p:cNvSpPr>
          <p:nvPr/>
        </p:nvSpPr>
        <p:spPr bwMode="auto">
          <a:xfrm>
            <a:off x="642688" y="1849647"/>
            <a:ext cx="10742004" cy="2584810"/>
          </a:xfrm>
          <a:prstGeom prst="rect">
            <a:avLst/>
          </a:prstGeom>
          <a:noFill/>
          <a:ln w="9525">
            <a:noFill/>
            <a:miter lim="800000"/>
            <a:headEnd/>
            <a:tailEnd/>
          </a:ln>
          <a:effectLst/>
        </p:spPr>
        <p:txBody>
          <a:bodyPr wrap="square">
            <a:spAutoFit/>
          </a:bodyPr>
          <a:lstStyle/>
          <a:p>
            <a:pPr>
              <a:lnSpc>
                <a:spcPct val="120000"/>
              </a:lnSpc>
              <a:spcBef>
                <a:spcPct val="20000"/>
              </a:spcBef>
            </a:pPr>
            <a:r>
              <a:rPr lang="zh-CN" altLang="en-US" sz="2000" dirty="0">
                <a:solidFill>
                  <a:srgbClr val="FFFF00"/>
                </a:solidFill>
                <a:latin typeface="微软雅黑" panose="020B0503020204020204" pitchFamily="34" charset="-122"/>
                <a:ea typeface="微软雅黑" panose="020B0503020204020204" pitchFamily="34" charset="-122"/>
              </a:rPr>
              <a:t>只读存储器仿真器</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ROM emulator</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是用来代替</a:t>
            </a:r>
            <a:r>
              <a:rPr lang="zh-CN" altLang="en-US" sz="2000" dirty="0">
                <a:solidFill>
                  <a:srgbClr val="FFFF00"/>
                </a:solidFill>
                <a:latin typeface="微软雅黑" panose="020B0503020204020204" pitchFamily="34" charset="-122"/>
                <a:ea typeface="微软雅黑" panose="020B0503020204020204" pitchFamily="34" charset="-122"/>
              </a:rPr>
              <a:t>只读存储器</a:t>
            </a:r>
            <a:r>
              <a:rPr lang="zh-CN" altLang="en-US" sz="2000" dirty="0">
                <a:solidFill>
                  <a:schemeClr val="bg1"/>
                </a:solidFill>
                <a:latin typeface="微软雅黑" panose="020B0503020204020204" pitchFamily="34" charset="-122"/>
                <a:ea typeface="微软雅黑" panose="020B0503020204020204" pitchFamily="34" charset="-122"/>
              </a:rPr>
              <a:t>的，但它的优势在于：</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可以在宿主机上分步跟踪调试；</a:t>
            </a: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多次反复使用，节约成本。</a:t>
            </a: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7" name="Picture 2" descr="t09-09">
            <a:extLst>
              <a:ext uri="{FF2B5EF4-FFF2-40B4-BE49-F238E27FC236}">
                <a16:creationId xmlns:a16="http://schemas.microsoft.com/office/drawing/2014/main" id="{7266D402-E71A-488F-9BA3-15343775C752}"/>
              </a:ext>
            </a:extLst>
          </p:cNvPr>
          <p:cNvPicPr>
            <a:picLocks noChangeAspect="1" noChangeArrowheads="1"/>
          </p:cNvPicPr>
          <p:nvPr/>
        </p:nvPicPr>
        <p:blipFill>
          <a:blip r:embed="rId4" cstate="print"/>
          <a:srcRect/>
          <a:stretch>
            <a:fillRect/>
          </a:stretch>
        </p:blipFill>
        <p:spPr bwMode="auto">
          <a:xfrm>
            <a:off x="6096000" y="1246076"/>
            <a:ext cx="5362575" cy="5033963"/>
          </a:xfrm>
          <a:prstGeom prst="rect">
            <a:avLst/>
          </a:prstGeom>
          <a:noFill/>
          <a:ln w="9525">
            <a:noFill/>
            <a:miter lim="800000"/>
            <a:headEnd/>
            <a:tailEnd/>
          </a:ln>
        </p:spPr>
      </p:pic>
    </p:spTree>
    <p:extLst>
      <p:ext uri="{BB962C8B-B14F-4D97-AF65-F5344CB8AC3E}">
        <p14:creationId xmlns:p14="http://schemas.microsoft.com/office/powerpoint/2010/main" val="1225527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  </a:t>
            </a:r>
            <a:r>
              <a:rPr lang="zh-CN" altLang="en-US" sz="2800" b="1" dirty="0">
                <a:solidFill>
                  <a:schemeClr val="bg1"/>
                </a:solidFill>
                <a:latin typeface="微软雅黑" panose="020B0503020204020204" pitchFamily="34" charset="-122"/>
                <a:ea typeface="微软雅黑" panose="020B0503020204020204" pitchFamily="34" charset="-122"/>
              </a:rPr>
              <a:t>加载</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a:extLst>
              <a:ext uri="{FF2B5EF4-FFF2-40B4-BE49-F238E27FC236}">
                <a16:creationId xmlns:a16="http://schemas.microsoft.com/office/drawing/2014/main" id="{75381DF1-77F1-47E6-BCD4-E1EC0EC5C761}"/>
              </a:ext>
            </a:extLst>
          </p:cNvPr>
          <p:cNvSpPr/>
          <p:nvPr/>
        </p:nvSpPr>
        <p:spPr>
          <a:xfrm>
            <a:off x="642688" y="1066862"/>
            <a:ext cx="357341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9.3.3  </a:t>
            </a:r>
            <a:r>
              <a:rPr lang="zh-CN" altLang="en-US" sz="2400" b="1" dirty="0">
                <a:solidFill>
                  <a:srgbClr val="00B0F0"/>
                </a:solidFill>
                <a:latin typeface="微软雅黑" panose="020B0503020204020204" pitchFamily="34" charset="-122"/>
                <a:ea typeface="微软雅黑" panose="020B0503020204020204" pitchFamily="34" charset="-122"/>
              </a:rPr>
              <a:t>输入电路仿真程序</a:t>
            </a:r>
          </a:p>
        </p:txBody>
      </p:sp>
      <p:sp>
        <p:nvSpPr>
          <p:cNvPr id="6" name="Text Box 2">
            <a:extLst>
              <a:ext uri="{FF2B5EF4-FFF2-40B4-BE49-F238E27FC236}">
                <a16:creationId xmlns:a16="http://schemas.microsoft.com/office/drawing/2014/main" id="{22E37069-1B66-4482-A61A-F5ED04F415F3}"/>
              </a:ext>
            </a:extLst>
          </p:cNvPr>
          <p:cNvSpPr txBox="1">
            <a:spLocks noChangeArrowheads="1"/>
          </p:cNvSpPr>
          <p:nvPr/>
        </p:nvSpPr>
        <p:spPr bwMode="auto">
          <a:xfrm>
            <a:off x="642688" y="1849647"/>
            <a:ext cx="10742004" cy="497957"/>
          </a:xfrm>
          <a:prstGeom prst="rect">
            <a:avLst/>
          </a:prstGeom>
          <a:noFill/>
          <a:ln w="9525">
            <a:noFill/>
            <a:miter lim="800000"/>
            <a:headEnd/>
            <a:tailEnd/>
          </a:ln>
          <a:effectLst/>
        </p:spPr>
        <p:txBody>
          <a:bodyPr wrap="square">
            <a:spAutoFit/>
          </a:bodyPr>
          <a:lstStyle/>
          <a:p>
            <a:pPr>
              <a:lnSpc>
                <a:spcPct val="120000"/>
              </a:lnSpc>
              <a:spcBef>
                <a:spcPct val="20000"/>
              </a:spcBef>
            </a:pPr>
            <a:r>
              <a:rPr lang="zh-CN" altLang="en-US" sz="2400" b="1" dirty="0">
                <a:solidFill>
                  <a:schemeClr val="bg1"/>
                </a:solidFill>
                <a:latin typeface="微软雅黑" panose="020B0503020204020204" pitchFamily="34" charset="-122"/>
                <a:ea typeface="微软雅黑" panose="020B0503020204020204" pitchFamily="34" charset="-122"/>
              </a:rPr>
              <a:t>在第十章中有详细的介绍。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4941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  </a:t>
            </a:r>
            <a:r>
              <a:rPr lang="zh-CN" altLang="en-US" sz="2800" b="1" dirty="0">
                <a:solidFill>
                  <a:schemeClr val="bg1"/>
                </a:solidFill>
                <a:latin typeface="微软雅黑" panose="020B0503020204020204" pitchFamily="34" charset="-122"/>
                <a:ea typeface="微软雅黑" panose="020B0503020204020204" pitchFamily="34" charset="-122"/>
              </a:rPr>
              <a:t>加载</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a:extLst>
              <a:ext uri="{FF2B5EF4-FFF2-40B4-BE49-F238E27FC236}">
                <a16:creationId xmlns:a16="http://schemas.microsoft.com/office/drawing/2014/main" id="{75381DF1-77F1-47E6-BCD4-E1EC0EC5C761}"/>
              </a:ext>
            </a:extLst>
          </p:cNvPr>
          <p:cNvSpPr/>
          <p:nvPr/>
        </p:nvSpPr>
        <p:spPr>
          <a:xfrm>
            <a:off x="642688" y="1066862"/>
            <a:ext cx="1726755"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9.3.4  </a:t>
            </a:r>
            <a:r>
              <a:rPr lang="zh-CN" altLang="en-US" sz="2400" b="1" dirty="0">
                <a:solidFill>
                  <a:srgbClr val="00B0F0"/>
                </a:solidFill>
                <a:latin typeface="微软雅黑" panose="020B0503020204020204" pitchFamily="34" charset="-122"/>
                <a:ea typeface="微软雅黑" panose="020B0503020204020204" pitchFamily="34" charset="-122"/>
              </a:rPr>
              <a:t>闪存</a:t>
            </a:r>
          </a:p>
        </p:txBody>
      </p:sp>
      <p:sp>
        <p:nvSpPr>
          <p:cNvPr id="6" name="Text Box 2">
            <a:extLst>
              <a:ext uri="{FF2B5EF4-FFF2-40B4-BE49-F238E27FC236}">
                <a16:creationId xmlns:a16="http://schemas.microsoft.com/office/drawing/2014/main" id="{22E37069-1B66-4482-A61A-F5ED04F415F3}"/>
              </a:ext>
            </a:extLst>
          </p:cNvPr>
          <p:cNvSpPr txBox="1">
            <a:spLocks noChangeArrowheads="1"/>
          </p:cNvSpPr>
          <p:nvPr/>
        </p:nvSpPr>
        <p:spPr bwMode="auto">
          <a:xfrm>
            <a:off x="642688" y="1849647"/>
            <a:ext cx="10742004" cy="497957"/>
          </a:xfrm>
          <a:prstGeom prst="rect">
            <a:avLst/>
          </a:prstGeom>
          <a:noFill/>
          <a:ln w="9525">
            <a:noFill/>
            <a:miter lim="800000"/>
            <a:headEnd/>
            <a:tailEnd/>
          </a:ln>
          <a:effectLst/>
        </p:spPr>
        <p:txBody>
          <a:bodyPr wrap="square">
            <a:spAutoFit/>
          </a:bodyPr>
          <a:lstStyle/>
          <a:p>
            <a:pPr>
              <a:lnSpc>
                <a:spcPct val="120000"/>
              </a:lnSpc>
              <a:spcBef>
                <a:spcPct val="20000"/>
              </a:spcBef>
            </a:pPr>
            <a:r>
              <a:rPr lang="zh-CN" altLang="en-US" sz="2400" b="1" dirty="0">
                <a:solidFill>
                  <a:schemeClr val="bg1"/>
                </a:solidFill>
                <a:latin typeface="微软雅黑" panose="020B0503020204020204" pitchFamily="34" charset="-122"/>
                <a:ea typeface="微软雅黑" panose="020B0503020204020204" pitchFamily="34" charset="-122"/>
              </a:rPr>
              <a:t>使用闪存的优点。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6770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9.3  </a:t>
            </a:r>
            <a:r>
              <a:rPr lang="zh-CN" altLang="en-US" sz="2800" b="1" dirty="0">
                <a:solidFill>
                  <a:schemeClr val="bg1"/>
                </a:solidFill>
                <a:latin typeface="微软雅黑" panose="020B0503020204020204" pitchFamily="34" charset="-122"/>
                <a:ea typeface="微软雅黑" panose="020B0503020204020204" pitchFamily="34" charset="-122"/>
              </a:rPr>
              <a:t>加载</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a:extLst>
              <a:ext uri="{FF2B5EF4-FFF2-40B4-BE49-F238E27FC236}">
                <a16:creationId xmlns:a16="http://schemas.microsoft.com/office/drawing/2014/main" id="{75381DF1-77F1-47E6-BCD4-E1EC0EC5C761}"/>
              </a:ext>
            </a:extLst>
          </p:cNvPr>
          <p:cNvSpPr/>
          <p:nvPr/>
        </p:nvSpPr>
        <p:spPr>
          <a:xfrm>
            <a:off x="642688" y="1066862"/>
            <a:ext cx="2034531"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9.3.5  </a:t>
            </a:r>
            <a:r>
              <a:rPr lang="zh-CN" altLang="en-US" sz="2400" b="1" dirty="0">
                <a:solidFill>
                  <a:srgbClr val="00B0F0"/>
                </a:solidFill>
                <a:latin typeface="微软雅黑" panose="020B0503020204020204" pitchFamily="34" charset="-122"/>
                <a:ea typeface="微软雅黑" panose="020B0503020204020204" pitchFamily="34" charset="-122"/>
              </a:rPr>
              <a:t>监视器</a:t>
            </a:r>
          </a:p>
        </p:txBody>
      </p:sp>
      <p:sp>
        <p:nvSpPr>
          <p:cNvPr id="6" name="Text Box 2">
            <a:extLst>
              <a:ext uri="{FF2B5EF4-FFF2-40B4-BE49-F238E27FC236}">
                <a16:creationId xmlns:a16="http://schemas.microsoft.com/office/drawing/2014/main" id="{22E37069-1B66-4482-A61A-F5ED04F415F3}"/>
              </a:ext>
            </a:extLst>
          </p:cNvPr>
          <p:cNvSpPr txBox="1">
            <a:spLocks noChangeArrowheads="1"/>
          </p:cNvSpPr>
          <p:nvPr/>
        </p:nvSpPr>
        <p:spPr bwMode="auto">
          <a:xfrm>
            <a:off x="642688" y="1849647"/>
            <a:ext cx="10742004" cy="427040"/>
          </a:xfrm>
          <a:prstGeom prst="rect">
            <a:avLst/>
          </a:prstGeom>
          <a:noFill/>
          <a:ln w="9525">
            <a:noFill/>
            <a:miter lim="800000"/>
            <a:headEnd/>
            <a:tailEnd/>
          </a:ln>
          <a:effectLst/>
        </p:spPr>
        <p:txBody>
          <a:bodyPr wrap="square">
            <a:spAutoFit/>
          </a:bodyPr>
          <a:lstStyle/>
          <a:p>
            <a:pPr>
              <a:lnSpc>
                <a:spcPct val="120000"/>
              </a:lnSpc>
              <a:spcBef>
                <a:spcPct val="20000"/>
              </a:spcBef>
            </a:pPr>
            <a:r>
              <a:rPr lang="zh-CN" altLang="en-US" sz="2000" b="1" dirty="0">
                <a:solidFill>
                  <a:schemeClr val="bg1"/>
                </a:solidFill>
                <a:latin typeface="微软雅黑" panose="020B0503020204020204" pitchFamily="34" charset="-122"/>
                <a:ea typeface="微软雅黑" panose="020B0503020204020204" pitchFamily="34" charset="-122"/>
              </a:rPr>
              <a:t>在条件许可的情况下，最好配置一个小的液晶显示器，这样有助于程序的调试。</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980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第 </a:t>
            </a:r>
            <a:r>
              <a:rPr lang="en-US" altLang="zh-CN" sz="2400" b="1" dirty="0">
                <a:solidFill>
                  <a:schemeClr val="bg1"/>
                </a:solidFill>
                <a:latin typeface="微软雅黑" panose="020B0503020204020204" pitchFamily="34" charset="-122"/>
                <a:ea typeface="微软雅黑" panose="020B0503020204020204" pitchFamily="34" charset="-122"/>
              </a:rPr>
              <a:t>10 </a:t>
            </a:r>
            <a:r>
              <a:rPr lang="zh-CN" altLang="en-US" sz="2400" b="1" dirty="0">
                <a:solidFill>
                  <a:schemeClr val="bg1"/>
                </a:solidFill>
                <a:latin typeface="微软雅黑" panose="020B0503020204020204" pitchFamily="34" charset="-122"/>
                <a:ea typeface="微软雅黑" panose="020B0503020204020204" pitchFamily="34" charset="-122"/>
              </a:rPr>
              <a:t>章  调试技术</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Text Box 2"/>
          <p:cNvSpPr txBox="1">
            <a:spLocks noChangeArrowheads="1"/>
          </p:cNvSpPr>
          <p:nvPr/>
        </p:nvSpPr>
        <p:spPr bwMode="auto">
          <a:xfrm>
            <a:off x="642686" y="1729003"/>
            <a:ext cx="10626327" cy="2346283"/>
          </a:xfrm>
          <a:prstGeom prst="rect">
            <a:avLst/>
          </a:prstGeom>
          <a:noFill/>
          <a:ln w="9525">
            <a:noFill/>
            <a:miter lim="800000"/>
            <a:headEnd/>
            <a:tailEnd/>
          </a:ln>
          <a:effectLst/>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嵌入式软件开发过程中用到的错误消除技术与应用软件中的</a:t>
            </a:r>
            <a:r>
              <a:rPr lang="zh-CN" altLang="en-US" sz="2000" dirty="0">
                <a:solidFill>
                  <a:srgbClr val="FFFF00"/>
                </a:solidFill>
                <a:latin typeface="微软雅黑" panose="020B0503020204020204" pitchFamily="34" charset="-122"/>
                <a:ea typeface="微软雅黑" panose="020B0503020204020204" pitchFamily="34" charset="-122"/>
              </a:rPr>
              <a:t>非常相似</a:t>
            </a:r>
            <a:r>
              <a:rPr lang="zh-CN" altLang="en-US" sz="2000" dirty="0">
                <a:solidFill>
                  <a:schemeClr val="bg1"/>
                </a:solidFill>
                <a:latin typeface="微软雅黑" panose="020B0503020204020204" pitchFamily="34" charset="-122"/>
                <a:ea typeface="微软雅黑" panose="020B0503020204020204" pitchFamily="34" charset="-122"/>
              </a:rPr>
              <a:t>，但在嵌入式系统中的错误消除技术显得</a:t>
            </a:r>
            <a:r>
              <a:rPr lang="zh-CN" altLang="en-US" sz="2000" dirty="0">
                <a:solidFill>
                  <a:srgbClr val="FFFF00"/>
                </a:solidFill>
                <a:latin typeface="微软雅黑" panose="020B0503020204020204" pitchFamily="34" charset="-122"/>
                <a:ea typeface="微软雅黑" panose="020B0503020204020204" pitchFamily="34" charset="-122"/>
              </a:rPr>
              <a:t>更加重要</a:t>
            </a:r>
            <a:r>
              <a:rPr lang="zh-CN" altLang="en-US" sz="2000" dirty="0">
                <a:solidFill>
                  <a:schemeClr val="bg1"/>
                </a:solidFill>
                <a:latin typeface="微软雅黑" panose="020B0503020204020204" pitchFamily="34" charset="-122"/>
                <a:ea typeface="微软雅黑" panose="020B0503020204020204" pitchFamily="34" charset="-122"/>
              </a:rPr>
              <a:t>，其原因是：</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50000"/>
              </a:lnSpc>
              <a:buFontTx/>
              <a:buChar char="•"/>
            </a:pPr>
            <a:r>
              <a:rPr lang="zh-CN" altLang="en-US" sz="2000" dirty="0">
                <a:solidFill>
                  <a:schemeClr val="bg1"/>
                </a:solidFill>
                <a:latin typeface="微软雅黑" panose="020B0503020204020204" pitchFamily="34" charset="-122"/>
                <a:ea typeface="微软雅黑" panose="020B0503020204020204" pitchFamily="34" charset="-122"/>
              </a:rPr>
              <a:t> 嵌入式软件的测试和调试既困难又耗时；</a:t>
            </a:r>
          </a:p>
          <a:p>
            <a:pPr>
              <a:lnSpc>
                <a:spcPct val="150000"/>
              </a:lnSpc>
              <a:buFontTx/>
              <a:buChar char="•"/>
            </a:pPr>
            <a:r>
              <a:rPr lang="zh-CN" altLang="en-US" sz="2000" dirty="0">
                <a:solidFill>
                  <a:schemeClr val="bg1"/>
                </a:solidFill>
                <a:latin typeface="微软雅黑" panose="020B0503020204020204" pitchFamily="34" charset="-122"/>
                <a:ea typeface="微软雅黑" panose="020B0503020204020204" pitchFamily="34" charset="-122"/>
              </a:rPr>
              <a:t> 客户无法容忍错误百出的嵌入式系统。</a:t>
            </a:r>
          </a:p>
        </p:txBody>
      </p:sp>
    </p:spTree>
    <p:extLst>
      <p:ext uri="{BB962C8B-B14F-4D97-AF65-F5344CB8AC3E}">
        <p14:creationId xmlns:p14="http://schemas.microsoft.com/office/powerpoint/2010/main" val="4170410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10.1  </a:t>
            </a:r>
            <a:r>
              <a:rPr lang="zh-CN" altLang="en-US" sz="2400" b="1" dirty="0">
                <a:solidFill>
                  <a:schemeClr val="bg1"/>
                </a:solidFill>
                <a:latin typeface="微软雅黑" panose="020B0503020204020204" pitchFamily="34" charset="-122"/>
                <a:ea typeface="微软雅黑" panose="020B0503020204020204" pitchFamily="34" charset="-122"/>
              </a:rPr>
              <a:t>在宿主机上进行调试</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Text Box 2"/>
          <p:cNvSpPr txBox="1">
            <a:spLocks noChangeArrowheads="1"/>
          </p:cNvSpPr>
          <p:nvPr/>
        </p:nvSpPr>
        <p:spPr bwMode="auto">
          <a:xfrm>
            <a:off x="642687" y="1720765"/>
            <a:ext cx="10560771" cy="3091231"/>
          </a:xfrm>
          <a:prstGeom prst="rect">
            <a:avLst/>
          </a:prstGeom>
          <a:noFill/>
          <a:ln w="9525">
            <a:noFill/>
            <a:miter lim="800000"/>
            <a:headEnd/>
            <a:tailEnd/>
          </a:ln>
          <a:effectLst/>
        </p:spPr>
        <p:txBody>
          <a:bodyPr wrap="square">
            <a:spAutoFit/>
          </a:bodyPr>
          <a:lstStyle/>
          <a:p>
            <a:pPr>
              <a:lnSpc>
                <a:spcPct val="120000"/>
              </a:lnSpc>
              <a:spcBef>
                <a:spcPct val="20000"/>
              </a:spcBef>
            </a:pPr>
            <a:r>
              <a:rPr lang="zh-CN" altLang="en-US" sz="2000" b="1" dirty="0">
                <a:solidFill>
                  <a:schemeClr val="bg1"/>
                </a:solidFill>
                <a:latin typeface="微软雅黑" panose="020B0503020204020204" pitchFamily="34" charset="-122"/>
                <a:ea typeface="微软雅黑" panose="020B0503020204020204" pitchFamily="34" charset="-122"/>
              </a:rPr>
              <a:t>测试的基本原则：</a:t>
            </a: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在开发过程中发现错误越早越好；</a:t>
            </a: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运行所有代码；</a:t>
            </a: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开发可重用的、可重现的测试；</a:t>
            </a: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为测试结果保留一个“审计跟踪”。</a:t>
            </a:r>
          </a:p>
          <a:p>
            <a:pPr>
              <a:lnSpc>
                <a:spcPct val="120000"/>
              </a:lnSpc>
              <a:spcBef>
                <a:spcPct val="20000"/>
              </a:spcBef>
              <a:buFontTx/>
              <a:buChar char="•"/>
            </a:pP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b="1" dirty="0">
                <a:solidFill>
                  <a:srgbClr val="FFFF00"/>
                </a:solidFill>
                <a:latin typeface="微软雅黑" panose="020B0503020204020204" pitchFamily="34" charset="-122"/>
                <a:ea typeface="微软雅黑" panose="020B0503020204020204" pitchFamily="34" charset="-122"/>
              </a:rPr>
              <a:t>除非万不得已，请不要在目标系统上进行测试。</a:t>
            </a:r>
          </a:p>
        </p:txBody>
      </p:sp>
    </p:spTree>
    <p:extLst>
      <p:ext uri="{BB962C8B-B14F-4D97-AF65-F5344CB8AC3E}">
        <p14:creationId xmlns:p14="http://schemas.microsoft.com/office/powerpoint/2010/main" val="1790947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10.1  </a:t>
            </a:r>
            <a:r>
              <a:rPr lang="zh-CN" altLang="en-US" sz="2400" b="1" dirty="0">
                <a:solidFill>
                  <a:schemeClr val="bg1"/>
                </a:solidFill>
                <a:latin typeface="微软雅黑" panose="020B0503020204020204" pitchFamily="34" charset="-122"/>
                <a:ea typeface="微软雅黑" panose="020B0503020204020204" pitchFamily="34" charset="-122"/>
              </a:rPr>
              <a:t>在宿主机上进行调试</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531462" cy="424732"/>
          </a:xfrm>
          <a:prstGeom prst="rect">
            <a:avLst/>
          </a:prstGeom>
        </p:spPr>
        <p:txBody>
          <a:bodyPr wrap="none">
            <a:spAutoFit/>
          </a:bodyPr>
          <a:lstStyle/>
          <a:p>
            <a:pPr>
              <a:lnSpc>
                <a:spcPct val="90000"/>
              </a:lnSpc>
              <a:buFontTx/>
              <a:buNone/>
            </a:pPr>
            <a:r>
              <a:rPr lang="en-US" altLang="zh-CN" sz="2400" b="1" dirty="0">
                <a:solidFill>
                  <a:srgbClr val="00B0F0"/>
                </a:solidFill>
                <a:latin typeface="微软雅黑" panose="020B0503020204020204" pitchFamily="34" charset="-122"/>
                <a:ea typeface="微软雅黑" panose="020B0503020204020204" pitchFamily="34" charset="-122"/>
              </a:rPr>
              <a:t>10.1.1  </a:t>
            </a:r>
            <a:r>
              <a:rPr lang="zh-CN" altLang="en-US" sz="2400" b="1" dirty="0">
                <a:solidFill>
                  <a:srgbClr val="00B0F0"/>
                </a:solidFill>
                <a:latin typeface="微软雅黑" panose="020B0503020204020204" pitchFamily="34" charset="-122"/>
                <a:ea typeface="微软雅黑" panose="020B0503020204020204" pitchFamily="34" charset="-122"/>
              </a:rPr>
              <a:t>基本技术</a:t>
            </a:r>
          </a:p>
        </p:txBody>
      </p:sp>
      <p:sp>
        <p:nvSpPr>
          <p:cNvPr id="8" name="Text Box 2"/>
          <p:cNvSpPr txBox="1">
            <a:spLocks noChangeArrowheads="1"/>
          </p:cNvSpPr>
          <p:nvPr/>
        </p:nvSpPr>
        <p:spPr bwMode="auto">
          <a:xfrm>
            <a:off x="642688" y="1720765"/>
            <a:ext cx="10658523" cy="2030812"/>
          </a:xfrm>
          <a:prstGeom prst="rect">
            <a:avLst/>
          </a:prstGeom>
          <a:noFill/>
          <a:ln w="9525">
            <a:noFill/>
            <a:miter lim="800000"/>
            <a:headEnd/>
            <a:tailEnd/>
          </a:ln>
          <a:effectLst/>
        </p:spPr>
        <p:txBody>
          <a:bodyPr wrap="square">
            <a:spAutoFit/>
          </a:bodyPr>
          <a:lstStyle/>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在宿主机上调试软件，没有硬件平台，如何调试与硬件相关的代码呢？</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解决的方法：建立一个测试支架代码，代替“硬件”及“硬件相关代码”，并且将测试支架代码中加入与键盘、显示器和外存储器相联接的输入</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输出接口，以便改变测试条件和跟踪测试过程。 </a:t>
            </a:r>
          </a:p>
        </p:txBody>
      </p:sp>
    </p:spTree>
    <p:extLst>
      <p:ext uri="{BB962C8B-B14F-4D97-AF65-F5344CB8AC3E}">
        <p14:creationId xmlns:p14="http://schemas.microsoft.com/office/powerpoint/2010/main" val="947392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10.1  </a:t>
            </a:r>
            <a:r>
              <a:rPr lang="zh-CN" altLang="en-US" sz="2400" b="1" dirty="0">
                <a:solidFill>
                  <a:schemeClr val="bg1"/>
                </a:solidFill>
                <a:latin typeface="微软雅黑" panose="020B0503020204020204" pitchFamily="34" charset="-122"/>
                <a:ea typeface="微软雅黑" panose="020B0503020204020204" pitchFamily="34" charset="-122"/>
              </a:rPr>
              <a:t>在宿主机上进行调试</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531462" cy="424732"/>
          </a:xfrm>
          <a:prstGeom prst="rect">
            <a:avLst/>
          </a:prstGeom>
        </p:spPr>
        <p:txBody>
          <a:bodyPr wrap="none">
            <a:spAutoFit/>
          </a:bodyPr>
          <a:lstStyle/>
          <a:p>
            <a:pPr>
              <a:lnSpc>
                <a:spcPct val="90000"/>
              </a:lnSpc>
              <a:buFontTx/>
              <a:buNone/>
            </a:pPr>
            <a:r>
              <a:rPr lang="en-US" altLang="zh-CN" sz="2400" b="1" dirty="0">
                <a:solidFill>
                  <a:srgbClr val="00B0F0"/>
                </a:solidFill>
                <a:latin typeface="微软雅黑" panose="020B0503020204020204" pitchFamily="34" charset="-122"/>
                <a:ea typeface="微软雅黑" panose="020B0503020204020204" pitchFamily="34" charset="-122"/>
              </a:rPr>
              <a:t>10.1.1  </a:t>
            </a:r>
            <a:r>
              <a:rPr lang="zh-CN" altLang="en-US" sz="2400" b="1" dirty="0">
                <a:solidFill>
                  <a:srgbClr val="00B0F0"/>
                </a:solidFill>
                <a:latin typeface="微软雅黑" panose="020B0503020204020204" pitchFamily="34" charset="-122"/>
                <a:ea typeface="微软雅黑" panose="020B0503020204020204" pitchFamily="34" charset="-122"/>
              </a:rPr>
              <a:t>基本技术</a:t>
            </a:r>
          </a:p>
        </p:txBody>
      </p:sp>
      <p:pic>
        <p:nvPicPr>
          <p:cNvPr id="6" name="Picture 2" descr="t10-01">
            <a:extLst>
              <a:ext uri="{FF2B5EF4-FFF2-40B4-BE49-F238E27FC236}">
                <a16:creationId xmlns:a16="http://schemas.microsoft.com/office/drawing/2014/main" id="{2327A91A-C167-4737-83AA-C286AD760435}"/>
              </a:ext>
            </a:extLst>
          </p:cNvPr>
          <p:cNvPicPr>
            <a:picLocks noChangeAspect="1" noChangeArrowheads="1"/>
          </p:cNvPicPr>
          <p:nvPr/>
        </p:nvPicPr>
        <p:blipFill>
          <a:blip r:embed="rId4" cstate="print"/>
          <a:srcRect/>
          <a:stretch>
            <a:fillRect/>
          </a:stretch>
        </p:blipFill>
        <p:spPr bwMode="auto">
          <a:xfrm>
            <a:off x="2643187" y="1736837"/>
            <a:ext cx="6905625" cy="4543425"/>
          </a:xfrm>
          <a:prstGeom prst="rect">
            <a:avLst/>
          </a:prstGeom>
          <a:noFill/>
          <a:ln w="9525">
            <a:noFill/>
            <a:miter lim="800000"/>
            <a:headEnd/>
            <a:tailEnd/>
          </a:ln>
        </p:spPr>
      </p:pic>
    </p:spTree>
    <p:extLst>
      <p:ext uri="{BB962C8B-B14F-4D97-AF65-F5344CB8AC3E}">
        <p14:creationId xmlns:p14="http://schemas.microsoft.com/office/powerpoint/2010/main" val="338315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  </a:t>
            </a:r>
            <a:r>
              <a:rPr lang="zh-CN" altLang="en-US" sz="2800" b="1" dirty="0">
                <a:solidFill>
                  <a:schemeClr val="bg1"/>
                </a:solidFill>
                <a:latin typeface="微软雅黑" panose="020B0503020204020204" pitchFamily="34" charset="-122"/>
                <a:ea typeface="微软雅黑" panose="020B0503020204020204" pitchFamily="34" charset="-122"/>
              </a:rPr>
              <a:t>宿主机和目标机</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34" name="Text Box 2"/>
          <p:cNvSpPr txBox="1">
            <a:spLocks noChangeArrowheads="1"/>
          </p:cNvSpPr>
          <p:nvPr/>
        </p:nvSpPr>
        <p:spPr bwMode="auto">
          <a:xfrm>
            <a:off x="642688" y="1856086"/>
            <a:ext cx="10742004" cy="2911053"/>
          </a:xfrm>
          <a:prstGeom prst="rect">
            <a:avLst/>
          </a:prstGeom>
          <a:noFill/>
          <a:ln w="9525">
            <a:noFill/>
            <a:miter lim="800000"/>
            <a:headEnd/>
            <a:tailEnd/>
          </a:ln>
          <a:effectLst/>
        </p:spPr>
        <p:txBody>
          <a:bodyPr wrap="square">
            <a:spAutoFit/>
          </a:bodyPr>
          <a:lstStyle/>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、本地工具（</a:t>
            </a:r>
            <a:r>
              <a:rPr lang="en-US" altLang="zh-CN" sz="2000" b="1" dirty="0">
                <a:solidFill>
                  <a:schemeClr val="bg1"/>
                </a:solidFill>
                <a:latin typeface="微软雅黑" panose="020B0503020204020204" pitchFamily="34" charset="-122"/>
                <a:ea typeface="微软雅黑" panose="020B0503020204020204" pitchFamily="34" charset="-122"/>
              </a:rPr>
              <a:t>native tool</a:t>
            </a:r>
            <a:r>
              <a:rPr lang="zh-CN" altLang="en-US" sz="2000" b="1" dirty="0">
                <a:solidFill>
                  <a:schemeClr val="bg1"/>
                </a:solidFill>
                <a:latin typeface="微软雅黑" panose="020B0503020204020204" pitchFamily="34" charset="-122"/>
                <a:ea typeface="微软雅黑" panose="020B0503020204020204" pitchFamily="34" charset="-122"/>
              </a:rPr>
              <a:t>）</a:t>
            </a: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宿主机的操作系统自带的编译器、汇编器、链接器等工具，称为</a:t>
            </a:r>
            <a:r>
              <a:rPr lang="zh-CN" altLang="en-US" sz="2000" dirty="0">
                <a:solidFill>
                  <a:srgbClr val="FFFF00"/>
                </a:solidFill>
                <a:latin typeface="微软雅黑" panose="020B0503020204020204" pitchFamily="34" charset="-122"/>
                <a:ea typeface="微软雅黑" panose="020B0503020204020204" pitchFamily="34" charset="-122"/>
              </a:rPr>
              <a:t>本地工具</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、交叉编译器（</a:t>
            </a:r>
            <a:r>
              <a:rPr lang="en-US" altLang="zh-CN" sz="2000" b="1" dirty="0">
                <a:solidFill>
                  <a:schemeClr val="bg1"/>
                </a:solidFill>
                <a:latin typeface="微软雅黑" panose="020B0503020204020204" pitchFamily="34" charset="-122"/>
                <a:ea typeface="微软雅黑" panose="020B0503020204020204" pitchFamily="34" charset="-122"/>
              </a:rPr>
              <a:t>cross-compiler</a:t>
            </a:r>
            <a:r>
              <a:rPr lang="zh-CN" altLang="en-US" sz="2000" b="1" dirty="0">
                <a:solidFill>
                  <a:schemeClr val="bg1"/>
                </a:solidFill>
                <a:latin typeface="微软雅黑" panose="020B0503020204020204" pitchFamily="34" charset="-122"/>
                <a:ea typeface="微软雅黑" panose="020B0503020204020204" pitchFamily="34" charset="-122"/>
              </a:rPr>
              <a:t>）</a:t>
            </a: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运行在宿主机上的、能将高级语言程序生成被目标机微处理器识别的二进制指令的工具软件，称为</a:t>
            </a:r>
            <a:r>
              <a:rPr lang="zh-CN" altLang="en-US" sz="2000" dirty="0">
                <a:solidFill>
                  <a:srgbClr val="FFFF00"/>
                </a:solidFill>
                <a:latin typeface="微软雅黑" panose="020B0503020204020204" pitchFamily="34" charset="-122"/>
                <a:ea typeface="微软雅黑" panose="020B0503020204020204" pitchFamily="34" charset="-122"/>
              </a:rPr>
              <a:t>交叉编译器</a:t>
            </a:r>
            <a:r>
              <a:rPr lang="zh-CN" altLang="en-US" sz="2000" dirty="0">
                <a:solidFill>
                  <a:schemeClr val="bg1"/>
                </a:solidFill>
                <a:latin typeface="微软雅黑" panose="020B0503020204020204" pitchFamily="34" charset="-122"/>
                <a:ea typeface="微软雅黑" panose="020B0503020204020204" pitchFamily="34" charset="-122"/>
              </a:rPr>
              <a:t>。</a:t>
            </a:r>
          </a:p>
          <a:p>
            <a:pPr>
              <a:lnSpc>
                <a:spcPct val="120000"/>
              </a:lnSpc>
              <a:spcBef>
                <a:spcPct val="20000"/>
              </a:spcBef>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642688" y="1066862"/>
            <a:ext cx="265008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9.1.1  </a:t>
            </a:r>
            <a:r>
              <a:rPr lang="zh-CN" altLang="en-US" sz="2400" b="1" dirty="0">
                <a:solidFill>
                  <a:srgbClr val="00B0F0"/>
                </a:solidFill>
                <a:latin typeface="微软雅黑" panose="020B0503020204020204" pitchFamily="34" charset="-122"/>
                <a:ea typeface="微软雅黑" panose="020B0503020204020204" pitchFamily="34" charset="-122"/>
              </a:rPr>
              <a:t>交叉编译器</a:t>
            </a:r>
          </a:p>
        </p:txBody>
      </p:sp>
    </p:spTree>
    <p:extLst>
      <p:ext uri="{BB962C8B-B14F-4D97-AF65-F5344CB8AC3E}">
        <p14:creationId xmlns:p14="http://schemas.microsoft.com/office/powerpoint/2010/main" val="3987092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10.1  </a:t>
            </a:r>
            <a:r>
              <a:rPr lang="zh-CN" altLang="en-US" sz="2400" b="1" dirty="0">
                <a:solidFill>
                  <a:schemeClr val="bg1"/>
                </a:solidFill>
                <a:latin typeface="微软雅黑" panose="020B0503020204020204" pitchFamily="34" charset="-122"/>
                <a:ea typeface="微软雅黑" panose="020B0503020204020204" pitchFamily="34" charset="-122"/>
              </a:rPr>
              <a:t>在宿主机上进行调试</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147015" cy="424732"/>
          </a:xfrm>
          <a:prstGeom prst="rect">
            <a:avLst/>
          </a:prstGeom>
        </p:spPr>
        <p:txBody>
          <a:bodyPr wrap="none">
            <a:spAutoFit/>
          </a:bodyPr>
          <a:lstStyle/>
          <a:p>
            <a:pPr>
              <a:lnSpc>
                <a:spcPct val="90000"/>
              </a:lnSpc>
              <a:buFontTx/>
              <a:buNone/>
            </a:pPr>
            <a:r>
              <a:rPr lang="en-US" altLang="zh-CN" sz="2400" b="1" dirty="0">
                <a:solidFill>
                  <a:srgbClr val="00B0F0"/>
                </a:solidFill>
                <a:latin typeface="微软雅黑" panose="020B0503020204020204" pitchFamily="34" charset="-122"/>
                <a:ea typeface="微软雅黑" panose="020B0503020204020204" pitchFamily="34" charset="-122"/>
              </a:rPr>
              <a:t>10.1.2  </a:t>
            </a:r>
            <a:r>
              <a:rPr lang="zh-CN" altLang="en-US" sz="2400" b="1" dirty="0">
                <a:solidFill>
                  <a:srgbClr val="00B0F0"/>
                </a:solidFill>
                <a:latin typeface="微软雅黑" panose="020B0503020204020204" pitchFamily="34" charset="-122"/>
                <a:ea typeface="微软雅黑" panose="020B0503020204020204" pitchFamily="34" charset="-122"/>
              </a:rPr>
              <a:t>调试中断程序</a:t>
            </a:r>
          </a:p>
        </p:txBody>
      </p:sp>
      <p:sp>
        <p:nvSpPr>
          <p:cNvPr id="8" name="Text Box 2"/>
          <p:cNvSpPr txBox="1">
            <a:spLocks noChangeArrowheads="1"/>
          </p:cNvSpPr>
          <p:nvPr/>
        </p:nvSpPr>
        <p:spPr bwMode="auto">
          <a:xfrm>
            <a:off x="642688" y="1720765"/>
            <a:ext cx="10658523" cy="1657441"/>
          </a:xfrm>
          <a:prstGeom prst="rect">
            <a:avLst/>
          </a:prstGeom>
          <a:noFill/>
          <a:ln w="9525">
            <a:noFill/>
            <a:miter lim="800000"/>
            <a:headEnd/>
            <a:tailEnd/>
          </a:ln>
          <a:effectLst/>
        </p:spPr>
        <p:txBody>
          <a:bodyPr wrap="square">
            <a:spAutoFit/>
          </a:bodyPr>
          <a:lstStyle/>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我们曾经讲过这么一个观点：</a:t>
            </a:r>
            <a:r>
              <a:rPr lang="zh-CN" altLang="en-US" sz="2000" dirty="0">
                <a:solidFill>
                  <a:srgbClr val="FFFF00"/>
                </a:solidFill>
                <a:latin typeface="微软雅黑" panose="020B0503020204020204" pitchFamily="34" charset="-122"/>
                <a:ea typeface="微软雅黑" panose="020B0503020204020204" pitchFamily="34" charset="-122"/>
              </a:rPr>
              <a:t>中断是嵌入式软件的驱动力。</a:t>
            </a:r>
            <a:endParaRPr lang="en-US" altLang="zh-CN" sz="2000" dirty="0">
              <a:solidFill>
                <a:srgbClr val="FFFF00"/>
              </a:solidFill>
              <a:latin typeface="微软雅黑" panose="020B0503020204020204" pitchFamily="34" charset="-122"/>
              <a:ea typeface="微软雅黑" panose="020B0503020204020204" pitchFamily="34" charset="-122"/>
            </a:endParaRPr>
          </a:p>
          <a:p>
            <a:pPr>
              <a:lnSpc>
                <a:spcPct val="120000"/>
              </a:lnSpc>
              <a:spcBef>
                <a:spcPct val="20000"/>
              </a:spcBef>
            </a:pP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由于大多数嵌入式系统是因为发生中断或执行中断程序而产生相应的动作，因此，测试支架中必须包含中断程序。</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3348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10.1  </a:t>
            </a:r>
            <a:r>
              <a:rPr lang="zh-CN" altLang="en-US" sz="2400" b="1" dirty="0">
                <a:solidFill>
                  <a:schemeClr val="bg1"/>
                </a:solidFill>
                <a:latin typeface="微软雅黑" panose="020B0503020204020204" pitchFamily="34" charset="-122"/>
                <a:ea typeface="微软雅黑" panose="020B0503020204020204" pitchFamily="34" charset="-122"/>
              </a:rPr>
              <a:t>在宿主机上进行调试</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4070345" cy="424732"/>
          </a:xfrm>
          <a:prstGeom prst="rect">
            <a:avLst/>
          </a:prstGeom>
        </p:spPr>
        <p:txBody>
          <a:bodyPr wrap="none">
            <a:spAutoFit/>
          </a:bodyPr>
          <a:lstStyle/>
          <a:p>
            <a:pPr>
              <a:lnSpc>
                <a:spcPct val="90000"/>
              </a:lnSpc>
              <a:buFontTx/>
              <a:buNone/>
            </a:pPr>
            <a:r>
              <a:rPr lang="en-US" altLang="zh-CN" sz="2400" b="1" dirty="0">
                <a:solidFill>
                  <a:srgbClr val="00B0F0"/>
                </a:solidFill>
                <a:latin typeface="微软雅黑" panose="020B0503020204020204" pitchFamily="34" charset="-122"/>
                <a:ea typeface="微软雅黑" panose="020B0503020204020204" pitchFamily="34" charset="-122"/>
              </a:rPr>
              <a:t>10.1.3  </a:t>
            </a:r>
            <a:r>
              <a:rPr lang="zh-CN" altLang="en-US" sz="2400" b="1" dirty="0">
                <a:solidFill>
                  <a:srgbClr val="00B0F0"/>
                </a:solidFill>
                <a:latin typeface="微软雅黑" panose="020B0503020204020204" pitchFamily="34" charset="-122"/>
                <a:ea typeface="微软雅黑" panose="020B0503020204020204" pitchFamily="34" charset="-122"/>
              </a:rPr>
              <a:t>调试定时器中断程序</a:t>
            </a:r>
          </a:p>
        </p:txBody>
      </p:sp>
      <p:sp>
        <p:nvSpPr>
          <p:cNvPr id="8" name="Text Box 2"/>
          <p:cNvSpPr txBox="1">
            <a:spLocks noChangeArrowheads="1"/>
          </p:cNvSpPr>
          <p:nvPr/>
        </p:nvSpPr>
        <p:spPr bwMode="auto">
          <a:xfrm>
            <a:off x="642688" y="1720765"/>
            <a:ext cx="10658523" cy="427040"/>
          </a:xfrm>
          <a:prstGeom prst="rect">
            <a:avLst/>
          </a:prstGeom>
          <a:noFill/>
          <a:ln w="9525">
            <a:noFill/>
            <a:miter lim="800000"/>
            <a:headEnd/>
            <a:tailEnd/>
          </a:ln>
          <a:effectLst/>
        </p:spPr>
        <p:txBody>
          <a:bodyPr wrap="square">
            <a:spAutoFit/>
          </a:bodyPr>
          <a:lstStyle/>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定时器中断程序也是测试支架软件必须调用的一个中断程序。调试定时器中断时应注意什么？</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8651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10.1  </a:t>
            </a:r>
            <a:r>
              <a:rPr lang="zh-CN" altLang="en-US" sz="2400" b="1" dirty="0">
                <a:solidFill>
                  <a:schemeClr val="bg1"/>
                </a:solidFill>
                <a:latin typeface="微软雅黑" panose="020B0503020204020204" pitchFamily="34" charset="-122"/>
                <a:ea typeface="微软雅黑" panose="020B0503020204020204" pitchFamily="34" charset="-122"/>
              </a:rPr>
              <a:t>在宿主机上进行调试</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4070345" cy="424732"/>
          </a:xfrm>
          <a:prstGeom prst="rect">
            <a:avLst/>
          </a:prstGeom>
        </p:spPr>
        <p:txBody>
          <a:bodyPr wrap="none">
            <a:spAutoFit/>
          </a:bodyPr>
          <a:lstStyle/>
          <a:p>
            <a:pPr>
              <a:lnSpc>
                <a:spcPct val="90000"/>
              </a:lnSpc>
              <a:buFontTx/>
              <a:buNone/>
            </a:pPr>
            <a:r>
              <a:rPr lang="en-US" altLang="zh-CN" sz="2400" b="1" dirty="0">
                <a:solidFill>
                  <a:srgbClr val="00B0F0"/>
                </a:solidFill>
                <a:latin typeface="微软雅黑" panose="020B0503020204020204" pitchFamily="34" charset="-122"/>
                <a:ea typeface="微软雅黑" panose="020B0503020204020204" pitchFamily="34" charset="-122"/>
              </a:rPr>
              <a:t>10.1.4  </a:t>
            </a:r>
            <a:r>
              <a:rPr lang="zh-CN" altLang="en-US" sz="2400" b="1" dirty="0">
                <a:solidFill>
                  <a:srgbClr val="00B0F0"/>
                </a:solidFill>
                <a:latin typeface="微软雅黑" panose="020B0503020204020204" pitchFamily="34" charset="-122"/>
                <a:ea typeface="微软雅黑" panose="020B0503020204020204" pitchFamily="34" charset="-122"/>
              </a:rPr>
              <a:t>脚本文件和输出文件</a:t>
            </a:r>
          </a:p>
        </p:txBody>
      </p:sp>
      <p:sp>
        <p:nvSpPr>
          <p:cNvPr id="8" name="Text Box 2"/>
          <p:cNvSpPr txBox="1">
            <a:spLocks noChangeArrowheads="1"/>
          </p:cNvSpPr>
          <p:nvPr/>
        </p:nvSpPr>
        <p:spPr bwMode="auto">
          <a:xfrm>
            <a:off x="642688" y="1720765"/>
            <a:ext cx="10658523" cy="1658146"/>
          </a:xfrm>
          <a:prstGeom prst="rect">
            <a:avLst/>
          </a:prstGeom>
          <a:noFill/>
          <a:ln w="9525">
            <a:noFill/>
            <a:miter lim="800000"/>
            <a:headEnd/>
            <a:tailEnd/>
          </a:ln>
          <a:effectLst/>
        </p:spPr>
        <p:txBody>
          <a:bodyPr wrap="square">
            <a:spAutoFit/>
          </a:bodyPr>
          <a:lstStyle/>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测试支架代码使用的数据最好是采用键盘输入或者从数据文件中读入到脚本，通过脚本直接进行调试。</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阅读图</a:t>
            </a:r>
            <a:r>
              <a:rPr lang="en-US" altLang="zh-CN" sz="2000" dirty="0">
                <a:solidFill>
                  <a:schemeClr val="bg1"/>
                </a:solidFill>
                <a:latin typeface="微软雅黑" panose="020B0503020204020204" pitchFamily="34" charset="-122"/>
                <a:ea typeface="微软雅黑" panose="020B0503020204020204" pitchFamily="34" charset="-122"/>
              </a:rPr>
              <a:t>10-5</a:t>
            </a:r>
            <a:r>
              <a:rPr lang="zh-CN" altLang="en-US" sz="2000" dirty="0">
                <a:solidFill>
                  <a:schemeClr val="bg1"/>
                </a:solidFill>
                <a:latin typeface="微软雅黑" panose="020B0503020204020204" pitchFamily="34" charset="-122"/>
                <a:ea typeface="微软雅黑" panose="020B0503020204020204" pitchFamily="34" charset="-122"/>
              </a:rPr>
              <a:t>和图</a:t>
            </a:r>
            <a:r>
              <a:rPr lang="en-US" altLang="zh-CN" sz="2000" dirty="0">
                <a:solidFill>
                  <a:schemeClr val="bg1"/>
                </a:solidFill>
                <a:latin typeface="微软雅黑" panose="020B0503020204020204" pitchFamily="34" charset="-122"/>
                <a:ea typeface="微软雅黑" panose="020B0503020204020204" pitchFamily="34" charset="-122"/>
              </a:rPr>
              <a:t>10-6</a:t>
            </a:r>
            <a:r>
              <a:rPr lang="zh-CN" altLang="en-US" sz="2000" dirty="0">
                <a:solidFill>
                  <a:schemeClr val="bg1"/>
                </a:solidFill>
                <a:latin typeface="微软雅黑" panose="020B0503020204020204" pitchFamily="34" charset="-122"/>
                <a:ea typeface="微软雅黑" panose="020B0503020204020204" pitchFamily="34" charset="-122"/>
              </a:rPr>
              <a:t>，注意输出文件的作用。</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0057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嵌入式系统实验介绍</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Text Box 2"/>
          <p:cNvSpPr txBox="1">
            <a:spLocks noChangeArrowheads="1"/>
          </p:cNvSpPr>
          <p:nvPr/>
        </p:nvSpPr>
        <p:spPr bwMode="auto">
          <a:xfrm>
            <a:off x="4228554" y="2216601"/>
            <a:ext cx="4219113" cy="2547685"/>
          </a:xfrm>
          <a:prstGeom prst="rect">
            <a:avLst/>
          </a:prstGeom>
          <a:noFill/>
          <a:ln w="9525">
            <a:noFill/>
            <a:miter lim="800000"/>
            <a:headEnd/>
            <a:tailEnd/>
          </a:ln>
          <a:effectLst/>
        </p:spPr>
        <p:txBody>
          <a:bodyPr wrap="square">
            <a:spAutoFit/>
          </a:bodyPr>
          <a:lstStyle/>
          <a:p>
            <a:pPr marL="342900" indent="-342900">
              <a:lnSpc>
                <a:spcPct val="200000"/>
              </a:lnSpc>
              <a:buFont typeface="Wingdings" panose="05000000000000000000" pitchFamily="2" charset="2"/>
              <a:buChar char="u"/>
            </a:pPr>
            <a:r>
              <a:rPr lang="zh-CN" altLang="en-US" sz="2800" dirty="0">
                <a:solidFill>
                  <a:schemeClr val="bg1"/>
                </a:solidFill>
                <a:latin typeface="微软雅黑" panose="020B0503020204020204" pitchFamily="34" charset="-122"/>
                <a:ea typeface="微软雅黑" panose="020B0503020204020204" pitchFamily="34" charset="-122"/>
              </a:rPr>
              <a:t>实验箱介绍和硬件准备</a:t>
            </a:r>
            <a:endParaRPr lang="en-US" altLang="zh-CN" sz="2800" dirty="0">
              <a:solidFill>
                <a:schemeClr val="bg1"/>
              </a:solidFill>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800" dirty="0">
                <a:solidFill>
                  <a:schemeClr val="bg1"/>
                </a:solidFill>
                <a:latin typeface="微软雅黑" panose="020B0503020204020204" pitchFamily="34" charset="-122"/>
                <a:ea typeface="微软雅黑" panose="020B0503020204020204" pitchFamily="34" charset="-122"/>
              </a:rPr>
              <a:t>上位机系统安装</a:t>
            </a:r>
            <a:endParaRPr lang="en-US" altLang="zh-CN" sz="2800" dirty="0">
              <a:solidFill>
                <a:schemeClr val="bg1"/>
              </a:solidFill>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u"/>
            </a:pPr>
            <a:r>
              <a:rPr lang="zh-CN" altLang="en-US" sz="2800" dirty="0">
                <a:solidFill>
                  <a:schemeClr val="bg1"/>
                </a:solidFill>
                <a:latin typeface="微软雅黑" panose="020B0503020204020204" pitchFamily="34" charset="-122"/>
                <a:ea typeface="微软雅黑" panose="020B0503020204020204" pitchFamily="34" charset="-122"/>
              </a:rPr>
              <a:t>实验内容介绍</a:t>
            </a:r>
          </a:p>
        </p:txBody>
      </p:sp>
    </p:spTree>
    <p:extLst>
      <p:ext uri="{BB962C8B-B14F-4D97-AF65-F5344CB8AC3E}">
        <p14:creationId xmlns:p14="http://schemas.microsoft.com/office/powerpoint/2010/main" val="3607606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一、硬件准备</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1664238" cy="424732"/>
          </a:xfrm>
          <a:prstGeom prst="rect">
            <a:avLst/>
          </a:prstGeom>
        </p:spPr>
        <p:txBody>
          <a:bodyPr wrap="none">
            <a:spAutoFit/>
          </a:bodyPr>
          <a:lstStyle/>
          <a:p>
            <a:pPr>
              <a:lnSpc>
                <a:spcPct val="90000"/>
              </a:lnSpc>
              <a:buFontTx/>
              <a:buNone/>
            </a:pPr>
            <a:r>
              <a:rPr lang="zh-CN" altLang="en-US" sz="2400" b="1" dirty="0">
                <a:solidFill>
                  <a:srgbClr val="00B0F0"/>
                </a:solidFill>
                <a:latin typeface="微软雅黑" panose="020B0503020204020204" pitchFamily="34" charset="-122"/>
                <a:ea typeface="微软雅黑" panose="020B0503020204020204" pitchFamily="34" charset="-122"/>
              </a:rPr>
              <a:t>串口转</a:t>
            </a:r>
            <a:r>
              <a:rPr lang="en-US" altLang="zh-CN" sz="2400" b="1" dirty="0" err="1">
                <a:solidFill>
                  <a:srgbClr val="00B0F0"/>
                </a:solidFill>
                <a:latin typeface="微软雅黑" panose="020B0503020204020204" pitchFamily="34" charset="-122"/>
                <a:ea typeface="微软雅黑" panose="020B0503020204020204" pitchFamily="34" charset="-122"/>
              </a:rPr>
              <a:t>usb</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6" name="Picture 2">
            <a:extLst>
              <a:ext uri="{FF2B5EF4-FFF2-40B4-BE49-F238E27FC236}">
                <a16:creationId xmlns:a16="http://schemas.microsoft.com/office/drawing/2014/main" id="{60F49D78-D074-4E8C-9ECF-7FF9B9E12A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0685" y="1819153"/>
            <a:ext cx="7750629" cy="4359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687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一、硬件准备</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031325" cy="424732"/>
          </a:xfrm>
          <a:prstGeom prst="rect">
            <a:avLst/>
          </a:prstGeom>
        </p:spPr>
        <p:txBody>
          <a:bodyPr wrap="none">
            <a:spAutoFit/>
          </a:bodyPr>
          <a:lstStyle/>
          <a:p>
            <a:pPr>
              <a:lnSpc>
                <a:spcPct val="90000"/>
              </a:lnSpc>
              <a:buFontTx/>
              <a:buNone/>
            </a:pPr>
            <a:r>
              <a:rPr lang="zh-CN" altLang="en-US" sz="2400" b="1" dirty="0">
                <a:solidFill>
                  <a:srgbClr val="00B0F0"/>
                </a:solidFill>
                <a:latin typeface="微软雅黑" panose="020B0503020204020204" pitchFamily="34" charset="-122"/>
                <a:ea typeface="微软雅黑" panose="020B0503020204020204" pitchFamily="34" charset="-122"/>
              </a:rPr>
              <a:t>实验箱总体图</a:t>
            </a:r>
          </a:p>
        </p:txBody>
      </p:sp>
      <p:pic>
        <p:nvPicPr>
          <p:cNvPr id="7" name="Picture 2">
            <a:extLst>
              <a:ext uri="{FF2B5EF4-FFF2-40B4-BE49-F238E27FC236}">
                <a16:creationId xmlns:a16="http://schemas.microsoft.com/office/drawing/2014/main" id="{63E04E42-61B5-4266-BBDD-76D6293A26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315" y="1643268"/>
            <a:ext cx="4801370" cy="4403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8850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一、硬件准备</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2031325" cy="424732"/>
          </a:xfrm>
          <a:prstGeom prst="rect">
            <a:avLst/>
          </a:prstGeom>
        </p:spPr>
        <p:txBody>
          <a:bodyPr wrap="none">
            <a:spAutoFit/>
          </a:bodyPr>
          <a:lstStyle/>
          <a:p>
            <a:pPr>
              <a:lnSpc>
                <a:spcPct val="90000"/>
              </a:lnSpc>
              <a:buFontTx/>
              <a:buNone/>
            </a:pPr>
            <a:r>
              <a:rPr lang="zh-CN" altLang="en-US" sz="2400" b="1" dirty="0">
                <a:solidFill>
                  <a:srgbClr val="00B0F0"/>
                </a:solidFill>
                <a:latin typeface="微软雅黑" panose="020B0503020204020204" pitchFamily="34" charset="-122"/>
                <a:ea typeface="微软雅黑" panose="020B0503020204020204" pitchFamily="34" charset="-122"/>
              </a:rPr>
              <a:t>实验箱总体图</a:t>
            </a:r>
          </a:p>
        </p:txBody>
      </p:sp>
      <p:pic>
        <p:nvPicPr>
          <p:cNvPr id="6" name="Picture 2" descr="D:\360安全浏览器下载\20180309110619900.jpg">
            <a:extLst>
              <a:ext uri="{FF2B5EF4-FFF2-40B4-BE49-F238E27FC236}">
                <a16:creationId xmlns:a16="http://schemas.microsoft.com/office/drawing/2014/main" id="{A2FA9441-9222-4CDC-8F62-E3E307235B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3046" y="1659841"/>
            <a:ext cx="8545907" cy="463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555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二、上位机系统安装</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Rectangle 3"/>
          <p:cNvSpPr txBox="1">
            <a:spLocks noChangeArrowheads="1"/>
          </p:cNvSpPr>
          <p:nvPr/>
        </p:nvSpPr>
        <p:spPr>
          <a:xfrm>
            <a:off x="819664" y="1509583"/>
            <a:ext cx="10589741" cy="3674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Win10 + </a:t>
            </a:r>
            <a:r>
              <a:rPr lang="en-US" altLang="zh-CN" sz="2000" dirty="0" err="1">
                <a:solidFill>
                  <a:schemeClr val="bg1"/>
                </a:solidFill>
                <a:latin typeface="微软雅黑" panose="020B0503020204020204" pitchFamily="34" charset="-122"/>
                <a:ea typeface="微软雅黑" panose="020B0503020204020204" pitchFamily="34" charset="-122"/>
              </a:rPr>
              <a:t>Vmware</a:t>
            </a:r>
            <a:r>
              <a:rPr lang="en-US" altLang="zh-CN" sz="2000" dirty="0">
                <a:solidFill>
                  <a:schemeClr val="bg1"/>
                </a:solidFill>
                <a:latin typeface="微软雅黑" panose="020B0503020204020204" pitchFamily="34" charset="-122"/>
                <a:ea typeface="微软雅黑" panose="020B0503020204020204" pitchFamily="34" charset="-122"/>
              </a:rPr>
              <a:t>+ Fedora 8</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总目录：</a:t>
            </a:r>
            <a:r>
              <a:rPr lang="en-US" altLang="zh-CN" sz="2000" dirty="0">
                <a:solidFill>
                  <a:schemeClr val="bg1"/>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http://archives.fedoraproject.org/pub/</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不再支持或维护的版本：</a:t>
            </a:r>
            <a:r>
              <a:rPr lang="en-US" altLang="zh-CN" sz="2000" dirty="0">
                <a:solidFill>
                  <a:schemeClr val="bg1"/>
                </a:solidFill>
                <a:latin typeface="微软雅黑" panose="020B0503020204020204" pitchFamily="34" charset="-122"/>
                <a:ea typeface="微软雅黑" panose="020B0503020204020204" pitchFamily="34" charset="-122"/>
                <a:hlinkClick r:id="rId5">
                  <a:extLst>
                    <a:ext uri="{A12FA001-AC4F-418D-AE19-62706E023703}">
                      <ahyp:hlinkClr xmlns:ahyp="http://schemas.microsoft.com/office/drawing/2018/hyperlinkcolor" val="tx"/>
                    </a:ext>
                  </a:extLst>
                </a:hlinkClick>
              </a:rPr>
              <a:t>http://archives.fedoraproject.org/pub/archive/</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Fedora 8</a:t>
            </a:r>
            <a:r>
              <a:rPr lang="zh-CN" altLang="en-US" sz="2000" dirty="0">
                <a:solidFill>
                  <a:schemeClr val="bg1"/>
                </a:solidFill>
                <a:latin typeface="微软雅黑" panose="020B0503020204020204" pitchFamily="34" charset="-122"/>
                <a:ea typeface="微软雅黑" panose="020B0503020204020204" pitchFamily="34" charset="-122"/>
              </a:rPr>
              <a:t>下载，不要下载</a:t>
            </a:r>
            <a:r>
              <a:rPr lang="en-US" altLang="zh-CN" sz="2000" dirty="0">
                <a:solidFill>
                  <a:schemeClr val="bg1"/>
                </a:solidFill>
                <a:latin typeface="微软雅黑" panose="020B0503020204020204" pitchFamily="34" charset="-122"/>
                <a:ea typeface="微软雅黑" panose="020B0503020204020204" pitchFamily="34" charset="-122"/>
              </a:rPr>
              <a:t>Live</a:t>
            </a:r>
            <a:r>
              <a:rPr lang="zh-CN" altLang="en-US" sz="2000" dirty="0">
                <a:solidFill>
                  <a:schemeClr val="bg1"/>
                </a:solidFill>
                <a:latin typeface="微软雅黑" panose="020B0503020204020204" pitchFamily="34" charset="-122"/>
                <a:ea typeface="微软雅黑" panose="020B0503020204020204" pitchFamily="34" charset="-122"/>
              </a:rPr>
              <a:t>版本</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https://archives.fedoraproject.org/pub/archive/fedora/linux/releases/8/Fedora/x86_64/iso/</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0600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二、上位机系统安装</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1415772" cy="424732"/>
          </a:xfrm>
          <a:prstGeom prst="rect">
            <a:avLst/>
          </a:prstGeom>
        </p:spPr>
        <p:txBody>
          <a:bodyPr wrap="none">
            <a:spAutoFit/>
          </a:bodyPr>
          <a:lstStyle/>
          <a:p>
            <a:pPr>
              <a:lnSpc>
                <a:spcPct val="90000"/>
              </a:lnSpc>
              <a:buFontTx/>
              <a:buNone/>
            </a:pPr>
            <a:r>
              <a:rPr lang="zh-CN" altLang="en-US" sz="2400" b="1" dirty="0">
                <a:solidFill>
                  <a:srgbClr val="00B0F0"/>
                </a:solidFill>
                <a:latin typeface="微软雅黑" panose="020B0503020204020204" pitchFamily="34" charset="-122"/>
                <a:ea typeface="微软雅黑" panose="020B0503020204020204" pitchFamily="34" charset="-122"/>
              </a:rPr>
              <a:t>超级终端</a:t>
            </a:r>
          </a:p>
        </p:txBody>
      </p:sp>
      <p:sp>
        <p:nvSpPr>
          <p:cNvPr id="9" name="Rectangle 3">
            <a:extLst>
              <a:ext uri="{FF2B5EF4-FFF2-40B4-BE49-F238E27FC236}">
                <a16:creationId xmlns:a16="http://schemas.microsoft.com/office/drawing/2014/main" id="{0B3BD2DA-94BF-422E-9990-ECD7D7767C9A}"/>
              </a:ext>
            </a:extLst>
          </p:cNvPr>
          <p:cNvSpPr txBox="1">
            <a:spLocks noChangeArrowheads="1"/>
          </p:cNvSpPr>
          <p:nvPr/>
        </p:nvSpPr>
        <p:spPr>
          <a:xfrm>
            <a:off x="642688" y="1754282"/>
            <a:ext cx="10589741" cy="3674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bg1"/>
                </a:solidFill>
                <a:latin typeface="微软雅黑" panose="020B0503020204020204" pitchFamily="34" charset="-122"/>
                <a:ea typeface="微软雅黑" panose="020B0503020204020204" pitchFamily="34" charset="-122"/>
              </a:rPr>
              <a:t>安装</a:t>
            </a:r>
            <a:r>
              <a:rPr lang="en-US" altLang="zh-CN" sz="2400" dirty="0" err="1">
                <a:solidFill>
                  <a:schemeClr val="bg1"/>
                </a:solidFill>
                <a:latin typeface="微软雅黑" panose="020B0503020204020204" pitchFamily="34" charset="-122"/>
                <a:ea typeface="微软雅黑" panose="020B0503020204020204" pitchFamily="34" charset="-122"/>
              </a:rPr>
              <a:t>SecureCRT</a:t>
            </a:r>
            <a:r>
              <a:rPr lang="en-US" altLang="zh-CN" sz="2400" dirty="0">
                <a:solidFill>
                  <a:schemeClr val="bg1"/>
                </a:solidFill>
                <a:latin typeface="微软雅黑" panose="020B0503020204020204" pitchFamily="34" charset="-122"/>
                <a:ea typeface="微软雅黑" panose="020B0503020204020204" pitchFamily="34" charset="-122"/>
              </a:rPr>
              <a:t> 8.1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3792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400" b="1">
                <a:solidFill>
                  <a:schemeClr val="bg1"/>
                </a:solidFill>
                <a:latin typeface="微软雅黑" panose="020B0503020204020204" pitchFamily="34" charset="-122"/>
                <a:ea typeface="微软雅黑" panose="020B0503020204020204" pitchFamily="34" charset="-122"/>
              </a:rPr>
              <a:t>三、实验内容介绍</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9" name="Rectangle 3">
            <a:extLst>
              <a:ext uri="{FF2B5EF4-FFF2-40B4-BE49-F238E27FC236}">
                <a16:creationId xmlns:a16="http://schemas.microsoft.com/office/drawing/2014/main" id="{0B3BD2DA-94BF-422E-9990-ECD7D7767C9A}"/>
              </a:ext>
            </a:extLst>
          </p:cNvPr>
          <p:cNvSpPr txBox="1">
            <a:spLocks noChangeArrowheads="1"/>
          </p:cNvSpPr>
          <p:nvPr/>
        </p:nvSpPr>
        <p:spPr>
          <a:xfrm>
            <a:off x="642688" y="1754282"/>
            <a:ext cx="10589741" cy="3674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solidFill>
                  <a:schemeClr val="bg1"/>
                </a:solidFill>
                <a:latin typeface="微软雅黑" panose="020B0503020204020204" pitchFamily="34" charset="-122"/>
                <a:ea typeface="微软雅黑" panose="020B0503020204020204" pitchFamily="34" charset="-122"/>
              </a:rPr>
              <a:t>一、多线程应用程序</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400" dirty="0">
                <a:solidFill>
                  <a:schemeClr val="bg1"/>
                </a:solidFill>
                <a:latin typeface="微软雅黑" panose="020B0503020204020204" pitchFamily="34" charset="-122"/>
                <a:ea typeface="微软雅黑" panose="020B0503020204020204" pitchFamily="34" charset="-122"/>
              </a:rPr>
              <a:t>二、</a:t>
            </a:r>
            <a:r>
              <a:rPr lang="en-US" altLang="zh-CN" sz="2400" dirty="0">
                <a:solidFill>
                  <a:schemeClr val="bg1"/>
                </a:solidFill>
                <a:latin typeface="微软雅黑" panose="020B0503020204020204" pitchFamily="34" charset="-122"/>
                <a:ea typeface="微软雅黑" panose="020B0503020204020204" pitchFamily="34" charset="-122"/>
              </a:rPr>
              <a:t>A/D</a:t>
            </a:r>
            <a:r>
              <a:rPr lang="zh-CN" altLang="en-US" sz="2400" dirty="0">
                <a:solidFill>
                  <a:schemeClr val="bg1"/>
                </a:solidFill>
                <a:latin typeface="微软雅黑" panose="020B0503020204020204" pitchFamily="34" charset="-122"/>
                <a:ea typeface="微软雅黑" panose="020B0503020204020204" pitchFamily="34" charset="-122"/>
              </a:rPr>
              <a:t>接口实验</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400" dirty="0">
                <a:solidFill>
                  <a:schemeClr val="bg1"/>
                </a:solidFill>
                <a:latin typeface="微软雅黑" panose="020B0503020204020204" pitchFamily="34" charset="-122"/>
                <a:ea typeface="微软雅黑" panose="020B0503020204020204" pitchFamily="34" charset="-122"/>
              </a:rPr>
              <a:t>三、</a:t>
            </a:r>
            <a:r>
              <a:rPr lang="en-US" altLang="zh-CN" sz="2400" dirty="0">
                <a:solidFill>
                  <a:schemeClr val="bg1"/>
                </a:solidFill>
                <a:latin typeface="微软雅黑" panose="020B0503020204020204" pitchFamily="34" charset="-122"/>
                <a:ea typeface="微软雅黑" panose="020B0503020204020204" pitchFamily="34" charset="-122"/>
              </a:rPr>
              <a:t>D/A</a:t>
            </a:r>
            <a:r>
              <a:rPr lang="zh-CN" altLang="en-US" sz="2400" dirty="0">
                <a:solidFill>
                  <a:schemeClr val="bg1"/>
                </a:solidFill>
                <a:latin typeface="微软雅黑" panose="020B0503020204020204" pitchFamily="34" charset="-122"/>
                <a:ea typeface="微软雅黑" panose="020B0503020204020204" pitchFamily="34" charset="-122"/>
              </a:rPr>
              <a:t>接口实验</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400" dirty="0">
                <a:solidFill>
                  <a:schemeClr val="bg1"/>
                </a:solidFill>
                <a:latin typeface="微软雅黑" panose="020B0503020204020204" pitchFamily="34" charset="-122"/>
                <a:ea typeface="微软雅黑" panose="020B0503020204020204" pitchFamily="34" charset="-122"/>
              </a:rPr>
              <a:t>四、</a:t>
            </a:r>
            <a:r>
              <a:rPr lang="en-US" altLang="zh-CN" sz="2400" dirty="0">
                <a:solidFill>
                  <a:schemeClr val="bg1"/>
                </a:solidFill>
                <a:latin typeface="微软雅黑" panose="020B0503020204020204" pitchFamily="34" charset="-122"/>
                <a:ea typeface="微软雅黑" panose="020B0503020204020204" pitchFamily="34" charset="-122"/>
              </a:rPr>
              <a:t>RS-485</a:t>
            </a:r>
            <a:r>
              <a:rPr lang="zh-CN" altLang="en-US" sz="2400" dirty="0">
                <a:solidFill>
                  <a:schemeClr val="bg1"/>
                </a:solidFill>
                <a:latin typeface="微软雅黑" panose="020B0503020204020204" pitchFamily="34" charset="-122"/>
                <a:ea typeface="微软雅黑" panose="020B0503020204020204" pitchFamily="34" charset="-122"/>
              </a:rPr>
              <a:t>通讯实验</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400" dirty="0">
                <a:solidFill>
                  <a:schemeClr val="bg1"/>
                </a:solidFill>
                <a:latin typeface="微软雅黑" panose="020B0503020204020204" pitchFamily="34" charset="-122"/>
                <a:ea typeface="微软雅黑" panose="020B0503020204020204" pitchFamily="34" charset="-122"/>
              </a:rPr>
              <a:t>五、</a:t>
            </a:r>
            <a:r>
              <a:rPr lang="en-US" altLang="zh-CN" sz="2400" dirty="0">
                <a:solidFill>
                  <a:schemeClr val="bg1"/>
                </a:solidFill>
                <a:latin typeface="微软雅黑" panose="020B0503020204020204" pitchFamily="34" charset="-122"/>
                <a:ea typeface="微软雅黑" panose="020B0503020204020204" pitchFamily="34" charset="-122"/>
              </a:rPr>
              <a:t>8</a:t>
            </a:r>
            <a:r>
              <a:rPr lang="zh-CN" altLang="en-US" sz="2400" dirty="0">
                <a:solidFill>
                  <a:schemeClr val="bg1"/>
                </a:solidFill>
                <a:latin typeface="微软雅黑" panose="020B0503020204020204" pitchFamily="34" charset="-122"/>
                <a:ea typeface="微软雅黑" panose="020B0503020204020204" pitchFamily="34" charset="-122"/>
              </a:rPr>
              <a:t>字数码管</a:t>
            </a:r>
          </a:p>
        </p:txBody>
      </p:sp>
    </p:spTree>
    <p:extLst>
      <p:ext uri="{BB962C8B-B14F-4D97-AF65-F5344CB8AC3E}">
        <p14:creationId xmlns:p14="http://schemas.microsoft.com/office/powerpoint/2010/main" val="279832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  </a:t>
            </a:r>
            <a:r>
              <a:rPr lang="zh-CN" altLang="en-US" sz="2800" b="1" dirty="0">
                <a:solidFill>
                  <a:schemeClr val="bg1"/>
                </a:solidFill>
                <a:latin typeface="微软雅黑" panose="020B0503020204020204" pitchFamily="34" charset="-122"/>
                <a:ea typeface="微软雅黑" panose="020B0503020204020204" pitchFamily="34" charset="-122"/>
              </a:rPr>
              <a:t>宿主机和目标机</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34" name="Text Box 2"/>
          <p:cNvSpPr txBox="1">
            <a:spLocks noChangeArrowheads="1"/>
          </p:cNvSpPr>
          <p:nvPr/>
        </p:nvSpPr>
        <p:spPr bwMode="auto">
          <a:xfrm>
            <a:off x="642688" y="1856086"/>
            <a:ext cx="10742004" cy="2069284"/>
          </a:xfrm>
          <a:prstGeom prst="rect">
            <a:avLst/>
          </a:prstGeom>
          <a:noFill/>
          <a:ln w="9525">
            <a:noFill/>
            <a:miter lim="800000"/>
            <a:headEnd/>
            <a:tailEnd/>
          </a:ln>
          <a:effectLst/>
        </p:spPr>
        <p:txBody>
          <a:bodyPr wrap="square">
            <a:spAutoFit/>
          </a:bodyPr>
          <a:lstStyle/>
          <a:p>
            <a:pPr>
              <a:lnSpc>
                <a:spcPct val="15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3</a:t>
            </a:r>
            <a:r>
              <a:rPr lang="zh-CN" altLang="en-US" sz="2000" b="1" dirty="0">
                <a:solidFill>
                  <a:schemeClr val="bg1"/>
                </a:solidFill>
                <a:latin typeface="微软雅黑" panose="020B0503020204020204" pitchFamily="34" charset="-122"/>
                <a:ea typeface="微软雅黑" panose="020B0503020204020204" pitchFamily="34" charset="-122"/>
              </a:rPr>
              <a:t>、注意事项</a:t>
            </a:r>
            <a:endParaRPr lang="zh-CN" altLang="en-US" sz="1600" b="1" dirty="0">
              <a:solidFill>
                <a:schemeClr val="bg1"/>
              </a:solidFill>
              <a:latin typeface="微软雅黑" panose="020B0503020204020204" pitchFamily="34" charset="-122"/>
              <a:ea typeface="微软雅黑" panose="020B0503020204020204" pitchFamily="34" charset="-122"/>
            </a:endParaRPr>
          </a:p>
          <a:p>
            <a:pPr>
              <a:lnSpc>
                <a:spcPct val="150000"/>
              </a:lnSpc>
              <a:spcBef>
                <a:spcPct val="200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经过本地编译器编译通过的 </a:t>
            </a:r>
            <a:r>
              <a:rPr lang="en-US" altLang="zh-CN" sz="2000" dirty="0">
                <a:solidFill>
                  <a:schemeClr val="bg1"/>
                </a:solidFill>
                <a:latin typeface="微软雅黑" panose="020B0503020204020204" pitchFamily="34" charset="-122"/>
                <a:ea typeface="微软雅黑" panose="020B0503020204020204" pitchFamily="34" charset="-122"/>
              </a:rPr>
              <a:t>C </a:t>
            </a:r>
            <a:r>
              <a:rPr lang="zh-CN" altLang="en-US" sz="2000" dirty="0">
                <a:solidFill>
                  <a:schemeClr val="bg1"/>
                </a:solidFill>
                <a:latin typeface="微软雅黑" panose="020B0503020204020204" pitchFamily="34" charset="-122"/>
                <a:ea typeface="微软雅黑" panose="020B0503020204020204" pitchFamily="34" charset="-122"/>
              </a:rPr>
              <a:t>或者 </a:t>
            </a:r>
            <a:r>
              <a:rPr lang="en-US" altLang="zh-CN" sz="2000" dirty="0">
                <a:solidFill>
                  <a:schemeClr val="bg1"/>
                </a:solidFill>
                <a:latin typeface="微软雅黑" panose="020B0503020204020204" pitchFamily="34" charset="-122"/>
                <a:ea typeface="微软雅黑" panose="020B0503020204020204" pitchFamily="34" charset="-122"/>
              </a:rPr>
              <a:t>C++ </a:t>
            </a:r>
            <a:r>
              <a:rPr lang="zh-CN" altLang="en-US" sz="2000" dirty="0">
                <a:solidFill>
                  <a:schemeClr val="bg1"/>
                </a:solidFill>
                <a:latin typeface="微软雅黑" panose="020B0503020204020204" pitchFamily="34" charset="-122"/>
                <a:ea typeface="微软雅黑" panose="020B0503020204020204" pitchFamily="34" charset="-122"/>
              </a:rPr>
              <a:t>程序，在交叉编译器可能会出错。</a:t>
            </a:r>
          </a:p>
          <a:p>
            <a:pPr>
              <a:lnSpc>
                <a:spcPct val="15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某些程序段能够在宿主机上通过交叉编译器的编译，但在目标机上运行可能出错。</a:t>
            </a:r>
          </a:p>
          <a:p>
            <a:pPr>
              <a:lnSpc>
                <a:spcPct val="15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通过交叉编译器编译的程序移植到相同微处理器构造的不同的目标机上也可能出错。</a:t>
            </a:r>
          </a:p>
        </p:txBody>
      </p:sp>
      <p:sp>
        <p:nvSpPr>
          <p:cNvPr id="5" name="矩形 4"/>
          <p:cNvSpPr/>
          <p:nvPr/>
        </p:nvSpPr>
        <p:spPr>
          <a:xfrm>
            <a:off x="642688" y="1066862"/>
            <a:ext cx="2650084"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9.1.1  </a:t>
            </a:r>
            <a:r>
              <a:rPr lang="zh-CN" altLang="en-US" sz="2400" b="1" dirty="0">
                <a:solidFill>
                  <a:srgbClr val="00B0F0"/>
                </a:solidFill>
                <a:latin typeface="微软雅黑" panose="020B0503020204020204" pitchFamily="34" charset="-122"/>
                <a:ea typeface="微软雅黑" panose="020B0503020204020204" pitchFamily="34" charset="-122"/>
              </a:rPr>
              <a:t>交叉编译器</a:t>
            </a:r>
          </a:p>
        </p:txBody>
      </p:sp>
    </p:spTree>
    <p:extLst>
      <p:ext uri="{BB962C8B-B14F-4D97-AF65-F5344CB8AC3E}">
        <p14:creationId xmlns:p14="http://schemas.microsoft.com/office/powerpoint/2010/main" val="1088797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三、实验内容介绍</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9" name="Rectangle 3">
            <a:extLst>
              <a:ext uri="{FF2B5EF4-FFF2-40B4-BE49-F238E27FC236}">
                <a16:creationId xmlns:a16="http://schemas.microsoft.com/office/drawing/2014/main" id="{0B3BD2DA-94BF-422E-9990-ECD7D7767C9A}"/>
              </a:ext>
            </a:extLst>
          </p:cNvPr>
          <p:cNvSpPr txBox="1">
            <a:spLocks noChangeArrowheads="1"/>
          </p:cNvSpPr>
          <p:nvPr/>
        </p:nvSpPr>
        <p:spPr>
          <a:xfrm>
            <a:off x="642688" y="1754282"/>
            <a:ext cx="10787312" cy="3674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、拷贝开发板光盘根目录下</a:t>
            </a:r>
            <a:r>
              <a:rPr lang="en-US" altLang="zh-CN" sz="2000" dirty="0">
                <a:solidFill>
                  <a:schemeClr val="bg1"/>
                </a:solidFill>
                <a:latin typeface="微软雅黑" panose="020B0503020204020204" pitchFamily="34" charset="-122"/>
                <a:ea typeface="微软雅黑" panose="020B0503020204020204" pitchFamily="34" charset="-122"/>
              </a:rPr>
              <a:t>/UP-CUP2440</a:t>
            </a:r>
            <a:r>
              <a:rPr lang="zh-CN" altLang="en-US" sz="2000" dirty="0">
                <a:solidFill>
                  <a:schemeClr val="bg1"/>
                </a:solidFill>
                <a:latin typeface="微软雅黑" panose="020B0503020204020204" pitchFamily="34" charset="-122"/>
                <a:ea typeface="微软雅黑" panose="020B0503020204020204" pitchFamily="34" charset="-122"/>
              </a:rPr>
              <a:t>目录到</a:t>
            </a:r>
            <a:r>
              <a:rPr lang="en-US" altLang="zh-CN" sz="2000" dirty="0">
                <a:solidFill>
                  <a:schemeClr val="bg1"/>
                </a:solidFill>
                <a:latin typeface="微软雅黑" panose="020B0503020204020204" pitchFamily="34" charset="-122"/>
                <a:ea typeface="微软雅黑" panose="020B0503020204020204" pitchFamily="34" charset="-122"/>
              </a:rPr>
              <a:t>Fedora 8</a:t>
            </a:r>
            <a:r>
              <a:rPr lang="zh-CN" altLang="en-US" sz="2000" dirty="0">
                <a:solidFill>
                  <a:schemeClr val="bg1"/>
                </a:solidFill>
                <a:latin typeface="微软雅黑" panose="020B0503020204020204" pitchFamily="34" charset="-122"/>
                <a:ea typeface="微软雅黑" panose="020B0503020204020204" pitchFamily="34" charset="-122"/>
              </a:rPr>
              <a:t>虚拟机，当中包含所有的实验源码。</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、通过</a:t>
            </a:r>
            <a:r>
              <a:rPr lang="en-US" altLang="zh-CN" sz="2000" dirty="0" err="1">
                <a:solidFill>
                  <a:schemeClr val="bg1"/>
                </a:solidFill>
                <a:latin typeface="微软雅黑" panose="020B0503020204020204" pitchFamily="34" charset="-122"/>
                <a:ea typeface="微软雅黑" panose="020B0503020204020204" pitchFamily="34" charset="-122"/>
              </a:rPr>
              <a:t>SecureCRT</a:t>
            </a:r>
            <a:r>
              <a:rPr lang="en-US" altLang="zh-CN" sz="2000" dirty="0">
                <a:solidFill>
                  <a:schemeClr val="bg1"/>
                </a:solidFill>
                <a:latin typeface="微软雅黑" panose="020B0503020204020204" pitchFamily="34" charset="-122"/>
                <a:ea typeface="微软雅黑" panose="020B0503020204020204" pitchFamily="34" charset="-122"/>
              </a:rPr>
              <a:t> 8.1</a:t>
            </a:r>
            <a:r>
              <a:rPr lang="zh-CN" altLang="en-US" sz="2000" dirty="0">
                <a:solidFill>
                  <a:schemeClr val="bg1"/>
                </a:solidFill>
                <a:latin typeface="微软雅黑" panose="020B0503020204020204" pitchFamily="34" charset="-122"/>
                <a:ea typeface="微软雅黑" panose="020B0503020204020204" pitchFamily="34" charset="-122"/>
              </a:rPr>
              <a:t>运行超级终端，通过串口线连接试验箱。</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chemeClr val="bg1"/>
                </a:solidFill>
                <a:latin typeface="微软雅黑" panose="020B0503020204020204" pitchFamily="34" charset="-122"/>
                <a:ea typeface="微软雅黑" panose="020B0503020204020204" pitchFamily="34" charset="-122"/>
              </a:rPr>
              <a:t>3</a:t>
            </a:r>
            <a:r>
              <a:rPr lang="zh-CN" altLang="en-US" sz="2000" dirty="0">
                <a:solidFill>
                  <a:schemeClr val="bg1"/>
                </a:solidFill>
                <a:latin typeface="微软雅黑" panose="020B0503020204020204" pitchFamily="34" charset="-122"/>
                <a:ea typeface="微软雅黑" panose="020B0503020204020204" pitchFamily="34" charset="-122"/>
              </a:rPr>
              <a:t>、在</a:t>
            </a:r>
            <a:r>
              <a:rPr lang="en-US" altLang="zh-CN" sz="2000" dirty="0">
                <a:solidFill>
                  <a:schemeClr val="bg1"/>
                </a:solidFill>
                <a:latin typeface="微软雅黑" panose="020B0503020204020204" pitchFamily="34" charset="-122"/>
                <a:ea typeface="微软雅黑" panose="020B0503020204020204" pitchFamily="34" charset="-122"/>
              </a:rPr>
              <a:t>Fedora 8</a:t>
            </a:r>
            <a:r>
              <a:rPr lang="zh-CN" altLang="en-US" sz="2000" dirty="0">
                <a:solidFill>
                  <a:schemeClr val="bg1"/>
                </a:solidFill>
                <a:latin typeface="微软雅黑" panose="020B0503020204020204" pitchFamily="34" charset="-122"/>
                <a:ea typeface="微软雅黑" panose="020B0503020204020204" pitchFamily="34" charset="-122"/>
              </a:rPr>
              <a:t>上运行</a:t>
            </a:r>
            <a:r>
              <a:rPr lang="en-US" altLang="zh-CN" sz="2000" dirty="0">
                <a:solidFill>
                  <a:schemeClr val="bg1"/>
                </a:solidFill>
                <a:latin typeface="微软雅黑" panose="020B0503020204020204" pitchFamily="34" charset="-122"/>
                <a:ea typeface="微软雅黑" panose="020B0503020204020204" pitchFamily="34" charset="-122"/>
              </a:rPr>
              <a:t>NFS</a:t>
            </a:r>
            <a:r>
              <a:rPr lang="zh-CN" altLang="en-US" sz="2000" dirty="0">
                <a:solidFill>
                  <a:schemeClr val="bg1"/>
                </a:solidFill>
                <a:latin typeface="微软雅黑" panose="020B0503020204020204" pitchFamily="34" charset="-122"/>
                <a:ea typeface="微软雅黑" panose="020B0503020204020204" pitchFamily="34" charset="-122"/>
              </a:rPr>
              <a:t>服务，共享</a:t>
            </a:r>
            <a:r>
              <a:rPr lang="en-US" altLang="zh-CN" sz="2000" dirty="0">
                <a:solidFill>
                  <a:schemeClr val="bg1"/>
                </a:solidFill>
                <a:latin typeface="微软雅黑" panose="020B0503020204020204" pitchFamily="34" charset="-122"/>
                <a:ea typeface="微软雅黑" panose="020B0503020204020204" pitchFamily="34" charset="-122"/>
              </a:rPr>
              <a:t>UP-CUP2440</a:t>
            </a:r>
            <a:r>
              <a:rPr lang="zh-CN" altLang="en-US" sz="2000" dirty="0">
                <a:solidFill>
                  <a:schemeClr val="bg1"/>
                </a:solidFill>
                <a:latin typeface="微软雅黑" panose="020B0503020204020204" pitchFamily="34" charset="-122"/>
                <a:ea typeface="微软雅黑" panose="020B0503020204020204" pitchFamily="34" charset="-122"/>
              </a:rPr>
              <a:t>目录下的源代码给试验箱。</a:t>
            </a:r>
          </a:p>
        </p:txBody>
      </p:sp>
    </p:spTree>
    <p:extLst>
      <p:ext uri="{BB962C8B-B14F-4D97-AF65-F5344CB8AC3E}">
        <p14:creationId xmlns:p14="http://schemas.microsoft.com/office/powerpoint/2010/main" val="990603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注意事项</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9" name="Rectangle 3">
            <a:extLst>
              <a:ext uri="{FF2B5EF4-FFF2-40B4-BE49-F238E27FC236}">
                <a16:creationId xmlns:a16="http://schemas.microsoft.com/office/drawing/2014/main" id="{0B3BD2DA-94BF-422E-9990-ECD7D7767C9A}"/>
              </a:ext>
            </a:extLst>
          </p:cNvPr>
          <p:cNvSpPr txBox="1">
            <a:spLocks noChangeArrowheads="1"/>
          </p:cNvSpPr>
          <p:nvPr/>
        </p:nvSpPr>
        <p:spPr>
          <a:xfrm>
            <a:off x="642688" y="1754282"/>
            <a:ext cx="10787312" cy="3674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关闭</a:t>
            </a:r>
            <a:r>
              <a:rPr lang="en-US" altLang="zh-CN" sz="2000" dirty="0">
                <a:solidFill>
                  <a:schemeClr val="bg1"/>
                </a:solidFill>
                <a:latin typeface="微软雅黑" panose="020B0503020204020204" pitchFamily="34" charset="-122"/>
                <a:ea typeface="微软雅黑" panose="020B0503020204020204" pitchFamily="34" charset="-122"/>
              </a:rPr>
              <a:t>win10</a:t>
            </a:r>
            <a:r>
              <a:rPr lang="zh-CN" altLang="en-US" sz="2000" dirty="0">
                <a:solidFill>
                  <a:schemeClr val="bg1"/>
                </a:solidFill>
                <a:latin typeface="微软雅黑" panose="020B0503020204020204" pitchFamily="34" charset="-122"/>
                <a:ea typeface="微软雅黑" panose="020B0503020204020204" pitchFamily="34" charset="-122"/>
              </a:rPr>
              <a:t>防火墙，关闭</a:t>
            </a:r>
            <a:r>
              <a:rPr lang="en-US" altLang="zh-CN" sz="2000" dirty="0">
                <a:solidFill>
                  <a:schemeClr val="bg1"/>
                </a:solidFill>
                <a:latin typeface="微软雅黑" panose="020B0503020204020204" pitchFamily="34" charset="-122"/>
                <a:ea typeface="微软雅黑" panose="020B0503020204020204" pitchFamily="34" charset="-122"/>
              </a:rPr>
              <a:t>Fedora</a:t>
            </a:r>
            <a:r>
              <a:rPr lang="zh-CN" altLang="en-US" sz="2000" dirty="0">
                <a:solidFill>
                  <a:schemeClr val="bg1"/>
                </a:solidFill>
                <a:latin typeface="微软雅黑" panose="020B0503020204020204" pitchFamily="34" charset="-122"/>
                <a:ea typeface="微软雅黑" panose="020B0503020204020204" pitchFamily="34" charset="-122"/>
              </a:rPr>
              <a:t>防火墙</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通过</a:t>
            </a:r>
            <a:r>
              <a:rPr lang="en-US" altLang="zh-CN" sz="2000" dirty="0">
                <a:solidFill>
                  <a:schemeClr val="bg1"/>
                </a:solidFill>
                <a:latin typeface="微软雅黑" panose="020B0503020204020204" pitchFamily="34" charset="-122"/>
                <a:ea typeface="微软雅黑" panose="020B0503020204020204" pitchFamily="34" charset="-122"/>
              </a:rPr>
              <a:t>ifconfig</a:t>
            </a:r>
            <a:r>
              <a:rPr lang="zh-CN" altLang="en-US" sz="2000" dirty="0">
                <a:solidFill>
                  <a:schemeClr val="bg1"/>
                </a:solidFill>
                <a:latin typeface="微软雅黑" panose="020B0503020204020204" pitchFamily="34" charset="-122"/>
                <a:ea typeface="微软雅黑" panose="020B0503020204020204" pitchFamily="34" charset="-122"/>
              </a:rPr>
              <a:t>命令配置</a:t>
            </a:r>
            <a:r>
              <a:rPr lang="en-US" altLang="zh-CN" sz="2000" dirty="0">
                <a:solidFill>
                  <a:schemeClr val="bg1"/>
                </a:solidFill>
                <a:latin typeface="微软雅黑" panose="020B0503020204020204" pitchFamily="34" charset="-122"/>
                <a:ea typeface="微软雅黑" panose="020B0503020204020204" pitchFamily="34" charset="-122"/>
              </a:rPr>
              <a:t>Fedora</a:t>
            </a:r>
            <a:r>
              <a:rPr lang="zh-CN" altLang="en-US" sz="2000" dirty="0">
                <a:solidFill>
                  <a:schemeClr val="bg1"/>
                </a:solidFill>
                <a:latin typeface="微软雅黑" panose="020B0503020204020204" pitchFamily="34" charset="-122"/>
                <a:ea typeface="微软雅黑" panose="020B0503020204020204" pitchFamily="34" charset="-122"/>
              </a:rPr>
              <a:t>虚拟机网卡</a:t>
            </a:r>
            <a:r>
              <a:rPr lang="en-US" altLang="zh-CN" sz="2000" dirty="0" err="1">
                <a:solidFill>
                  <a:schemeClr val="bg1"/>
                </a:solidFill>
                <a:latin typeface="微软雅黑" panose="020B0503020204020204" pitchFamily="34" charset="-122"/>
                <a:ea typeface="微软雅黑" panose="020B0503020204020204" pitchFamily="34" charset="-122"/>
              </a:rPr>
              <a:t>ip</a:t>
            </a:r>
            <a:r>
              <a:rPr lang="zh-CN" altLang="en-US" sz="2000" dirty="0">
                <a:solidFill>
                  <a:schemeClr val="bg1"/>
                </a:solidFill>
                <a:latin typeface="微软雅黑" panose="020B0503020204020204" pitchFamily="34" charset="-122"/>
                <a:ea typeface="微软雅黑" panose="020B0503020204020204" pitchFamily="34" charset="-122"/>
              </a:rPr>
              <a:t>和实验板</a:t>
            </a:r>
            <a:r>
              <a:rPr lang="en-US" altLang="zh-CN" sz="2000" dirty="0" err="1">
                <a:solidFill>
                  <a:schemeClr val="bg1"/>
                </a:solidFill>
                <a:latin typeface="微软雅黑" panose="020B0503020204020204" pitchFamily="34" charset="-122"/>
                <a:ea typeface="微软雅黑" panose="020B0503020204020204" pitchFamily="34" charset="-122"/>
              </a:rPr>
              <a:t>ip</a:t>
            </a:r>
            <a:r>
              <a:rPr lang="zh-CN" altLang="en-US" sz="2000" dirty="0">
                <a:solidFill>
                  <a:schemeClr val="bg1"/>
                </a:solidFill>
                <a:latin typeface="微软雅黑" panose="020B0503020204020204" pitchFamily="34" charset="-122"/>
                <a:ea typeface="微软雅黑" panose="020B0503020204020204" pitchFamily="34" charset="-122"/>
              </a:rPr>
              <a:t>，使他们处于同一网络。</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注意设置</a:t>
            </a:r>
            <a:r>
              <a:rPr lang="en-US" altLang="zh-CN" sz="2000" dirty="0">
                <a:solidFill>
                  <a:schemeClr val="bg1"/>
                </a:solidFill>
                <a:latin typeface="微软雅黑" panose="020B0503020204020204" pitchFamily="34" charset="-122"/>
                <a:ea typeface="微软雅黑" panose="020B0503020204020204" pitchFamily="34" charset="-122"/>
              </a:rPr>
              <a:t>Fedora</a:t>
            </a:r>
            <a:r>
              <a:rPr lang="zh-CN" altLang="en-US" sz="2000" dirty="0">
                <a:solidFill>
                  <a:schemeClr val="bg1"/>
                </a:solidFill>
                <a:latin typeface="微软雅黑" panose="020B0503020204020204" pitchFamily="34" charset="-122"/>
                <a:ea typeface="微软雅黑" panose="020B0503020204020204" pitchFamily="34" charset="-122"/>
              </a:rPr>
              <a:t>环境变量，保障</a:t>
            </a:r>
            <a:r>
              <a:rPr lang="en-US" altLang="zh-CN" sz="2000" dirty="0" err="1">
                <a:solidFill>
                  <a:schemeClr val="bg1"/>
                </a:solidFill>
                <a:latin typeface="微软雅黑" panose="020B0503020204020204" pitchFamily="34" charset="-122"/>
                <a:ea typeface="微软雅黑" panose="020B0503020204020204" pitchFamily="34" charset="-122"/>
              </a:rPr>
              <a:t>gcc</a:t>
            </a:r>
            <a:r>
              <a:rPr lang="zh-CN" altLang="en-US" sz="2000" dirty="0">
                <a:solidFill>
                  <a:schemeClr val="bg1"/>
                </a:solidFill>
                <a:latin typeface="微软雅黑" panose="020B0503020204020204" pitchFamily="34" charset="-122"/>
                <a:ea typeface="微软雅黑" panose="020B0503020204020204" pitchFamily="34" charset="-122"/>
              </a:rPr>
              <a:t>交叉编译环境通常</a:t>
            </a:r>
          </a:p>
        </p:txBody>
      </p:sp>
    </p:spTree>
    <p:extLst>
      <p:ext uri="{BB962C8B-B14F-4D97-AF65-F5344CB8AC3E}">
        <p14:creationId xmlns:p14="http://schemas.microsoft.com/office/powerpoint/2010/main" val="94782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  </a:t>
            </a:r>
            <a:r>
              <a:rPr lang="zh-CN" altLang="en-US" sz="2800" b="1" dirty="0">
                <a:solidFill>
                  <a:schemeClr val="bg1"/>
                </a:solidFill>
                <a:latin typeface="微软雅黑" panose="020B0503020204020204" pitchFamily="34" charset="-122"/>
                <a:ea typeface="微软雅黑" panose="020B0503020204020204" pitchFamily="34" charset="-122"/>
              </a:rPr>
              <a:t>宿主机和目标机</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34" name="Text Box 2"/>
          <p:cNvSpPr txBox="1">
            <a:spLocks noChangeArrowheads="1"/>
          </p:cNvSpPr>
          <p:nvPr/>
        </p:nvSpPr>
        <p:spPr bwMode="auto">
          <a:xfrm>
            <a:off x="642688" y="1856086"/>
            <a:ext cx="10742004" cy="3846694"/>
          </a:xfrm>
          <a:prstGeom prst="rect">
            <a:avLst/>
          </a:prstGeom>
          <a:noFill/>
          <a:ln w="9525">
            <a:noFill/>
            <a:miter lim="800000"/>
            <a:headEnd/>
            <a:tailEnd/>
          </a:ln>
          <a:effectLst/>
        </p:spPr>
        <p:txBody>
          <a:bodyPr wrap="square">
            <a:spAutoFit/>
          </a:bodyPr>
          <a:lstStyle/>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、交叉汇编器（</a:t>
            </a:r>
            <a:r>
              <a:rPr lang="en-US" altLang="zh-CN" sz="2000" b="1" dirty="0">
                <a:solidFill>
                  <a:schemeClr val="bg1"/>
                </a:solidFill>
                <a:latin typeface="微软雅黑" panose="020B0503020204020204" pitchFamily="34" charset="-122"/>
                <a:ea typeface="微软雅黑" panose="020B0503020204020204" pitchFamily="34" charset="-122"/>
              </a:rPr>
              <a:t>cross-assembler</a:t>
            </a:r>
            <a:r>
              <a:rPr lang="zh-CN" altLang="en-US" sz="2000" b="1" dirty="0">
                <a:solidFill>
                  <a:schemeClr val="bg1"/>
                </a:solidFill>
                <a:latin typeface="微软雅黑" panose="020B0503020204020204" pitchFamily="34" charset="-122"/>
                <a:ea typeface="微软雅黑" panose="020B0503020204020204" pitchFamily="34" charset="-122"/>
              </a:rPr>
              <a:t>）</a:t>
            </a: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运行在宿主机上的、能将汇编程序生成被目标机微处理器识别的二进制指令的工具软件，称为</a:t>
            </a:r>
            <a:r>
              <a:rPr lang="zh-CN" altLang="en-US" sz="2000" dirty="0">
                <a:solidFill>
                  <a:srgbClr val="FFFF00"/>
                </a:solidFill>
                <a:latin typeface="微软雅黑" panose="020B0503020204020204" pitchFamily="34" charset="-122"/>
                <a:ea typeface="微软雅黑" panose="020B0503020204020204" pitchFamily="34" charset="-122"/>
              </a:rPr>
              <a:t>交叉汇编器</a:t>
            </a:r>
            <a:r>
              <a:rPr lang="zh-CN" altLang="en-US" sz="2000" dirty="0">
                <a:solidFill>
                  <a:schemeClr val="bg1"/>
                </a:solidFill>
                <a:latin typeface="微软雅黑" panose="020B0503020204020204" pitchFamily="34" charset="-122"/>
                <a:ea typeface="微软雅黑" panose="020B0503020204020204" pitchFamily="34" charset="-122"/>
              </a:rPr>
              <a:t>。</a:t>
            </a:r>
          </a:p>
          <a:p>
            <a:pPr>
              <a:lnSpc>
                <a:spcPct val="150000"/>
              </a:lnSpc>
              <a:spcBef>
                <a:spcPct val="20000"/>
              </a:spcBef>
              <a:buFontTx/>
              <a:buChar char="•"/>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、工具链（</a:t>
            </a:r>
            <a:r>
              <a:rPr lang="en-US" altLang="zh-CN" sz="2000" b="1" dirty="0">
                <a:solidFill>
                  <a:schemeClr val="bg1"/>
                </a:solidFill>
                <a:latin typeface="微软雅黑" panose="020B0503020204020204" pitchFamily="34" charset="-122"/>
                <a:ea typeface="微软雅黑" panose="020B0503020204020204" pitchFamily="34" charset="-122"/>
              </a:rPr>
              <a:t>tool chain</a:t>
            </a:r>
            <a:r>
              <a:rPr lang="zh-CN" altLang="en-US" sz="2000" b="1" dirty="0">
                <a:solidFill>
                  <a:schemeClr val="bg1"/>
                </a:solidFill>
                <a:latin typeface="微软雅黑" panose="020B0503020204020204" pitchFamily="34" charset="-122"/>
                <a:ea typeface="微软雅黑" panose="020B0503020204020204" pitchFamily="34" charset="-122"/>
              </a:rPr>
              <a:t>）</a:t>
            </a: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将程序代码转换为能被目标机微处理器识别的二进制指令的过程中使用的相互兼容的各种工具软件的集合，称为</a:t>
            </a:r>
            <a:r>
              <a:rPr lang="zh-CN" altLang="en-US" sz="2000" dirty="0">
                <a:solidFill>
                  <a:srgbClr val="FFFF00"/>
                </a:solidFill>
                <a:latin typeface="微软雅黑" panose="020B0503020204020204" pitchFamily="34" charset="-122"/>
                <a:ea typeface="微软雅黑" panose="020B0503020204020204" pitchFamily="34" charset="-122"/>
              </a:rPr>
              <a:t>工具链</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参见</a:t>
            </a:r>
            <a:r>
              <a:rPr lang="en-US" altLang="zh-CN" sz="2000" dirty="0">
                <a:solidFill>
                  <a:schemeClr val="bg1"/>
                </a:solidFill>
                <a:latin typeface="微软雅黑" panose="020B0503020204020204" pitchFamily="34" charset="-122"/>
                <a:ea typeface="微软雅黑" panose="020B0503020204020204" pitchFamily="34" charset="-122"/>
              </a:rPr>
              <a:t>P.175</a:t>
            </a:r>
            <a:r>
              <a:rPr lang="zh-CN" altLang="en-US" sz="2000" dirty="0">
                <a:solidFill>
                  <a:schemeClr val="bg1"/>
                </a:solidFill>
                <a:latin typeface="微软雅黑" panose="020B0503020204020204" pitchFamily="34" charset="-122"/>
                <a:ea typeface="微软雅黑" panose="020B0503020204020204" pitchFamily="34" charset="-122"/>
              </a:rPr>
              <a:t>的图</a:t>
            </a:r>
            <a:r>
              <a:rPr lang="en-US" altLang="zh-CN" sz="2000" dirty="0">
                <a:solidFill>
                  <a:schemeClr val="bg1"/>
                </a:solidFill>
                <a:latin typeface="微软雅黑" panose="020B0503020204020204" pitchFamily="34" charset="-122"/>
                <a:ea typeface="微软雅黑" panose="020B0503020204020204" pitchFamily="34" charset="-122"/>
              </a:rPr>
              <a:t>9-1</a:t>
            </a:r>
            <a:r>
              <a:rPr lang="zh-CN" altLang="en-US" sz="2000" dirty="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642688" y="1066862"/>
            <a:ext cx="3881191"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9.1.2  </a:t>
            </a:r>
            <a:r>
              <a:rPr lang="zh-CN" altLang="en-US" sz="2400" b="1" dirty="0">
                <a:solidFill>
                  <a:srgbClr val="00B0F0"/>
                </a:solidFill>
                <a:latin typeface="微软雅黑" panose="020B0503020204020204" pitchFamily="34" charset="-122"/>
                <a:ea typeface="微软雅黑" panose="020B0503020204020204" pitchFamily="34" charset="-122"/>
              </a:rPr>
              <a:t>交叉汇编器和工具链</a:t>
            </a:r>
          </a:p>
        </p:txBody>
      </p:sp>
    </p:spTree>
    <p:extLst>
      <p:ext uri="{BB962C8B-B14F-4D97-AF65-F5344CB8AC3E}">
        <p14:creationId xmlns:p14="http://schemas.microsoft.com/office/powerpoint/2010/main" val="252128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9.1  </a:t>
            </a:r>
            <a:r>
              <a:rPr lang="zh-CN" altLang="en-US" sz="2800" b="1" dirty="0">
                <a:solidFill>
                  <a:schemeClr val="bg1"/>
                </a:solidFill>
                <a:latin typeface="微软雅黑" panose="020B0503020204020204" pitchFamily="34" charset="-122"/>
                <a:ea typeface="微软雅黑" panose="020B0503020204020204" pitchFamily="34" charset="-122"/>
              </a:rPr>
              <a:t>宿主机和目标机</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642688" y="1066862"/>
            <a:ext cx="3881191"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9.1.2  </a:t>
            </a:r>
            <a:r>
              <a:rPr lang="zh-CN" altLang="en-US" sz="2400" b="1" dirty="0">
                <a:solidFill>
                  <a:srgbClr val="00B0F0"/>
                </a:solidFill>
                <a:latin typeface="微软雅黑" panose="020B0503020204020204" pitchFamily="34" charset="-122"/>
                <a:ea typeface="微软雅黑" panose="020B0503020204020204" pitchFamily="34" charset="-122"/>
              </a:rPr>
              <a:t>交叉汇编器和工具链</a:t>
            </a:r>
          </a:p>
        </p:txBody>
      </p:sp>
      <p:pic>
        <p:nvPicPr>
          <p:cNvPr id="6" name="Picture 2" descr="t09-01">
            <a:extLst>
              <a:ext uri="{FF2B5EF4-FFF2-40B4-BE49-F238E27FC236}">
                <a16:creationId xmlns:a16="http://schemas.microsoft.com/office/drawing/2014/main" id="{DA3E9D15-3377-4774-B413-ACE76CF3E499}"/>
              </a:ext>
            </a:extLst>
          </p:cNvPr>
          <p:cNvPicPr>
            <a:picLocks noChangeAspect="1" noChangeArrowheads="1"/>
          </p:cNvPicPr>
          <p:nvPr/>
        </p:nvPicPr>
        <p:blipFill>
          <a:blip r:embed="rId4" cstate="print"/>
          <a:srcRect/>
          <a:stretch>
            <a:fillRect/>
          </a:stretch>
        </p:blipFill>
        <p:spPr bwMode="auto">
          <a:xfrm>
            <a:off x="4733300" y="1018796"/>
            <a:ext cx="3850497" cy="5530112"/>
          </a:xfrm>
          <a:prstGeom prst="rect">
            <a:avLst/>
          </a:prstGeom>
          <a:noFill/>
          <a:ln w="9525">
            <a:noFill/>
            <a:miter lim="800000"/>
            <a:headEnd/>
            <a:tailEnd/>
          </a:ln>
        </p:spPr>
      </p:pic>
    </p:spTree>
    <p:extLst>
      <p:ext uri="{BB962C8B-B14F-4D97-AF65-F5344CB8AC3E}">
        <p14:creationId xmlns:p14="http://schemas.microsoft.com/office/powerpoint/2010/main" val="30443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  </a:t>
            </a:r>
            <a:r>
              <a:rPr lang="zh-CN" altLang="en-US" sz="2800" b="1" dirty="0">
                <a:solidFill>
                  <a:schemeClr val="bg1"/>
                </a:solidFill>
                <a:latin typeface="微软雅黑" panose="020B0503020204020204" pitchFamily="34" charset="-122"/>
                <a:ea typeface="微软雅黑" panose="020B0503020204020204" pitchFamily="34" charset="-122"/>
              </a:rPr>
              <a:t>链接器</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定位器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矩形 4"/>
          <p:cNvSpPr/>
          <p:nvPr/>
        </p:nvSpPr>
        <p:spPr>
          <a:xfrm>
            <a:off x="1648175" y="3288319"/>
            <a:ext cx="8895649" cy="461665"/>
          </a:xfrm>
          <a:prstGeom prst="rect">
            <a:avLst/>
          </a:prstGeom>
        </p:spPr>
        <p:txBody>
          <a:bodyPr wrap="squar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本节主要讨论定位器与本地链接器的区别以及如何使用定位器。</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9046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  </a:t>
            </a:r>
            <a:r>
              <a:rPr lang="zh-CN" altLang="en-US" sz="2800" b="1" dirty="0">
                <a:solidFill>
                  <a:schemeClr val="bg1"/>
                </a:solidFill>
                <a:latin typeface="微软雅黑" panose="020B0503020204020204" pitchFamily="34" charset="-122"/>
                <a:ea typeface="微软雅黑" panose="020B0503020204020204" pitchFamily="34" charset="-122"/>
              </a:rPr>
              <a:t>链接器</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定位器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34" name="Text Box 2"/>
          <p:cNvSpPr txBox="1">
            <a:spLocks noChangeArrowheads="1"/>
          </p:cNvSpPr>
          <p:nvPr/>
        </p:nvSpPr>
        <p:spPr bwMode="auto">
          <a:xfrm>
            <a:off x="642688" y="1856086"/>
            <a:ext cx="10742004" cy="2150589"/>
          </a:xfrm>
          <a:prstGeom prst="rect">
            <a:avLst/>
          </a:prstGeom>
          <a:noFill/>
          <a:ln w="9525">
            <a:noFill/>
            <a:miter lim="800000"/>
            <a:headEnd/>
            <a:tailEnd/>
          </a:ln>
          <a:effectLst/>
        </p:spPr>
        <p:txBody>
          <a:bodyPr wrap="square">
            <a:spAutoFit/>
          </a:bodyPr>
          <a:lstStyle/>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本地链接器与定位器最基本的区别是它们所生成的</a:t>
            </a:r>
            <a:r>
              <a:rPr lang="zh-CN" altLang="en-US" sz="2000" dirty="0">
                <a:solidFill>
                  <a:srgbClr val="FFFF00"/>
                </a:solidFill>
                <a:latin typeface="微软雅黑" panose="020B0503020204020204" pitchFamily="34" charset="-122"/>
                <a:ea typeface="微软雅黑" panose="020B0503020204020204" pitchFamily="34" charset="-122"/>
              </a:rPr>
              <a:t>输出文件的性质不同</a:t>
            </a:r>
            <a:r>
              <a:rPr lang="zh-CN" altLang="en-US" sz="2000" dirty="0">
                <a:solidFill>
                  <a:schemeClr val="bg1"/>
                </a:solidFill>
                <a:latin typeface="微软雅黑" panose="020B0503020204020204" pitchFamily="34" charset="-122"/>
                <a:ea typeface="微软雅黑" panose="020B0503020204020204" pitchFamily="34" charset="-122"/>
              </a:rPr>
              <a:t>。包括两个方面：</a:t>
            </a: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文件形式不同</a:t>
            </a: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文件包含的信息不同</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具体的工作过程是怎样的？</a:t>
            </a:r>
          </a:p>
        </p:txBody>
      </p:sp>
      <p:sp>
        <p:nvSpPr>
          <p:cNvPr id="5" name="矩形 4"/>
          <p:cNvSpPr/>
          <p:nvPr/>
        </p:nvSpPr>
        <p:spPr>
          <a:xfrm>
            <a:off x="642688" y="1066862"/>
            <a:ext cx="2342308"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9.2.1  </a:t>
            </a:r>
            <a:r>
              <a:rPr lang="zh-CN" altLang="en-US" sz="2400" b="1" dirty="0">
                <a:solidFill>
                  <a:srgbClr val="00B0F0"/>
                </a:solidFill>
                <a:latin typeface="微软雅黑" panose="020B0503020204020204" pitchFamily="34" charset="-122"/>
                <a:ea typeface="微软雅黑" panose="020B0503020204020204" pitchFamily="34" charset="-122"/>
              </a:rPr>
              <a:t>地址解析</a:t>
            </a:r>
          </a:p>
        </p:txBody>
      </p:sp>
    </p:spTree>
    <p:extLst>
      <p:ext uri="{BB962C8B-B14F-4D97-AF65-F5344CB8AC3E}">
        <p14:creationId xmlns:p14="http://schemas.microsoft.com/office/powerpoint/2010/main" val="387964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9.2  </a:t>
            </a:r>
            <a:r>
              <a:rPr lang="zh-CN" altLang="en-US" sz="2800" b="1" dirty="0">
                <a:solidFill>
                  <a:schemeClr val="bg1"/>
                </a:solidFill>
                <a:latin typeface="微软雅黑" panose="020B0503020204020204" pitchFamily="34" charset="-122"/>
                <a:ea typeface="微软雅黑" panose="020B0503020204020204" pitchFamily="34" charset="-122"/>
              </a:rPr>
              <a:t>链接器</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定位器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34" name="Text Box 2"/>
          <p:cNvSpPr txBox="1">
            <a:spLocks noChangeArrowheads="1"/>
          </p:cNvSpPr>
          <p:nvPr/>
        </p:nvSpPr>
        <p:spPr bwMode="auto">
          <a:xfrm>
            <a:off x="642688" y="1856086"/>
            <a:ext cx="10742004" cy="426335"/>
          </a:xfrm>
          <a:prstGeom prst="rect">
            <a:avLst/>
          </a:prstGeom>
          <a:noFill/>
          <a:ln w="9525">
            <a:noFill/>
            <a:miter lim="800000"/>
            <a:headEnd/>
            <a:tailEnd/>
          </a:ln>
          <a:effectLst/>
        </p:spPr>
        <p:txBody>
          <a:bodyPr wrap="square">
            <a:spAutoFit/>
          </a:bodyPr>
          <a:lstStyle/>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、本地工具建立应用程序的过程</a:t>
            </a:r>
          </a:p>
        </p:txBody>
      </p:sp>
      <p:sp>
        <p:nvSpPr>
          <p:cNvPr id="5" name="矩形 4"/>
          <p:cNvSpPr/>
          <p:nvPr/>
        </p:nvSpPr>
        <p:spPr>
          <a:xfrm>
            <a:off x="642688" y="1066862"/>
            <a:ext cx="2342308"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9.2.1  </a:t>
            </a:r>
            <a:r>
              <a:rPr lang="zh-CN" altLang="en-US" sz="2400" b="1" dirty="0">
                <a:solidFill>
                  <a:srgbClr val="00B0F0"/>
                </a:solidFill>
                <a:latin typeface="微软雅黑" panose="020B0503020204020204" pitchFamily="34" charset="-122"/>
                <a:ea typeface="微软雅黑" panose="020B0503020204020204" pitchFamily="34" charset="-122"/>
              </a:rPr>
              <a:t>地址解析</a:t>
            </a:r>
          </a:p>
        </p:txBody>
      </p:sp>
      <p:grpSp>
        <p:nvGrpSpPr>
          <p:cNvPr id="6" name="Group 8">
            <a:extLst>
              <a:ext uri="{FF2B5EF4-FFF2-40B4-BE49-F238E27FC236}">
                <a16:creationId xmlns:a16="http://schemas.microsoft.com/office/drawing/2014/main" id="{ABCB8DCA-D678-4337-9371-5D3D81EE7680}"/>
              </a:ext>
            </a:extLst>
          </p:cNvPr>
          <p:cNvGrpSpPr>
            <a:grpSpLocks/>
          </p:cNvGrpSpPr>
          <p:nvPr/>
        </p:nvGrpSpPr>
        <p:grpSpPr bwMode="auto">
          <a:xfrm>
            <a:off x="5383772" y="1066862"/>
            <a:ext cx="3570288" cy="5346700"/>
            <a:chOff x="1566" y="646"/>
            <a:chExt cx="2249" cy="3368"/>
          </a:xfrm>
        </p:grpSpPr>
        <p:pic>
          <p:nvPicPr>
            <p:cNvPr id="7" name="Picture 2" descr="t09-02">
              <a:extLst>
                <a:ext uri="{FF2B5EF4-FFF2-40B4-BE49-F238E27FC236}">
                  <a16:creationId xmlns:a16="http://schemas.microsoft.com/office/drawing/2014/main" id="{B3FCAF38-D8E4-46C6-9F95-656EEBBD7F15}"/>
                </a:ext>
              </a:extLst>
            </p:cNvPr>
            <p:cNvPicPr>
              <a:picLocks noChangeAspect="1" noChangeArrowheads="1"/>
            </p:cNvPicPr>
            <p:nvPr/>
          </p:nvPicPr>
          <p:blipFill>
            <a:blip r:embed="rId4" cstate="print"/>
            <a:srcRect/>
            <a:stretch>
              <a:fillRect/>
            </a:stretch>
          </p:blipFill>
          <p:spPr bwMode="auto">
            <a:xfrm>
              <a:off x="1566" y="646"/>
              <a:ext cx="2249" cy="3368"/>
            </a:xfrm>
            <a:prstGeom prst="rect">
              <a:avLst/>
            </a:prstGeom>
            <a:noFill/>
            <a:ln w="9525">
              <a:noFill/>
              <a:miter lim="800000"/>
              <a:headEnd/>
              <a:tailEnd/>
            </a:ln>
          </p:spPr>
        </p:pic>
        <p:sp>
          <p:nvSpPr>
            <p:cNvPr id="8" name="Text Box 6">
              <a:extLst>
                <a:ext uri="{FF2B5EF4-FFF2-40B4-BE49-F238E27FC236}">
                  <a16:creationId xmlns:a16="http://schemas.microsoft.com/office/drawing/2014/main" id="{FDDE6A39-0071-4EC5-A691-A1F638F3D2AE}"/>
                </a:ext>
              </a:extLst>
            </p:cNvPr>
            <p:cNvSpPr txBox="1">
              <a:spLocks noChangeArrowheads="1"/>
            </p:cNvSpPr>
            <p:nvPr/>
          </p:nvSpPr>
          <p:spPr bwMode="auto">
            <a:xfrm>
              <a:off x="1865" y="1380"/>
              <a:ext cx="539" cy="192"/>
            </a:xfrm>
            <a:prstGeom prst="rect">
              <a:avLst/>
            </a:prstGeom>
            <a:noFill/>
            <a:ln w="9525">
              <a:noFill/>
              <a:miter lim="800000"/>
              <a:headEnd/>
              <a:tailEnd/>
            </a:ln>
          </p:spPr>
          <p:txBody>
            <a:bodyPr>
              <a:spAutoFit/>
            </a:bodyPr>
            <a:lstStyle/>
            <a:p>
              <a:pPr>
                <a:spcBef>
                  <a:spcPct val="50000"/>
                </a:spcBef>
              </a:pPr>
              <a:r>
                <a:rPr lang="zh-CN" altLang="en-US" sz="1400"/>
                <a:t>编译器</a:t>
              </a:r>
            </a:p>
          </p:txBody>
        </p:sp>
        <p:sp>
          <p:nvSpPr>
            <p:cNvPr id="9" name="Text Box 7">
              <a:extLst>
                <a:ext uri="{FF2B5EF4-FFF2-40B4-BE49-F238E27FC236}">
                  <a16:creationId xmlns:a16="http://schemas.microsoft.com/office/drawing/2014/main" id="{C96EB93F-1557-4094-892F-604EDDDF87CF}"/>
                </a:ext>
              </a:extLst>
            </p:cNvPr>
            <p:cNvSpPr txBox="1">
              <a:spLocks noChangeArrowheads="1"/>
            </p:cNvSpPr>
            <p:nvPr/>
          </p:nvSpPr>
          <p:spPr bwMode="auto">
            <a:xfrm>
              <a:off x="2784" y="1372"/>
              <a:ext cx="539" cy="192"/>
            </a:xfrm>
            <a:prstGeom prst="rect">
              <a:avLst/>
            </a:prstGeom>
            <a:noFill/>
            <a:ln w="9525">
              <a:noFill/>
              <a:miter lim="800000"/>
              <a:headEnd/>
              <a:tailEnd/>
            </a:ln>
          </p:spPr>
          <p:txBody>
            <a:bodyPr>
              <a:spAutoFit/>
            </a:bodyPr>
            <a:lstStyle/>
            <a:p>
              <a:pPr>
                <a:spcBef>
                  <a:spcPct val="50000"/>
                </a:spcBef>
              </a:pPr>
              <a:r>
                <a:rPr lang="zh-CN" altLang="en-US" sz="1400"/>
                <a:t>编译器</a:t>
              </a:r>
            </a:p>
          </p:txBody>
        </p:sp>
      </p:grpSp>
    </p:spTree>
    <p:extLst>
      <p:ext uri="{BB962C8B-B14F-4D97-AF65-F5344CB8AC3E}">
        <p14:creationId xmlns:p14="http://schemas.microsoft.com/office/powerpoint/2010/main" val="33410365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3959</TotalTime>
  <Words>1566</Words>
  <Application>Microsoft Office PowerPoint</Application>
  <PresentationFormat>宽屏</PresentationFormat>
  <Paragraphs>198</Paragraphs>
  <Slides>41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微软雅黑</vt:lpstr>
      <vt:lpstr>Arial</vt:lpstr>
      <vt:lpstr>Calibri</vt:lpstr>
      <vt:lpstr>Calibri Light</vt:lpstr>
      <vt:lpstr>Wingdings</vt:lpstr>
      <vt:lpstr>Office 主题</vt:lpstr>
      <vt:lpstr>第 9 章  嵌入式软件开发工具</vt:lpstr>
      <vt:lpstr>9.1  宿主机和目标机</vt:lpstr>
      <vt:lpstr>9.1  宿主机和目标机</vt:lpstr>
      <vt:lpstr>9.1  宿主机和目标机</vt:lpstr>
      <vt:lpstr>9.1  宿主机和目标机</vt:lpstr>
      <vt:lpstr>9.1  宿主机和目标机</vt:lpstr>
      <vt:lpstr>9.2  链接器/定位器</vt:lpstr>
      <vt:lpstr>9.2  链接器/定位器</vt:lpstr>
      <vt:lpstr>9.2  链接器/定位器</vt:lpstr>
      <vt:lpstr>9.2  链接器/定位器</vt:lpstr>
      <vt:lpstr>9.2  链接器/定位器</vt:lpstr>
      <vt:lpstr>9.2  链接器/定位器</vt:lpstr>
      <vt:lpstr>9.2  链接器/定位器</vt:lpstr>
      <vt:lpstr>9.2  链接器/定位器</vt:lpstr>
      <vt:lpstr>9.2  链接器/定位器</vt:lpstr>
      <vt:lpstr>9.2  链接器/定位器</vt:lpstr>
      <vt:lpstr>9.2  链接器/定位器</vt:lpstr>
      <vt:lpstr>9.2  链接器/定位器</vt:lpstr>
      <vt:lpstr>9.3  加载</vt:lpstr>
      <vt:lpstr>9.3  加载</vt:lpstr>
      <vt:lpstr>9.3  加载</vt:lpstr>
      <vt:lpstr>9.3  加载</vt:lpstr>
      <vt:lpstr>9.3  加载</vt:lpstr>
      <vt:lpstr>9.3  加载</vt:lpstr>
      <vt:lpstr>9.3  加载</vt:lpstr>
      <vt:lpstr>第 10 章  调试技术</vt:lpstr>
      <vt:lpstr>10.1  在宿主机上进行调试</vt:lpstr>
      <vt:lpstr>10.1  在宿主机上进行调试</vt:lpstr>
      <vt:lpstr>10.1  在宿主机上进行调试</vt:lpstr>
      <vt:lpstr>10.1  在宿主机上进行调试</vt:lpstr>
      <vt:lpstr>10.1  在宿主机上进行调试</vt:lpstr>
      <vt:lpstr>10.1  在宿主机上进行调试</vt:lpstr>
      <vt:lpstr>嵌入式系统实验介绍</vt:lpstr>
      <vt:lpstr>一、硬件准备</vt:lpstr>
      <vt:lpstr>一、硬件准备</vt:lpstr>
      <vt:lpstr>一、硬件准备</vt:lpstr>
      <vt:lpstr>二、上位机系统安装</vt:lpstr>
      <vt:lpstr>二、上位机系统安装</vt:lpstr>
      <vt:lpstr>三、实验内容介绍</vt:lpstr>
      <vt:lpstr>三、实验内容介绍</vt:lpstr>
      <vt:lpstr>注意事项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曹中华</dc:creator>
  <cp:lastModifiedBy>csy0106</cp:lastModifiedBy>
  <cp:revision>495</cp:revision>
  <dcterms:created xsi:type="dcterms:W3CDTF">2019-08-27T08:17:17Z</dcterms:created>
  <dcterms:modified xsi:type="dcterms:W3CDTF">2019-10-31T09:13:11Z</dcterms:modified>
</cp:coreProperties>
</file>