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6" r:id="rId23"/>
    <p:sldId id="277" r:id="rId24"/>
    <p:sldId id="279" r:id="rId25"/>
    <p:sldId id="280" r:id="rId26"/>
    <p:sldId id="281" r:id="rId27"/>
    <p:sldId id="282" r:id="rId28"/>
    <p:sldId id="283" r:id="rId29"/>
    <p:sldId id="285" r:id="rId30"/>
    <p:sldId id="286" r:id="rId31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84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FF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10" dirty="0"/>
              <a:t>TEJA_HARSHITH_GOPIKRISHNA_DIGVIJAY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FF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10" dirty="0"/>
              <a:t>TEJA_HARSHITH_GOPIKRISHNA_DIGVIJAY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286000" y="1185862"/>
            <a:ext cx="5715000" cy="27940"/>
          </a:xfrm>
          <a:custGeom>
            <a:avLst/>
            <a:gdLst/>
            <a:ahLst/>
            <a:cxnLst/>
            <a:rect l="l" t="t" r="r" b="b"/>
            <a:pathLst>
              <a:path w="5715000" h="27940">
                <a:moveTo>
                  <a:pt x="5714999" y="27449"/>
                </a:moveTo>
                <a:lnTo>
                  <a:pt x="0" y="27449"/>
                </a:lnTo>
                <a:lnTo>
                  <a:pt x="0" y="0"/>
                </a:lnTo>
                <a:lnTo>
                  <a:pt x="5714999" y="0"/>
                </a:lnTo>
                <a:lnTo>
                  <a:pt x="5714999" y="27449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FF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6025" y="1215909"/>
            <a:ext cx="3181985" cy="2613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1" i="0">
                <a:solidFill>
                  <a:srgbClr val="0033CC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10" dirty="0"/>
              <a:t>TEJA_HARSHITH_GOPIKRISHNA_DIGVIJAY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44484" y="0"/>
            <a:ext cx="699515" cy="76882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FF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10" dirty="0"/>
              <a:t>TEJA_HARSHITH_GOPIKRISHNA_DIGVIJAY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10" dirty="0"/>
              <a:t>TEJA_HARSHITH_GOPIKRISHNA_DIGVIJAY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8751" y="669006"/>
            <a:ext cx="7626496" cy="5350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FF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96349" y="1389211"/>
            <a:ext cx="6951300" cy="269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598270" y="4846935"/>
            <a:ext cx="1944370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10" dirty="0"/>
              <a:t>TEJA_HARSHITH_GOPIKRISHNA_DIGVIJAY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20112" y="4846935"/>
            <a:ext cx="179704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ile/d/1J9I45cTkN4uG8vBMj0sOFHTP9rwprHBN/preview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85800" y="1009132"/>
            <a:ext cx="7814015" cy="28089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4999"/>
              </a:lnSpc>
              <a:spcBef>
                <a:spcPts val="1660"/>
              </a:spcBef>
            </a:pPr>
            <a:r>
              <a:rPr lang="en-IN" sz="3200" b="1" dirty="0">
                <a:latin typeface="Trebuchet MS"/>
                <a:cs typeface="Trebuchet MS"/>
              </a:rPr>
              <a:t>Project</a:t>
            </a:r>
            <a:r>
              <a:rPr lang="en-IN" sz="3200" b="1" spc="-70" dirty="0">
                <a:latin typeface="Trebuchet MS"/>
                <a:cs typeface="Trebuchet MS"/>
              </a:rPr>
              <a:t> </a:t>
            </a:r>
            <a:r>
              <a:rPr lang="en-IN" sz="3200" b="1" dirty="0">
                <a:latin typeface="Trebuchet MS"/>
                <a:cs typeface="Trebuchet MS"/>
              </a:rPr>
              <a:t>Title</a:t>
            </a:r>
            <a:r>
              <a:rPr lang="en-IN" sz="3200" b="1" spc="-40" dirty="0">
                <a:latin typeface="Trebuchet MS"/>
                <a:cs typeface="Trebuchet MS"/>
              </a:rPr>
              <a:t> </a:t>
            </a:r>
            <a:r>
              <a:rPr lang="en-IN" sz="3200" dirty="0">
                <a:latin typeface="Trebuchet MS"/>
                <a:cs typeface="Trebuchet MS"/>
              </a:rPr>
              <a:t>:Detecting</a:t>
            </a:r>
            <a:r>
              <a:rPr lang="en-IN" sz="3200" spc="-45" dirty="0">
                <a:latin typeface="Trebuchet MS"/>
                <a:cs typeface="Trebuchet MS"/>
              </a:rPr>
              <a:t> </a:t>
            </a:r>
            <a:r>
              <a:rPr lang="en-IN" sz="3200" dirty="0">
                <a:latin typeface="Trebuchet MS"/>
                <a:cs typeface="Trebuchet MS"/>
              </a:rPr>
              <a:t>false</a:t>
            </a:r>
            <a:r>
              <a:rPr lang="en-IN" sz="3200" spc="-50" dirty="0">
                <a:latin typeface="Trebuchet MS"/>
                <a:cs typeface="Trebuchet MS"/>
              </a:rPr>
              <a:t> </a:t>
            </a:r>
            <a:r>
              <a:rPr lang="en-IN" sz="3200" dirty="0">
                <a:latin typeface="Trebuchet MS"/>
                <a:cs typeface="Trebuchet MS"/>
              </a:rPr>
              <a:t>data</a:t>
            </a:r>
            <a:r>
              <a:rPr lang="en-IN" sz="3200" spc="-45" dirty="0">
                <a:latin typeface="Trebuchet MS"/>
                <a:cs typeface="Trebuchet MS"/>
              </a:rPr>
              <a:t> </a:t>
            </a:r>
            <a:r>
              <a:rPr lang="en-IN" sz="3200" dirty="0">
                <a:latin typeface="Trebuchet MS"/>
                <a:cs typeface="Trebuchet MS"/>
              </a:rPr>
              <a:t>injection</a:t>
            </a:r>
            <a:r>
              <a:rPr lang="en-IN" sz="3200" spc="-45" dirty="0">
                <a:latin typeface="Trebuchet MS"/>
                <a:cs typeface="Trebuchet MS"/>
              </a:rPr>
              <a:t> </a:t>
            </a:r>
            <a:r>
              <a:rPr lang="en-IN" sz="3200" dirty="0">
                <a:latin typeface="Trebuchet MS"/>
                <a:cs typeface="Trebuchet MS"/>
              </a:rPr>
              <a:t>attack</a:t>
            </a:r>
            <a:r>
              <a:rPr lang="en-IN" sz="3200" spc="-50" dirty="0">
                <a:latin typeface="Trebuchet MS"/>
                <a:cs typeface="Trebuchet MS"/>
              </a:rPr>
              <a:t> </a:t>
            </a:r>
            <a:r>
              <a:rPr lang="en-IN" sz="3200" dirty="0">
                <a:latin typeface="Trebuchet MS"/>
                <a:cs typeface="Trebuchet MS"/>
              </a:rPr>
              <a:t>on</a:t>
            </a:r>
            <a:r>
              <a:rPr lang="en-IN" sz="3200" spc="-45" dirty="0">
                <a:latin typeface="Trebuchet MS"/>
                <a:cs typeface="Trebuchet MS"/>
              </a:rPr>
              <a:t> </a:t>
            </a:r>
            <a:r>
              <a:rPr lang="en-IN" sz="3200" dirty="0">
                <a:latin typeface="Trebuchet MS"/>
                <a:cs typeface="Trebuchet MS"/>
              </a:rPr>
              <a:t>vehicle</a:t>
            </a:r>
            <a:r>
              <a:rPr lang="en-IN" sz="3200" spc="-45" dirty="0">
                <a:latin typeface="Trebuchet MS"/>
                <a:cs typeface="Trebuchet MS"/>
              </a:rPr>
              <a:t> </a:t>
            </a:r>
            <a:r>
              <a:rPr lang="en-IN" sz="3200" dirty="0">
                <a:latin typeface="Trebuchet MS"/>
                <a:cs typeface="Trebuchet MS"/>
              </a:rPr>
              <a:t>to</a:t>
            </a:r>
            <a:r>
              <a:rPr lang="en-IN" sz="3200" spc="-50" dirty="0">
                <a:latin typeface="Trebuchet MS"/>
                <a:cs typeface="Trebuchet MS"/>
              </a:rPr>
              <a:t> </a:t>
            </a:r>
            <a:r>
              <a:rPr lang="en-IN" sz="3200" spc="-10" dirty="0">
                <a:latin typeface="Trebuchet MS"/>
                <a:cs typeface="Trebuchet MS"/>
              </a:rPr>
              <a:t>cloud communication</a:t>
            </a:r>
            <a:r>
              <a:rPr lang="en-IN" sz="3200" spc="-35" dirty="0">
                <a:latin typeface="Trebuchet MS"/>
                <a:cs typeface="Trebuchet MS"/>
              </a:rPr>
              <a:t> </a:t>
            </a:r>
            <a:r>
              <a:rPr lang="en-IN" sz="3200" dirty="0">
                <a:latin typeface="Trebuchet MS"/>
                <a:cs typeface="Trebuchet MS"/>
              </a:rPr>
              <a:t>in</a:t>
            </a:r>
            <a:r>
              <a:rPr lang="en-IN" sz="3200" spc="-30" dirty="0">
                <a:latin typeface="Trebuchet MS"/>
                <a:cs typeface="Trebuchet MS"/>
              </a:rPr>
              <a:t> </a:t>
            </a:r>
            <a:r>
              <a:rPr lang="en-IN" sz="3200" dirty="0">
                <a:latin typeface="Trebuchet MS"/>
                <a:cs typeface="Trebuchet MS"/>
              </a:rPr>
              <a:t>cloud</a:t>
            </a:r>
            <a:r>
              <a:rPr lang="en-IN" sz="3200" spc="-35" dirty="0">
                <a:latin typeface="Trebuchet MS"/>
                <a:cs typeface="Trebuchet MS"/>
              </a:rPr>
              <a:t> </a:t>
            </a:r>
            <a:r>
              <a:rPr lang="en-IN" sz="3200" dirty="0">
                <a:latin typeface="Trebuchet MS"/>
                <a:cs typeface="Trebuchet MS"/>
              </a:rPr>
              <a:t>connected</a:t>
            </a:r>
            <a:r>
              <a:rPr lang="en-IN" sz="3200" spc="-30" dirty="0">
                <a:latin typeface="Trebuchet MS"/>
                <a:cs typeface="Trebuchet MS"/>
              </a:rPr>
              <a:t> </a:t>
            </a:r>
            <a:r>
              <a:rPr lang="en-IN" sz="3200" spc="-10" dirty="0">
                <a:latin typeface="Trebuchet MS"/>
                <a:cs typeface="Trebuchet MS"/>
              </a:rPr>
              <a:t>autonomous</a:t>
            </a:r>
            <a:r>
              <a:rPr lang="en-IN" sz="3200" spc="-35" dirty="0">
                <a:latin typeface="Trebuchet MS"/>
                <a:cs typeface="Trebuchet MS"/>
              </a:rPr>
              <a:t> </a:t>
            </a:r>
            <a:r>
              <a:rPr lang="en-IN" sz="3200" spc="-10" dirty="0">
                <a:latin typeface="Trebuchet MS"/>
                <a:cs typeface="Trebuchet MS"/>
              </a:rPr>
              <a:t>vehicles.</a:t>
            </a:r>
            <a:endParaRPr lang="en-IN" sz="32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endParaRPr lang="en-IN" sz="32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81D60167-4931-47E6-BA6A-407CBD079E47}" type="slidenum">
              <a:rPr spc="-25" dirty="0"/>
              <a:t>1</a:t>
            </a:fld>
            <a:endParaRPr spc="-2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08525" y="1097437"/>
            <a:ext cx="5715000" cy="27940"/>
          </a:xfrm>
          <a:custGeom>
            <a:avLst/>
            <a:gdLst/>
            <a:ahLst/>
            <a:cxnLst/>
            <a:rect l="l" t="t" r="r" b="b"/>
            <a:pathLst>
              <a:path w="5715000" h="27940">
                <a:moveTo>
                  <a:pt x="5714999" y="27599"/>
                </a:moveTo>
                <a:lnTo>
                  <a:pt x="0" y="27599"/>
                </a:lnTo>
                <a:lnTo>
                  <a:pt x="0" y="0"/>
                </a:lnTo>
                <a:lnTo>
                  <a:pt x="5714999" y="0"/>
                </a:lnTo>
                <a:lnTo>
                  <a:pt x="5714999" y="27599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9250" rIns="0" bIns="0" rtlCol="0">
            <a:spAutoFit/>
          </a:bodyPr>
          <a:lstStyle/>
          <a:p>
            <a:pPr marL="5219700">
              <a:lnSpc>
                <a:spcPct val="100000"/>
              </a:lnSpc>
              <a:spcBef>
                <a:spcPts val="100"/>
              </a:spcBef>
            </a:pPr>
            <a:r>
              <a:rPr dirty="0"/>
              <a:t>Design</a:t>
            </a:r>
            <a:r>
              <a:rPr spc="-140" dirty="0"/>
              <a:t> </a:t>
            </a:r>
            <a:r>
              <a:rPr spc="-10" dirty="0"/>
              <a:t>Approach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2825" y="137914"/>
            <a:ext cx="71405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Detecting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false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data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injection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attack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vehicle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to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communication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connected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autonomous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vehicles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449" y="1311614"/>
            <a:ext cx="8372475" cy="3265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dirty="0">
                <a:solidFill>
                  <a:srgbClr val="0033CC"/>
                </a:solidFill>
                <a:latin typeface="Trebuchet MS"/>
                <a:cs typeface="Trebuchet MS"/>
              </a:rPr>
              <a:t>Autonomous</a:t>
            </a:r>
            <a:r>
              <a:rPr sz="1700" b="1" spc="-4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700" b="1" spc="-10" dirty="0">
                <a:solidFill>
                  <a:srgbClr val="0033CC"/>
                </a:solidFill>
                <a:latin typeface="Trebuchet MS"/>
                <a:cs typeface="Trebuchet MS"/>
              </a:rPr>
              <a:t>Vehicle</a:t>
            </a:r>
            <a:r>
              <a:rPr sz="1700" b="1" spc="-4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700" b="1" dirty="0">
                <a:solidFill>
                  <a:srgbClr val="0033CC"/>
                </a:solidFill>
                <a:latin typeface="Trebuchet MS"/>
                <a:cs typeface="Trebuchet MS"/>
              </a:rPr>
              <a:t>Setup</a:t>
            </a:r>
            <a:r>
              <a:rPr sz="1700" b="1" spc="-4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700" b="1" dirty="0">
                <a:solidFill>
                  <a:srgbClr val="0033CC"/>
                </a:solidFill>
                <a:latin typeface="Trebuchet MS"/>
                <a:cs typeface="Trebuchet MS"/>
              </a:rPr>
              <a:t>&amp;</a:t>
            </a:r>
            <a:r>
              <a:rPr sz="1700" b="1" spc="-4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700" b="1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700" b="1" spc="-4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700" b="1" spc="-10" dirty="0">
                <a:solidFill>
                  <a:srgbClr val="0033CC"/>
                </a:solidFill>
                <a:latin typeface="Trebuchet MS"/>
                <a:cs typeface="Trebuchet MS"/>
              </a:rPr>
              <a:t>Integration</a:t>
            </a:r>
            <a:endParaRPr sz="1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10"/>
              </a:spcBef>
            </a:pPr>
            <a:r>
              <a:rPr sz="1500" b="1" spc="-10" dirty="0">
                <a:solidFill>
                  <a:srgbClr val="0033CC"/>
                </a:solidFill>
                <a:latin typeface="Trebuchet MS"/>
                <a:cs typeface="Trebuchet MS"/>
              </a:rPr>
              <a:t>Autonomous</a:t>
            </a:r>
            <a:r>
              <a:rPr sz="1500" b="1" spc="-4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500" b="1" spc="-10" dirty="0">
                <a:solidFill>
                  <a:srgbClr val="0033CC"/>
                </a:solidFill>
                <a:latin typeface="Trebuchet MS"/>
                <a:cs typeface="Trebuchet MS"/>
              </a:rPr>
              <a:t>Vehicle</a:t>
            </a:r>
            <a:r>
              <a:rPr sz="1500" b="1" spc="-4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500" b="1" spc="-10" dirty="0">
                <a:solidFill>
                  <a:srgbClr val="0033CC"/>
                </a:solidFill>
                <a:latin typeface="Trebuchet MS"/>
                <a:cs typeface="Trebuchet MS"/>
              </a:rPr>
              <a:t>Simulation</a:t>
            </a:r>
            <a:r>
              <a:rPr sz="1500" b="1" spc="-4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500" b="1" dirty="0">
                <a:solidFill>
                  <a:srgbClr val="0033CC"/>
                </a:solidFill>
                <a:latin typeface="Trebuchet MS"/>
                <a:cs typeface="Trebuchet MS"/>
              </a:rPr>
              <a:t>with</a:t>
            </a:r>
            <a:r>
              <a:rPr sz="1500" b="1" spc="-4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500" b="1" spc="-10" dirty="0">
                <a:solidFill>
                  <a:srgbClr val="0033CC"/>
                </a:solidFill>
                <a:latin typeface="Trebuchet MS"/>
                <a:cs typeface="Trebuchet MS"/>
              </a:rPr>
              <a:t>MOBATSim:</a:t>
            </a:r>
            <a:endParaRPr sz="1500">
              <a:latin typeface="Trebuchet MS"/>
              <a:cs typeface="Trebuchet MS"/>
            </a:endParaRPr>
          </a:p>
          <a:p>
            <a:pPr marL="469265" indent="-343535">
              <a:lnSpc>
                <a:spcPct val="100000"/>
              </a:lnSpc>
              <a:spcBef>
                <a:spcPts val="1470"/>
              </a:spcBef>
              <a:buFont typeface="Arial MT"/>
              <a:buChar char="●"/>
              <a:tabLst>
                <a:tab pos="469265" algn="l"/>
              </a:tabLst>
            </a:pPr>
            <a:r>
              <a:rPr sz="1500" dirty="0">
                <a:latin typeface="Trebuchet MS"/>
                <a:cs typeface="Trebuchet MS"/>
              </a:rPr>
              <a:t>Using</a:t>
            </a:r>
            <a:r>
              <a:rPr sz="1500" spc="-30" dirty="0">
                <a:latin typeface="Trebuchet MS"/>
                <a:cs typeface="Trebuchet MS"/>
              </a:rPr>
              <a:t> </a:t>
            </a:r>
            <a:r>
              <a:rPr sz="1500" spc="-25" dirty="0">
                <a:latin typeface="Trebuchet MS"/>
                <a:cs typeface="Trebuchet MS"/>
              </a:rPr>
              <a:t>MOBATSim,</a:t>
            </a:r>
            <a:r>
              <a:rPr sz="1500" spc="-3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a</a:t>
            </a:r>
            <a:r>
              <a:rPr sz="1500" spc="-30" dirty="0">
                <a:latin typeface="Trebuchet MS"/>
                <a:cs typeface="Trebuchet MS"/>
              </a:rPr>
              <a:t> </a:t>
            </a:r>
            <a:r>
              <a:rPr sz="1500" spc="-40" dirty="0">
                <a:latin typeface="Trebuchet MS"/>
                <a:cs typeface="Trebuchet MS"/>
              </a:rPr>
              <a:t>MATLAB-</a:t>
            </a:r>
            <a:r>
              <a:rPr sz="1500" dirty="0">
                <a:latin typeface="Trebuchet MS"/>
                <a:cs typeface="Trebuchet MS"/>
              </a:rPr>
              <a:t>based</a:t>
            </a:r>
            <a:r>
              <a:rPr sz="1500" spc="-30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simulation</a:t>
            </a:r>
            <a:r>
              <a:rPr sz="1500" spc="-3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framework</a:t>
            </a:r>
            <a:r>
              <a:rPr sz="1500" spc="-3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-30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autonomous</a:t>
            </a:r>
            <a:r>
              <a:rPr sz="1500" spc="-3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traffic</a:t>
            </a:r>
            <a:r>
              <a:rPr sz="1500" spc="-30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simulations.</a:t>
            </a:r>
            <a:endParaRPr sz="1500">
              <a:latin typeface="Trebuchet MS"/>
              <a:cs typeface="Trebuchet MS"/>
            </a:endParaRPr>
          </a:p>
          <a:p>
            <a:pPr marL="469900" marR="127635" indent="-344170">
              <a:lnSpc>
                <a:spcPct val="114999"/>
              </a:lnSpc>
              <a:buFont typeface="Arial MT"/>
              <a:buChar char="●"/>
              <a:tabLst>
                <a:tab pos="469900" algn="l"/>
              </a:tabLst>
            </a:pPr>
            <a:r>
              <a:rPr sz="1500" spc="-10" dirty="0">
                <a:latin typeface="Trebuchet MS"/>
                <a:cs typeface="Trebuchet MS"/>
              </a:rPr>
              <a:t>Customizable</a:t>
            </a:r>
            <a:r>
              <a:rPr sz="1500" spc="-5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models</a:t>
            </a:r>
            <a:r>
              <a:rPr sz="1500" spc="-5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and</a:t>
            </a:r>
            <a:r>
              <a:rPr sz="1500" spc="-5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code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-50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automated</a:t>
            </a:r>
            <a:r>
              <a:rPr sz="1500" spc="-5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driving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systems,</a:t>
            </a:r>
            <a:r>
              <a:rPr sz="1500" spc="-5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including</a:t>
            </a:r>
            <a:r>
              <a:rPr sz="1500" spc="-5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path</a:t>
            </a:r>
            <a:r>
              <a:rPr sz="1500" spc="-5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planning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spc="-25" dirty="0">
                <a:latin typeface="Trebuchet MS"/>
                <a:cs typeface="Trebuchet MS"/>
              </a:rPr>
              <a:t>and </a:t>
            </a:r>
            <a:r>
              <a:rPr sz="1500" spc="-10" dirty="0">
                <a:latin typeface="Trebuchet MS"/>
                <a:cs typeface="Trebuchet MS"/>
              </a:rPr>
              <a:t>control.</a:t>
            </a:r>
            <a:endParaRPr sz="1500">
              <a:latin typeface="Trebuchet MS"/>
              <a:cs typeface="Trebuchet MS"/>
            </a:endParaRPr>
          </a:p>
          <a:p>
            <a:pPr marL="469265" indent="-343535">
              <a:lnSpc>
                <a:spcPct val="100000"/>
              </a:lnSpc>
              <a:spcBef>
                <a:spcPts val="270"/>
              </a:spcBef>
              <a:buFont typeface="Arial MT"/>
              <a:buChar char="●"/>
              <a:tabLst>
                <a:tab pos="469265" algn="l"/>
              </a:tabLst>
            </a:pPr>
            <a:r>
              <a:rPr sz="1500" dirty="0">
                <a:latin typeface="Trebuchet MS"/>
                <a:cs typeface="Trebuchet MS"/>
              </a:rPr>
              <a:t>Simulate</a:t>
            </a:r>
            <a:r>
              <a:rPr sz="1500" spc="-6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vehicle</a:t>
            </a:r>
            <a:r>
              <a:rPr sz="1500" spc="-6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dynamics</a:t>
            </a:r>
            <a:r>
              <a:rPr sz="1500" spc="-5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and</a:t>
            </a:r>
            <a:r>
              <a:rPr sz="1500" spc="-6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sensor</a:t>
            </a:r>
            <a:r>
              <a:rPr sz="1500" spc="-6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data</a:t>
            </a:r>
            <a:r>
              <a:rPr sz="1500" spc="-5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within</a:t>
            </a:r>
            <a:r>
              <a:rPr sz="1500" spc="-6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a</a:t>
            </a:r>
            <a:r>
              <a:rPr sz="1500" spc="-6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controlled</a:t>
            </a:r>
            <a:r>
              <a:rPr sz="1500" spc="-55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environment.</a:t>
            </a:r>
            <a:endParaRPr sz="1500">
              <a:latin typeface="Trebuchet MS"/>
              <a:cs typeface="Trebuchet MS"/>
            </a:endParaRPr>
          </a:p>
          <a:p>
            <a:pPr marL="469265" indent="-343535">
              <a:lnSpc>
                <a:spcPct val="100000"/>
              </a:lnSpc>
              <a:spcBef>
                <a:spcPts val="270"/>
              </a:spcBef>
              <a:buFont typeface="Arial MT"/>
              <a:buChar char="●"/>
              <a:tabLst>
                <a:tab pos="469265" algn="l"/>
              </a:tabLst>
            </a:pPr>
            <a:r>
              <a:rPr sz="1500" dirty="0">
                <a:latin typeface="Trebuchet MS"/>
                <a:cs typeface="Trebuchet MS"/>
              </a:rPr>
              <a:t>Compatible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with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cloud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integration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1500" b="1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500" b="1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500" b="1" spc="-10" dirty="0">
                <a:solidFill>
                  <a:srgbClr val="0033CC"/>
                </a:solidFill>
                <a:latin typeface="Trebuchet MS"/>
                <a:cs typeface="Trebuchet MS"/>
              </a:rPr>
              <a:t>Integration</a:t>
            </a:r>
            <a:r>
              <a:rPr sz="1500" b="1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500" b="1" dirty="0">
                <a:solidFill>
                  <a:srgbClr val="0033CC"/>
                </a:solidFill>
                <a:latin typeface="Trebuchet MS"/>
                <a:cs typeface="Trebuchet MS"/>
              </a:rPr>
              <a:t>for</a:t>
            </a:r>
            <a:r>
              <a:rPr sz="1500" b="1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500" b="1" dirty="0">
                <a:solidFill>
                  <a:srgbClr val="0033CC"/>
                </a:solidFill>
                <a:latin typeface="Trebuchet MS"/>
                <a:cs typeface="Trebuchet MS"/>
              </a:rPr>
              <a:t>Data</a:t>
            </a:r>
            <a:r>
              <a:rPr sz="1500" b="1" spc="-5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500" b="1" spc="-10" dirty="0">
                <a:solidFill>
                  <a:srgbClr val="0033CC"/>
                </a:solidFill>
                <a:latin typeface="Trebuchet MS"/>
                <a:cs typeface="Trebuchet MS"/>
              </a:rPr>
              <a:t>Transmission:</a:t>
            </a:r>
            <a:endParaRPr sz="1500">
              <a:latin typeface="Trebuchet MS"/>
              <a:cs typeface="Trebuchet MS"/>
            </a:endParaRPr>
          </a:p>
          <a:p>
            <a:pPr marL="469265" indent="-343535">
              <a:lnSpc>
                <a:spcPct val="100000"/>
              </a:lnSpc>
              <a:spcBef>
                <a:spcPts val="1470"/>
              </a:spcBef>
              <a:buFont typeface="Arial MT"/>
              <a:buChar char="●"/>
              <a:tabLst>
                <a:tab pos="469265" algn="l"/>
              </a:tabLst>
            </a:pPr>
            <a:r>
              <a:rPr sz="1500" dirty="0">
                <a:latin typeface="Trebuchet MS"/>
                <a:cs typeface="Trebuchet MS"/>
              </a:rPr>
              <a:t>Deploying</a:t>
            </a:r>
            <a:r>
              <a:rPr sz="1500" spc="-7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cloud</a:t>
            </a:r>
            <a:r>
              <a:rPr sz="1500" spc="-55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infrastructure</a:t>
            </a:r>
            <a:r>
              <a:rPr sz="1500" spc="-6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on</a:t>
            </a:r>
            <a:r>
              <a:rPr sz="1500" spc="-110" dirty="0">
                <a:latin typeface="Trebuchet MS"/>
                <a:cs typeface="Trebuchet MS"/>
              </a:rPr>
              <a:t> </a:t>
            </a:r>
            <a:r>
              <a:rPr sz="1500" spc="-25" dirty="0">
                <a:latin typeface="Trebuchet MS"/>
                <a:cs typeface="Trebuchet MS"/>
              </a:rPr>
              <a:t>AWS</a:t>
            </a:r>
            <a:r>
              <a:rPr sz="1500" spc="-5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(Amazon</a:t>
            </a:r>
            <a:r>
              <a:rPr sz="1500" spc="-5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Web</a:t>
            </a:r>
            <a:r>
              <a:rPr sz="1500" spc="-55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Services).</a:t>
            </a:r>
            <a:endParaRPr sz="1500">
              <a:latin typeface="Trebuchet MS"/>
              <a:cs typeface="Trebuchet MS"/>
            </a:endParaRPr>
          </a:p>
          <a:p>
            <a:pPr marL="469265" indent="-343535">
              <a:lnSpc>
                <a:spcPct val="100000"/>
              </a:lnSpc>
              <a:spcBef>
                <a:spcPts val="270"/>
              </a:spcBef>
              <a:buFont typeface="Arial MT"/>
              <a:buChar char="●"/>
              <a:tabLst>
                <a:tab pos="469265" algn="l"/>
              </a:tabLst>
            </a:pPr>
            <a:r>
              <a:rPr sz="1500" dirty="0">
                <a:latin typeface="Trebuchet MS"/>
                <a:cs typeface="Trebuchet MS"/>
              </a:rPr>
              <a:t>Facilitates</a:t>
            </a:r>
            <a:r>
              <a:rPr sz="1500" spc="-10" dirty="0">
                <a:latin typeface="Trebuchet MS"/>
                <a:cs typeface="Trebuchet MS"/>
              </a:rPr>
              <a:t> real-</a:t>
            </a:r>
            <a:r>
              <a:rPr sz="1500" dirty="0">
                <a:latin typeface="Trebuchet MS"/>
                <a:cs typeface="Trebuchet MS"/>
              </a:rPr>
              <a:t>time</a:t>
            </a:r>
            <a:r>
              <a:rPr sz="1500" spc="-5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vehicle-to-</a:t>
            </a:r>
            <a:r>
              <a:rPr sz="1500" dirty="0">
                <a:latin typeface="Trebuchet MS"/>
                <a:cs typeface="Trebuchet MS"/>
              </a:rPr>
              <a:t>cloud</a:t>
            </a:r>
            <a:r>
              <a:rPr sz="1500" spc="-5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communication.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08525" y="1097437"/>
            <a:ext cx="5715000" cy="27940"/>
          </a:xfrm>
          <a:custGeom>
            <a:avLst/>
            <a:gdLst/>
            <a:ahLst/>
            <a:cxnLst/>
            <a:rect l="l" t="t" r="r" b="b"/>
            <a:pathLst>
              <a:path w="5715000" h="27940">
                <a:moveTo>
                  <a:pt x="5714999" y="27599"/>
                </a:moveTo>
                <a:lnTo>
                  <a:pt x="0" y="27599"/>
                </a:lnTo>
                <a:lnTo>
                  <a:pt x="0" y="0"/>
                </a:lnTo>
                <a:lnTo>
                  <a:pt x="5714999" y="0"/>
                </a:lnTo>
                <a:lnTo>
                  <a:pt x="5714999" y="27599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9250" rIns="0" bIns="0" rtlCol="0">
            <a:spAutoFit/>
          </a:bodyPr>
          <a:lstStyle/>
          <a:p>
            <a:pPr marL="5219700">
              <a:lnSpc>
                <a:spcPct val="100000"/>
              </a:lnSpc>
              <a:spcBef>
                <a:spcPts val="100"/>
              </a:spcBef>
            </a:pPr>
            <a:r>
              <a:rPr dirty="0"/>
              <a:t>Design</a:t>
            </a:r>
            <a:r>
              <a:rPr spc="-140" dirty="0"/>
              <a:t> </a:t>
            </a:r>
            <a:r>
              <a:rPr spc="-10" dirty="0"/>
              <a:t>Approach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2825" y="137914"/>
            <a:ext cx="71405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Detecting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false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data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injection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attack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vehicle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to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communication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connected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autonomous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vehicles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3800" y="1282700"/>
            <a:ext cx="23310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0033CC"/>
                </a:solidFill>
                <a:latin typeface="Trebuchet MS"/>
                <a:cs typeface="Trebuchet MS"/>
              </a:rPr>
              <a:t>Vehicle</a:t>
            </a:r>
            <a:r>
              <a:rPr sz="1400" spc="-4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0033CC"/>
                </a:solidFill>
                <a:latin typeface="Trebuchet MS"/>
                <a:cs typeface="Trebuchet MS"/>
              </a:rPr>
              <a:t>Simulation</a:t>
            </a:r>
            <a:r>
              <a:rPr sz="1400" spc="-4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0033CC"/>
                </a:solidFill>
                <a:latin typeface="Trebuchet MS"/>
                <a:cs typeface="Trebuchet MS"/>
              </a:rPr>
              <a:t>Front-</a:t>
            </a:r>
            <a:r>
              <a:rPr sz="1400" spc="-25" dirty="0">
                <a:solidFill>
                  <a:srgbClr val="0033CC"/>
                </a:solidFill>
                <a:latin typeface="Trebuchet MS"/>
                <a:cs typeface="Trebuchet MS"/>
              </a:rPr>
              <a:t>end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92457" y="1922780"/>
            <a:ext cx="334200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33CC"/>
                </a:solidFill>
                <a:latin typeface="Trebuchet MS"/>
                <a:cs typeface="Trebuchet MS"/>
              </a:rPr>
              <a:t>Successfully</a:t>
            </a:r>
            <a:r>
              <a:rPr sz="14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0033CC"/>
                </a:solidFill>
                <a:latin typeface="Trebuchet MS"/>
                <a:cs typeface="Trebuchet MS"/>
              </a:rPr>
              <a:t>tested</a:t>
            </a:r>
            <a:r>
              <a:rPr sz="14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0033CC"/>
                </a:solidFill>
                <a:latin typeface="Trebuchet MS"/>
                <a:cs typeface="Trebuchet MS"/>
              </a:rPr>
              <a:t>for</a:t>
            </a:r>
            <a:r>
              <a:rPr sz="14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4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0033CC"/>
                </a:solidFill>
                <a:latin typeface="Trebuchet MS"/>
                <a:cs typeface="Trebuchet MS"/>
              </a:rPr>
              <a:t>connectivity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600" y="1617000"/>
            <a:ext cx="3214845" cy="281503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77320" y="2319962"/>
            <a:ext cx="5346752" cy="2062478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08525" y="1097437"/>
            <a:ext cx="5715000" cy="27940"/>
          </a:xfrm>
          <a:custGeom>
            <a:avLst/>
            <a:gdLst/>
            <a:ahLst/>
            <a:cxnLst/>
            <a:rect l="l" t="t" r="r" b="b"/>
            <a:pathLst>
              <a:path w="5715000" h="27940">
                <a:moveTo>
                  <a:pt x="5714999" y="27599"/>
                </a:moveTo>
                <a:lnTo>
                  <a:pt x="0" y="27599"/>
                </a:lnTo>
                <a:lnTo>
                  <a:pt x="0" y="0"/>
                </a:lnTo>
                <a:lnTo>
                  <a:pt x="5714999" y="0"/>
                </a:lnTo>
                <a:lnTo>
                  <a:pt x="5714999" y="27599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9250" rIns="0" bIns="0" rtlCol="0">
            <a:spAutoFit/>
          </a:bodyPr>
          <a:lstStyle/>
          <a:p>
            <a:pPr marL="5219700">
              <a:lnSpc>
                <a:spcPct val="100000"/>
              </a:lnSpc>
              <a:spcBef>
                <a:spcPts val="100"/>
              </a:spcBef>
            </a:pPr>
            <a:r>
              <a:rPr dirty="0"/>
              <a:t>Design</a:t>
            </a:r>
            <a:r>
              <a:rPr spc="-140" dirty="0"/>
              <a:t> </a:t>
            </a:r>
            <a:r>
              <a:rPr spc="-10" dirty="0"/>
              <a:t>Approach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2825" y="137914"/>
            <a:ext cx="71405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Detecting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false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data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injection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attack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vehicle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to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communication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connected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autonomous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vehicles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3375" y="1512975"/>
            <a:ext cx="3375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33CC"/>
                </a:solidFill>
                <a:latin typeface="Trebuchet MS"/>
                <a:cs typeface="Trebuchet MS"/>
              </a:rPr>
              <a:t>2D</a:t>
            </a:r>
            <a:r>
              <a:rPr sz="1400" spc="-2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0033CC"/>
                </a:solidFill>
                <a:latin typeface="Trebuchet MS"/>
                <a:cs typeface="Trebuchet MS"/>
              </a:rPr>
              <a:t>visualization</a:t>
            </a:r>
            <a:r>
              <a:rPr sz="1400" spc="-2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0033CC"/>
                </a:solidFill>
                <a:latin typeface="Trebuchet MS"/>
                <a:cs typeface="Trebuchet MS"/>
              </a:rPr>
              <a:t>of</a:t>
            </a:r>
            <a:r>
              <a:rPr sz="1400" spc="-2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0033CC"/>
                </a:solidFill>
                <a:latin typeface="Trebuchet MS"/>
                <a:cs typeface="Trebuchet MS"/>
              </a:rPr>
              <a:t>the</a:t>
            </a:r>
            <a:r>
              <a:rPr sz="1400" spc="-2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0033CC"/>
                </a:solidFill>
                <a:latin typeface="Trebuchet MS"/>
                <a:cs typeface="Trebuchet MS"/>
              </a:rPr>
              <a:t>path</a:t>
            </a:r>
            <a:r>
              <a:rPr sz="1400" spc="-2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0033CC"/>
                </a:solidFill>
                <a:latin typeface="Trebuchet MS"/>
                <a:cs typeface="Trebuchet MS"/>
              </a:rPr>
              <a:t>of</a:t>
            </a:r>
            <a:r>
              <a:rPr sz="1400" spc="-2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0033CC"/>
                </a:solidFill>
                <a:latin typeface="Trebuchet MS"/>
                <a:cs typeface="Trebuchet MS"/>
              </a:rPr>
              <a:t>the</a:t>
            </a:r>
            <a:r>
              <a:rPr sz="1400" spc="-2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0033CC"/>
                </a:solidFill>
                <a:latin typeface="Trebuchet MS"/>
                <a:cs typeface="Trebuchet MS"/>
              </a:rPr>
              <a:t>vehicle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52070" y="1512975"/>
            <a:ext cx="11214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33CC"/>
                </a:solidFill>
                <a:latin typeface="Trebuchet MS"/>
                <a:cs typeface="Trebuchet MS"/>
              </a:rPr>
              <a:t>3D</a:t>
            </a:r>
            <a:r>
              <a:rPr sz="14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0033CC"/>
                </a:solidFill>
                <a:latin typeface="Trebuchet MS"/>
                <a:cs typeface="Trebuchet MS"/>
              </a:rPr>
              <a:t>Simulation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921787"/>
            <a:ext cx="4780298" cy="284547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67423" y="1921787"/>
            <a:ext cx="3906498" cy="2266381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0" y="1185866"/>
            <a:ext cx="5715000" cy="27305"/>
          </a:xfrm>
          <a:custGeom>
            <a:avLst/>
            <a:gdLst/>
            <a:ahLst/>
            <a:cxnLst/>
            <a:rect l="l" t="t" r="r" b="b"/>
            <a:pathLst>
              <a:path w="5715000" h="27305">
                <a:moveTo>
                  <a:pt x="5714999" y="27299"/>
                </a:moveTo>
                <a:lnTo>
                  <a:pt x="0" y="27299"/>
                </a:lnTo>
                <a:lnTo>
                  <a:pt x="0" y="0"/>
                </a:lnTo>
                <a:lnTo>
                  <a:pt x="5714999" y="0"/>
                </a:lnTo>
                <a:lnTo>
                  <a:pt x="5714999" y="27299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7676" rIns="0" bIns="0" rtlCol="0">
            <a:spAutoFit/>
          </a:bodyPr>
          <a:lstStyle/>
          <a:p>
            <a:pPr marL="5198110">
              <a:lnSpc>
                <a:spcPct val="100000"/>
              </a:lnSpc>
              <a:spcBef>
                <a:spcPts val="100"/>
              </a:spcBef>
            </a:pPr>
            <a:r>
              <a:rPr dirty="0"/>
              <a:t>Cloud</a:t>
            </a:r>
            <a:r>
              <a:rPr spc="-120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9425" y="1398899"/>
            <a:ext cx="7373620" cy="3454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7490" marR="490855" indent="-225425" algn="just">
              <a:lnSpc>
                <a:spcPct val="100000"/>
              </a:lnSpc>
              <a:spcBef>
                <a:spcPts val="100"/>
              </a:spcBef>
              <a:buAutoNum type="alphaLcPeriod"/>
              <a:tabLst>
                <a:tab pos="266065" algn="l"/>
              </a:tabLst>
            </a:pPr>
            <a:r>
              <a:rPr sz="1500" spc="-10" dirty="0">
                <a:latin typeface="Trebuchet MS"/>
                <a:cs typeface="Trebuchet MS"/>
              </a:rPr>
              <a:t>Frontend:</a:t>
            </a:r>
            <a:r>
              <a:rPr sz="1500" spc="-7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The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frontend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layer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serves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as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the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interface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users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and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vehicles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spc="-25" dirty="0">
                <a:latin typeface="Trebuchet MS"/>
                <a:cs typeface="Trebuchet MS"/>
              </a:rPr>
              <a:t>to 	</a:t>
            </a:r>
            <a:r>
              <a:rPr sz="1500" dirty="0">
                <a:latin typeface="Trebuchet MS"/>
                <a:cs typeface="Trebuchet MS"/>
              </a:rPr>
              <a:t>interact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with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the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cloud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system.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It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serves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as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the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web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interface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monitoring 	</a:t>
            </a:r>
            <a:r>
              <a:rPr sz="1500" dirty="0">
                <a:latin typeface="Trebuchet MS"/>
                <a:cs typeface="Trebuchet MS"/>
              </a:rPr>
              <a:t>vehicle</a:t>
            </a:r>
            <a:r>
              <a:rPr sz="1500" spc="-35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data.</a:t>
            </a:r>
            <a:endParaRPr sz="1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55"/>
              </a:spcBef>
              <a:buFont typeface="Trebuchet MS"/>
              <a:buAutoNum type="alphaLcPeriod"/>
            </a:pPr>
            <a:endParaRPr sz="1500">
              <a:latin typeface="Trebuchet MS"/>
              <a:cs typeface="Trebuchet MS"/>
            </a:endParaRPr>
          </a:p>
          <a:p>
            <a:pPr marL="243840" marR="530225" indent="-231775" algn="just">
              <a:lnSpc>
                <a:spcPct val="100000"/>
              </a:lnSpc>
              <a:buAutoNum type="alphaLcPeriod"/>
              <a:tabLst>
                <a:tab pos="266065" algn="l"/>
              </a:tabLst>
            </a:pPr>
            <a:r>
              <a:rPr sz="1500" spc="-10" dirty="0">
                <a:latin typeface="Trebuchet MS"/>
                <a:cs typeface="Trebuchet MS"/>
              </a:rPr>
              <a:t>Backend:</a:t>
            </a:r>
            <a:r>
              <a:rPr sz="1500" spc="-7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The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backend</a:t>
            </a:r>
            <a:r>
              <a:rPr sz="1500" spc="-5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layer</a:t>
            </a:r>
            <a:r>
              <a:rPr sz="1500" spc="-5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manages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the</a:t>
            </a:r>
            <a:r>
              <a:rPr sz="1500" spc="-5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core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functionality</a:t>
            </a:r>
            <a:r>
              <a:rPr sz="1500" spc="-5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of</a:t>
            </a:r>
            <a:r>
              <a:rPr sz="1500" spc="-5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the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system.</a:t>
            </a:r>
            <a:r>
              <a:rPr sz="1500" spc="-50" dirty="0">
                <a:latin typeface="Trebuchet MS"/>
                <a:cs typeface="Trebuchet MS"/>
              </a:rPr>
              <a:t> </a:t>
            </a:r>
            <a:r>
              <a:rPr sz="1500" spc="-25" dirty="0">
                <a:latin typeface="Trebuchet MS"/>
                <a:cs typeface="Trebuchet MS"/>
              </a:rPr>
              <a:t>It 	</a:t>
            </a:r>
            <a:r>
              <a:rPr sz="1500" dirty="0">
                <a:latin typeface="Trebuchet MS"/>
                <a:cs typeface="Trebuchet MS"/>
              </a:rPr>
              <a:t>includes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several</a:t>
            </a:r>
            <a:r>
              <a:rPr sz="1500" spc="-35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components:</a:t>
            </a:r>
            <a:endParaRPr sz="1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60"/>
              </a:spcBef>
              <a:buFont typeface="Trebuchet MS"/>
              <a:buAutoNum type="alphaLcPeriod"/>
            </a:pPr>
            <a:endParaRPr sz="1500">
              <a:latin typeface="Trebuchet MS"/>
              <a:cs typeface="Trebuchet MS"/>
            </a:endParaRPr>
          </a:p>
          <a:p>
            <a:pPr marL="638810" marR="156845" lvl="1" indent="-169545" algn="just">
              <a:lnSpc>
                <a:spcPct val="100000"/>
              </a:lnSpc>
              <a:buAutoNum type="romanLcPeriod"/>
              <a:tabLst>
                <a:tab pos="723265" algn="l"/>
              </a:tabLst>
            </a:pPr>
            <a:r>
              <a:rPr sz="1500" dirty="0">
                <a:latin typeface="Trebuchet MS"/>
                <a:cs typeface="Trebuchet MS"/>
              </a:rPr>
              <a:t>API</a:t>
            </a:r>
            <a:r>
              <a:rPr sz="1500" spc="-30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Gateway:</a:t>
            </a:r>
            <a:r>
              <a:rPr sz="1500" spc="-10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Acts</a:t>
            </a:r>
            <a:r>
              <a:rPr sz="1500" spc="-2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as</a:t>
            </a:r>
            <a:r>
              <a:rPr sz="1500" spc="-2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a</a:t>
            </a:r>
            <a:r>
              <a:rPr sz="1500" spc="-3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single</a:t>
            </a:r>
            <a:r>
              <a:rPr sz="1500" spc="-2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entry</a:t>
            </a:r>
            <a:r>
              <a:rPr sz="1500" spc="-2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point</a:t>
            </a:r>
            <a:r>
              <a:rPr sz="1500" spc="-2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-2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all</a:t>
            </a:r>
            <a:r>
              <a:rPr sz="1500" spc="-25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communication</a:t>
            </a:r>
            <a:r>
              <a:rPr sz="1500" spc="-2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between</a:t>
            </a:r>
            <a:r>
              <a:rPr sz="1500" spc="-30" dirty="0">
                <a:latin typeface="Trebuchet MS"/>
                <a:cs typeface="Trebuchet MS"/>
              </a:rPr>
              <a:t> </a:t>
            </a:r>
            <a:r>
              <a:rPr sz="1500" spc="-25" dirty="0">
                <a:latin typeface="Trebuchet MS"/>
                <a:cs typeface="Trebuchet MS"/>
              </a:rPr>
              <a:t>the 	</a:t>
            </a:r>
            <a:r>
              <a:rPr sz="1500" dirty="0">
                <a:latin typeface="Trebuchet MS"/>
                <a:cs typeface="Trebuchet MS"/>
              </a:rPr>
              <a:t>vehicle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simulation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and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the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cloud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services.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It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routes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requests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to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appropriate 	</a:t>
            </a:r>
            <a:r>
              <a:rPr sz="1500" dirty="0">
                <a:latin typeface="Trebuchet MS"/>
                <a:cs typeface="Trebuchet MS"/>
              </a:rPr>
              <a:t>microservices</a:t>
            </a:r>
            <a:r>
              <a:rPr sz="1500" spc="-6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and</a:t>
            </a:r>
            <a:r>
              <a:rPr sz="1500" spc="-6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handles</a:t>
            </a:r>
            <a:r>
              <a:rPr sz="1500" spc="-65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authentication.</a:t>
            </a:r>
            <a:endParaRPr sz="15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655"/>
              </a:spcBef>
              <a:buFont typeface="Trebuchet MS"/>
              <a:buAutoNum type="romanLcPeriod"/>
            </a:pPr>
            <a:endParaRPr sz="1500">
              <a:latin typeface="Trebuchet MS"/>
              <a:cs typeface="Trebuchet MS"/>
            </a:endParaRPr>
          </a:p>
          <a:p>
            <a:pPr marL="702945" marR="5080" lvl="1" indent="-233679">
              <a:lnSpc>
                <a:spcPct val="100000"/>
              </a:lnSpc>
              <a:spcBef>
                <a:spcPts val="5"/>
              </a:spcBef>
              <a:buAutoNum type="romanLcPeriod"/>
              <a:tabLst>
                <a:tab pos="723265" algn="l"/>
              </a:tabLst>
            </a:pPr>
            <a:r>
              <a:rPr sz="1500" dirty="0">
                <a:latin typeface="Trebuchet MS"/>
                <a:cs typeface="Trebuchet MS"/>
              </a:rPr>
              <a:t>Microservices: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Modular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components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responsible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specific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tasks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such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as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data 	</a:t>
            </a:r>
            <a:r>
              <a:rPr sz="1500" spc="-10" dirty="0">
                <a:latin typeface="Trebuchet MS"/>
                <a:cs typeface="Trebuchet MS"/>
              </a:rPr>
              <a:t>ingestion,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validation,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processing,</a:t>
            </a:r>
            <a:r>
              <a:rPr sz="1500" spc="-3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and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storage.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Each</a:t>
            </a:r>
            <a:r>
              <a:rPr sz="1500" spc="-3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microservice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is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designed 	</a:t>
            </a:r>
            <a:r>
              <a:rPr sz="1500" dirty="0">
                <a:latin typeface="Trebuchet MS"/>
                <a:cs typeface="Trebuchet MS"/>
              </a:rPr>
              <a:t>to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handle</a:t>
            </a:r>
            <a:r>
              <a:rPr sz="1500" spc="-3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a</a:t>
            </a:r>
            <a:r>
              <a:rPr sz="1500" spc="-3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specific</a:t>
            </a:r>
            <a:r>
              <a:rPr sz="1500" spc="-35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function.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8225" y="148764"/>
            <a:ext cx="71405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Detecting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false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data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injection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attack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vehicle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to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communication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connected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autonomous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vehicles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0" y="1185866"/>
            <a:ext cx="5715000" cy="27305"/>
          </a:xfrm>
          <a:custGeom>
            <a:avLst/>
            <a:gdLst/>
            <a:ahLst/>
            <a:cxnLst/>
            <a:rect l="l" t="t" r="r" b="b"/>
            <a:pathLst>
              <a:path w="5715000" h="27305">
                <a:moveTo>
                  <a:pt x="5714999" y="27299"/>
                </a:moveTo>
                <a:lnTo>
                  <a:pt x="0" y="27299"/>
                </a:lnTo>
                <a:lnTo>
                  <a:pt x="0" y="0"/>
                </a:lnTo>
                <a:lnTo>
                  <a:pt x="5714999" y="0"/>
                </a:lnTo>
                <a:lnTo>
                  <a:pt x="5714999" y="27299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7676" rIns="0" bIns="0" rtlCol="0">
            <a:spAutoFit/>
          </a:bodyPr>
          <a:lstStyle/>
          <a:p>
            <a:pPr marL="5194935">
              <a:lnSpc>
                <a:spcPct val="100000"/>
              </a:lnSpc>
              <a:spcBef>
                <a:spcPts val="100"/>
              </a:spcBef>
            </a:pPr>
            <a:r>
              <a:rPr dirty="0"/>
              <a:t>Cloud</a:t>
            </a:r>
            <a:r>
              <a:rPr spc="-120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16625" y="1398899"/>
            <a:ext cx="6926580" cy="2235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065" marR="443865" indent="-254000">
              <a:lnSpc>
                <a:spcPct val="100000"/>
              </a:lnSpc>
              <a:spcBef>
                <a:spcPts val="100"/>
              </a:spcBef>
              <a:buAutoNum type="romanLcPeriod" startAt="3"/>
              <a:tabLst>
                <a:tab pos="266065" algn="l"/>
                <a:tab pos="299085" algn="l"/>
              </a:tabLst>
            </a:pPr>
            <a:r>
              <a:rPr sz="1500" dirty="0">
                <a:latin typeface="Trebuchet MS"/>
                <a:cs typeface="Trebuchet MS"/>
              </a:rPr>
              <a:t>	</a:t>
            </a:r>
            <a:r>
              <a:rPr sz="1500" spc="-10" dirty="0">
                <a:latin typeface="Trebuchet MS"/>
                <a:cs typeface="Trebuchet MS"/>
              </a:rPr>
              <a:t>Database:</a:t>
            </a:r>
            <a:r>
              <a:rPr sz="1500" spc="-10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A</a:t>
            </a:r>
            <a:r>
              <a:rPr sz="1500" spc="-11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scalable</a:t>
            </a:r>
            <a:r>
              <a:rPr sz="1500" spc="-5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and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reliable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database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system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will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be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used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to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store </a:t>
            </a:r>
            <a:r>
              <a:rPr sz="1500" dirty="0">
                <a:latin typeface="Trebuchet MS"/>
                <a:cs typeface="Trebuchet MS"/>
              </a:rPr>
              <a:t>vehicle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data.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We</a:t>
            </a:r>
            <a:r>
              <a:rPr sz="1500" spc="-3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will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use</a:t>
            </a:r>
            <a:r>
              <a:rPr sz="1500" spc="-3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a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relational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database</a:t>
            </a:r>
            <a:r>
              <a:rPr sz="1500" spc="-3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as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it</a:t>
            </a:r>
            <a:r>
              <a:rPr sz="1500" spc="-3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is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capable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of</a:t>
            </a:r>
            <a:r>
              <a:rPr sz="1500" spc="-35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storing </a:t>
            </a:r>
            <a:r>
              <a:rPr sz="1500" spc="-20" dirty="0">
                <a:latin typeface="Trebuchet MS"/>
                <a:cs typeface="Trebuchet MS"/>
              </a:rPr>
              <a:t>time-</a:t>
            </a:r>
            <a:r>
              <a:rPr sz="1500" dirty="0">
                <a:latin typeface="Trebuchet MS"/>
                <a:cs typeface="Trebuchet MS"/>
              </a:rPr>
              <a:t>series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data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efficiently.</a:t>
            </a:r>
            <a:endParaRPr sz="1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55"/>
              </a:spcBef>
              <a:buFont typeface="Trebuchet MS"/>
              <a:buAutoNum type="romanLcPeriod" startAt="3"/>
            </a:pPr>
            <a:endParaRPr sz="1500">
              <a:latin typeface="Trebuchet MS"/>
              <a:cs typeface="Trebuchet MS"/>
            </a:endParaRPr>
          </a:p>
          <a:p>
            <a:pPr marL="12700" marR="303530" indent="247015">
              <a:lnSpc>
                <a:spcPct val="100000"/>
              </a:lnSpc>
              <a:buAutoNum type="romanLcPeriod" startAt="3"/>
              <a:tabLst>
                <a:tab pos="259715" algn="l"/>
              </a:tabLst>
            </a:pPr>
            <a:r>
              <a:rPr sz="1500" dirty="0">
                <a:latin typeface="Trebuchet MS"/>
                <a:cs typeface="Trebuchet MS"/>
              </a:rPr>
              <a:t>Security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Layer:</a:t>
            </a:r>
            <a:r>
              <a:rPr sz="1500" spc="-6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This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is</a:t>
            </a:r>
            <a:r>
              <a:rPr sz="1500" spc="-3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where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we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implement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our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security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measures,</a:t>
            </a:r>
            <a:r>
              <a:rPr sz="1500" spc="-3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i.e,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spc="-25" dirty="0">
                <a:latin typeface="Trebuchet MS"/>
                <a:cs typeface="Trebuchet MS"/>
              </a:rPr>
              <a:t>an </a:t>
            </a:r>
            <a:r>
              <a:rPr sz="1500" dirty="0">
                <a:latin typeface="Trebuchet MS"/>
                <a:cs typeface="Trebuchet MS"/>
              </a:rPr>
              <a:t>intrusion</a:t>
            </a:r>
            <a:r>
              <a:rPr sz="1500" spc="-6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detection</a:t>
            </a:r>
            <a:r>
              <a:rPr sz="1500" spc="-6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system</a:t>
            </a:r>
            <a:r>
              <a:rPr sz="1500" spc="-6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to</a:t>
            </a:r>
            <a:r>
              <a:rPr sz="1500" spc="-6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safeguard</a:t>
            </a:r>
            <a:r>
              <a:rPr sz="1500" spc="-6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against</a:t>
            </a:r>
            <a:r>
              <a:rPr sz="1500" spc="-6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false</a:t>
            </a:r>
            <a:r>
              <a:rPr sz="1500" spc="-6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data</a:t>
            </a:r>
            <a:r>
              <a:rPr sz="1500" spc="-6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injection</a:t>
            </a:r>
            <a:r>
              <a:rPr sz="1500" spc="-60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attacks.</a:t>
            </a:r>
            <a:endParaRPr sz="1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60"/>
              </a:spcBef>
              <a:buFont typeface="Trebuchet MS"/>
              <a:buAutoNum type="romanLcPeriod" startAt="3"/>
            </a:pPr>
            <a:endParaRPr sz="1500">
              <a:latin typeface="Trebuchet MS"/>
              <a:cs typeface="Trebuchet MS"/>
            </a:endParaRPr>
          </a:p>
          <a:p>
            <a:pPr marL="12700" marR="5080" indent="193675">
              <a:lnSpc>
                <a:spcPct val="100000"/>
              </a:lnSpc>
              <a:buAutoNum type="romanLcPeriod" startAt="3"/>
              <a:tabLst>
                <a:tab pos="206375" algn="l"/>
              </a:tabLst>
            </a:pPr>
            <a:r>
              <a:rPr sz="1500" dirty="0">
                <a:latin typeface="Trebuchet MS"/>
                <a:cs typeface="Trebuchet MS"/>
              </a:rPr>
              <a:t>Monitoring</a:t>
            </a:r>
            <a:r>
              <a:rPr sz="1500" spc="-5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and</a:t>
            </a:r>
            <a:r>
              <a:rPr sz="1500" spc="-5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Logging:</a:t>
            </a:r>
            <a:r>
              <a:rPr sz="1500" spc="-70" dirty="0">
                <a:latin typeface="Trebuchet MS"/>
                <a:cs typeface="Trebuchet MS"/>
              </a:rPr>
              <a:t> </a:t>
            </a:r>
            <a:r>
              <a:rPr sz="1500" spc="-30" dirty="0">
                <a:latin typeface="Trebuchet MS"/>
                <a:cs typeface="Trebuchet MS"/>
              </a:rPr>
              <a:t>Tools</a:t>
            </a:r>
            <a:r>
              <a:rPr sz="1500" spc="-5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-50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monitoring</a:t>
            </a:r>
            <a:r>
              <a:rPr sz="1500" spc="-5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system</a:t>
            </a:r>
            <a:r>
              <a:rPr sz="1500" spc="-5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health,</a:t>
            </a:r>
            <a:r>
              <a:rPr sz="1500" spc="-5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performance,</a:t>
            </a:r>
            <a:r>
              <a:rPr sz="1500" spc="-5" dirty="0">
                <a:latin typeface="Trebuchet MS"/>
                <a:cs typeface="Trebuchet MS"/>
              </a:rPr>
              <a:t> </a:t>
            </a:r>
            <a:r>
              <a:rPr sz="1500" spc="-25" dirty="0">
                <a:latin typeface="Trebuchet MS"/>
                <a:cs typeface="Trebuchet MS"/>
              </a:rPr>
              <a:t>and </a:t>
            </a:r>
            <a:r>
              <a:rPr sz="1500" dirty="0">
                <a:latin typeface="Trebuchet MS"/>
                <a:cs typeface="Trebuchet MS"/>
              </a:rPr>
              <a:t>logging</a:t>
            </a:r>
            <a:r>
              <a:rPr sz="1500" spc="-3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activities</a:t>
            </a:r>
            <a:r>
              <a:rPr sz="1500" spc="-3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-30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troubleshooting</a:t>
            </a:r>
            <a:r>
              <a:rPr sz="1500" spc="-35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purposes.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8225" y="148764"/>
            <a:ext cx="71405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Detecting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false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data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injection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attack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vehicle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to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communication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connected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autonomous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vehicles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0" y="1185866"/>
            <a:ext cx="5715000" cy="27305"/>
          </a:xfrm>
          <a:custGeom>
            <a:avLst/>
            <a:gdLst/>
            <a:ahLst/>
            <a:cxnLst/>
            <a:rect l="l" t="t" r="r" b="b"/>
            <a:pathLst>
              <a:path w="5715000" h="27305">
                <a:moveTo>
                  <a:pt x="5714999" y="27299"/>
                </a:moveTo>
                <a:lnTo>
                  <a:pt x="0" y="27299"/>
                </a:lnTo>
                <a:lnTo>
                  <a:pt x="0" y="0"/>
                </a:lnTo>
                <a:lnTo>
                  <a:pt x="5714999" y="0"/>
                </a:lnTo>
                <a:lnTo>
                  <a:pt x="5714999" y="27299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7676" rIns="0" bIns="0" rtlCol="0">
            <a:spAutoFit/>
          </a:bodyPr>
          <a:lstStyle/>
          <a:p>
            <a:pPr marL="5676900">
              <a:lnSpc>
                <a:spcPct val="100000"/>
              </a:lnSpc>
              <a:spcBef>
                <a:spcPts val="100"/>
              </a:spcBef>
            </a:pPr>
            <a:r>
              <a:rPr dirty="0"/>
              <a:t>Cloud</a:t>
            </a:r>
            <a:r>
              <a:rPr spc="-25" dirty="0"/>
              <a:t> </a:t>
            </a:r>
            <a:r>
              <a:rPr spc="-10" dirty="0"/>
              <a:t>Services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4" marR="111760" indent="225425">
              <a:lnSpc>
                <a:spcPct val="100000"/>
              </a:lnSpc>
              <a:spcBef>
                <a:spcPts val="100"/>
              </a:spcBef>
              <a:buAutoNum type="alphaLcPeriod"/>
              <a:tabLst>
                <a:tab pos="258445" algn="l"/>
              </a:tabLst>
            </a:pPr>
            <a:r>
              <a:rPr dirty="0"/>
              <a:t>Data</a:t>
            </a:r>
            <a:r>
              <a:rPr spc="-35" dirty="0"/>
              <a:t> </a:t>
            </a:r>
            <a:r>
              <a:rPr dirty="0"/>
              <a:t>Ingestion</a:t>
            </a:r>
            <a:r>
              <a:rPr spc="-35" dirty="0"/>
              <a:t> </a:t>
            </a:r>
            <a:r>
              <a:rPr dirty="0"/>
              <a:t>Service:</a:t>
            </a:r>
            <a:r>
              <a:rPr spc="-35" dirty="0"/>
              <a:t> </a:t>
            </a:r>
            <a:r>
              <a:rPr spc="-10" dirty="0"/>
              <a:t>Responsible</a:t>
            </a:r>
            <a:r>
              <a:rPr spc="-35" dirty="0"/>
              <a:t> </a:t>
            </a:r>
            <a:r>
              <a:rPr dirty="0"/>
              <a:t>for</a:t>
            </a:r>
            <a:r>
              <a:rPr spc="-35" dirty="0"/>
              <a:t> </a:t>
            </a:r>
            <a:r>
              <a:rPr dirty="0"/>
              <a:t>receiving</a:t>
            </a:r>
            <a:r>
              <a:rPr spc="-35" dirty="0"/>
              <a:t> </a:t>
            </a:r>
            <a:r>
              <a:rPr dirty="0"/>
              <a:t>data</a:t>
            </a:r>
            <a:r>
              <a:rPr spc="-35" dirty="0"/>
              <a:t> </a:t>
            </a:r>
            <a:r>
              <a:rPr dirty="0"/>
              <a:t>from</a:t>
            </a:r>
            <a:r>
              <a:rPr spc="-35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spc="-10" dirty="0"/>
              <a:t>vehicle simulation</a:t>
            </a:r>
            <a:r>
              <a:rPr spc="-55" dirty="0"/>
              <a:t> </a:t>
            </a:r>
            <a:r>
              <a:rPr dirty="0"/>
              <a:t>in</a:t>
            </a:r>
            <a:r>
              <a:rPr spc="-55" dirty="0"/>
              <a:t> </a:t>
            </a:r>
            <a:r>
              <a:rPr spc="-25" dirty="0"/>
              <a:t>MATLAB</a:t>
            </a:r>
            <a:r>
              <a:rPr spc="-50" dirty="0"/>
              <a:t> </a:t>
            </a:r>
            <a:r>
              <a:rPr dirty="0"/>
              <a:t>Simulink.</a:t>
            </a:r>
            <a:r>
              <a:rPr spc="-55" dirty="0"/>
              <a:t> </a:t>
            </a:r>
            <a:r>
              <a:rPr dirty="0"/>
              <a:t>It</a:t>
            </a:r>
            <a:r>
              <a:rPr spc="-50" dirty="0"/>
              <a:t> </a:t>
            </a:r>
            <a:r>
              <a:rPr dirty="0"/>
              <a:t>should</a:t>
            </a:r>
            <a:r>
              <a:rPr spc="-55" dirty="0"/>
              <a:t> </a:t>
            </a:r>
            <a:r>
              <a:rPr dirty="0"/>
              <a:t>handle</a:t>
            </a:r>
            <a:r>
              <a:rPr spc="-55" dirty="0"/>
              <a:t> </a:t>
            </a:r>
            <a:r>
              <a:rPr dirty="0"/>
              <a:t>incoming</a:t>
            </a:r>
            <a:r>
              <a:rPr spc="-50" dirty="0"/>
              <a:t> </a:t>
            </a:r>
            <a:r>
              <a:rPr dirty="0"/>
              <a:t>data</a:t>
            </a:r>
            <a:r>
              <a:rPr spc="-55" dirty="0"/>
              <a:t> </a:t>
            </a:r>
            <a:r>
              <a:rPr spc="-10" dirty="0"/>
              <a:t>streams </a:t>
            </a:r>
            <a:r>
              <a:rPr spc="-20" dirty="0"/>
              <a:t>efficiently,</a:t>
            </a:r>
            <a:r>
              <a:rPr spc="-45" dirty="0"/>
              <a:t> </a:t>
            </a:r>
            <a:r>
              <a:rPr dirty="0"/>
              <a:t>perform</a:t>
            </a:r>
            <a:r>
              <a:rPr spc="-40" dirty="0"/>
              <a:t> </a:t>
            </a:r>
            <a:r>
              <a:rPr dirty="0"/>
              <a:t>initial</a:t>
            </a:r>
            <a:r>
              <a:rPr spc="-45" dirty="0"/>
              <a:t> </a:t>
            </a:r>
            <a:r>
              <a:rPr dirty="0"/>
              <a:t>validation,</a:t>
            </a:r>
            <a:r>
              <a:rPr spc="-40" dirty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dirty="0"/>
              <a:t>pass</a:t>
            </a:r>
            <a:r>
              <a:rPr spc="-40" dirty="0"/>
              <a:t> </a:t>
            </a:r>
            <a:r>
              <a:rPr dirty="0"/>
              <a:t>validated</a:t>
            </a:r>
            <a:r>
              <a:rPr spc="-45" dirty="0"/>
              <a:t> </a:t>
            </a:r>
            <a:r>
              <a:rPr dirty="0"/>
              <a:t>data</a:t>
            </a:r>
            <a:r>
              <a:rPr spc="-40" dirty="0"/>
              <a:t> </a:t>
            </a:r>
            <a:r>
              <a:rPr dirty="0"/>
              <a:t>to</a:t>
            </a:r>
            <a:r>
              <a:rPr spc="-45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spc="-10" dirty="0"/>
              <a:t>processing pipeline.</a:t>
            </a:r>
          </a:p>
          <a:p>
            <a:pPr marL="19685">
              <a:lnSpc>
                <a:spcPct val="100000"/>
              </a:lnSpc>
              <a:spcBef>
                <a:spcPts val="655"/>
              </a:spcBef>
              <a:buFont typeface="Trebuchet MS"/>
              <a:buAutoNum type="alphaLcPeriod"/>
            </a:pPr>
            <a:endParaRPr spc="-10" dirty="0"/>
          </a:p>
          <a:p>
            <a:pPr marL="32384" marR="6985" indent="231775">
              <a:lnSpc>
                <a:spcPct val="100000"/>
              </a:lnSpc>
              <a:buAutoNum type="alphaLcPeriod"/>
              <a:tabLst>
                <a:tab pos="264795" algn="l"/>
              </a:tabLst>
            </a:pPr>
            <a:r>
              <a:rPr dirty="0"/>
              <a:t>Data</a:t>
            </a:r>
            <a:r>
              <a:rPr spc="-50" dirty="0"/>
              <a:t> </a:t>
            </a:r>
            <a:r>
              <a:rPr spc="-10" dirty="0"/>
              <a:t>Validation</a:t>
            </a:r>
            <a:r>
              <a:rPr spc="-50" dirty="0"/>
              <a:t> </a:t>
            </a:r>
            <a:r>
              <a:rPr dirty="0"/>
              <a:t>Service:</a:t>
            </a:r>
            <a:r>
              <a:rPr spc="-50" dirty="0"/>
              <a:t> </a:t>
            </a:r>
            <a:r>
              <a:rPr spc="-10" dirty="0"/>
              <a:t>Validates</a:t>
            </a:r>
            <a:r>
              <a:rPr spc="-45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dirty="0"/>
              <a:t>received</a:t>
            </a:r>
            <a:r>
              <a:rPr spc="-50" dirty="0"/>
              <a:t> </a:t>
            </a:r>
            <a:r>
              <a:rPr dirty="0"/>
              <a:t>data</a:t>
            </a:r>
            <a:r>
              <a:rPr spc="-45" dirty="0"/>
              <a:t> </a:t>
            </a:r>
            <a:r>
              <a:rPr dirty="0"/>
              <a:t>to</a:t>
            </a:r>
            <a:r>
              <a:rPr spc="-50" dirty="0"/>
              <a:t> </a:t>
            </a:r>
            <a:r>
              <a:rPr dirty="0"/>
              <a:t>ensure</a:t>
            </a:r>
            <a:r>
              <a:rPr spc="-50" dirty="0"/>
              <a:t> </a:t>
            </a:r>
            <a:r>
              <a:rPr dirty="0"/>
              <a:t>its</a:t>
            </a:r>
            <a:r>
              <a:rPr spc="-45" dirty="0"/>
              <a:t> </a:t>
            </a:r>
            <a:r>
              <a:rPr spc="-10" dirty="0"/>
              <a:t>integrity</a:t>
            </a:r>
            <a:r>
              <a:rPr spc="500" dirty="0"/>
              <a:t> </a:t>
            </a:r>
            <a:r>
              <a:rPr dirty="0"/>
              <a:t>and</a:t>
            </a:r>
            <a:r>
              <a:rPr spc="-50" dirty="0"/>
              <a:t> </a:t>
            </a:r>
            <a:r>
              <a:rPr spc="-30" dirty="0"/>
              <a:t>authenticity.</a:t>
            </a:r>
            <a:r>
              <a:rPr spc="-8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spc="-10" dirty="0"/>
              <a:t>suspicious</a:t>
            </a:r>
            <a:r>
              <a:rPr spc="-30" dirty="0"/>
              <a:t> </a:t>
            </a:r>
            <a:r>
              <a:rPr dirty="0"/>
              <a:t>data</a:t>
            </a:r>
            <a:r>
              <a:rPr spc="-30" dirty="0"/>
              <a:t> </a:t>
            </a:r>
            <a:r>
              <a:rPr dirty="0"/>
              <a:t>should</a:t>
            </a:r>
            <a:r>
              <a:rPr spc="-30" dirty="0"/>
              <a:t> </a:t>
            </a:r>
            <a:r>
              <a:rPr dirty="0"/>
              <a:t>be</a:t>
            </a:r>
            <a:r>
              <a:rPr spc="-30" dirty="0"/>
              <a:t> </a:t>
            </a:r>
            <a:r>
              <a:rPr dirty="0"/>
              <a:t>flagged</a:t>
            </a:r>
            <a:r>
              <a:rPr spc="-30" dirty="0"/>
              <a:t> </a:t>
            </a:r>
            <a:r>
              <a:rPr dirty="0"/>
              <a:t>for</a:t>
            </a:r>
            <a:r>
              <a:rPr spc="-30" dirty="0"/>
              <a:t> </a:t>
            </a:r>
            <a:r>
              <a:rPr dirty="0"/>
              <a:t>further</a:t>
            </a:r>
            <a:r>
              <a:rPr spc="-30" dirty="0"/>
              <a:t> </a:t>
            </a:r>
            <a:r>
              <a:rPr spc="-10" dirty="0"/>
              <a:t>investigation.</a:t>
            </a:r>
          </a:p>
          <a:p>
            <a:pPr marL="19685">
              <a:lnSpc>
                <a:spcPct val="100000"/>
              </a:lnSpc>
              <a:spcBef>
                <a:spcPts val="660"/>
              </a:spcBef>
              <a:buFont typeface="Trebuchet MS"/>
              <a:buAutoNum type="alphaLcPeriod"/>
            </a:pPr>
            <a:endParaRPr spc="-10" dirty="0"/>
          </a:p>
          <a:p>
            <a:pPr marL="32384" marR="5080" indent="219710">
              <a:lnSpc>
                <a:spcPct val="100000"/>
              </a:lnSpc>
              <a:buAutoNum type="alphaLcPeriod"/>
              <a:tabLst>
                <a:tab pos="252729" algn="l"/>
              </a:tabLst>
            </a:pPr>
            <a:r>
              <a:rPr dirty="0"/>
              <a:t>Data</a:t>
            </a:r>
            <a:r>
              <a:rPr spc="-45" dirty="0"/>
              <a:t> </a:t>
            </a:r>
            <a:r>
              <a:rPr spc="-10" dirty="0"/>
              <a:t>Processing</a:t>
            </a:r>
            <a:r>
              <a:rPr spc="-45" dirty="0"/>
              <a:t> </a:t>
            </a:r>
            <a:r>
              <a:rPr dirty="0"/>
              <a:t>Service:</a:t>
            </a:r>
            <a:r>
              <a:rPr spc="-40" dirty="0"/>
              <a:t> </a:t>
            </a:r>
            <a:r>
              <a:rPr spc="-10" dirty="0"/>
              <a:t>Processes</a:t>
            </a:r>
            <a:r>
              <a:rPr spc="-45" dirty="0"/>
              <a:t> </a:t>
            </a:r>
            <a:r>
              <a:rPr dirty="0"/>
              <a:t>validated</a:t>
            </a:r>
            <a:r>
              <a:rPr spc="-40" dirty="0"/>
              <a:t> </a:t>
            </a:r>
            <a:r>
              <a:rPr dirty="0"/>
              <a:t>data</a:t>
            </a:r>
            <a:r>
              <a:rPr spc="-45" dirty="0"/>
              <a:t> </a:t>
            </a:r>
            <a:r>
              <a:rPr dirty="0"/>
              <a:t>for</a:t>
            </a:r>
            <a:r>
              <a:rPr spc="-40" dirty="0"/>
              <a:t> </a:t>
            </a:r>
            <a:r>
              <a:rPr dirty="0"/>
              <a:t>preparing</a:t>
            </a:r>
            <a:r>
              <a:rPr spc="-45" dirty="0"/>
              <a:t> </a:t>
            </a:r>
            <a:r>
              <a:rPr dirty="0"/>
              <a:t>it</a:t>
            </a:r>
            <a:r>
              <a:rPr spc="-40" dirty="0"/>
              <a:t> </a:t>
            </a:r>
            <a:r>
              <a:rPr dirty="0"/>
              <a:t>to</a:t>
            </a:r>
            <a:r>
              <a:rPr spc="-45" dirty="0"/>
              <a:t> </a:t>
            </a:r>
            <a:r>
              <a:rPr dirty="0"/>
              <a:t>enter</a:t>
            </a:r>
            <a:r>
              <a:rPr spc="-40" dirty="0"/>
              <a:t> </a:t>
            </a:r>
            <a:r>
              <a:rPr spc="-25" dirty="0"/>
              <a:t>the </a:t>
            </a:r>
            <a:r>
              <a:rPr dirty="0"/>
              <a:t>intrusion</a:t>
            </a:r>
            <a:r>
              <a:rPr spc="-55" dirty="0"/>
              <a:t> </a:t>
            </a:r>
            <a:r>
              <a:rPr dirty="0"/>
              <a:t>detection</a:t>
            </a:r>
            <a:r>
              <a:rPr spc="-55" dirty="0"/>
              <a:t> </a:t>
            </a:r>
            <a:r>
              <a:rPr dirty="0"/>
              <a:t>system.</a:t>
            </a:r>
            <a:r>
              <a:rPr spc="-55" dirty="0"/>
              <a:t> </a:t>
            </a:r>
            <a:r>
              <a:rPr dirty="0"/>
              <a:t>It</a:t>
            </a:r>
            <a:r>
              <a:rPr spc="-55" dirty="0"/>
              <a:t> </a:t>
            </a:r>
            <a:r>
              <a:rPr dirty="0"/>
              <a:t>can</a:t>
            </a:r>
            <a:r>
              <a:rPr spc="-55" dirty="0"/>
              <a:t> </a:t>
            </a:r>
            <a:r>
              <a:rPr dirty="0"/>
              <a:t>perform</a:t>
            </a:r>
            <a:r>
              <a:rPr spc="-55" dirty="0"/>
              <a:t> </a:t>
            </a:r>
            <a:r>
              <a:rPr dirty="0"/>
              <a:t>tasks</a:t>
            </a:r>
            <a:r>
              <a:rPr spc="-55" dirty="0"/>
              <a:t> </a:t>
            </a:r>
            <a:r>
              <a:rPr dirty="0"/>
              <a:t>like</a:t>
            </a:r>
            <a:r>
              <a:rPr spc="-55" dirty="0"/>
              <a:t> </a:t>
            </a:r>
            <a:r>
              <a:rPr dirty="0"/>
              <a:t>aggregation,</a:t>
            </a:r>
            <a:r>
              <a:rPr spc="-55" dirty="0"/>
              <a:t> </a:t>
            </a:r>
            <a:r>
              <a:rPr dirty="0"/>
              <a:t>filtering,</a:t>
            </a:r>
            <a:r>
              <a:rPr spc="-55" dirty="0"/>
              <a:t> </a:t>
            </a:r>
            <a:r>
              <a:rPr spc="-25" dirty="0"/>
              <a:t>and </a:t>
            </a:r>
            <a:r>
              <a:rPr dirty="0"/>
              <a:t>feature</a:t>
            </a:r>
            <a:r>
              <a:rPr spc="-45" dirty="0"/>
              <a:t> </a:t>
            </a:r>
            <a:r>
              <a:rPr dirty="0"/>
              <a:t>extraction</a:t>
            </a:r>
            <a:r>
              <a:rPr spc="-4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derive</a:t>
            </a:r>
            <a:r>
              <a:rPr spc="-40" dirty="0"/>
              <a:t> </a:t>
            </a:r>
            <a:r>
              <a:rPr dirty="0"/>
              <a:t>insights</a:t>
            </a:r>
            <a:r>
              <a:rPr spc="-40" dirty="0"/>
              <a:t> </a:t>
            </a:r>
            <a:r>
              <a:rPr dirty="0"/>
              <a:t>from</a:t>
            </a:r>
            <a:r>
              <a:rPr spc="-40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vehicle</a:t>
            </a:r>
            <a:r>
              <a:rPr spc="-40" dirty="0"/>
              <a:t> </a:t>
            </a:r>
            <a:r>
              <a:rPr spc="-10" dirty="0"/>
              <a:t>data.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48225" y="148764"/>
            <a:ext cx="71405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Detecting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false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data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injection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attack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vehicle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to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communication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connected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autonomous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vehicles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0" y="1185866"/>
            <a:ext cx="5715000" cy="27305"/>
          </a:xfrm>
          <a:custGeom>
            <a:avLst/>
            <a:gdLst/>
            <a:ahLst/>
            <a:cxnLst/>
            <a:rect l="l" t="t" r="r" b="b"/>
            <a:pathLst>
              <a:path w="5715000" h="27305">
                <a:moveTo>
                  <a:pt x="5714999" y="27299"/>
                </a:moveTo>
                <a:lnTo>
                  <a:pt x="0" y="27299"/>
                </a:lnTo>
                <a:lnTo>
                  <a:pt x="0" y="0"/>
                </a:lnTo>
                <a:lnTo>
                  <a:pt x="5714999" y="0"/>
                </a:lnTo>
                <a:lnTo>
                  <a:pt x="5714999" y="27299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7676" rIns="0" bIns="0" rtlCol="0">
            <a:spAutoFit/>
          </a:bodyPr>
          <a:lstStyle/>
          <a:p>
            <a:pPr marL="5676900">
              <a:lnSpc>
                <a:spcPct val="100000"/>
              </a:lnSpc>
              <a:spcBef>
                <a:spcPts val="100"/>
              </a:spcBef>
            </a:pPr>
            <a:r>
              <a:rPr dirty="0"/>
              <a:t>Cloud</a:t>
            </a:r>
            <a:r>
              <a:rPr spc="-25" dirty="0"/>
              <a:t> </a:t>
            </a:r>
            <a:r>
              <a:rPr spc="-10" dirty="0"/>
              <a:t>Services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4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d.</a:t>
            </a:r>
            <a:r>
              <a:rPr spc="-55" dirty="0"/>
              <a:t> </a:t>
            </a:r>
            <a:r>
              <a:rPr dirty="0"/>
              <a:t>Security</a:t>
            </a:r>
            <a:r>
              <a:rPr spc="-55" dirty="0"/>
              <a:t> </a:t>
            </a:r>
            <a:r>
              <a:rPr dirty="0"/>
              <a:t>Service:</a:t>
            </a:r>
            <a:r>
              <a:rPr spc="-55" dirty="0"/>
              <a:t> </a:t>
            </a:r>
            <a:r>
              <a:rPr spc="-10" dirty="0"/>
              <a:t>Implements</a:t>
            </a:r>
            <a:r>
              <a:rPr spc="-55" dirty="0"/>
              <a:t> </a:t>
            </a:r>
            <a:r>
              <a:rPr dirty="0"/>
              <a:t>Intrusion</a:t>
            </a:r>
            <a:r>
              <a:rPr spc="-55" dirty="0"/>
              <a:t> </a:t>
            </a:r>
            <a:r>
              <a:rPr dirty="0"/>
              <a:t>Detection</a:t>
            </a:r>
            <a:r>
              <a:rPr spc="-55" dirty="0"/>
              <a:t> </a:t>
            </a:r>
            <a:r>
              <a:rPr dirty="0"/>
              <a:t>System</a:t>
            </a:r>
            <a:r>
              <a:rPr spc="-55" dirty="0"/>
              <a:t> </a:t>
            </a:r>
            <a:r>
              <a:rPr dirty="0"/>
              <a:t>to</a:t>
            </a:r>
            <a:r>
              <a:rPr spc="-55" dirty="0"/>
              <a:t> </a:t>
            </a:r>
            <a:r>
              <a:rPr dirty="0"/>
              <a:t>protect</a:t>
            </a:r>
            <a:r>
              <a:rPr spc="-55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spc="-10" dirty="0"/>
              <a:t>cloud environment</a:t>
            </a:r>
            <a:r>
              <a:rPr spc="-45" dirty="0"/>
              <a:t> </a:t>
            </a:r>
            <a:r>
              <a:rPr dirty="0"/>
              <a:t>from</a:t>
            </a:r>
            <a:r>
              <a:rPr spc="-40" dirty="0"/>
              <a:t> </a:t>
            </a:r>
            <a:r>
              <a:rPr dirty="0"/>
              <a:t>false</a:t>
            </a:r>
            <a:r>
              <a:rPr spc="-40" dirty="0"/>
              <a:t> </a:t>
            </a:r>
            <a:r>
              <a:rPr dirty="0"/>
              <a:t>data</a:t>
            </a:r>
            <a:r>
              <a:rPr spc="-40" dirty="0"/>
              <a:t> </a:t>
            </a:r>
            <a:r>
              <a:rPr dirty="0"/>
              <a:t>injection</a:t>
            </a:r>
            <a:r>
              <a:rPr spc="-40" dirty="0"/>
              <a:t> </a:t>
            </a:r>
            <a:r>
              <a:rPr dirty="0"/>
              <a:t>attacks.</a:t>
            </a:r>
            <a:r>
              <a:rPr spc="-45" dirty="0"/>
              <a:t> </a:t>
            </a:r>
            <a:r>
              <a:rPr dirty="0"/>
              <a:t>Upon</a:t>
            </a:r>
            <a:r>
              <a:rPr spc="-40" dirty="0"/>
              <a:t> </a:t>
            </a:r>
            <a:r>
              <a:rPr dirty="0"/>
              <a:t>detecting</a:t>
            </a:r>
            <a:r>
              <a:rPr spc="-40" dirty="0"/>
              <a:t> </a:t>
            </a:r>
            <a:r>
              <a:rPr dirty="0"/>
              <a:t>a</a:t>
            </a:r>
            <a:r>
              <a:rPr spc="-40" dirty="0"/>
              <a:t> </a:t>
            </a:r>
            <a:r>
              <a:rPr spc="-10" dirty="0"/>
              <a:t>potential </a:t>
            </a:r>
            <a:r>
              <a:rPr dirty="0"/>
              <a:t>intrusion</a:t>
            </a:r>
            <a:r>
              <a:rPr spc="-50" dirty="0"/>
              <a:t> </a:t>
            </a:r>
            <a:r>
              <a:rPr dirty="0"/>
              <a:t>or</a:t>
            </a:r>
            <a:r>
              <a:rPr spc="-50" dirty="0"/>
              <a:t> </a:t>
            </a:r>
            <a:r>
              <a:rPr dirty="0"/>
              <a:t>false</a:t>
            </a:r>
            <a:r>
              <a:rPr spc="-50" dirty="0"/>
              <a:t> </a:t>
            </a:r>
            <a:r>
              <a:rPr dirty="0"/>
              <a:t>data</a:t>
            </a:r>
            <a:r>
              <a:rPr spc="-50" dirty="0"/>
              <a:t> </a:t>
            </a:r>
            <a:r>
              <a:rPr dirty="0"/>
              <a:t>injection</a:t>
            </a:r>
            <a:r>
              <a:rPr spc="-50" dirty="0"/>
              <a:t> </a:t>
            </a:r>
            <a:r>
              <a:rPr dirty="0"/>
              <a:t>attempt,</a:t>
            </a:r>
            <a:r>
              <a:rPr spc="-50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dirty="0"/>
              <a:t>IDS</a:t>
            </a:r>
            <a:r>
              <a:rPr spc="-50" dirty="0"/>
              <a:t> </a:t>
            </a:r>
            <a:r>
              <a:rPr dirty="0"/>
              <a:t>microservice</a:t>
            </a:r>
            <a:r>
              <a:rPr spc="-50" dirty="0"/>
              <a:t> </a:t>
            </a:r>
            <a:r>
              <a:rPr dirty="0"/>
              <a:t>would</a:t>
            </a:r>
            <a:r>
              <a:rPr spc="-50" dirty="0"/>
              <a:t> </a:t>
            </a:r>
            <a:r>
              <a:rPr spc="-10" dirty="0"/>
              <a:t>trigger appropriate</a:t>
            </a:r>
            <a:r>
              <a:rPr spc="-55" dirty="0"/>
              <a:t> </a:t>
            </a:r>
            <a:r>
              <a:rPr dirty="0"/>
              <a:t>response</a:t>
            </a:r>
            <a:r>
              <a:rPr spc="-50" dirty="0"/>
              <a:t> </a:t>
            </a:r>
            <a:r>
              <a:rPr spc="-10" dirty="0"/>
              <a:t>mechanisms.</a:t>
            </a:r>
            <a:r>
              <a:rPr spc="-75" dirty="0"/>
              <a:t> </a:t>
            </a:r>
            <a:r>
              <a:rPr dirty="0"/>
              <a:t>This</a:t>
            </a:r>
            <a:r>
              <a:rPr spc="-50" dirty="0"/>
              <a:t> </a:t>
            </a:r>
            <a:r>
              <a:rPr dirty="0"/>
              <a:t>includes</a:t>
            </a:r>
            <a:r>
              <a:rPr spc="-55" dirty="0"/>
              <a:t> </a:t>
            </a:r>
            <a:r>
              <a:rPr dirty="0"/>
              <a:t>alerting</a:t>
            </a:r>
            <a:r>
              <a:rPr spc="-50" dirty="0"/>
              <a:t> </a:t>
            </a:r>
            <a:r>
              <a:rPr dirty="0"/>
              <a:t>system</a:t>
            </a:r>
            <a:r>
              <a:rPr spc="-50" dirty="0"/>
              <a:t> </a:t>
            </a:r>
            <a:r>
              <a:rPr spc="-10" dirty="0"/>
              <a:t>administrators </a:t>
            </a:r>
            <a:r>
              <a:rPr dirty="0"/>
              <a:t>and</a:t>
            </a:r>
            <a:r>
              <a:rPr spc="-50" dirty="0"/>
              <a:t> </a:t>
            </a:r>
            <a:r>
              <a:rPr dirty="0"/>
              <a:t>logging</a:t>
            </a:r>
            <a:r>
              <a:rPr spc="-45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dirty="0"/>
              <a:t>event</a:t>
            </a:r>
            <a:r>
              <a:rPr spc="-45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dirty="0"/>
              <a:t>further</a:t>
            </a:r>
            <a:r>
              <a:rPr spc="-45" dirty="0"/>
              <a:t> </a:t>
            </a:r>
            <a:r>
              <a:rPr spc="-10" dirty="0"/>
              <a:t>investigation.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48225" y="148764"/>
            <a:ext cx="71405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Detecting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false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data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injection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attack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vehicle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to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communication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connected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autonomous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vehicles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38250" y="1226262"/>
            <a:ext cx="5715000" cy="27940"/>
          </a:xfrm>
          <a:custGeom>
            <a:avLst/>
            <a:gdLst/>
            <a:ahLst/>
            <a:cxnLst/>
            <a:rect l="l" t="t" r="r" b="b"/>
            <a:pathLst>
              <a:path w="5715000" h="27940">
                <a:moveTo>
                  <a:pt x="5714999" y="27599"/>
                </a:moveTo>
                <a:lnTo>
                  <a:pt x="0" y="27599"/>
                </a:lnTo>
                <a:lnTo>
                  <a:pt x="0" y="0"/>
                </a:lnTo>
                <a:lnTo>
                  <a:pt x="5714999" y="0"/>
                </a:lnTo>
                <a:lnTo>
                  <a:pt x="5714999" y="27599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8074" rIns="0" bIns="0" rtlCol="0">
            <a:spAutoFit/>
          </a:bodyPr>
          <a:lstStyle/>
          <a:p>
            <a:pPr marL="5249545">
              <a:lnSpc>
                <a:spcPct val="100000"/>
              </a:lnSpc>
              <a:spcBef>
                <a:spcPts val="100"/>
              </a:spcBef>
            </a:pPr>
            <a:r>
              <a:rPr dirty="0"/>
              <a:t>Design</a:t>
            </a:r>
            <a:r>
              <a:rPr spc="-140" dirty="0"/>
              <a:t> </a:t>
            </a:r>
            <a:r>
              <a:rPr spc="-10" dirty="0"/>
              <a:t>Approach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2825" y="137914"/>
            <a:ext cx="71405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Detecting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false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data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injection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attack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vehicle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to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communication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connected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autonomous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vehicles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8475" y="1493572"/>
            <a:ext cx="6165215" cy="2707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0033CC"/>
                </a:solidFill>
                <a:latin typeface="Trebuchet MS"/>
                <a:cs typeface="Trebuchet MS"/>
              </a:rPr>
              <a:t>Performing</a:t>
            </a:r>
            <a:r>
              <a:rPr sz="1600" b="1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0033CC"/>
                </a:solidFill>
                <a:latin typeface="Trebuchet MS"/>
                <a:cs typeface="Trebuchet MS"/>
              </a:rPr>
              <a:t>False</a:t>
            </a:r>
            <a:r>
              <a:rPr sz="1600" b="1" spc="-2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0033CC"/>
                </a:solidFill>
                <a:latin typeface="Trebuchet MS"/>
                <a:cs typeface="Trebuchet MS"/>
              </a:rPr>
              <a:t>Data</a:t>
            </a:r>
            <a:r>
              <a:rPr sz="1600" b="1" spc="-2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b="1" spc="-20" dirty="0">
                <a:solidFill>
                  <a:srgbClr val="0033CC"/>
                </a:solidFill>
                <a:latin typeface="Trebuchet MS"/>
                <a:cs typeface="Trebuchet MS"/>
              </a:rPr>
              <a:t>Injection(FDI)</a:t>
            </a:r>
            <a:r>
              <a:rPr sz="1600" b="1" spc="-10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0033CC"/>
                </a:solidFill>
                <a:latin typeface="Trebuchet MS"/>
                <a:cs typeface="Trebuchet MS"/>
              </a:rPr>
              <a:t>Attack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Trebuchet MS"/>
                <a:cs typeface="Trebuchet MS"/>
              </a:rPr>
              <a:t>The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FDI</a:t>
            </a:r>
            <a:r>
              <a:rPr sz="1600" spc="-114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Attack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consists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of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the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following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steps: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600">
              <a:latin typeface="Trebuchet MS"/>
              <a:cs typeface="Trebuchet MS"/>
            </a:endParaRPr>
          </a:p>
          <a:p>
            <a:pPr marL="328295" indent="-315595">
              <a:lnSpc>
                <a:spcPct val="100000"/>
              </a:lnSpc>
              <a:spcBef>
                <a:spcPts val="5"/>
              </a:spcBef>
              <a:buAutoNum type="arabicParenBoth"/>
              <a:tabLst>
                <a:tab pos="328295" algn="l"/>
              </a:tabLst>
            </a:pPr>
            <a:r>
              <a:rPr sz="1600" spc="-10" dirty="0">
                <a:latin typeface="Trebuchet MS"/>
                <a:cs typeface="Trebuchet MS"/>
              </a:rPr>
              <a:t>Determining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the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system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boundaries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and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the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target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components.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Font typeface="Trebuchet MS"/>
              <a:buAutoNum type="arabicParenBoth"/>
            </a:pPr>
            <a:endParaRPr sz="1600">
              <a:latin typeface="Trebuchet MS"/>
              <a:cs typeface="Trebuchet MS"/>
            </a:endParaRPr>
          </a:p>
          <a:p>
            <a:pPr marL="328295" indent="-315595">
              <a:lnSpc>
                <a:spcPct val="100000"/>
              </a:lnSpc>
              <a:buAutoNum type="arabicParenBoth"/>
              <a:tabLst>
                <a:tab pos="328295" algn="l"/>
              </a:tabLst>
            </a:pPr>
            <a:r>
              <a:rPr sz="1600" dirty="0">
                <a:latin typeface="Trebuchet MS"/>
                <a:cs typeface="Trebuchet MS"/>
              </a:rPr>
              <a:t>Defining</a:t>
            </a:r>
            <a:r>
              <a:rPr sz="1600" spc="-6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severity</a:t>
            </a:r>
            <a:r>
              <a:rPr sz="1600" spc="-6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metrics</a:t>
            </a:r>
            <a:r>
              <a:rPr sz="1600" spc="-6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and</a:t>
            </a:r>
            <a:r>
              <a:rPr sz="1600" spc="-6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fault</a:t>
            </a:r>
            <a:r>
              <a:rPr sz="1600" spc="-6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models.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Font typeface="Trebuchet MS"/>
              <a:buAutoNum type="arabicParenBoth"/>
            </a:pPr>
            <a:endParaRPr sz="1600">
              <a:latin typeface="Trebuchet MS"/>
              <a:cs typeface="Trebuchet MS"/>
            </a:endParaRPr>
          </a:p>
          <a:p>
            <a:pPr marL="328295" indent="-315595">
              <a:lnSpc>
                <a:spcPct val="100000"/>
              </a:lnSpc>
              <a:buAutoNum type="arabicParenBoth"/>
              <a:tabLst>
                <a:tab pos="328295" algn="l"/>
              </a:tabLst>
            </a:pPr>
            <a:r>
              <a:rPr sz="1600" spc="-10" dirty="0">
                <a:latin typeface="Trebuchet MS"/>
                <a:cs typeface="Trebuchet MS"/>
              </a:rPr>
              <a:t>Preparing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driving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spc="-20" dirty="0">
                <a:latin typeface="Trebuchet MS"/>
                <a:cs typeface="Trebuchet MS"/>
              </a:rPr>
              <a:t>scenario-</a:t>
            </a:r>
            <a:r>
              <a:rPr sz="1600" dirty="0">
                <a:latin typeface="Trebuchet MS"/>
                <a:cs typeface="Trebuchet MS"/>
              </a:rPr>
              <a:t>based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test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case.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Font typeface="Trebuchet MS"/>
              <a:buAutoNum type="arabicParenBoth"/>
            </a:pPr>
            <a:endParaRPr sz="1600">
              <a:latin typeface="Trebuchet MS"/>
              <a:cs typeface="Trebuchet MS"/>
            </a:endParaRPr>
          </a:p>
          <a:p>
            <a:pPr marL="328295" indent="-315595">
              <a:lnSpc>
                <a:spcPct val="100000"/>
              </a:lnSpc>
              <a:buAutoNum type="arabicParenBoth"/>
              <a:tabLst>
                <a:tab pos="328295" algn="l"/>
              </a:tabLst>
            </a:pPr>
            <a:r>
              <a:rPr sz="1600" spc="-10" dirty="0">
                <a:latin typeface="Trebuchet MS"/>
                <a:cs typeface="Trebuchet MS"/>
              </a:rPr>
              <a:t>Performing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tests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by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simulating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spc="-20" dirty="0">
                <a:latin typeface="Trebuchet MS"/>
                <a:cs typeface="Trebuchet MS"/>
              </a:rPr>
              <a:t>FDI.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08525" y="1097437"/>
            <a:ext cx="5715000" cy="27940"/>
          </a:xfrm>
          <a:custGeom>
            <a:avLst/>
            <a:gdLst/>
            <a:ahLst/>
            <a:cxnLst/>
            <a:rect l="l" t="t" r="r" b="b"/>
            <a:pathLst>
              <a:path w="5715000" h="27940">
                <a:moveTo>
                  <a:pt x="5714999" y="27599"/>
                </a:moveTo>
                <a:lnTo>
                  <a:pt x="0" y="27599"/>
                </a:lnTo>
                <a:lnTo>
                  <a:pt x="0" y="0"/>
                </a:lnTo>
                <a:lnTo>
                  <a:pt x="5714999" y="0"/>
                </a:lnTo>
                <a:lnTo>
                  <a:pt x="5714999" y="27599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9250" rIns="0" bIns="0" rtlCol="0">
            <a:spAutoFit/>
          </a:bodyPr>
          <a:lstStyle/>
          <a:p>
            <a:pPr marL="5219700">
              <a:lnSpc>
                <a:spcPct val="100000"/>
              </a:lnSpc>
              <a:spcBef>
                <a:spcPts val="100"/>
              </a:spcBef>
            </a:pPr>
            <a:r>
              <a:rPr dirty="0"/>
              <a:t>Design</a:t>
            </a:r>
            <a:r>
              <a:rPr spc="-140" dirty="0"/>
              <a:t> </a:t>
            </a:r>
            <a:r>
              <a:rPr spc="-10" dirty="0"/>
              <a:t>Approach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2825" y="137914"/>
            <a:ext cx="71405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Detecting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false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data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injection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attack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vehicle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to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communication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connected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autonomous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vehicles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8475" y="1303737"/>
            <a:ext cx="6423660" cy="3439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0033CC"/>
                </a:solidFill>
                <a:latin typeface="Trebuchet MS"/>
                <a:cs typeface="Trebuchet MS"/>
              </a:rPr>
              <a:t>Performing</a:t>
            </a:r>
            <a:r>
              <a:rPr sz="1600" b="1" spc="-8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0033CC"/>
                </a:solidFill>
                <a:latin typeface="Trebuchet MS"/>
                <a:cs typeface="Trebuchet MS"/>
              </a:rPr>
              <a:t>False</a:t>
            </a:r>
            <a:r>
              <a:rPr sz="1600" b="1" spc="-5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0033CC"/>
                </a:solidFill>
                <a:latin typeface="Trebuchet MS"/>
                <a:cs typeface="Trebuchet MS"/>
              </a:rPr>
              <a:t>Data</a:t>
            </a:r>
            <a:r>
              <a:rPr sz="1600" b="1" spc="-6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0033CC"/>
                </a:solidFill>
                <a:latin typeface="Trebuchet MS"/>
                <a:cs typeface="Trebuchet MS"/>
              </a:rPr>
              <a:t>Injection</a:t>
            </a:r>
            <a:r>
              <a:rPr sz="1600" b="1" spc="-11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0033CC"/>
                </a:solidFill>
                <a:latin typeface="Trebuchet MS"/>
                <a:cs typeface="Trebuchet MS"/>
              </a:rPr>
              <a:t>Attack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600">
              <a:latin typeface="Trebuchet MS"/>
              <a:cs typeface="Trebuchet MS"/>
            </a:endParaRPr>
          </a:p>
          <a:p>
            <a:pPr marL="328295" indent="-315595">
              <a:lnSpc>
                <a:spcPct val="100000"/>
              </a:lnSpc>
              <a:buFont typeface="Trebuchet MS"/>
              <a:buAutoNum type="arabicParenBoth"/>
              <a:tabLst>
                <a:tab pos="328295" algn="l"/>
              </a:tabLst>
            </a:pPr>
            <a:r>
              <a:rPr sz="1600" b="1" spc="-10" dirty="0">
                <a:solidFill>
                  <a:srgbClr val="0033CC"/>
                </a:solidFill>
                <a:latin typeface="Trebuchet MS"/>
                <a:cs typeface="Trebuchet MS"/>
              </a:rPr>
              <a:t>Determining</a:t>
            </a:r>
            <a:r>
              <a:rPr sz="1600" b="1" spc="-5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0033CC"/>
                </a:solidFill>
                <a:latin typeface="Trebuchet MS"/>
                <a:cs typeface="Trebuchet MS"/>
              </a:rPr>
              <a:t>the</a:t>
            </a:r>
            <a:r>
              <a:rPr sz="1600" b="1" spc="-5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0033CC"/>
                </a:solidFill>
                <a:latin typeface="Trebuchet MS"/>
                <a:cs typeface="Trebuchet MS"/>
              </a:rPr>
              <a:t>system</a:t>
            </a:r>
            <a:r>
              <a:rPr sz="1600" b="1" spc="-5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0033CC"/>
                </a:solidFill>
                <a:latin typeface="Trebuchet MS"/>
                <a:cs typeface="Trebuchet MS"/>
              </a:rPr>
              <a:t>boundaries</a:t>
            </a:r>
            <a:r>
              <a:rPr sz="1600" b="1" spc="-4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0033CC"/>
                </a:solidFill>
                <a:latin typeface="Trebuchet MS"/>
                <a:cs typeface="Trebuchet MS"/>
              </a:rPr>
              <a:t>and</a:t>
            </a:r>
            <a:r>
              <a:rPr sz="1600" b="1" spc="-5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0033CC"/>
                </a:solidFill>
                <a:latin typeface="Trebuchet MS"/>
                <a:cs typeface="Trebuchet MS"/>
              </a:rPr>
              <a:t>the</a:t>
            </a:r>
            <a:r>
              <a:rPr sz="1600" b="1" spc="-5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0033CC"/>
                </a:solidFill>
                <a:latin typeface="Trebuchet MS"/>
                <a:cs typeface="Trebuchet MS"/>
              </a:rPr>
              <a:t>target</a:t>
            </a:r>
            <a:r>
              <a:rPr sz="1600" b="1" spc="-4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0033CC"/>
                </a:solidFill>
                <a:latin typeface="Trebuchet MS"/>
                <a:cs typeface="Trebuchet MS"/>
              </a:rPr>
              <a:t>components.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lr>
                <a:srgbClr val="0033CC"/>
              </a:buClr>
              <a:buFont typeface="Trebuchet MS"/>
              <a:buAutoNum type="arabicParenBoth"/>
            </a:pPr>
            <a:endParaRPr sz="1600">
              <a:latin typeface="Trebuchet MS"/>
              <a:cs typeface="Trebuchet MS"/>
            </a:endParaRPr>
          </a:p>
          <a:p>
            <a:pPr marL="12700" marR="10287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Trebuchet MS"/>
                <a:cs typeface="Trebuchet MS"/>
              </a:rPr>
              <a:t>The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faults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are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injected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via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manipulation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of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the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critical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variables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spc="-20" dirty="0">
                <a:latin typeface="Trebuchet MS"/>
                <a:cs typeface="Trebuchet MS"/>
              </a:rPr>
              <a:t>that </a:t>
            </a:r>
            <a:r>
              <a:rPr sz="1600" dirty="0">
                <a:latin typeface="Trebuchet MS"/>
                <a:cs typeface="Trebuchet MS"/>
              </a:rPr>
              <a:t>represent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the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movement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of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the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vehicles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including:</a:t>
            </a:r>
            <a:endParaRPr sz="1600">
              <a:latin typeface="Trebuchet MS"/>
              <a:cs typeface="Trebuchet MS"/>
            </a:endParaRPr>
          </a:p>
          <a:p>
            <a:pPr marL="469265" lvl="1" indent="-351155">
              <a:lnSpc>
                <a:spcPct val="100000"/>
              </a:lnSpc>
              <a:buFont typeface="Arial MT"/>
              <a:buChar char="●"/>
              <a:tabLst>
                <a:tab pos="469265" algn="l"/>
              </a:tabLst>
            </a:pPr>
            <a:r>
              <a:rPr sz="1600" dirty="0">
                <a:latin typeface="Trebuchet MS"/>
                <a:cs typeface="Trebuchet MS"/>
              </a:rPr>
              <a:t>global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longitudinal</a:t>
            </a:r>
            <a:r>
              <a:rPr sz="1600" spc="-3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coordinate</a:t>
            </a:r>
            <a:r>
              <a:rPr sz="1600" spc="-3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of</a:t>
            </a:r>
            <a:r>
              <a:rPr sz="1600" spc="-3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vehicle</a:t>
            </a:r>
            <a:r>
              <a:rPr sz="1600" spc="-35" dirty="0">
                <a:latin typeface="Trebuchet MS"/>
                <a:cs typeface="Trebuchet MS"/>
              </a:rPr>
              <a:t> </a:t>
            </a:r>
            <a:r>
              <a:rPr sz="1600" spc="-50" dirty="0">
                <a:latin typeface="Trebuchet MS"/>
                <a:cs typeface="Trebuchet MS"/>
              </a:rPr>
              <a:t>i</a:t>
            </a:r>
            <a:endParaRPr sz="1600">
              <a:latin typeface="Trebuchet MS"/>
              <a:cs typeface="Trebuchet MS"/>
            </a:endParaRPr>
          </a:p>
          <a:p>
            <a:pPr marL="469265" lvl="1" indent="-351155">
              <a:lnSpc>
                <a:spcPct val="100000"/>
              </a:lnSpc>
              <a:buFont typeface="Arial MT"/>
              <a:buChar char="●"/>
              <a:tabLst>
                <a:tab pos="469265" algn="l"/>
              </a:tabLst>
            </a:pPr>
            <a:r>
              <a:rPr sz="1600" dirty="0">
                <a:latin typeface="Trebuchet MS"/>
                <a:cs typeface="Trebuchet MS"/>
              </a:rPr>
              <a:t>global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lateral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coordinate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of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vehicle</a:t>
            </a:r>
            <a:r>
              <a:rPr sz="1600" spc="-50" dirty="0">
                <a:latin typeface="Trebuchet MS"/>
                <a:cs typeface="Trebuchet MS"/>
              </a:rPr>
              <a:t> i</a:t>
            </a:r>
            <a:endParaRPr sz="1600">
              <a:latin typeface="Trebuchet MS"/>
              <a:cs typeface="Trebuchet MS"/>
            </a:endParaRPr>
          </a:p>
          <a:p>
            <a:pPr marL="469265" lvl="1" indent="-351155">
              <a:lnSpc>
                <a:spcPct val="100000"/>
              </a:lnSpc>
              <a:buFont typeface="Arial MT"/>
              <a:buChar char="●"/>
              <a:tabLst>
                <a:tab pos="469265" algn="l"/>
              </a:tabLst>
            </a:pPr>
            <a:r>
              <a:rPr sz="1600" dirty="0">
                <a:latin typeface="Trebuchet MS"/>
                <a:cs typeface="Trebuchet MS"/>
              </a:rPr>
              <a:t>velocity</a:t>
            </a:r>
            <a:r>
              <a:rPr sz="1600" spc="-6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of</a:t>
            </a:r>
            <a:r>
              <a:rPr sz="1600" spc="-6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vehicle</a:t>
            </a:r>
            <a:r>
              <a:rPr sz="1600" spc="-65" dirty="0">
                <a:latin typeface="Trebuchet MS"/>
                <a:cs typeface="Trebuchet MS"/>
              </a:rPr>
              <a:t> </a:t>
            </a:r>
            <a:r>
              <a:rPr sz="1600" spc="-50" dirty="0">
                <a:latin typeface="Trebuchet MS"/>
                <a:cs typeface="Trebuchet MS"/>
              </a:rPr>
              <a:t>i</a:t>
            </a:r>
            <a:endParaRPr sz="1600">
              <a:latin typeface="Trebuchet MS"/>
              <a:cs typeface="Trebuchet MS"/>
            </a:endParaRPr>
          </a:p>
          <a:p>
            <a:pPr marL="469265" lvl="1" indent="-351155">
              <a:lnSpc>
                <a:spcPct val="100000"/>
              </a:lnSpc>
              <a:buFont typeface="Arial MT"/>
              <a:buChar char="●"/>
              <a:tabLst>
                <a:tab pos="469265" algn="l"/>
              </a:tabLst>
            </a:pPr>
            <a:r>
              <a:rPr sz="1600" spc="-10" dirty="0">
                <a:latin typeface="Trebuchet MS"/>
                <a:cs typeface="Trebuchet MS"/>
              </a:rPr>
              <a:t>acceleration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of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vehicle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spc="-50" dirty="0">
                <a:latin typeface="Trebuchet MS"/>
                <a:cs typeface="Trebuchet MS"/>
              </a:rPr>
              <a:t>i</a:t>
            </a:r>
            <a:endParaRPr sz="1600">
              <a:latin typeface="Trebuchet MS"/>
              <a:cs typeface="Trebuchet MS"/>
            </a:endParaRPr>
          </a:p>
          <a:p>
            <a:pPr marL="469265" lvl="1" indent="-351155">
              <a:lnSpc>
                <a:spcPct val="100000"/>
              </a:lnSpc>
              <a:buFont typeface="Arial MT"/>
              <a:buChar char="●"/>
              <a:tabLst>
                <a:tab pos="469265" algn="l"/>
              </a:tabLst>
            </a:pPr>
            <a:r>
              <a:rPr sz="1600" dirty="0">
                <a:latin typeface="Trebuchet MS"/>
                <a:cs typeface="Trebuchet MS"/>
              </a:rPr>
              <a:t>yaw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rate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of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vehicle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spc="-50" dirty="0">
                <a:latin typeface="Trebuchet MS"/>
                <a:cs typeface="Trebuchet MS"/>
              </a:rPr>
              <a:t>i</a:t>
            </a:r>
            <a:endParaRPr sz="1600">
              <a:latin typeface="Trebuchet MS"/>
              <a:cs typeface="Trebuchet MS"/>
            </a:endParaRPr>
          </a:p>
          <a:p>
            <a:pPr marL="469265" lvl="1" indent="-351155">
              <a:lnSpc>
                <a:spcPct val="100000"/>
              </a:lnSpc>
              <a:buFont typeface="Arial MT"/>
              <a:buChar char="●"/>
              <a:tabLst>
                <a:tab pos="469265" algn="l"/>
              </a:tabLst>
            </a:pPr>
            <a:r>
              <a:rPr sz="1600" dirty="0">
                <a:latin typeface="Trebuchet MS"/>
                <a:cs typeface="Trebuchet MS"/>
              </a:rPr>
              <a:t>yaw</a:t>
            </a:r>
            <a:r>
              <a:rPr sz="1600" spc="-3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angle</a:t>
            </a:r>
            <a:r>
              <a:rPr sz="1600" spc="-3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of</a:t>
            </a:r>
            <a:r>
              <a:rPr sz="1600" spc="-3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vehicle</a:t>
            </a:r>
            <a:r>
              <a:rPr sz="1600" spc="-35" dirty="0">
                <a:latin typeface="Trebuchet MS"/>
                <a:cs typeface="Trebuchet MS"/>
              </a:rPr>
              <a:t> </a:t>
            </a:r>
            <a:r>
              <a:rPr sz="1600" spc="-50" dirty="0">
                <a:latin typeface="Trebuchet MS"/>
                <a:cs typeface="Trebuchet MS"/>
              </a:rPr>
              <a:t>i</a:t>
            </a:r>
            <a:endParaRPr sz="1600">
              <a:latin typeface="Trebuchet MS"/>
              <a:cs typeface="Trebuchet MS"/>
            </a:endParaRPr>
          </a:p>
          <a:p>
            <a:pPr marL="469265" lvl="1" indent="-351155">
              <a:lnSpc>
                <a:spcPct val="100000"/>
              </a:lnSpc>
              <a:buFont typeface="Arial MT"/>
              <a:buChar char="●"/>
              <a:tabLst>
                <a:tab pos="469265" algn="l"/>
              </a:tabLst>
            </a:pPr>
            <a:r>
              <a:rPr sz="1600" dirty="0">
                <a:latin typeface="Trebuchet MS"/>
                <a:cs typeface="Trebuchet MS"/>
              </a:rPr>
              <a:t>relative</a:t>
            </a:r>
            <a:r>
              <a:rPr sz="1600" spc="-8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distance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between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vehicle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i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and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vehicle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spc="-50" dirty="0">
                <a:latin typeface="Trebuchet MS"/>
                <a:cs typeface="Trebuchet MS"/>
              </a:rPr>
              <a:t>j</a:t>
            </a:r>
            <a:endParaRPr sz="1600">
              <a:latin typeface="Trebuchet MS"/>
              <a:cs typeface="Trebuchet MS"/>
            </a:endParaRPr>
          </a:p>
          <a:p>
            <a:pPr marL="469265" lvl="1" indent="-351155">
              <a:lnSpc>
                <a:spcPct val="100000"/>
              </a:lnSpc>
              <a:buFont typeface="Arial MT"/>
              <a:buChar char="●"/>
              <a:tabLst>
                <a:tab pos="469265" algn="l"/>
              </a:tabLst>
            </a:pPr>
            <a:r>
              <a:rPr sz="1600" dirty="0">
                <a:latin typeface="Trebuchet MS"/>
                <a:cs typeface="Trebuchet MS"/>
              </a:rPr>
              <a:t>relative</a:t>
            </a:r>
            <a:r>
              <a:rPr sz="1600" spc="-7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velocity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between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vehicle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i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and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vehicle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spc="-50" dirty="0">
                <a:latin typeface="Trebuchet MS"/>
                <a:cs typeface="Trebuchet MS"/>
              </a:rPr>
              <a:t>j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08525" y="1097437"/>
            <a:ext cx="5715000" cy="27940"/>
          </a:xfrm>
          <a:custGeom>
            <a:avLst/>
            <a:gdLst/>
            <a:ahLst/>
            <a:cxnLst/>
            <a:rect l="l" t="t" r="r" b="b"/>
            <a:pathLst>
              <a:path w="5715000" h="27940">
                <a:moveTo>
                  <a:pt x="5714999" y="27599"/>
                </a:moveTo>
                <a:lnTo>
                  <a:pt x="0" y="27599"/>
                </a:lnTo>
                <a:lnTo>
                  <a:pt x="0" y="0"/>
                </a:lnTo>
                <a:lnTo>
                  <a:pt x="5714999" y="0"/>
                </a:lnTo>
                <a:lnTo>
                  <a:pt x="5714999" y="27599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9250" rIns="0" bIns="0" rtlCol="0">
            <a:spAutoFit/>
          </a:bodyPr>
          <a:lstStyle/>
          <a:p>
            <a:pPr marL="5219700">
              <a:lnSpc>
                <a:spcPct val="100000"/>
              </a:lnSpc>
              <a:spcBef>
                <a:spcPts val="100"/>
              </a:spcBef>
            </a:pPr>
            <a:r>
              <a:rPr dirty="0"/>
              <a:t>Design</a:t>
            </a:r>
            <a:r>
              <a:rPr spc="-140" dirty="0"/>
              <a:t> </a:t>
            </a:r>
            <a:r>
              <a:rPr spc="-10" dirty="0"/>
              <a:t>Approach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2825" y="137914"/>
            <a:ext cx="71405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Detecting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false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data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injection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attack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vehicle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to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communication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connected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autonomous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vehicles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8475" y="1235922"/>
            <a:ext cx="6351270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0033CC"/>
                </a:solidFill>
                <a:latin typeface="Trebuchet MS"/>
                <a:cs typeface="Trebuchet MS"/>
              </a:rPr>
              <a:t>Performing</a:t>
            </a:r>
            <a:r>
              <a:rPr sz="1600" b="1" spc="-8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0033CC"/>
                </a:solidFill>
                <a:latin typeface="Trebuchet MS"/>
                <a:cs typeface="Trebuchet MS"/>
              </a:rPr>
              <a:t>False</a:t>
            </a:r>
            <a:r>
              <a:rPr sz="1600" b="1" spc="-5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0033CC"/>
                </a:solidFill>
                <a:latin typeface="Trebuchet MS"/>
                <a:cs typeface="Trebuchet MS"/>
              </a:rPr>
              <a:t>Data</a:t>
            </a:r>
            <a:r>
              <a:rPr sz="1600" b="1" spc="-6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0033CC"/>
                </a:solidFill>
                <a:latin typeface="Trebuchet MS"/>
                <a:cs typeface="Trebuchet MS"/>
              </a:rPr>
              <a:t>Injection</a:t>
            </a:r>
            <a:r>
              <a:rPr sz="1600" b="1" spc="-11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0033CC"/>
                </a:solidFill>
                <a:latin typeface="Trebuchet MS"/>
                <a:cs typeface="Trebuchet MS"/>
              </a:rPr>
              <a:t>Attack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0033CC"/>
                </a:solidFill>
                <a:latin typeface="Trebuchet MS"/>
                <a:cs typeface="Trebuchet MS"/>
              </a:rPr>
              <a:t>(2)</a:t>
            </a:r>
            <a:r>
              <a:rPr sz="1600" spc="-6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0033CC"/>
                </a:solidFill>
                <a:latin typeface="Trebuchet MS"/>
                <a:cs typeface="Trebuchet MS"/>
              </a:rPr>
              <a:t>Defining</a:t>
            </a:r>
            <a:r>
              <a:rPr sz="1600" b="1" spc="-6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0033CC"/>
                </a:solidFill>
                <a:latin typeface="Trebuchet MS"/>
                <a:cs typeface="Trebuchet MS"/>
              </a:rPr>
              <a:t>severity</a:t>
            </a:r>
            <a:r>
              <a:rPr sz="1600" b="1" spc="-6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0033CC"/>
                </a:solidFill>
                <a:latin typeface="Trebuchet MS"/>
                <a:cs typeface="Trebuchet MS"/>
              </a:rPr>
              <a:t>metrics</a:t>
            </a:r>
            <a:r>
              <a:rPr sz="1600" b="1" spc="-6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0033CC"/>
                </a:solidFill>
                <a:latin typeface="Trebuchet MS"/>
                <a:cs typeface="Trebuchet MS"/>
              </a:rPr>
              <a:t>and</a:t>
            </a:r>
            <a:r>
              <a:rPr sz="1600" b="1" spc="-6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0033CC"/>
                </a:solidFill>
                <a:latin typeface="Trebuchet MS"/>
                <a:cs typeface="Trebuchet MS"/>
              </a:rPr>
              <a:t>fault</a:t>
            </a:r>
            <a:r>
              <a:rPr sz="1600" b="1" spc="-6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0033CC"/>
                </a:solidFill>
                <a:latin typeface="Trebuchet MS"/>
                <a:cs typeface="Trebuchet MS"/>
              </a:rPr>
              <a:t>models.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Trebuchet MS"/>
                <a:cs typeface="Trebuchet MS"/>
              </a:rPr>
              <a:t>Severity</a:t>
            </a:r>
            <a:r>
              <a:rPr sz="1600" spc="-10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metrics:</a:t>
            </a:r>
            <a:endParaRPr sz="1600">
              <a:latin typeface="Trebuchet MS"/>
              <a:cs typeface="Trebuchet MS"/>
            </a:endParaRPr>
          </a:p>
          <a:p>
            <a:pPr marL="469265" indent="-351155">
              <a:lnSpc>
                <a:spcPct val="100000"/>
              </a:lnSpc>
              <a:buFont typeface="Arial MT"/>
              <a:buChar char="●"/>
              <a:tabLst>
                <a:tab pos="469265" algn="l"/>
              </a:tabLst>
            </a:pPr>
            <a:r>
              <a:rPr sz="1600" dirty="0">
                <a:latin typeface="Trebuchet MS"/>
                <a:cs typeface="Trebuchet MS"/>
              </a:rPr>
              <a:t>intended</a:t>
            </a:r>
            <a:r>
              <a:rPr sz="1600" spc="-10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trajectory</a:t>
            </a:r>
            <a:endParaRPr sz="1600">
              <a:latin typeface="Trebuchet MS"/>
              <a:cs typeface="Trebuchet MS"/>
            </a:endParaRPr>
          </a:p>
          <a:p>
            <a:pPr marL="469265" indent="-351155">
              <a:lnSpc>
                <a:spcPct val="100000"/>
              </a:lnSpc>
              <a:buFont typeface="Arial MT"/>
              <a:buChar char="●"/>
              <a:tabLst>
                <a:tab pos="469265" algn="l"/>
              </a:tabLst>
            </a:pPr>
            <a:r>
              <a:rPr sz="1600" dirty="0">
                <a:latin typeface="Trebuchet MS"/>
                <a:cs typeface="Trebuchet MS"/>
              </a:rPr>
              <a:t>potential</a:t>
            </a:r>
            <a:r>
              <a:rPr sz="1600" spc="-8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collisions</a:t>
            </a:r>
            <a:r>
              <a:rPr sz="1600" spc="-7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with</a:t>
            </a:r>
            <a:r>
              <a:rPr sz="1600" spc="-8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other</a:t>
            </a:r>
            <a:r>
              <a:rPr sz="1600" spc="-7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vehicles</a:t>
            </a:r>
            <a:r>
              <a:rPr sz="1600" spc="-8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or</a:t>
            </a:r>
            <a:r>
              <a:rPr sz="1600" spc="-7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obstacle</a:t>
            </a:r>
            <a:endParaRPr sz="1600">
              <a:latin typeface="Trebuchet MS"/>
              <a:cs typeface="Trebuchet MS"/>
            </a:endParaRPr>
          </a:p>
          <a:p>
            <a:pPr marL="469265" indent="-351155">
              <a:lnSpc>
                <a:spcPct val="100000"/>
              </a:lnSpc>
              <a:buFont typeface="Arial MT"/>
              <a:buChar char="●"/>
              <a:tabLst>
                <a:tab pos="469265" algn="l"/>
              </a:tabLst>
            </a:pPr>
            <a:r>
              <a:rPr sz="1600" dirty="0">
                <a:latin typeface="Trebuchet MS"/>
                <a:cs typeface="Trebuchet MS"/>
              </a:rPr>
              <a:t>loss</a:t>
            </a:r>
            <a:r>
              <a:rPr sz="1600" spc="-3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of</a:t>
            </a:r>
            <a:r>
              <a:rPr sz="1600" spc="-3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control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Font typeface="Arial MT"/>
              <a:buChar char="●"/>
            </a:pP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Trebuchet MS"/>
                <a:cs typeface="Trebuchet MS"/>
              </a:rPr>
              <a:t>Fault</a:t>
            </a:r>
            <a:r>
              <a:rPr sz="1600" spc="-6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models:</a:t>
            </a:r>
            <a:endParaRPr sz="1600">
              <a:latin typeface="Trebuchet MS"/>
              <a:cs typeface="Trebuchet MS"/>
            </a:endParaRPr>
          </a:p>
          <a:p>
            <a:pPr marL="469900" marR="466725" indent="-351790">
              <a:lnSpc>
                <a:spcPct val="100000"/>
              </a:lnSpc>
              <a:buFont typeface="Arial MT"/>
              <a:buChar char="●"/>
              <a:tabLst>
                <a:tab pos="469900" algn="l"/>
              </a:tabLst>
            </a:pPr>
            <a:r>
              <a:rPr sz="1600" spc="-10" dirty="0">
                <a:latin typeface="Trebuchet MS"/>
                <a:cs typeface="Trebuchet MS"/>
              </a:rPr>
              <a:t>Manipulating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sensor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data:</a:t>
            </a:r>
            <a:r>
              <a:rPr sz="1600" spc="-6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Injecting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false</a:t>
            </a:r>
            <a:r>
              <a:rPr sz="1600" spc="-6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sensor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readings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spc="-25" dirty="0">
                <a:latin typeface="Trebuchet MS"/>
                <a:cs typeface="Trebuchet MS"/>
              </a:rPr>
              <a:t>to </a:t>
            </a:r>
            <a:r>
              <a:rPr sz="1600" dirty="0">
                <a:latin typeface="Trebuchet MS"/>
                <a:cs typeface="Trebuchet MS"/>
              </a:rPr>
              <a:t>deceive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the</a:t>
            </a:r>
            <a:r>
              <a:rPr sz="1600" spc="-6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vehicle's</a:t>
            </a:r>
            <a:r>
              <a:rPr sz="1600" spc="-6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perception</a:t>
            </a:r>
            <a:r>
              <a:rPr sz="1600" spc="-6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system.</a:t>
            </a:r>
            <a:endParaRPr sz="1600">
              <a:latin typeface="Trebuchet MS"/>
              <a:cs typeface="Trebuchet MS"/>
            </a:endParaRPr>
          </a:p>
          <a:p>
            <a:pPr marL="469900" marR="5080" indent="-351790">
              <a:lnSpc>
                <a:spcPct val="100000"/>
              </a:lnSpc>
              <a:buFont typeface="Arial MT"/>
              <a:buChar char="●"/>
              <a:tabLst>
                <a:tab pos="469900" algn="l"/>
              </a:tabLst>
            </a:pPr>
            <a:r>
              <a:rPr sz="1600" spc="-10" dirty="0">
                <a:latin typeface="Trebuchet MS"/>
                <a:cs typeface="Trebuchet MS"/>
              </a:rPr>
              <a:t>Manipulating</a:t>
            </a:r>
            <a:r>
              <a:rPr sz="1600" spc="-8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control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inputs:</a:t>
            </a:r>
            <a:r>
              <a:rPr sz="1600" spc="-11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Altering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the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control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commands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spc="-20" dirty="0">
                <a:latin typeface="Trebuchet MS"/>
                <a:cs typeface="Trebuchet MS"/>
              </a:rPr>
              <a:t>sent </a:t>
            </a:r>
            <a:r>
              <a:rPr sz="1600" dirty="0">
                <a:latin typeface="Trebuchet MS"/>
                <a:cs typeface="Trebuchet MS"/>
              </a:rPr>
              <a:t>to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the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vehicle's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actuators,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such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as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steering,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braking,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spc="-25" dirty="0">
                <a:latin typeface="Trebuchet MS"/>
                <a:cs typeface="Trebuchet MS"/>
              </a:rPr>
              <a:t>or </a:t>
            </a:r>
            <a:r>
              <a:rPr sz="1600" spc="-10" dirty="0">
                <a:latin typeface="Trebuchet MS"/>
                <a:cs typeface="Trebuchet MS"/>
              </a:rPr>
              <a:t>acceleration.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10E55-7E73-5DC1-1B5D-DA94B1520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10977"/>
            <a:ext cx="8458200" cy="584374"/>
          </a:xfrm>
        </p:spPr>
        <p:txBody>
          <a:bodyPr/>
          <a:lstStyle/>
          <a:p>
            <a:r>
              <a:rPr lang="en-US" sz="1800" spc="-10" dirty="0">
                <a:solidFill>
                  <a:srgbClr val="0033CC"/>
                </a:solidFill>
                <a:latin typeface="Trebuchet MS"/>
                <a:cs typeface="Trebuchet MS"/>
              </a:rPr>
              <a:t>Detecting</a:t>
            </a:r>
            <a:r>
              <a:rPr lang="en-US" sz="18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0033CC"/>
                </a:solidFill>
                <a:latin typeface="Trebuchet MS"/>
                <a:cs typeface="Trebuchet MS"/>
              </a:rPr>
              <a:t>false</a:t>
            </a:r>
            <a:r>
              <a:rPr lang="en-US" sz="18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0033CC"/>
                </a:solidFill>
                <a:latin typeface="Trebuchet MS"/>
                <a:cs typeface="Trebuchet MS"/>
              </a:rPr>
              <a:t>data</a:t>
            </a:r>
            <a:r>
              <a:rPr lang="en-US" sz="18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0033CC"/>
                </a:solidFill>
                <a:latin typeface="Trebuchet MS"/>
                <a:cs typeface="Trebuchet MS"/>
              </a:rPr>
              <a:t>injection</a:t>
            </a:r>
            <a:r>
              <a:rPr lang="en-US" sz="18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0033CC"/>
                </a:solidFill>
                <a:latin typeface="Trebuchet MS"/>
                <a:cs typeface="Trebuchet MS"/>
              </a:rPr>
              <a:t>attack</a:t>
            </a:r>
            <a:r>
              <a:rPr lang="en-US" sz="18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0033CC"/>
                </a:solidFill>
                <a:latin typeface="Trebuchet MS"/>
                <a:cs typeface="Trebuchet MS"/>
              </a:rPr>
              <a:t>on</a:t>
            </a:r>
            <a:r>
              <a:rPr lang="en-US" sz="18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0033CC"/>
                </a:solidFill>
                <a:latin typeface="Trebuchet MS"/>
                <a:cs typeface="Trebuchet MS"/>
              </a:rPr>
              <a:t>vehicle</a:t>
            </a:r>
            <a:r>
              <a:rPr lang="en-US" sz="18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0033CC"/>
                </a:solidFill>
                <a:latin typeface="Trebuchet MS"/>
                <a:cs typeface="Trebuchet MS"/>
              </a:rPr>
              <a:t>to</a:t>
            </a:r>
            <a:r>
              <a:rPr lang="en-US" sz="18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lang="en-US" sz="18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0033CC"/>
                </a:solidFill>
                <a:latin typeface="Trebuchet MS"/>
                <a:cs typeface="Trebuchet MS"/>
              </a:rPr>
              <a:t>communication</a:t>
            </a:r>
            <a:r>
              <a:rPr lang="en-US" sz="18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0033CC"/>
                </a:solidFill>
                <a:latin typeface="Trebuchet MS"/>
                <a:cs typeface="Trebuchet MS"/>
              </a:rPr>
              <a:t>in</a:t>
            </a:r>
            <a:r>
              <a:rPr lang="en-US" sz="18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lang="en-US" sz="18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lang="en-US" sz="1800" spc="-10" dirty="0">
                <a:solidFill>
                  <a:srgbClr val="0033CC"/>
                </a:solidFill>
                <a:latin typeface="Trebuchet MS"/>
                <a:cs typeface="Trebuchet MS"/>
              </a:rPr>
              <a:t>connected</a:t>
            </a:r>
            <a:r>
              <a:rPr lang="en-US" sz="18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0033CC"/>
                </a:solidFill>
                <a:latin typeface="Trebuchet MS"/>
                <a:cs typeface="Trebuchet MS"/>
              </a:rPr>
              <a:t>autonomous</a:t>
            </a:r>
            <a:r>
              <a:rPr lang="en-US" sz="18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lang="en-US" sz="1800" spc="-10" dirty="0">
                <a:solidFill>
                  <a:srgbClr val="0033CC"/>
                </a:solidFill>
                <a:latin typeface="Trebuchet MS"/>
                <a:cs typeface="Trebuchet MS"/>
              </a:rPr>
              <a:t>vehicles</a:t>
            </a:r>
            <a:br>
              <a:rPr lang="en-US" sz="1800" dirty="0">
                <a:latin typeface="Trebuchet MS"/>
                <a:cs typeface="Trebuchet MS"/>
              </a:rPr>
            </a:br>
            <a:endParaRPr lang="en-IN" dirty="0"/>
          </a:p>
        </p:txBody>
      </p:sp>
      <p:sp>
        <p:nvSpPr>
          <p:cNvPr id="8" name="object 5">
            <a:hlinkClick r:id="rId2"/>
          </p:cNvPr>
          <p:cNvSpPr/>
          <p:nvPr/>
        </p:nvSpPr>
        <p:spPr>
          <a:xfrm>
            <a:off x="1938245" y="1000001"/>
            <a:ext cx="4081556" cy="3552950"/>
          </a:xfrm>
          <a:custGeom>
            <a:avLst/>
            <a:gdLst/>
            <a:ahLst/>
            <a:cxnLst/>
            <a:rect l="l" t="t" r="r" b="b"/>
            <a:pathLst>
              <a:path w="5137784" h="3853815">
                <a:moveTo>
                  <a:pt x="5137680" y="3853224"/>
                </a:moveTo>
                <a:lnTo>
                  <a:pt x="0" y="3853224"/>
                </a:lnTo>
                <a:lnTo>
                  <a:pt x="0" y="0"/>
                </a:lnTo>
                <a:lnTo>
                  <a:pt x="5137680" y="0"/>
                </a:lnTo>
                <a:lnTo>
                  <a:pt x="5137680" y="3853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1955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48174" y="990887"/>
            <a:ext cx="5715000" cy="27940"/>
          </a:xfrm>
          <a:custGeom>
            <a:avLst/>
            <a:gdLst/>
            <a:ahLst/>
            <a:cxnLst/>
            <a:rect l="l" t="t" r="r" b="b"/>
            <a:pathLst>
              <a:path w="5715000" h="27940">
                <a:moveTo>
                  <a:pt x="5714999" y="27599"/>
                </a:moveTo>
                <a:lnTo>
                  <a:pt x="0" y="27599"/>
                </a:lnTo>
                <a:lnTo>
                  <a:pt x="0" y="0"/>
                </a:lnTo>
                <a:lnTo>
                  <a:pt x="5714999" y="0"/>
                </a:lnTo>
                <a:lnTo>
                  <a:pt x="5714999" y="27599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06023" y="669006"/>
            <a:ext cx="1702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Design</a:t>
            </a:r>
            <a:r>
              <a:rPr spc="-140" dirty="0"/>
              <a:t> </a:t>
            </a:r>
            <a:r>
              <a:rPr spc="-10" dirty="0"/>
              <a:t>Approach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2825" y="137914"/>
            <a:ext cx="71405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Detecting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false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data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injection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attack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vehicle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to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communication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connected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autonomous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vehicles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8475" y="1079514"/>
            <a:ext cx="6441440" cy="35610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0033CC"/>
                </a:solidFill>
                <a:latin typeface="Trebuchet MS"/>
                <a:cs typeface="Trebuchet MS"/>
              </a:rPr>
              <a:t>Performing</a:t>
            </a:r>
            <a:r>
              <a:rPr sz="1600" b="1" spc="-8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0033CC"/>
                </a:solidFill>
                <a:latin typeface="Trebuchet MS"/>
                <a:cs typeface="Trebuchet MS"/>
              </a:rPr>
              <a:t>False</a:t>
            </a:r>
            <a:r>
              <a:rPr sz="1600" b="1" spc="-5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0033CC"/>
                </a:solidFill>
                <a:latin typeface="Trebuchet MS"/>
                <a:cs typeface="Trebuchet MS"/>
              </a:rPr>
              <a:t>Data</a:t>
            </a:r>
            <a:r>
              <a:rPr sz="1600" b="1" spc="-6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0033CC"/>
                </a:solidFill>
                <a:latin typeface="Trebuchet MS"/>
                <a:cs typeface="Trebuchet MS"/>
              </a:rPr>
              <a:t>Injection</a:t>
            </a:r>
            <a:r>
              <a:rPr sz="1600" b="1" spc="-11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0033CC"/>
                </a:solidFill>
                <a:latin typeface="Trebuchet MS"/>
                <a:cs typeface="Trebuchet MS"/>
              </a:rPr>
              <a:t>Attack</a:t>
            </a:r>
            <a:endParaRPr sz="1600" dirty="0">
              <a:latin typeface="Trebuchet MS"/>
              <a:cs typeface="Trebuchet MS"/>
            </a:endParaRPr>
          </a:p>
          <a:p>
            <a:pPr marL="328930" indent="-316230">
              <a:lnSpc>
                <a:spcPct val="100000"/>
              </a:lnSpc>
              <a:spcBef>
                <a:spcPts val="1535"/>
              </a:spcBef>
              <a:buFont typeface="Trebuchet MS"/>
              <a:buAutoNum type="arabicParenBoth" startAt="3"/>
              <a:tabLst>
                <a:tab pos="328930" algn="l"/>
              </a:tabLst>
            </a:pPr>
            <a:r>
              <a:rPr sz="1600" b="1" dirty="0">
                <a:solidFill>
                  <a:srgbClr val="0033CC"/>
                </a:solidFill>
                <a:latin typeface="Trebuchet MS"/>
                <a:cs typeface="Trebuchet MS"/>
              </a:rPr>
              <a:t>Preparing</a:t>
            </a:r>
            <a:r>
              <a:rPr sz="1600" b="1" spc="-4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0033CC"/>
                </a:solidFill>
                <a:latin typeface="Trebuchet MS"/>
                <a:cs typeface="Trebuchet MS"/>
              </a:rPr>
              <a:t>a</a:t>
            </a:r>
            <a:r>
              <a:rPr sz="1600" b="1" spc="-4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0033CC"/>
                </a:solidFill>
                <a:latin typeface="Trebuchet MS"/>
                <a:cs typeface="Trebuchet MS"/>
              </a:rPr>
              <a:t>driving</a:t>
            </a:r>
            <a:r>
              <a:rPr sz="1600" b="1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b="1" spc="-20" dirty="0">
                <a:solidFill>
                  <a:srgbClr val="0033CC"/>
                </a:solidFill>
                <a:latin typeface="Trebuchet MS"/>
                <a:cs typeface="Trebuchet MS"/>
              </a:rPr>
              <a:t>scenario-</a:t>
            </a:r>
            <a:r>
              <a:rPr sz="1600" b="1" dirty="0">
                <a:solidFill>
                  <a:srgbClr val="0033CC"/>
                </a:solidFill>
                <a:latin typeface="Trebuchet MS"/>
                <a:cs typeface="Trebuchet MS"/>
              </a:rPr>
              <a:t>based</a:t>
            </a:r>
            <a:r>
              <a:rPr sz="1600" b="1" spc="-4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0033CC"/>
                </a:solidFill>
                <a:latin typeface="Trebuchet MS"/>
                <a:cs typeface="Trebuchet MS"/>
              </a:rPr>
              <a:t>test</a:t>
            </a:r>
            <a:r>
              <a:rPr sz="1600" b="1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0033CC"/>
                </a:solidFill>
                <a:latin typeface="Trebuchet MS"/>
                <a:cs typeface="Trebuchet MS"/>
              </a:rPr>
              <a:t>case.</a:t>
            </a:r>
            <a:endParaRPr sz="1600" dirty="0">
              <a:latin typeface="Trebuchet MS"/>
              <a:cs typeface="Trebuchet MS"/>
            </a:endParaRPr>
          </a:p>
          <a:p>
            <a:pPr marL="12700" marR="5080">
              <a:lnSpc>
                <a:spcPts val="1730"/>
              </a:lnSpc>
              <a:spcBef>
                <a:spcPts val="1750"/>
              </a:spcBef>
            </a:pPr>
            <a:r>
              <a:rPr sz="1600" dirty="0">
                <a:latin typeface="Trebuchet MS"/>
                <a:cs typeface="Trebuchet MS"/>
              </a:rPr>
              <a:t>Simulate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urban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traffic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scenario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where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the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autonomous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vehicle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spc="-25" dirty="0">
                <a:latin typeface="Trebuchet MS"/>
                <a:cs typeface="Trebuchet MS"/>
              </a:rPr>
              <a:t>is </a:t>
            </a:r>
            <a:r>
              <a:rPr sz="1600" spc="-10" dirty="0">
                <a:latin typeface="Trebuchet MS"/>
                <a:cs typeface="Trebuchet MS"/>
              </a:rPr>
              <a:t>surrounded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by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other</a:t>
            </a:r>
            <a:r>
              <a:rPr sz="1600" spc="-3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vehicles.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Then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we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inject</a:t>
            </a:r>
            <a:r>
              <a:rPr sz="1600" spc="-3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false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data</a:t>
            </a:r>
            <a:r>
              <a:rPr sz="1600" spc="-3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to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disrupt</a:t>
            </a:r>
            <a:r>
              <a:rPr sz="1600" spc="-35" dirty="0">
                <a:latin typeface="Trebuchet MS"/>
                <a:cs typeface="Trebuchet MS"/>
              </a:rPr>
              <a:t> </a:t>
            </a:r>
            <a:r>
              <a:rPr sz="1600" spc="-25" dirty="0">
                <a:latin typeface="Trebuchet MS"/>
                <a:cs typeface="Trebuchet MS"/>
              </a:rPr>
              <a:t>the </a:t>
            </a:r>
            <a:r>
              <a:rPr sz="1600" dirty="0">
                <a:latin typeface="Trebuchet MS"/>
                <a:cs typeface="Trebuchet MS"/>
              </a:rPr>
              <a:t>vehicle's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perception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and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control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systems,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potentially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causing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unsafe </a:t>
            </a:r>
            <a:r>
              <a:rPr sz="1600" dirty="0">
                <a:latin typeface="Trebuchet MS"/>
                <a:cs typeface="Trebuchet MS"/>
              </a:rPr>
              <a:t>driving</a:t>
            </a:r>
            <a:r>
              <a:rPr sz="1600" spc="-8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behavior.</a:t>
            </a:r>
            <a:endParaRPr sz="1600" dirty="0">
              <a:latin typeface="Trebuchet MS"/>
              <a:cs typeface="Trebuchet MS"/>
            </a:endParaRPr>
          </a:p>
          <a:p>
            <a:pPr marL="328295" indent="-315595">
              <a:lnSpc>
                <a:spcPct val="100000"/>
              </a:lnSpc>
              <a:spcBef>
                <a:spcPts val="1505"/>
              </a:spcBef>
              <a:buFont typeface="Trebuchet MS"/>
              <a:buAutoNum type="arabicParenBoth" startAt="4"/>
              <a:tabLst>
                <a:tab pos="328295" algn="l"/>
              </a:tabLst>
            </a:pPr>
            <a:r>
              <a:rPr sz="1600" b="1" spc="-10" dirty="0">
                <a:solidFill>
                  <a:srgbClr val="0033CC"/>
                </a:solidFill>
                <a:latin typeface="Trebuchet MS"/>
                <a:cs typeface="Trebuchet MS"/>
              </a:rPr>
              <a:t>Performing</a:t>
            </a:r>
            <a:r>
              <a:rPr sz="1600" b="1" spc="-5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0033CC"/>
                </a:solidFill>
                <a:latin typeface="Trebuchet MS"/>
                <a:cs typeface="Trebuchet MS"/>
              </a:rPr>
              <a:t>tests</a:t>
            </a:r>
            <a:r>
              <a:rPr sz="1600" b="1" spc="-5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0033CC"/>
                </a:solidFill>
                <a:latin typeface="Trebuchet MS"/>
                <a:cs typeface="Trebuchet MS"/>
              </a:rPr>
              <a:t>by</a:t>
            </a:r>
            <a:r>
              <a:rPr sz="1600" b="1" spc="-5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0033CC"/>
                </a:solidFill>
                <a:latin typeface="Trebuchet MS"/>
                <a:cs typeface="Trebuchet MS"/>
              </a:rPr>
              <a:t>simulating</a:t>
            </a:r>
            <a:r>
              <a:rPr sz="1600" b="1" spc="-5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b="1" spc="-20" dirty="0">
                <a:solidFill>
                  <a:srgbClr val="0033CC"/>
                </a:solidFill>
                <a:latin typeface="Trebuchet MS"/>
                <a:cs typeface="Trebuchet MS"/>
              </a:rPr>
              <a:t>FDI.</a:t>
            </a:r>
            <a:endParaRPr sz="1600" dirty="0">
              <a:latin typeface="Trebuchet MS"/>
              <a:cs typeface="Trebuchet MS"/>
            </a:endParaRPr>
          </a:p>
          <a:p>
            <a:pPr marL="12700" marR="589280">
              <a:lnSpc>
                <a:spcPts val="1730"/>
              </a:lnSpc>
              <a:spcBef>
                <a:spcPts val="1755"/>
              </a:spcBef>
            </a:pPr>
            <a:r>
              <a:rPr sz="1600" dirty="0">
                <a:latin typeface="Trebuchet MS"/>
                <a:cs typeface="Trebuchet MS"/>
              </a:rPr>
              <a:t>The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faults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are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injected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by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aggravating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their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parameters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in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spc="-20" dirty="0">
                <a:latin typeface="Trebuchet MS"/>
                <a:cs typeface="Trebuchet MS"/>
              </a:rPr>
              <a:t>each </a:t>
            </a:r>
            <a:r>
              <a:rPr sz="1600" spc="-10" dirty="0">
                <a:latin typeface="Trebuchet MS"/>
                <a:cs typeface="Trebuchet MS"/>
              </a:rPr>
              <a:t>simulation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for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the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same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driving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scenario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until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collisions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happen.</a:t>
            </a:r>
            <a:endParaRPr sz="1600" dirty="0">
              <a:latin typeface="Trebuchet MS"/>
              <a:cs typeface="Trebuchet MS"/>
            </a:endParaRPr>
          </a:p>
          <a:p>
            <a:pPr marL="12700" marR="595630">
              <a:lnSpc>
                <a:spcPts val="1730"/>
              </a:lnSpc>
              <a:spcBef>
                <a:spcPts val="1720"/>
              </a:spcBef>
            </a:pPr>
            <a:r>
              <a:rPr sz="1600" spc="-25" dirty="0">
                <a:latin typeface="Trebuchet MS"/>
                <a:cs typeface="Trebuchet MS"/>
              </a:rPr>
              <a:t>Finally,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we</a:t>
            </a:r>
            <a:r>
              <a:rPr sz="1600" spc="-3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can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compare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the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FDI</a:t>
            </a:r>
            <a:r>
              <a:rPr sz="1600" spc="-11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Attack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Scenario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and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spc="-20" dirty="0">
                <a:latin typeface="Trebuchet MS"/>
                <a:cs typeface="Trebuchet MS"/>
              </a:rPr>
              <a:t>non-</a:t>
            </a:r>
            <a:r>
              <a:rPr sz="1600" spc="-10" dirty="0">
                <a:latin typeface="Trebuchet MS"/>
                <a:cs typeface="Trebuchet MS"/>
              </a:rPr>
              <a:t>attack scenario.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8462" y="1407347"/>
            <a:ext cx="7886065" cy="2137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33CC"/>
                </a:solidFill>
                <a:latin typeface="Trebuchet MS"/>
                <a:cs typeface="Trebuchet MS"/>
              </a:rPr>
              <a:t>Detecting</a:t>
            </a:r>
            <a:r>
              <a:rPr sz="1600" b="1" spc="-10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0033CC"/>
                </a:solidFill>
                <a:latin typeface="Trebuchet MS"/>
                <a:cs typeface="Trebuchet MS"/>
              </a:rPr>
              <a:t>the</a:t>
            </a:r>
            <a:r>
              <a:rPr sz="1600" b="1" spc="-11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0033CC"/>
                </a:solidFill>
                <a:latin typeface="Trebuchet MS"/>
                <a:cs typeface="Trebuchet MS"/>
              </a:rPr>
              <a:t>Attack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25"/>
              </a:spcBef>
            </a:pPr>
            <a:endParaRPr sz="1600">
              <a:latin typeface="Trebuchet MS"/>
              <a:cs typeface="Trebuchet MS"/>
            </a:endParaRPr>
          </a:p>
          <a:p>
            <a:pPr marL="83820" marR="5080">
              <a:lnSpc>
                <a:spcPct val="100000"/>
              </a:lnSpc>
            </a:pPr>
            <a:r>
              <a:rPr sz="1600" dirty="0">
                <a:solidFill>
                  <a:srgbClr val="1F1F1F"/>
                </a:solidFill>
                <a:latin typeface="Arial MT"/>
                <a:cs typeface="Arial MT"/>
              </a:rPr>
              <a:t>If</a:t>
            </a:r>
            <a:r>
              <a:rPr sz="1600" spc="-3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F1F1F"/>
                </a:solidFill>
                <a:latin typeface="Arial MT"/>
                <a:cs typeface="Arial MT"/>
              </a:rPr>
              <a:t>an</a:t>
            </a:r>
            <a:r>
              <a:rPr sz="1600" spc="-2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F1F1F"/>
                </a:solidFill>
                <a:latin typeface="Arial MT"/>
                <a:cs typeface="Arial MT"/>
              </a:rPr>
              <a:t>intrusion</a:t>
            </a:r>
            <a:r>
              <a:rPr sz="1600" spc="-3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F1F1F"/>
                </a:solidFill>
                <a:latin typeface="Arial MT"/>
                <a:cs typeface="Arial MT"/>
              </a:rPr>
              <a:t>is</a:t>
            </a:r>
            <a:r>
              <a:rPr sz="1600" spc="-2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F1F1F"/>
                </a:solidFill>
                <a:latin typeface="Arial MT"/>
                <a:cs typeface="Arial MT"/>
              </a:rPr>
              <a:t>detected</a:t>
            </a:r>
            <a:r>
              <a:rPr sz="1600" spc="-3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F1F1F"/>
                </a:solidFill>
                <a:latin typeface="Arial MT"/>
                <a:cs typeface="Arial MT"/>
              </a:rPr>
              <a:t>that</a:t>
            </a:r>
            <a:r>
              <a:rPr sz="1600" spc="-2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F1F1F"/>
                </a:solidFill>
                <a:latin typeface="Arial MT"/>
                <a:cs typeface="Arial MT"/>
              </a:rPr>
              <a:t>indicates</a:t>
            </a:r>
            <a:r>
              <a:rPr sz="1600" spc="-3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F1F1F"/>
                </a:solidFill>
                <a:latin typeface="Arial MT"/>
                <a:cs typeface="Arial MT"/>
              </a:rPr>
              <a:t>potential</a:t>
            </a:r>
            <a:r>
              <a:rPr sz="1600" spc="-2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F1F1F"/>
                </a:solidFill>
                <a:latin typeface="Arial MT"/>
                <a:cs typeface="Arial MT"/>
              </a:rPr>
              <a:t>false</a:t>
            </a:r>
            <a:r>
              <a:rPr sz="1600" spc="-3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F1F1F"/>
                </a:solidFill>
                <a:latin typeface="Arial MT"/>
                <a:cs typeface="Arial MT"/>
              </a:rPr>
              <a:t>data</a:t>
            </a:r>
            <a:r>
              <a:rPr sz="1600" spc="-2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F1F1F"/>
                </a:solidFill>
                <a:latin typeface="Arial MT"/>
                <a:cs typeface="Arial MT"/>
              </a:rPr>
              <a:t>injection,</a:t>
            </a:r>
            <a:r>
              <a:rPr sz="1600" spc="-3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F1F1F"/>
                </a:solidFill>
                <a:latin typeface="Arial MT"/>
                <a:cs typeface="Arial MT"/>
              </a:rPr>
              <a:t>it's</a:t>
            </a:r>
            <a:r>
              <a:rPr sz="1600" spc="-2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F1F1F"/>
                </a:solidFill>
                <a:latin typeface="Arial MT"/>
                <a:cs typeface="Arial MT"/>
              </a:rPr>
              <a:t>crucial</a:t>
            </a:r>
            <a:r>
              <a:rPr sz="1600" spc="-3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F1F1F"/>
                </a:solidFill>
                <a:latin typeface="Arial MT"/>
                <a:cs typeface="Arial MT"/>
              </a:rPr>
              <a:t>to</a:t>
            </a:r>
            <a:r>
              <a:rPr sz="1600" spc="-2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1F1F1F"/>
                </a:solidFill>
                <a:latin typeface="Arial MT"/>
                <a:cs typeface="Arial MT"/>
              </a:rPr>
              <a:t>take </a:t>
            </a:r>
            <a:r>
              <a:rPr sz="1600" dirty="0">
                <a:solidFill>
                  <a:srgbClr val="1F1F1F"/>
                </a:solidFill>
                <a:latin typeface="Arial MT"/>
                <a:cs typeface="Arial MT"/>
              </a:rPr>
              <a:t>immediate</a:t>
            </a:r>
            <a:r>
              <a:rPr sz="1600" spc="-3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F1F1F"/>
                </a:solidFill>
                <a:latin typeface="Arial MT"/>
                <a:cs typeface="Arial MT"/>
              </a:rPr>
              <a:t>action</a:t>
            </a:r>
            <a:r>
              <a:rPr sz="1600" spc="-3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F1F1F"/>
                </a:solidFill>
                <a:latin typeface="Arial MT"/>
                <a:cs typeface="Arial MT"/>
              </a:rPr>
              <a:t>to</a:t>
            </a:r>
            <a:r>
              <a:rPr sz="1600" spc="-2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F1F1F"/>
                </a:solidFill>
                <a:latin typeface="Arial MT"/>
                <a:cs typeface="Arial MT"/>
              </a:rPr>
              <a:t>ensure</a:t>
            </a:r>
            <a:r>
              <a:rPr sz="1600" spc="-3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F1F1F"/>
                </a:solidFill>
                <a:latin typeface="Arial MT"/>
                <a:cs typeface="Arial MT"/>
              </a:rPr>
              <a:t>the</a:t>
            </a:r>
            <a:r>
              <a:rPr sz="1600" spc="-2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F1F1F"/>
                </a:solidFill>
                <a:latin typeface="Arial MT"/>
                <a:cs typeface="Arial MT"/>
              </a:rPr>
              <a:t>safety</a:t>
            </a:r>
            <a:r>
              <a:rPr sz="1600" spc="-3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F1F1F"/>
                </a:solidFill>
                <a:latin typeface="Arial MT"/>
                <a:cs typeface="Arial MT"/>
              </a:rPr>
              <a:t>and</a:t>
            </a:r>
            <a:r>
              <a:rPr sz="1600" spc="-2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F1F1F"/>
                </a:solidFill>
                <a:latin typeface="Arial MT"/>
                <a:cs typeface="Arial MT"/>
              </a:rPr>
              <a:t>integrity</a:t>
            </a:r>
            <a:r>
              <a:rPr sz="1600" spc="-3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F1F1F"/>
                </a:solidFill>
                <a:latin typeface="Arial MT"/>
                <a:cs typeface="Arial MT"/>
              </a:rPr>
              <a:t>of</a:t>
            </a:r>
            <a:r>
              <a:rPr sz="1600" spc="-3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F1F1F"/>
                </a:solidFill>
                <a:latin typeface="Arial MT"/>
                <a:cs typeface="Arial MT"/>
              </a:rPr>
              <a:t>the</a:t>
            </a:r>
            <a:r>
              <a:rPr sz="1600" spc="-2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F1F1F"/>
                </a:solidFill>
                <a:latin typeface="Arial MT"/>
                <a:cs typeface="Arial MT"/>
              </a:rPr>
              <a:t>autonomous</a:t>
            </a:r>
            <a:r>
              <a:rPr sz="1600" spc="-3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F1F1F"/>
                </a:solidFill>
                <a:latin typeface="Arial MT"/>
                <a:cs typeface="Arial MT"/>
              </a:rPr>
              <a:t>vehicle</a:t>
            </a:r>
            <a:r>
              <a:rPr sz="1600" spc="-2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1F1F1F"/>
                </a:solidFill>
                <a:latin typeface="Arial MT"/>
                <a:cs typeface="Arial MT"/>
              </a:rPr>
              <a:t>network.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>
              <a:latin typeface="Arial MT"/>
              <a:cs typeface="Arial MT"/>
            </a:endParaRPr>
          </a:p>
          <a:p>
            <a:pPr marL="83820">
              <a:lnSpc>
                <a:spcPct val="100000"/>
              </a:lnSpc>
            </a:pPr>
            <a:r>
              <a:rPr sz="1600" b="1" dirty="0">
                <a:solidFill>
                  <a:srgbClr val="1F1F1F"/>
                </a:solidFill>
                <a:latin typeface="Arial"/>
                <a:cs typeface="Arial"/>
              </a:rPr>
              <a:t>Alerting</a:t>
            </a:r>
            <a:r>
              <a:rPr sz="1600" b="1" spc="-10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1F1F1F"/>
                </a:solidFill>
                <a:latin typeface="Arial"/>
                <a:cs typeface="Arial"/>
              </a:rPr>
              <a:t>Mechanism:</a:t>
            </a:r>
            <a:endParaRPr sz="1600">
              <a:latin typeface="Arial"/>
              <a:cs typeface="Arial"/>
            </a:endParaRPr>
          </a:p>
          <a:p>
            <a:pPr marL="83820" marR="318770">
              <a:lnSpc>
                <a:spcPct val="100000"/>
              </a:lnSpc>
            </a:pPr>
            <a:r>
              <a:rPr sz="1600" spc="-10" dirty="0">
                <a:solidFill>
                  <a:srgbClr val="1F1F1F"/>
                </a:solidFill>
                <a:latin typeface="Arial MT"/>
                <a:cs typeface="Arial MT"/>
              </a:rPr>
              <a:t>Automated</a:t>
            </a:r>
            <a:r>
              <a:rPr sz="1600" spc="-10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F1F1F"/>
                </a:solidFill>
                <a:latin typeface="Arial MT"/>
                <a:cs typeface="Arial MT"/>
              </a:rPr>
              <a:t>Alerts:</a:t>
            </a:r>
            <a:r>
              <a:rPr sz="1600" spc="-3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F1F1F"/>
                </a:solidFill>
                <a:latin typeface="Arial MT"/>
                <a:cs typeface="Arial MT"/>
              </a:rPr>
              <a:t>Set</a:t>
            </a:r>
            <a:r>
              <a:rPr sz="1600" spc="-2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F1F1F"/>
                </a:solidFill>
                <a:latin typeface="Arial MT"/>
                <a:cs typeface="Arial MT"/>
              </a:rPr>
              <a:t>up</a:t>
            </a:r>
            <a:r>
              <a:rPr sz="1600" spc="-3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1F1F1F"/>
                </a:solidFill>
                <a:latin typeface="Arial MT"/>
                <a:cs typeface="Arial MT"/>
              </a:rPr>
              <a:t>automated</a:t>
            </a:r>
            <a:r>
              <a:rPr sz="1600" spc="-3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F1F1F"/>
                </a:solidFill>
                <a:latin typeface="Arial MT"/>
                <a:cs typeface="Arial MT"/>
              </a:rPr>
              <a:t>alerts</a:t>
            </a:r>
            <a:r>
              <a:rPr sz="1600" spc="-2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F1F1F"/>
                </a:solidFill>
                <a:latin typeface="Arial MT"/>
                <a:cs typeface="Arial MT"/>
              </a:rPr>
              <a:t>triggered</a:t>
            </a:r>
            <a:r>
              <a:rPr sz="1600" spc="-3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F1F1F"/>
                </a:solidFill>
                <a:latin typeface="Arial MT"/>
                <a:cs typeface="Arial MT"/>
              </a:rPr>
              <a:t>by</a:t>
            </a:r>
            <a:r>
              <a:rPr sz="1600" spc="-2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F1F1F"/>
                </a:solidFill>
                <a:latin typeface="Arial MT"/>
                <a:cs typeface="Arial MT"/>
              </a:rPr>
              <a:t>ML</a:t>
            </a:r>
            <a:r>
              <a:rPr sz="1600" spc="-8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F1F1F"/>
                </a:solidFill>
                <a:latin typeface="Arial MT"/>
                <a:cs typeface="Arial MT"/>
              </a:rPr>
              <a:t>model</a:t>
            </a:r>
            <a:r>
              <a:rPr sz="1600" spc="-3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F1F1F"/>
                </a:solidFill>
                <a:latin typeface="Arial MT"/>
                <a:cs typeface="Arial MT"/>
              </a:rPr>
              <a:t>outputs,</a:t>
            </a:r>
            <a:r>
              <a:rPr sz="1600" spc="-3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1F1F1F"/>
                </a:solidFill>
                <a:latin typeface="Arial MT"/>
                <a:cs typeface="Arial MT"/>
              </a:rPr>
              <a:t>notifying </a:t>
            </a:r>
            <a:r>
              <a:rPr sz="1600" dirty="0">
                <a:solidFill>
                  <a:srgbClr val="1F1F1F"/>
                </a:solidFill>
                <a:latin typeface="Arial MT"/>
                <a:cs typeface="Arial MT"/>
              </a:rPr>
              <a:t>designated</a:t>
            </a:r>
            <a:r>
              <a:rPr sz="1600" spc="-2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F1F1F"/>
                </a:solidFill>
                <a:latin typeface="Arial MT"/>
                <a:cs typeface="Arial MT"/>
              </a:rPr>
              <a:t>driver</a:t>
            </a:r>
            <a:r>
              <a:rPr sz="1600" spc="-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F1F1F"/>
                </a:solidFill>
                <a:latin typeface="Arial MT"/>
                <a:cs typeface="Arial MT"/>
              </a:rPr>
              <a:t>upon</a:t>
            </a:r>
            <a:r>
              <a:rPr sz="1600" spc="-2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F1F1F"/>
                </a:solidFill>
                <a:latin typeface="Arial MT"/>
                <a:cs typeface="Arial MT"/>
              </a:rPr>
              <a:t>detection</a:t>
            </a:r>
            <a:r>
              <a:rPr sz="1600" spc="-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F1F1F"/>
                </a:solidFill>
                <a:latin typeface="Arial MT"/>
                <a:cs typeface="Arial MT"/>
              </a:rPr>
              <a:t>of</a:t>
            </a:r>
            <a:r>
              <a:rPr sz="1600" spc="-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F1F1F"/>
                </a:solidFill>
                <a:latin typeface="Arial MT"/>
                <a:cs typeface="Arial MT"/>
              </a:rPr>
              <a:t>suspicious</a:t>
            </a:r>
            <a:r>
              <a:rPr sz="1600" spc="-2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F1F1F"/>
                </a:solidFill>
                <a:latin typeface="Arial MT"/>
                <a:cs typeface="Arial MT"/>
              </a:rPr>
              <a:t>sensor</a:t>
            </a:r>
            <a:r>
              <a:rPr sz="1600" spc="-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1F1F1F"/>
                </a:solidFill>
                <a:latin typeface="Arial MT"/>
                <a:cs typeface="Arial MT"/>
              </a:rPr>
              <a:t>data.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08525" y="1097437"/>
            <a:ext cx="5715000" cy="27940"/>
          </a:xfrm>
          <a:custGeom>
            <a:avLst/>
            <a:gdLst/>
            <a:ahLst/>
            <a:cxnLst/>
            <a:rect l="l" t="t" r="r" b="b"/>
            <a:pathLst>
              <a:path w="5715000" h="27940">
                <a:moveTo>
                  <a:pt x="5714999" y="27599"/>
                </a:moveTo>
                <a:lnTo>
                  <a:pt x="0" y="27599"/>
                </a:lnTo>
                <a:lnTo>
                  <a:pt x="0" y="0"/>
                </a:lnTo>
                <a:lnTo>
                  <a:pt x="5714999" y="0"/>
                </a:lnTo>
                <a:lnTo>
                  <a:pt x="5714999" y="27599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9250" rIns="0" bIns="0" rtlCol="0">
            <a:spAutoFit/>
          </a:bodyPr>
          <a:lstStyle/>
          <a:p>
            <a:pPr marL="5219700">
              <a:lnSpc>
                <a:spcPct val="100000"/>
              </a:lnSpc>
              <a:spcBef>
                <a:spcPts val="100"/>
              </a:spcBef>
            </a:pPr>
            <a:r>
              <a:rPr dirty="0"/>
              <a:t>Design</a:t>
            </a:r>
            <a:r>
              <a:rPr spc="-140" dirty="0"/>
              <a:t> </a:t>
            </a:r>
            <a:r>
              <a:rPr spc="-10" dirty="0"/>
              <a:t>Approach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2825" y="137914"/>
            <a:ext cx="71405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Detecting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false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data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injection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attack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vehicle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to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communication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connected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autonomous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vehicles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08525" y="1097437"/>
            <a:ext cx="5715000" cy="27940"/>
          </a:xfrm>
          <a:custGeom>
            <a:avLst/>
            <a:gdLst/>
            <a:ahLst/>
            <a:cxnLst/>
            <a:rect l="l" t="t" r="r" b="b"/>
            <a:pathLst>
              <a:path w="5715000" h="27940">
                <a:moveTo>
                  <a:pt x="5714999" y="27599"/>
                </a:moveTo>
                <a:lnTo>
                  <a:pt x="0" y="27599"/>
                </a:lnTo>
                <a:lnTo>
                  <a:pt x="0" y="0"/>
                </a:lnTo>
                <a:lnTo>
                  <a:pt x="5714999" y="0"/>
                </a:lnTo>
                <a:lnTo>
                  <a:pt x="5714999" y="27599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9250" rIns="0" bIns="0" rtlCol="0">
            <a:spAutoFit/>
          </a:bodyPr>
          <a:lstStyle/>
          <a:p>
            <a:pPr marL="5219700">
              <a:lnSpc>
                <a:spcPct val="100000"/>
              </a:lnSpc>
              <a:spcBef>
                <a:spcPts val="100"/>
              </a:spcBef>
            </a:pPr>
            <a:r>
              <a:rPr dirty="0"/>
              <a:t>Design</a:t>
            </a:r>
            <a:r>
              <a:rPr spc="-140" dirty="0"/>
              <a:t> </a:t>
            </a:r>
            <a:r>
              <a:rPr spc="-10" dirty="0"/>
              <a:t>Approach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2825" y="137914"/>
            <a:ext cx="71405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Detecting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false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data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injection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attack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vehicle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to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communication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connected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autonomous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vehicles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8987" y="1379706"/>
            <a:ext cx="8345805" cy="2668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33CC"/>
                </a:solidFill>
                <a:latin typeface="Trebuchet MS"/>
                <a:cs typeface="Trebuchet MS"/>
              </a:rPr>
              <a:t>Detecting</a:t>
            </a:r>
            <a:r>
              <a:rPr sz="1800" b="1" spc="-9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rgbClr val="0033CC"/>
                </a:solidFill>
                <a:latin typeface="Trebuchet MS"/>
                <a:cs typeface="Trebuchet MS"/>
              </a:rPr>
              <a:t>False</a:t>
            </a:r>
            <a:r>
              <a:rPr sz="1800" b="1" spc="-5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0033CC"/>
                </a:solidFill>
                <a:latin typeface="Trebuchet MS"/>
                <a:cs typeface="Trebuchet MS"/>
              </a:rPr>
              <a:t>Data</a:t>
            </a:r>
            <a:r>
              <a:rPr sz="1800" b="1" spc="-5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800" b="1" spc="-20" dirty="0">
                <a:solidFill>
                  <a:srgbClr val="0033CC"/>
                </a:solidFill>
                <a:latin typeface="Trebuchet MS"/>
                <a:cs typeface="Trebuchet MS"/>
              </a:rPr>
              <a:t>Injection</a:t>
            </a:r>
            <a:r>
              <a:rPr sz="1800" b="1" spc="-114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rgbClr val="0033CC"/>
                </a:solidFill>
                <a:latin typeface="Trebuchet MS"/>
                <a:cs typeface="Trebuchet MS"/>
              </a:rPr>
              <a:t>Attack: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1800">
              <a:latin typeface="Trebuchet MS"/>
              <a:cs typeface="Trebuchet MS"/>
            </a:endParaRPr>
          </a:p>
          <a:p>
            <a:pPr marL="13335">
              <a:lnSpc>
                <a:spcPct val="100000"/>
              </a:lnSpc>
            </a:pPr>
            <a:r>
              <a:rPr sz="1600" b="1" dirty="0">
                <a:solidFill>
                  <a:srgbClr val="0033CC"/>
                </a:solidFill>
                <a:latin typeface="Trebuchet MS"/>
                <a:cs typeface="Trebuchet MS"/>
              </a:rPr>
              <a:t>Detection</a:t>
            </a:r>
            <a:r>
              <a:rPr sz="1600" b="1" spc="-12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0033CC"/>
                </a:solidFill>
                <a:latin typeface="Trebuchet MS"/>
                <a:cs typeface="Trebuchet MS"/>
              </a:rPr>
              <a:t>Strategy:</a:t>
            </a:r>
            <a:endParaRPr sz="1600">
              <a:latin typeface="Trebuchet MS"/>
              <a:cs typeface="Trebuchet MS"/>
            </a:endParaRPr>
          </a:p>
          <a:p>
            <a:pPr marL="470534" marR="129539" indent="-351790">
              <a:lnSpc>
                <a:spcPct val="114999"/>
              </a:lnSpc>
              <a:spcBef>
                <a:spcPts val="1200"/>
              </a:spcBef>
              <a:buFont typeface="Arial MT"/>
              <a:buChar char="●"/>
              <a:tabLst>
                <a:tab pos="470534" algn="l"/>
              </a:tabLst>
            </a:pPr>
            <a:r>
              <a:rPr sz="1600" spc="-10" dirty="0">
                <a:latin typeface="Trebuchet MS"/>
                <a:cs typeface="Trebuchet MS"/>
              </a:rPr>
              <a:t>Data</a:t>
            </a:r>
            <a:r>
              <a:rPr sz="1600" spc="-114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Analysis: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Collecting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sensor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data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transmitted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from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multiple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autonomous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vehicles </a:t>
            </a:r>
            <a:r>
              <a:rPr sz="1600" dirty="0">
                <a:latin typeface="Trebuchet MS"/>
                <a:cs typeface="Trebuchet MS"/>
              </a:rPr>
              <a:t>to</a:t>
            </a:r>
            <a:r>
              <a:rPr sz="1600" spc="-3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the</a:t>
            </a:r>
            <a:r>
              <a:rPr sz="1600" spc="-3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cloud.</a:t>
            </a:r>
            <a:endParaRPr sz="1600">
              <a:latin typeface="Trebuchet MS"/>
              <a:cs typeface="Trebuchet MS"/>
            </a:endParaRPr>
          </a:p>
          <a:p>
            <a:pPr marL="470534" marR="5080" indent="-351790">
              <a:lnSpc>
                <a:spcPct val="114999"/>
              </a:lnSpc>
              <a:buFont typeface="Arial MT"/>
              <a:buChar char="●"/>
              <a:tabLst>
                <a:tab pos="470534" algn="l"/>
              </a:tabLst>
            </a:pPr>
            <a:r>
              <a:rPr sz="1600" dirty="0">
                <a:latin typeface="Trebuchet MS"/>
                <a:cs typeface="Trebuchet MS"/>
              </a:rPr>
              <a:t>Similarity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Checks:</a:t>
            </a:r>
            <a:r>
              <a:rPr sz="1600" spc="-6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Performing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statistical</a:t>
            </a:r>
            <a:r>
              <a:rPr sz="1600" spc="-6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analysis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to</a:t>
            </a:r>
            <a:r>
              <a:rPr sz="1600" spc="-6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identify</a:t>
            </a:r>
            <a:r>
              <a:rPr sz="1600" spc="-6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patterns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and</a:t>
            </a:r>
            <a:r>
              <a:rPr sz="1600" spc="-6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deviations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spc="-25" dirty="0">
                <a:latin typeface="Trebuchet MS"/>
                <a:cs typeface="Trebuchet MS"/>
              </a:rPr>
              <a:t>in </a:t>
            </a:r>
            <a:r>
              <a:rPr sz="1600" dirty="0">
                <a:latin typeface="Trebuchet MS"/>
                <a:cs typeface="Trebuchet MS"/>
              </a:rPr>
              <a:t>the</a:t>
            </a:r>
            <a:r>
              <a:rPr sz="1600" spc="-8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collected</a:t>
            </a:r>
            <a:r>
              <a:rPr sz="1600" spc="-7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data.</a:t>
            </a:r>
            <a:endParaRPr sz="1600">
              <a:latin typeface="Trebuchet MS"/>
              <a:cs typeface="Trebuchet MS"/>
            </a:endParaRPr>
          </a:p>
          <a:p>
            <a:pPr marL="470534" marR="131445" indent="-351790">
              <a:lnSpc>
                <a:spcPct val="114999"/>
              </a:lnSpc>
              <a:buFont typeface="Arial MT"/>
              <a:buChar char="●"/>
              <a:tabLst>
                <a:tab pos="470534" algn="l"/>
              </a:tabLst>
            </a:pPr>
            <a:r>
              <a:rPr sz="1600" dirty="0">
                <a:latin typeface="Trebuchet MS"/>
                <a:cs typeface="Trebuchet MS"/>
              </a:rPr>
              <a:t>Feature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Engineering: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Use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ML</a:t>
            </a:r>
            <a:r>
              <a:rPr sz="1600" spc="-11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techniques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to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extract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relevant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features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from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the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sensor </a:t>
            </a:r>
            <a:r>
              <a:rPr sz="1600" dirty="0">
                <a:latin typeface="Trebuchet MS"/>
                <a:cs typeface="Trebuchet MS"/>
              </a:rPr>
              <a:t>data,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capturing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underlying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patterns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and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relationships.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08525" y="1097437"/>
            <a:ext cx="5715000" cy="27940"/>
          </a:xfrm>
          <a:custGeom>
            <a:avLst/>
            <a:gdLst/>
            <a:ahLst/>
            <a:cxnLst/>
            <a:rect l="l" t="t" r="r" b="b"/>
            <a:pathLst>
              <a:path w="5715000" h="27940">
                <a:moveTo>
                  <a:pt x="5714999" y="27599"/>
                </a:moveTo>
                <a:lnTo>
                  <a:pt x="0" y="27599"/>
                </a:lnTo>
                <a:lnTo>
                  <a:pt x="0" y="0"/>
                </a:lnTo>
                <a:lnTo>
                  <a:pt x="5714999" y="0"/>
                </a:lnTo>
                <a:lnTo>
                  <a:pt x="5714999" y="27599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9250" rIns="0" bIns="0" rtlCol="0">
            <a:spAutoFit/>
          </a:bodyPr>
          <a:lstStyle/>
          <a:p>
            <a:pPr marL="5219700">
              <a:lnSpc>
                <a:spcPct val="100000"/>
              </a:lnSpc>
              <a:spcBef>
                <a:spcPts val="100"/>
              </a:spcBef>
            </a:pPr>
            <a:r>
              <a:rPr dirty="0"/>
              <a:t>Design</a:t>
            </a:r>
            <a:r>
              <a:rPr spc="-140" dirty="0"/>
              <a:t> </a:t>
            </a:r>
            <a:r>
              <a:rPr spc="-10" dirty="0"/>
              <a:t>Approach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2825" y="137914"/>
            <a:ext cx="71405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Detecting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false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data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injection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attack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vehicle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to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communication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connected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autonomous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vehicles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7750" y="1311106"/>
            <a:ext cx="8168005" cy="2076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33CC"/>
                </a:solidFill>
                <a:latin typeface="Trebuchet MS"/>
                <a:cs typeface="Trebuchet MS"/>
              </a:rPr>
              <a:t>Detecting</a:t>
            </a:r>
            <a:r>
              <a:rPr sz="1800" b="1" spc="-9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rgbClr val="0033CC"/>
                </a:solidFill>
                <a:latin typeface="Trebuchet MS"/>
                <a:cs typeface="Trebuchet MS"/>
              </a:rPr>
              <a:t>False</a:t>
            </a:r>
            <a:r>
              <a:rPr sz="1800" b="1" spc="-5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0033CC"/>
                </a:solidFill>
                <a:latin typeface="Trebuchet MS"/>
                <a:cs typeface="Trebuchet MS"/>
              </a:rPr>
              <a:t>Data</a:t>
            </a:r>
            <a:r>
              <a:rPr sz="1800" b="1" spc="-5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800" b="1" spc="-20" dirty="0">
                <a:solidFill>
                  <a:srgbClr val="0033CC"/>
                </a:solidFill>
                <a:latin typeface="Trebuchet MS"/>
                <a:cs typeface="Trebuchet MS"/>
              </a:rPr>
              <a:t>Injection</a:t>
            </a:r>
            <a:r>
              <a:rPr sz="1800" b="1" spc="-114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rgbClr val="0033CC"/>
                </a:solidFill>
                <a:latin typeface="Trebuchet MS"/>
                <a:cs typeface="Trebuchet MS"/>
              </a:rPr>
              <a:t>Attack: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55"/>
              </a:spcBef>
            </a:pPr>
            <a:endParaRPr sz="1800">
              <a:latin typeface="Trebuchet MS"/>
              <a:cs typeface="Trebuchet MS"/>
            </a:endParaRPr>
          </a:p>
          <a:p>
            <a:pPr marL="384175" marR="349250" indent="-351790">
              <a:lnSpc>
                <a:spcPct val="114999"/>
              </a:lnSpc>
              <a:spcBef>
                <a:spcPts val="5"/>
              </a:spcBef>
              <a:buFont typeface="Arial MT"/>
              <a:buChar char="●"/>
              <a:tabLst>
                <a:tab pos="384175" algn="l"/>
              </a:tabLst>
            </a:pPr>
            <a:r>
              <a:rPr sz="1600" dirty="0">
                <a:latin typeface="Trebuchet MS"/>
                <a:cs typeface="Trebuchet MS"/>
              </a:rPr>
              <a:t>Intrusion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Detection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with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ML:</a:t>
            </a:r>
            <a:r>
              <a:rPr sz="1600" spc="-95" dirty="0">
                <a:latin typeface="Trebuchet MS"/>
                <a:cs typeface="Trebuchet MS"/>
              </a:rPr>
              <a:t> </a:t>
            </a:r>
            <a:r>
              <a:rPr sz="1600" spc="-25" dirty="0">
                <a:latin typeface="Trebuchet MS"/>
                <a:cs typeface="Trebuchet MS"/>
              </a:rPr>
              <a:t>Training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ML</a:t>
            </a:r>
            <a:r>
              <a:rPr sz="1600" spc="-12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models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(e.g.,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Isolation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Forest,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spc="-20" dirty="0">
                <a:latin typeface="Trebuchet MS"/>
                <a:cs typeface="Trebuchet MS"/>
              </a:rPr>
              <a:t>One-</a:t>
            </a:r>
            <a:r>
              <a:rPr sz="1600" spc="-10" dirty="0">
                <a:latin typeface="Trebuchet MS"/>
                <a:cs typeface="Trebuchet MS"/>
              </a:rPr>
              <a:t>Class SVM,</a:t>
            </a:r>
            <a:r>
              <a:rPr sz="1600" spc="-114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Autoencoders)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on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historical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sensor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data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to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learn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normal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behavior.</a:t>
            </a:r>
            <a:endParaRPr sz="1600">
              <a:latin typeface="Trebuchet MS"/>
              <a:cs typeface="Trebuchet MS"/>
            </a:endParaRPr>
          </a:p>
          <a:p>
            <a:pPr marL="384175" indent="-351155">
              <a:lnSpc>
                <a:spcPct val="100000"/>
              </a:lnSpc>
              <a:spcBef>
                <a:spcPts val="285"/>
              </a:spcBef>
              <a:buFont typeface="Arial MT"/>
              <a:buChar char="●"/>
              <a:tabLst>
                <a:tab pos="384175" algn="l"/>
              </a:tabLst>
            </a:pPr>
            <a:r>
              <a:rPr sz="1600" spc="-10" dirty="0">
                <a:latin typeface="Trebuchet MS"/>
                <a:cs typeface="Trebuchet MS"/>
              </a:rPr>
              <a:t>Deviation</a:t>
            </a:r>
            <a:r>
              <a:rPr sz="1600" spc="-6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Threshold: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Setting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up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threshold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for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acceptable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data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variations.</a:t>
            </a:r>
            <a:endParaRPr sz="1600">
              <a:latin typeface="Trebuchet MS"/>
              <a:cs typeface="Trebuchet MS"/>
            </a:endParaRPr>
          </a:p>
          <a:p>
            <a:pPr marL="384175" marR="5080" indent="-351790">
              <a:lnSpc>
                <a:spcPct val="114999"/>
              </a:lnSpc>
              <a:buFont typeface="Arial MT"/>
              <a:buChar char="●"/>
              <a:tabLst>
                <a:tab pos="384175" algn="l"/>
              </a:tabLst>
            </a:pPr>
            <a:r>
              <a:rPr sz="1600" dirty="0">
                <a:latin typeface="Trebuchet MS"/>
                <a:cs typeface="Trebuchet MS"/>
              </a:rPr>
              <a:t>Intrusion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Detection: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We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will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flag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data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points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that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significantly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deviate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from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expected </a:t>
            </a:r>
            <a:r>
              <a:rPr sz="1600" dirty="0">
                <a:latin typeface="Trebuchet MS"/>
                <a:cs typeface="Trebuchet MS"/>
              </a:rPr>
              <a:t>norms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as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potential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false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data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injections.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0" y="1185862"/>
            <a:ext cx="5715000" cy="27940"/>
          </a:xfrm>
          <a:custGeom>
            <a:avLst/>
            <a:gdLst/>
            <a:ahLst/>
            <a:cxnLst/>
            <a:rect l="l" t="t" r="r" b="b"/>
            <a:pathLst>
              <a:path w="5715000" h="27940">
                <a:moveTo>
                  <a:pt x="5714999" y="27599"/>
                </a:moveTo>
                <a:lnTo>
                  <a:pt x="0" y="27599"/>
                </a:lnTo>
                <a:lnTo>
                  <a:pt x="0" y="0"/>
                </a:lnTo>
                <a:lnTo>
                  <a:pt x="5714999" y="0"/>
                </a:lnTo>
                <a:lnTo>
                  <a:pt x="5714999" y="27599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7674" rIns="0" bIns="0" rtlCol="0">
            <a:spAutoFit/>
          </a:bodyPr>
          <a:lstStyle/>
          <a:p>
            <a:pPr marL="5497195">
              <a:lnSpc>
                <a:spcPct val="100000"/>
              </a:lnSpc>
              <a:spcBef>
                <a:spcPts val="100"/>
              </a:spcBef>
            </a:pPr>
            <a:r>
              <a:rPr dirty="0"/>
              <a:t>Design</a:t>
            </a:r>
            <a:r>
              <a:rPr spc="-140" dirty="0"/>
              <a:t> </a:t>
            </a:r>
            <a:r>
              <a:rPr spc="-10" dirty="0"/>
              <a:t>Approach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9425" y="1551726"/>
            <a:ext cx="732091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33CC"/>
                </a:solidFill>
                <a:latin typeface="Trebuchet MS"/>
                <a:cs typeface="Trebuchet MS"/>
              </a:rPr>
              <a:t>Benefits</a:t>
            </a:r>
            <a:r>
              <a:rPr sz="1600" b="1" spc="-5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0033CC"/>
                </a:solidFill>
                <a:latin typeface="Trebuchet MS"/>
                <a:cs typeface="Trebuchet MS"/>
              </a:rPr>
              <a:t>of</a:t>
            </a:r>
            <a:r>
              <a:rPr sz="1600" b="1" spc="-5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0033CC"/>
                </a:solidFill>
                <a:latin typeface="Trebuchet MS"/>
                <a:cs typeface="Trebuchet MS"/>
              </a:rPr>
              <a:t>this</a:t>
            </a:r>
            <a:r>
              <a:rPr sz="1600" b="1" spc="-5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0033CC"/>
                </a:solidFill>
                <a:latin typeface="Trebuchet MS"/>
                <a:cs typeface="Trebuchet MS"/>
              </a:rPr>
              <a:t>approach:</a:t>
            </a:r>
            <a:endParaRPr sz="1600">
              <a:latin typeface="Trebuchet MS"/>
              <a:cs typeface="Trebuchet MS"/>
            </a:endParaRPr>
          </a:p>
          <a:p>
            <a:pPr marL="469265" indent="-335915">
              <a:lnSpc>
                <a:spcPct val="100000"/>
              </a:lnSpc>
              <a:spcBef>
                <a:spcPts val="1495"/>
              </a:spcBef>
              <a:buFont typeface="Arial MT"/>
              <a:buChar char="●"/>
              <a:tabLst>
                <a:tab pos="469265" algn="l"/>
              </a:tabLst>
            </a:pPr>
            <a:r>
              <a:rPr sz="1400" dirty="0">
                <a:latin typeface="Trebuchet MS"/>
                <a:cs typeface="Trebuchet MS"/>
              </a:rPr>
              <a:t>Improved</a:t>
            </a:r>
            <a:r>
              <a:rPr sz="1400" spc="-3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System</a:t>
            </a:r>
            <a:r>
              <a:rPr sz="1400" spc="-3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Reliability</a:t>
            </a:r>
            <a:endParaRPr sz="1400">
              <a:latin typeface="Trebuchet MS"/>
              <a:cs typeface="Trebuchet MS"/>
            </a:endParaRPr>
          </a:p>
          <a:p>
            <a:pPr marL="469265" indent="-335915">
              <a:lnSpc>
                <a:spcPct val="100000"/>
              </a:lnSpc>
              <a:spcBef>
                <a:spcPts val="250"/>
              </a:spcBef>
              <a:buFont typeface="Arial MT"/>
              <a:buChar char="●"/>
              <a:tabLst>
                <a:tab pos="469265" algn="l"/>
              </a:tabLst>
            </a:pPr>
            <a:r>
              <a:rPr sz="1400" dirty="0">
                <a:latin typeface="Trebuchet MS"/>
                <a:cs typeface="Trebuchet MS"/>
              </a:rPr>
              <a:t>Reduced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Safety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Risks</a:t>
            </a:r>
            <a:endParaRPr sz="1400">
              <a:latin typeface="Trebuchet MS"/>
              <a:cs typeface="Trebuchet MS"/>
            </a:endParaRPr>
          </a:p>
          <a:p>
            <a:pPr marL="469265" indent="-335915">
              <a:lnSpc>
                <a:spcPct val="100000"/>
              </a:lnSpc>
              <a:spcBef>
                <a:spcPts val="254"/>
              </a:spcBef>
              <a:buFont typeface="Arial MT"/>
              <a:buChar char="●"/>
              <a:tabLst>
                <a:tab pos="469265" algn="l"/>
              </a:tabLst>
            </a:pPr>
            <a:r>
              <a:rPr sz="1400" dirty="0">
                <a:latin typeface="Trebuchet MS"/>
                <a:cs typeface="Trebuchet MS"/>
              </a:rPr>
              <a:t>Building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Customer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Trust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Arial MT"/>
              <a:buChar char="●"/>
            </a:pP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buFont typeface="Arial MT"/>
              <a:buChar char="●"/>
            </a:pP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0033CC"/>
                </a:solidFill>
                <a:latin typeface="Trebuchet MS"/>
                <a:cs typeface="Trebuchet MS"/>
              </a:rPr>
              <a:t>Drawbacks</a:t>
            </a:r>
            <a:r>
              <a:rPr sz="1600" b="1" spc="-5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0033CC"/>
                </a:solidFill>
                <a:latin typeface="Trebuchet MS"/>
                <a:cs typeface="Trebuchet MS"/>
              </a:rPr>
              <a:t>of</a:t>
            </a:r>
            <a:r>
              <a:rPr sz="1600" b="1" spc="-5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0033CC"/>
                </a:solidFill>
                <a:latin typeface="Trebuchet MS"/>
                <a:cs typeface="Trebuchet MS"/>
              </a:rPr>
              <a:t>this</a:t>
            </a:r>
            <a:r>
              <a:rPr sz="1600" b="1" spc="-5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0033CC"/>
                </a:solidFill>
                <a:latin typeface="Trebuchet MS"/>
                <a:cs typeface="Trebuchet MS"/>
              </a:rPr>
              <a:t>approach:</a:t>
            </a:r>
            <a:endParaRPr sz="1600">
              <a:latin typeface="Trebuchet MS"/>
              <a:cs typeface="Trebuchet MS"/>
            </a:endParaRPr>
          </a:p>
          <a:p>
            <a:pPr marL="469265" indent="-335915">
              <a:lnSpc>
                <a:spcPct val="100000"/>
              </a:lnSpc>
              <a:spcBef>
                <a:spcPts val="1495"/>
              </a:spcBef>
              <a:buFont typeface="Arial MT"/>
              <a:buChar char="●"/>
              <a:tabLst>
                <a:tab pos="469265" algn="l"/>
              </a:tabLst>
            </a:pPr>
            <a:r>
              <a:rPr sz="1400" dirty="0">
                <a:latin typeface="Trebuchet MS"/>
                <a:cs typeface="Trebuchet MS"/>
              </a:rPr>
              <a:t>It</a:t>
            </a:r>
            <a:r>
              <a:rPr sz="1400" spc="-3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can</a:t>
            </a:r>
            <a:r>
              <a:rPr sz="1400" spc="-2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be</a:t>
            </a:r>
            <a:r>
              <a:rPr sz="1400" spc="-2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complex</a:t>
            </a:r>
            <a:r>
              <a:rPr sz="1400" spc="-2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and</a:t>
            </a:r>
            <a:r>
              <a:rPr sz="1400" spc="-2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expensive</a:t>
            </a:r>
            <a:r>
              <a:rPr sz="1400" spc="-2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to</a:t>
            </a:r>
            <a:r>
              <a:rPr sz="1400" spc="-2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implement.</a:t>
            </a:r>
            <a:endParaRPr sz="1400">
              <a:latin typeface="Trebuchet MS"/>
              <a:cs typeface="Trebuchet MS"/>
            </a:endParaRPr>
          </a:p>
          <a:p>
            <a:pPr marL="469900" marR="5080" indent="-336550">
              <a:lnSpc>
                <a:spcPct val="114999"/>
              </a:lnSpc>
              <a:buFont typeface="Arial MT"/>
              <a:buChar char="●"/>
              <a:tabLst>
                <a:tab pos="469900" algn="l"/>
              </a:tabLst>
            </a:pPr>
            <a:r>
              <a:rPr sz="1400" dirty="0">
                <a:latin typeface="Trebuchet MS"/>
                <a:cs typeface="Trebuchet MS"/>
              </a:rPr>
              <a:t>It</a:t>
            </a:r>
            <a:r>
              <a:rPr sz="1400" spc="-2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may</a:t>
            </a:r>
            <a:r>
              <a:rPr sz="1400" spc="-2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not</a:t>
            </a:r>
            <a:r>
              <a:rPr sz="1400" spc="-2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be</a:t>
            </a:r>
            <a:r>
              <a:rPr sz="1400" spc="-2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foolproof,</a:t>
            </a:r>
            <a:r>
              <a:rPr sz="1400" spc="-2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and</a:t>
            </a:r>
            <a:r>
              <a:rPr sz="1400" spc="-2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there</a:t>
            </a:r>
            <a:r>
              <a:rPr sz="1400" spc="-2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is</a:t>
            </a:r>
            <a:r>
              <a:rPr sz="1400" spc="-2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always</a:t>
            </a:r>
            <a:r>
              <a:rPr sz="1400" spc="-2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a</a:t>
            </a:r>
            <a:r>
              <a:rPr sz="1400" spc="-2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risk</a:t>
            </a:r>
            <a:r>
              <a:rPr sz="1400" spc="-2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that</a:t>
            </a:r>
            <a:r>
              <a:rPr sz="1400" spc="-2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a</a:t>
            </a:r>
            <a:r>
              <a:rPr sz="1400" spc="-2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sophisticated</a:t>
            </a:r>
            <a:r>
              <a:rPr sz="1400" spc="-2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attacker</a:t>
            </a:r>
            <a:r>
              <a:rPr sz="1400" spc="-2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could </a:t>
            </a:r>
            <a:r>
              <a:rPr sz="1400" dirty="0">
                <a:latin typeface="Trebuchet MS"/>
                <a:cs typeface="Trebuchet MS"/>
              </a:rPr>
              <a:t>bypass</a:t>
            </a:r>
            <a:r>
              <a:rPr sz="1400" spc="-3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the</a:t>
            </a:r>
            <a:r>
              <a:rPr sz="1400" spc="-3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security</a:t>
            </a:r>
            <a:r>
              <a:rPr sz="1400" spc="-2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measures.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2825" y="137914"/>
            <a:ext cx="71405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Detecting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false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data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injection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attack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vehicle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to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communication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connected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autonomous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vehicles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7674" rIns="0" bIns="0" rtlCol="0">
            <a:spAutoFit/>
          </a:bodyPr>
          <a:lstStyle/>
          <a:p>
            <a:pPr marL="3580765">
              <a:lnSpc>
                <a:spcPct val="100000"/>
              </a:lnSpc>
              <a:spcBef>
                <a:spcPts val="100"/>
              </a:spcBef>
            </a:pPr>
            <a:r>
              <a:rPr dirty="0"/>
              <a:t>Design</a:t>
            </a:r>
            <a:r>
              <a:rPr spc="-35" dirty="0"/>
              <a:t> </a:t>
            </a:r>
            <a:r>
              <a:rPr dirty="0"/>
              <a:t>Constraints</a:t>
            </a:r>
            <a:r>
              <a:rPr spc="-35" dirty="0"/>
              <a:t> </a:t>
            </a:r>
            <a:r>
              <a:rPr dirty="0"/>
              <a:t>&amp;</a:t>
            </a:r>
            <a:r>
              <a:rPr spc="-35" dirty="0"/>
              <a:t> </a:t>
            </a:r>
            <a:r>
              <a:rPr spc="-10" dirty="0"/>
              <a:t>Dependencies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3624" y="160814"/>
            <a:ext cx="71405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Detecting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false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data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injection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attack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vehicle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to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communication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connected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autonomous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vehicles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Constraints:</a:t>
            </a:r>
          </a:p>
          <a:p>
            <a:pPr marL="469265" indent="-327660">
              <a:lnSpc>
                <a:spcPct val="100000"/>
              </a:lnSpc>
              <a:spcBef>
                <a:spcPts val="1475"/>
              </a:spcBef>
              <a:buFont typeface="Arial MT"/>
              <a:buChar char="●"/>
              <a:tabLst>
                <a:tab pos="469265" algn="l"/>
              </a:tabLst>
            </a:pPr>
            <a:r>
              <a:rPr sz="1300" dirty="0">
                <a:solidFill>
                  <a:srgbClr val="000000"/>
                </a:solidFill>
              </a:rPr>
              <a:t>Computational</a:t>
            </a:r>
            <a:r>
              <a:rPr sz="1300" spc="-65" dirty="0">
                <a:solidFill>
                  <a:srgbClr val="000000"/>
                </a:solidFill>
              </a:rPr>
              <a:t> </a:t>
            </a:r>
            <a:r>
              <a:rPr sz="1300" spc="-10" dirty="0">
                <a:solidFill>
                  <a:srgbClr val="000000"/>
                </a:solidFill>
              </a:rPr>
              <a:t>Resources</a:t>
            </a:r>
            <a:endParaRPr sz="1300"/>
          </a:p>
          <a:p>
            <a:pPr marL="469265" indent="-327660">
              <a:lnSpc>
                <a:spcPct val="100000"/>
              </a:lnSpc>
              <a:spcBef>
                <a:spcPts val="235"/>
              </a:spcBef>
              <a:buFont typeface="Arial MT"/>
              <a:buChar char="●"/>
              <a:tabLst>
                <a:tab pos="469265" algn="l"/>
              </a:tabLst>
            </a:pPr>
            <a:r>
              <a:rPr sz="1300" dirty="0">
                <a:solidFill>
                  <a:srgbClr val="000000"/>
                </a:solidFill>
              </a:rPr>
              <a:t>Latency</a:t>
            </a:r>
            <a:r>
              <a:rPr sz="1300" spc="-35" dirty="0">
                <a:solidFill>
                  <a:srgbClr val="000000"/>
                </a:solidFill>
              </a:rPr>
              <a:t> </a:t>
            </a:r>
            <a:r>
              <a:rPr sz="1300" spc="-10" dirty="0">
                <a:solidFill>
                  <a:srgbClr val="000000"/>
                </a:solidFill>
              </a:rPr>
              <a:t>Requirements</a:t>
            </a:r>
            <a:endParaRPr sz="1300"/>
          </a:p>
          <a:p>
            <a:pPr marL="469265" indent="-327660">
              <a:lnSpc>
                <a:spcPct val="100000"/>
              </a:lnSpc>
              <a:spcBef>
                <a:spcPts val="235"/>
              </a:spcBef>
              <a:buFont typeface="Arial MT"/>
              <a:buChar char="●"/>
              <a:tabLst>
                <a:tab pos="469265" algn="l"/>
              </a:tabLst>
            </a:pPr>
            <a:r>
              <a:rPr sz="1300" dirty="0">
                <a:solidFill>
                  <a:srgbClr val="000000"/>
                </a:solidFill>
              </a:rPr>
              <a:t>Privacy</a:t>
            </a:r>
            <a:r>
              <a:rPr sz="1300" spc="-35" dirty="0">
                <a:solidFill>
                  <a:srgbClr val="000000"/>
                </a:solidFill>
              </a:rPr>
              <a:t> </a:t>
            </a:r>
            <a:r>
              <a:rPr sz="1300" spc="-10" dirty="0">
                <a:solidFill>
                  <a:srgbClr val="000000"/>
                </a:solidFill>
              </a:rPr>
              <a:t>Concerns</a:t>
            </a:r>
            <a:endParaRPr sz="1300"/>
          </a:p>
          <a:p>
            <a:pPr>
              <a:lnSpc>
                <a:spcPct val="100000"/>
              </a:lnSpc>
              <a:buFont typeface="Arial MT"/>
              <a:buChar char="●"/>
            </a:pPr>
            <a:endParaRPr sz="1300"/>
          </a:p>
          <a:p>
            <a:pPr>
              <a:lnSpc>
                <a:spcPct val="100000"/>
              </a:lnSpc>
              <a:spcBef>
                <a:spcPts val="500"/>
              </a:spcBef>
              <a:buFont typeface="Arial MT"/>
              <a:buChar char="●"/>
            </a:pPr>
            <a:endParaRPr sz="1300"/>
          </a:p>
          <a:p>
            <a:pPr marL="12700">
              <a:lnSpc>
                <a:spcPct val="100000"/>
              </a:lnSpc>
            </a:pPr>
            <a:r>
              <a:rPr spc="-10" dirty="0"/>
              <a:t>Assumptions:</a:t>
            </a:r>
          </a:p>
          <a:p>
            <a:pPr marL="469265" indent="-327660">
              <a:lnSpc>
                <a:spcPct val="100000"/>
              </a:lnSpc>
              <a:spcBef>
                <a:spcPts val="1480"/>
              </a:spcBef>
              <a:buFont typeface="Arial"/>
              <a:buChar char="●"/>
              <a:tabLst>
                <a:tab pos="469265" algn="l"/>
              </a:tabLst>
            </a:pPr>
            <a:r>
              <a:rPr sz="1300" spc="-35" dirty="0">
                <a:solidFill>
                  <a:srgbClr val="000000"/>
                </a:solidFill>
              </a:rPr>
              <a:t>Tamper-</a:t>
            </a:r>
            <a:r>
              <a:rPr sz="1300" dirty="0">
                <a:solidFill>
                  <a:srgbClr val="000000"/>
                </a:solidFill>
              </a:rPr>
              <a:t>proof</a:t>
            </a:r>
            <a:r>
              <a:rPr sz="1300" spc="30" dirty="0">
                <a:solidFill>
                  <a:srgbClr val="000000"/>
                </a:solidFill>
              </a:rPr>
              <a:t> </a:t>
            </a:r>
            <a:r>
              <a:rPr sz="1300" spc="-10" dirty="0">
                <a:solidFill>
                  <a:srgbClr val="000000"/>
                </a:solidFill>
              </a:rPr>
              <a:t>On-Board-</a:t>
            </a:r>
            <a:r>
              <a:rPr sz="1300" dirty="0">
                <a:solidFill>
                  <a:srgbClr val="000000"/>
                </a:solidFill>
              </a:rPr>
              <a:t>Unit</a:t>
            </a:r>
            <a:r>
              <a:rPr sz="1300" spc="30" dirty="0">
                <a:solidFill>
                  <a:srgbClr val="000000"/>
                </a:solidFill>
              </a:rPr>
              <a:t> </a:t>
            </a:r>
            <a:r>
              <a:rPr sz="1300" spc="-10" dirty="0">
                <a:solidFill>
                  <a:srgbClr val="000000"/>
                </a:solidFill>
              </a:rPr>
              <a:t>(OBU)</a:t>
            </a:r>
            <a:endParaRPr sz="1300"/>
          </a:p>
          <a:p>
            <a:pPr marL="469265" indent="-327660">
              <a:lnSpc>
                <a:spcPct val="100000"/>
              </a:lnSpc>
              <a:spcBef>
                <a:spcPts val="234"/>
              </a:spcBef>
              <a:buFont typeface="Arial"/>
              <a:buChar char="●"/>
              <a:tabLst>
                <a:tab pos="469265" algn="l"/>
              </a:tabLst>
            </a:pPr>
            <a:r>
              <a:rPr sz="1300" dirty="0">
                <a:solidFill>
                  <a:srgbClr val="000000"/>
                </a:solidFill>
              </a:rPr>
              <a:t>Secure</a:t>
            </a:r>
            <a:r>
              <a:rPr sz="1300" spc="-40" dirty="0">
                <a:solidFill>
                  <a:srgbClr val="000000"/>
                </a:solidFill>
              </a:rPr>
              <a:t> </a:t>
            </a:r>
            <a:r>
              <a:rPr sz="1300" dirty="0">
                <a:solidFill>
                  <a:srgbClr val="000000"/>
                </a:solidFill>
              </a:rPr>
              <a:t>cloud</a:t>
            </a:r>
            <a:r>
              <a:rPr sz="1300" spc="-25" dirty="0">
                <a:solidFill>
                  <a:srgbClr val="000000"/>
                </a:solidFill>
              </a:rPr>
              <a:t> </a:t>
            </a:r>
            <a:r>
              <a:rPr sz="1300" spc="-10" dirty="0">
                <a:solidFill>
                  <a:srgbClr val="000000"/>
                </a:solidFill>
              </a:rPr>
              <a:t>environment</a:t>
            </a:r>
            <a:endParaRPr sz="1300"/>
          </a:p>
          <a:p>
            <a:pPr marL="469265" indent="-327660">
              <a:lnSpc>
                <a:spcPct val="100000"/>
              </a:lnSpc>
              <a:spcBef>
                <a:spcPts val="229"/>
              </a:spcBef>
              <a:buFont typeface="Arial"/>
              <a:buChar char="●"/>
              <a:tabLst>
                <a:tab pos="469265" algn="l"/>
              </a:tabLst>
            </a:pPr>
            <a:r>
              <a:rPr sz="1300" dirty="0">
                <a:solidFill>
                  <a:srgbClr val="000000"/>
                </a:solidFill>
              </a:rPr>
              <a:t>Attack</a:t>
            </a:r>
            <a:r>
              <a:rPr sz="1300" spc="-35" dirty="0">
                <a:solidFill>
                  <a:srgbClr val="000000"/>
                </a:solidFill>
              </a:rPr>
              <a:t> </a:t>
            </a:r>
            <a:r>
              <a:rPr sz="1300" dirty="0">
                <a:solidFill>
                  <a:srgbClr val="000000"/>
                </a:solidFill>
              </a:rPr>
              <a:t>vector</a:t>
            </a:r>
            <a:r>
              <a:rPr sz="1300" spc="-35" dirty="0">
                <a:solidFill>
                  <a:srgbClr val="000000"/>
                </a:solidFill>
              </a:rPr>
              <a:t> </a:t>
            </a:r>
            <a:r>
              <a:rPr sz="1300" dirty="0">
                <a:solidFill>
                  <a:srgbClr val="000000"/>
                </a:solidFill>
              </a:rPr>
              <a:t>in</a:t>
            </a:r>
            <a:r>
              <a:rPr sz="1300" spc="-30" dirty="0">
                <a:solidFill>
                  <a:srgbClr val="000000"/>
                </a:solidFill>
              </a:rPr>
              <a:t> </a:t>
            </a:r>
            <a:r>
              <a:rPr sz="1300" dirty="0">
                <a:solidFill>
                  <a:srgbClr val="000000"/>
                </a:solidFill>
              </a:rPr>
              <a:t>V2C</a:t>
            </a:r>
            <a:r>
              <a:rPr sz="1300" spc="-35" dirty="0">
                <a:solidFill>
                  <a:srgbClr val="000000"/>
                </a:solidFill>
              </a:rPr>
              <a:t> env. </a:t>
            </a:r>
            <a:r>
              <a:rPr sz="1300" spc="-20" dirty="0">
                <a:solidFill>
                  <a:srgbClr val="000000"/>
                </a:solidFill>
              </a:rPr>
              <a:t>only</a:t>
            </a:r>
            <a:endParaRPr sz="13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4645025" y="1883487"/>
            <a:ext cx="3966210" cy="2016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033CC"/>
                </a:solidFill>
                <a:latin typeface="Trebuchet MS"/>
                <a:cs typeface="Trebuchet MS"/>
              </a:rPr>
              <a:t>Design</a:t>
            </a:r>
            <a:r>
              <a:rPr sz="1400" b="1" spc="-11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0033CC"/>
                </a:solidFill>
                <a:latin typeface="Trebuchet MS"/>
                <a:cs typeface="Trebuchet MS"/>
              </a:rPr>
              <a:t>Approach</a:t>
            </a:r>
            <a:r>
              <a:rPr sz="1400" b="1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400" b="1" spc="-10" dirty="0">
                <a:solidFill>
                  <a:srgbClr val="0033CC"/>
                </a:solidFill>
                <a:latin typeface="Trebuchet MS"/>
                <a:cs typeface="Trebuchet MS"/>
              </a:rPr>
              <a:t>Dependencies:</a:t>
            </a:r>
            <a:endParaRPr sz="1400">
              <a:latin typeface="Trebuchet MS"/>
              <a:cs typeface="Trebuchet MS"/>
            </a:endParaRPr>
          </a:p>
          <a:p>
            <a:pPr marL="12700" marR="5080">
              <a:lnSpc>
                <a:spcPct val="114999"/>
              </a:lnSpc>
              <a:spcBef>
                <a:spcPts val="1200"/>
              </a:spcBef>
            </a:pPr>
            <a:r>
              <a:rPr sz="1400" b="1" dirty="0">
                <a:latin typeface="Trebuchet MS"/>
                <a:cs typeface="Trebuchet MS"/>
              </a:rPr>
              <a:t>The</a:t>
            </a:r>
            <a:r>
              <a:rPr sz="1400" b="1" spc="-25" dirty="0">
                <a:latin typeface="Trebuchet MS"/>
                <a:cs typeface="Trebuchet MS"/>
              </a:rPr>
              <a:t> </a:t>
            </a:r>
            <a:r>
              <a:rPr sz="1400" b="1" dirty="0">
                <a:latin typeface="Trebuchet MS"/>
                <a:cs typeface="Trebuchet MS"/>
              </a:rPr>
              <a:t>success</a:t>
            </a:r>
            <a:r>
              <a:rPr sz="1400" b="1" spc="-25" dirty="0">
                <a:latin typeface="Trebuchet MS"/>
                <a:cs typeface="Trebuchet MS"/>
              </a:rPr>
              <a:t> </a:t>
            </a:r>
            <a:r>
              <a:rPr sz="1400" b="1" dirty="0">
                <a:latin typeface="Trebuchet MS"/>
                <a:cs typeface="Trebuchet MS"/>
              </a:rPr>
              <a:t>of</a:t>
            </a:r>
            <a:r>
              <a:rPr sz="1400" b="1" spc="-25" dirty="0">
                <a:latin typeface="Trebuchet MS"/>
                <a:cs typeface="Trebuchet MS"/>
              </a:rPr>
              <a:t> </a:t>
            </a:r>
            <a:r>
              <a:rPr sz="1400" b="1" dirty="0">
                <a:latin typeface="Trebuchet MS"/>
                <a:cs typeface="Trebuchet MS"/>
              </a:rPr>
              <a:t>the</a:t>
            </a:r>
            <a:r>
              <a:rPr sz="1400" b="1" spc="-25" dirty="0">
                <a:latin typeface="Trebuchet MS"/>
                <a:cs typeface="Trebuchet MS"/>
              </a:rPr>
              <a:t> </a:t>
            </a:r>
            <a:r>
              <a:rPr sz="1400" b="1" dirty="0">
                <a:latin typeface="Trebuchet MS"/>
                <a:cs typeface="Trebuchet MS"/>
              </a:rPr>
              <a:t>proposed</a:t>
            </a:r>
            <a:r>
              <a:rPr sz="1400" b="1" spc="-25" dirty="0">
                <a:latin typeface="Trebuchet MS"/>
                <a:cs typeface="Trebuchet MS"/>
              </a:rPr>
              <a:t> </a:t>
            </a:r>
            <a:r>
              <a:rPr sz="1400" b="1" dirty="0">
                <a:latin typeface="Trebuchet MS"/>
                <a:cs typeface="Trebuchet MS"/>
              </a:rPr>
              <a:t>design</a:t>
            </a:r>
            <a:r>
              <a:rPr sz="1400" b="1" spc="-20" dirty="0">
                <a:latin typeface="Trebuchet MS"/>
                <a:cs typeface="Trebuchet MS"/>
              </a:rPr>
              <a:t> </a:t>
            </a:r>
            <a:r>
              <a:rPr sz="1400" b="1" spc="-10" dirty="0">
                <a:latin typeface="Trebuchet MS"/>
                <a:cs typeface="Trebuchet MS"/>
              </a:rPr>
              <a:t>approaches </a:t>
            </a:r>
            <a:r>
              <a:rPr sz="1400" b="1" dirty="0">
                <a:latin typeface="Trebuchet MS"/>
                <a:cs typeface="Trebuchet MS"/>
              </a:rPr>
              <a:t>relies</a:t>
            </a:r>
            <a:r>
              <a:rPr sz="1400" b="1" spc="-45" dirty="0">
                <a:latin typeface="Trebuchet MS"/>
                <a:cs typeface="Trebuchet MS"/>
              </a:rPr>
              <a:t> </a:t>
            </a:r>
            <a:r>
              <a:rPr sz="1400" b="1" dirty="0">
                <a:latin typeface="Trebuchet MS"/>
                <a:cs typeface="Trebuchet MS"/>
              </a:rPr>
              <a:t>on</a:t>
            </a:r>
            <a:r>
              <a:rPr sz="1400" b="1" spc="-40" dirty="0">
                <a:latin typeface="Trebuchet MS"/>
                <a:cs typeface="Trebuchet MS"/>
              </a:rPr>
              <a:t> </a:t>
            </a:r>
            <a:r>
              <a:rPr sz="1400" b="1" dirty="0">
                <a:latin typeface="Trebuchet MS"/>
                <a:cs typeface="Trebuchet MS"/>
              </a:rPr>
              <a:t>several</a:t>
            </a:r>
            <a:r>
              <a:rPr sz="1400" b="1" spc="-40" dirty="0">
                <a:latin typeface="Trebuchet MS"/>
                <a:cs typeface="Trebuchet MS"/>
              </a:rPr>
              <a:t> </a:t>
            </a:r>
            <a:r>
              <a:rPr sz="1400" b="1" dirty="0">
                <a:latin typeface="Trebuchet MS"/>
                <a:cs typeface="Trebuchet MS"/>
              </a:rPr>
              <a:t>dependencies</a:t>
            </a:r>
            <a:r>
              <a:rPr sz="1400" b="1" spc="-45" dirty="0">
                <a:latin typeface="Trebuchet MS"/>
                <a:cs typeface="Trebuchet MS"/>
              </a:rPr>
              <a:t> </a:t>
            </a:r>
            <a:r>
              <a:rPr sz="1400" b="1" dirty="0">
                <a:latin typeface="Trebuchet MS"/>
                <a:cs typeface="Trebuchet MS"/>
              </a:rPr>
              <a:t>with</a:t>
            </a:r>
            <a:r>
              <a:rPr sz="1400" b="1" spc="-40" dirty="0">
                <a:latin typeface="Trebuchet MS"/>
                <a:cs typeface="Trebuchet MS"/>
              </a:rPr>
              <a:t> </a:t>
            </a:r>
            <a:r>
              <a:rPr sz="1400" b="1" spc="-10" dirty="0">
                <a:latin typeface="Trebuchet MS"/>
                <a:cs typeface="Trebuchet MS"/>
              </a:rPr>
              <a:t>potential impacts:</a:t>
            </a:r>
            <a:endParaRPr sz="1400">
              <a:latin typeface="Trebuchet MS"/>
              <a:cs typeface="Trebuchet MS"/>
            </a:endParaRPr>
          </a:p>
          <a:p>
            <a:pPr marL="469265" indent="-335915">
              <a:lnSpc>
                <a:spcPct val="100000"/>
              </a:lnSpc>
              <a:spcBef>
                <a:spcPts val="1450"/>
              </a:spcBef>
              <a:buFont typeface="Arial MT"/>
              <a:buChar char="●"/>
              <a:tabLst>
                <a:tab pos="469265" algn="l"/>
              </a:tabLst>
            </a:pPr>
            <a:r>
              <a:rPr sz="1400" b="1" dirty="0">
                <a:latin typeface="Trebuchet MS"/>
                <a:cs typeface="Trebuchet MS"/>
              </a:rPr>
              <a:t>Successful</a:t>
            </a:r>
            <a:r>
              <a:rPr sz="1400" b="1" spc="-20" dirty="0">
                <a:latin typeface="Trebuchet MS"/>
                <a:cs typeface="Trebuchet MS"/>
              </a:rPr>
              <a:t> </a:t>
            </a:r>
            <a:r>
              <a:rPr sz="1400" b="1" spc="-10" dirty="0">
                <a:latin typeface="Trebuchet MS"/>
                <a:cs typeface="Trebuchet MS"/>
              </a:rPr>
              <a:t>set-</a:t>
            </a:r>
            <a:r>
              <a:rPr sz="1400" b="1" dirty="0">
                <a:latin typeface="Trebuchet MS"/>
                <a:cs typeface="Trebuchet MS"/>
              </a:rPr>
              <a:t>up</a:t>
            </a:r>
            <a:r>
              <a:rPr sz="1400" b="1" spc="-15" dirty="0">
                <a:latin typeface="Trebuchet MS"/>
                <a:cs typeface="Trebuchet MS"/>
              </a:rPr>
              <a:t> </a:t>
            </a:r>
            <a:r>
              <a:rPr sz="1400" b="1" dirty="0">
                <a:latin typeface="Trebuchet MS"/>
                <a:cs typeface="Trebuchet MS"/>
              </a:rPr>
              <a:t>of</a:t>
            </a:r>
            <a:r>
              <a:rPr sz="1400" b="1" spc="-15" dirty="0">
                <a:latin typeface="Trebuchet MS"/>
                <a:cs typeface="Trebuchet MS"/>
              </a:rPr>
              <a:t> </a:t>
            </a:r>
            <a:r>
              <a:rPr sz="1400" b="1" dirty="0">
                <a:latin typeface="Trebuchet MS"/>
                <a:cs typeface="Trebuchet MS"/>
              </a:rPr>
              <a:t>the</a:t>
            </a:r>
            <a:r>
              <a:rPr sz="1400" b="1" spc="-15" dirty="0">
                <a:latin typeface="Trebuchet MS"/>
                <a:cs typeface="Trebuchet MS"/>
              </a:rPr>
              <a:t> </a:t>
            </a:r>
            <a:r>
              <a:rPr sz="1400" b="1" spc="-10" dirty="0">
                <a:latin typeface="Trebuchet MS"/>
                <a:cs typeface="Trebuchet MS"/>
              </a:rPr>
              <a:t>environment</a:t>
            </a:r>
            <a:endParaRPr sz="1400">
              <a:latin typeface="Trebuchet MS"/>
              <a:cs typeface="Trebuchet MS"/>
            </a:endParaRPr>
          </a:p>
          <a:p>
            <a:pPr marL="469265" indent="-320040">
              <a:lnSpc>
                <a:spcPct val="100000"/>
              </a:lnSpc>
              <a:spcBef>
                <a:spcPts val="254"/>
              </a:spcBef>
              <a:buSzPct val="85714"/>
              <a:buFont typeface="Arial MT"/>
              <a:buChar char="●"/>
              <a:tabLst>
                <a:tab pos="469265" algn="l"/>
              </a:tabLst>
            </a:pPr>
            <a:r>
              <a:rPr sz="1400" b="1" dirty="0">
                <a:latin typeface="Trebuchet MS"/>
                <a:cs typeface="Trebuchet MS"/>
              </a:rPr>
              <a:t>Successful</a:t>
            </a:r>
            <a:r>
              <a:rPr sz="1400" b="1" spc="-40" dirty="0">
                <a:latin typeface="Trebuchet MS"/>
                <a:cs typeface="Trebuchet MS"/>
              </a:rPr>
              <a:t> </a:t>
            </a:r>
            <a:r>
              <a:rPr sz="1400" b="1" dirty="0">
                <a:latin typeface="Trebuchet MS"/>
                <a:cs typeface="Trebuchet MS"/>
              </a:rPr>
              <a:t>attack</a:t>
            </a:r>
            <a:r>
              <a:rPr sz="1400" b="1" spc="-40" dirty="0">
                <a:latin typeface="Trebuchet MS"/>
                <a:cs typeface="Trebuchet MS"/>
              </a:rPr>
              <a:t> </a:t>
            </a:r>
            <a:r>
              <a:rPr sz="1400" b="1" spc="-10" dirty="0">
                <a:latin typeface="Trebuchet MS"/>
                <a:cs typeface="Trebuchet MS"/>
              </a:rPr>
              <a:t>execution</a:t>
            </a:r>
            <a:endParaRPr sz="1400">
              <a:latin typeface="Trebuchet MS"/>
              <a:cs typeface="Trebuchet MS"/>
            </a:endParaRPr>
          </a:p>
          <a:p>
            <a:pPr marL="469265" indent="-335915">
              <a:lnSpc>
                <a:spcPct val="100000"/>
              </a:lnSpc>
              <a:spcBef>
                <a:spcPts val="250"/>
              </a:spcBef>
              <a:buFont typeface="Arial MT"/>
              <a:buChar char="●"/>
              <a:tabLst>
                <a:tab pos="469265" algn="l"/>
              </a:tabLst>
            </a:pPr>
            <a:r>
              <a:rPr sz="1400" b="1" dirty="0">
                <a:latin typeface="Trebuchet MS"/>
                <a:cs typeface="Trebuchet MS"/>
              </a:rPr>
              <a:t>Successful</a:t>
            </a:r>
            <a:r>
              <a:rPr sz="1400" b="1" spc="-35" dirty="0">
                <a:latin typeface="Trebuchet MS"/>
                <a:cs typeface="Trebuchet MS"/>
              </a:rPr>
              <a:t> </a:t>
            </a:r>
            <a:r>
              <a:rPr sz="1400" b="1" dirty="0">
                <a:latin typeface="Trebuchet MS"/>
                <a:cs typeface="Trebuchet MS"/>
              </a:rPr>
              <a:t>mitigation</a:t>
            </a:r>
            <a:r>
              <a:rPr sz="1400" b="1" spc="-30" dirty="0">
                <a:latin typeface="Trebuchet MS"/>
                <a:cs typeface="Trebuchet MS"/>
              </a:rPr>
              <a:t> </a:t>
            </a:r>
            <a:r>
              <a:rPr sz="1400" b="1" dirty="0">
                <a:latin typeface="Trebuchet MS"/>
                <a:cs typeface="Trebuchet MS"/>
              </a:rPr>
              <a:t>of</a:t>
            </a:r>
            <a:r>
              <a:rPr sz="1400" b="1" spc="-30" dirty="0">
                <a:latin typeface="Trebuchet MS"/>
                <a:cs typeface="Trebuchet MS"/>
              </a:rPr>
              <a:t> </a:t>
            </a:r>
            <a:r>
              <a:rPr sz="1400" b="1" dirty="0">
                <a:latin typeface="Trebuchet MS"/>
                <a:cs typeface="Trebuchet MS"/>
              </a:rPr>
              <a:t>the</a:t>
            </a:r>
            <a:r>
              <a:rPr sz="1400" b="1" spc="-30" dirty="0">
                <a:latin typeface="Trebuchet MS"/>
                <a:cs typeface="Trebuchet MS"/>
              </a:rPr>
              <a:t> </a:t>
            </a:r>
            <a:r>
              <a:rPr sz="1400" b="1" spc="-10" dirty="0">
                <a:latin typeface="Trebuchet MS"/>
                <a:cs typeface="Trebuchet MS"/>
              </a:rPr>
              <a:t>attack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0" y="1185863"/>
            <a:ext cx="5715000" cy="27305"/>
          </a:xfrm>
          <a:custGeom>
            <a:avLst/>
            <a:gdLst/>
            <a:ahLst/>
            <a:cxnLst/>
            <a:rect l="l" t="t" r="r" b="b"/>
            <a:pathLst>
              <a:path w="5715000" h="27305">
                <a:moveTo>
                  <a:pt x="5714999" y="27299"/>
                </a:moveTo>
                <a:lnTo>
                  <a:pt x="0" y="27299"/>
                </a:lnTo>
                <a:lnTo>
                  <a:pt x="0" y="0"/>
                </a:lnTo>
                <a:lnTo>
                  <a:pt x="5714999" y="0"/>
                </a:lnTo>
                <a:lnTo>
                  <a:pt x="5714999" y="27299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7675" rIns="0" bIns="0" rtlCol="0">
            <a:spAutoFit/>
          </a:bodyPr>
          <a:lstStyle/>
          <a:p>
            <a:pPr marL="5288915">
              <a:lnSpc>
                <a:spcPct val="100000"/>
              </a:lnSpc>
              <a:spcBef>
                <a:spcPts val="100"/>
              </a:spcBef>
            </a:pPr>
            <a:r>
              <a:rPr dirty="0"/>
              <a:t>Design</a:t>
            </a:r>
            <a:r>
              <a:rPr spc="-30" dirty="0"/>
              <a:t> </a:t>
            </a:r>
            <a:r>
              <a:rPr spc="-10" dirty="0"/>
              <a:t>Description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16912" y="1563722"/>
            <a:ext cx="5097780" cy="2524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755" marR="5080">
              <a:lnSpc>
                <a:spcPct val="100000"/>
              </a:lnSpc>
              <a:spcBef>
                <a:spcPts val="100"/>
              </a:spcBef>
              <a:tabLst>
                <a:tab pos="598170" algn="l"/>
                <a:tab pos="947419" algn="l"/>
                <a:tab pos="1631950" algn="l"/>
                <a:tab pos="2338070" algn="l"/>
                <a:tab pos="2687320" algn="l"/>
                <a:tab pos="3696335" algn="l"/>
                <a:tab pos="4046220" algn="l"/>
                <a:tab pos="4744085" algn="l"/>
              </a:tabLst>
            </a:pPr>
            <a:r>
              <a:rPr sz="1800" spc="-25" dirty="0">
                <a:solidFill>
                  <a:srgbClr val="0033CC"/>
                </a:solidFill>
                <a:latin typeface="Trebuchet MS"/>
                <a:cs typeface="Trebuchet MS"/>
              </a:rPr>
              <a:t>Add</a:t>
            </a:r>
            <a:r>
              <a:rPr sz="1800" dirty="0">
                <a:solidFill>
                  <a:srgbClr val="0033CC"/>
                </a:solidFill>
                <a:latin typeface="Trebuchet MS"/>
                <a:cs typeface="Trebuchet MS"/>
              </a:rPr>
              <a:t>	</a:t>
            </a:r>
            <a:r>
              <a:rPr sz="1800" spc="-25" dirty="0">
                <a:solidFill>
                  <a:srgbClr val="0033CC"/>
                </a:solidFill>
                <a:latin typeface="Trebuchet MS"/>
                <a:cs typeface="Trebuchet MS"/>
              </a:rPr>
              <a:t>as</a:t>
            </a:r>
            <a:r>
              <a:rPr sz="1800" dirty="0">
                <a:solidFill>
                  <a:srgbClr val="0033CC"/>
                </a:solidFill>
                <a:latin typeface="Trebuchet MS"/>
                <a:cs typeface="Trebuchet MS"/>
              </a:rPr>
              <a:t>	</a:t>
            </a:r>
            <a:r>
              <a:rPr sz="1800" spc="-20" dirty="0">
                <a:solidFill>
                  <a:srgbClr val="0033CC"/>
                </a:solidFill>
                <a:latin typeface="Trebuchet MS"/>
                <a:cs typeface="Trebuchet MS"/>
              </a:rPr>
              <a:t>many</a:t>
            </a:r>
            <a:r>
              <a:rPr sz="1800" dirty="0">
                <a:solidFill>
                  <a:srgbClr val="0033CC"/>
                </a:solidFill>
                <a:latin typeface="Trebuchet MS"/>
                <a:cs typeface="Trebuchet MS"/>
              </a:rPr>
              <a:t>	</a:t>
            </a:r>
            <a:r>
              <a:rPr sz="1800" spc="-10" dirty="0">
                <a:solidFill>
                  <a:srgbClr val="0033CC"/>
                </a:solidFill>
                <a:latin typeface="Trebuchet MS"/>
                <a:cs typeface="Trebuchet MS"/>
              </a:rPr>
              <a:t>slides</a:t>
            </a:r>
            <a:r>
              <a:rPr sz="1800" dirty="0">
                <a:solidFill>
                  <a:srgbClr val="0033CC"/>
                </a:solidFill>
                <a:latin typeface="Trebuchet MS"/>
                <a:cs typeface="Trebuchet MS"/>
              </a:rPr>
              <a:t>	</a:t>
            </a:r>
            <a:r>
              <a:rPr sz="1800" spc="-25" dirty="0">
                <a:solidFill>
                  <a:srgbClr val="0033CC"/>
                </a:solidFill>
                <a:latin typeface="Trebuchet MS"/>
                <a:cs typeface="Trebuchet MS"/>
              </a:rPr>
              <a:t>as</a:t>
            </a:r>
            <a:r>
              <a:rPr sz="1800" dirty="0">
                <a:solidFill>
                  <a:srgbClr val="0033CC"/>
                </a:solidFill>
                <a:latin typeface="Trebuchet MS"/>
                <a:cs typeface="Trebuchet MS"/>
              </a:rPr>
              <a:t>	</a:t>
            </a:r>
            <a:r>
              <a:rPr sz="1800" spc="-10" dirty="0">
                <a:solidFill>
                  <a:srgbClr val="0033CC"/>
                </a:solidFill>
                <a:latin typeface="Trebuchet MS"/>
                <a:cs typeface="Trebuchet MS"/>
              </a:rPr>
              <a:t>required</a:t>
            </a:r>
            <a:r>
              <a:rPr sz="1800" dirty="0">
                <a:solidFill>
                  <a:srgbClr val="0033CC"/>
                </a:solidFill>
                <a:latin typeface="Trebuchet MS"/>
                <a:cs typeface="Trebuchet MS"/>
              </a:rPr>
              <a:t>	</a:t>
            </a:r>
            <a:r>
              <a:rPr sz="1800" spc="-25" dirty="0">
                <a:solidFill>
                  <a:srgbClr val="0033CC"/>
                </a:solidFill>
                <a:latin typeface="Trebuchet MS"/>
                <a:cs typeface="Trebuchet MS"/>
              </a:rPr>
              <a:t>to</a:t>
            </a:r>
            <a:r>
              <a:rPr sz="1800" dirty="0">
                <a:solidFill>
                  <a:srgbClr val="0033CC"/>
                </a:solidFill>
                <a:latin typeface="Trebuchet MS"/>
                <a:cs typeface="Trebuchet MS"/>
              </a:rPr>
              <a:t>	</a:t>
            </a:r>
            <a:r>
              <a:rPr sz="1800" spc="-10" dirty="0">
                <a:solidFill>
                  <a:srgbClr val="0033CC"/>
                </a:solidFill>
                <a:latin typeface="Trebuchet MS"/>
                <a:cs typeface="Trebuchet MS"/>
              </a:rPr>
              <a:t>cover</a:t>
            </a:r>
            <a:r>
              <a:rPr sz="1800" dirty="0">
                <a:solidFill>
                  <a:srgbClr val="0033CC"/>
                </a:solidFill>
                <a:latin typeface="Trebuchet MS"/>
                <a:cs typeface="Trebuchet MS"/>
              </a:rPr>
              <a:t>	</a:t>
            </a:r>
            <a:r>
              <a:rPr sz="1800" spc="-25" dirty="0">
                <a:solidFill>
                  <a:srgbClr val="0033CC"/>
                </a:solidFill>
                <a:latin typeface="Trebuchet MS"/>
                <a:cs typeface="Trebuchet MS"/>
              </a:rPr>
              <a:t>the </a:t>
            </a:r>
            <a:r>
              <a:rPr sz="1800" dirty="0">
                <a:solidFill>
                  <a:srgbClr val="0033CC"/>
                </a:solidFill>
                <a:latin typeface="Trebuchet MS"/>
                <a:cs typeface="Trebuchet MS"/>
              </a:rPr>
              <a:t>following</a:t>
            </a:r>
            <a:r>
              <a:rPr sz="1800" spc="-4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0033CC"/>
                </a:solidFill>
                <a:latin typeface="Trebuchet MS"/>
                <a:cs typeface="Trebuchet MS"/>
              </a:rPr>
              <a:t>aspects: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69"/>
              </a:spcBef>
            </a:pPr>
            <a:endParaRPr sz="1800">
              <a:latin typeface="Trebuchet MS"/>
              <a:cs typeface="Trebuchet MS"/>
            </a:endParaRPr>
          </a:p>
          <a:p>
            <a:pPr marL="325755" indent="-313055">
              <a:lnSpc>
                <a:spcPct val="100000"/>
              </a:lnSpc>
              <a:buClr>
                <a:srgbClr val="FF0000"/>
              </a:buClr>
              <a:buSzPct val="77777"/>
              <a:buFont typeface="Arial MT"/>
              <a:buAutoNum type="arabicPeriod"/>
              <a:tabLst>
                <a:tab pos="325755" algn="l"/>
              </a:tabLst>
            </a:pPr>
            <a:r>
              <a:rPr sz="1800" dirty="0">
                <a:solidFill>
                  <a:srgbClr val="0033CC"/>
                </a:solidFill>
                <a:latin typeface="Trebuchet MS"/>
                <a:cs typeface="Trebuchet MS"/>
              </a:rPr>
              <a:t>Master</a:t>
            </a:r>
            <a:r>
              <a:rPr sz="1800" spc="-5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0033CC"/>
                </a:solidFill>
                <a:latin typeface="Trebuchet MS"/>
                <a:cs typeface="Trebuchet MS"/>
              </a:rPr>
              <a:t>class</a:t>
            </a:r>
            <a:r>
              <a:rPr sz="1800" spc="-5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0033CC"/>
                </a:solidFill>
                <a:latin typeface="Trebuchet MS"/>
                <a:cs typeface="Trebuchet MS"/>
              </a:rPr>
              <a:t>diagram</a:t>
            </a:r>
            <a:endParaRPr sz="1800">
              <a:latin typeface="Trebuchet MS"/>
              <a:cs typeface="Trebuchet MS"/>
            </a:endParaRPr>
          </a:p>
          <a:p>
            <a:pPr marL="325755" indent="-313055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77777"/>
              <a:buFont typeface="Arial MT"/>
              <a:buAutoNum type="arabicPeriod"/>
              <a:tabLst>
                <a:tab pos="325755" algn="l"/>
              </a:tabLst>
            </a:pPr>
            <a:r>
              <a:rPr sz="1800" dirty="0">
                <a:solidFill>
                  <a:srgbClr val="0033CC"/>
                </a:solidFill>
                <a:latin typeface="Trebuchet MS"/>
                <a:cs typeface="Trebuchet MS"/>
              </a:rPr>
              <a:t>ER</a:t>
            </a:r>
            <a:r>
              <a:rPr sz="18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0033CC"/>
                </a:solidFill>
                <a:latin typeface="Trebuchet MS"/>
                <a:cs typeface="Trebuchet MS"/>
              </a:rPr>
              <a:t>Diagram</a:t>
            </a:r>
            <a:endParaRPr sz="1800">
              <a:latin typeface="Trebuchet MS"/>
              <a:cs typeface="Trebuchet MS"/>
            </a:endParaRPr>
          </a:p>
          <a:p>
            <a:pPr marL="325755" indent="-313055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77777"/>
              <a:buFont typeface="Arial MT"/>
              <a:buAutoNum type="arabicPeriod"/>
              <a:tabLst>
                <a:tab pos="325755" algn="l"/>
              </a:tabLst>
            </a:pPr>
            <a:r>
              <a:rPr sz="1800" dirty="0">
                <a:solidFill>
                  <a:srgbClr val="0033CC"/>
                </a:solidFill>
                <a:latin typeface="Trebuchet MS"/>
                <a:cs typeface="Trebuchet MS"/>
              </a:rPr>
              <a:t>User</a:t>
            </a:r>
            <a:r>
              <a:rPr sz="1800" spc="-7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0033CC"/>
                </a:solidFill>
                <a:latin typeface="Trebuchet MS"/>
                <a:cs typeface="Trebuchet MS"/>
              </a:rPr>
              <a:t>Interface</a:t>
            </a:r>
            <a:r>
              <a:rPr sz="1800" spc="-7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0033CC"/>
                </a:solidFill>
                <a:latin typeface="Trebuchet MS"/>
                <a:cs typeface="Trebuchet MS"/>
              </a:rPr>
              <a:t>Diagrams/</a:t>
            </a:r>
            <a:r>
              <a:rPr sz="1800" spc="-6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0033CC"/>
                </a:solidFill>
                <a:latin typeface="Trebuchet MS"/>
                <a:cs typeface="Trebuchet MS"/>
              </a:rPr>
              <a:t>Use</a:t>
            </a:r>
            <a:r>
              <a:rPr sz="1800" spc="-7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0033CC"/>
                </a:solidFill>
                <a:latin typeface="Trebuchet MS"/>
                <a:cs typeface="Trebuchet MS"/>
              </a:rPr>
              <a:t>Case</a:t>
            </a:r>
            <a:r>
              <a:rPr sz="1800" spc="-6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0033CC"/>
                </a:solidFill>
                <a:latin typeface="Trebuchet MS"/>
                <a:cs typeface="Trebuchet MS"/>
              </a:rPr>
              <a:t>Diagrams</a:t>
            </a:r>
            <a:endParaRPr sz="1800">
              <a:latin typeface="Trebuchet MS"/>
              <a:cs typeface="Trebuchet MS"/>
            </a:endParaRPr>
          </a:p>
          <a:p>
            <a:pPr marL="325755" indent="-313055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77777"/>
              <a:buFont typeface="Arial MT"/>
              <a:buAutoNum type="arabicPeriod"/>
              <a:tabLst>
                <a:tab pos="325755" algn="l"/>
              </a:tabLst>
            </a:pPr>
            <a:r>
              <a:rPr sz="1800" dirty="0">
                <a:solidFill>
                  <a:srgbClr val="0033CC"/>
                </a:solidFill>
                <a:latin typeface="Trebuchet MS"/>
                <a:cs typeface="Trebuchet MS"/>
              </a:rPr>
              <a:t>Report</a:t>
            </a:r>
            <a:r>
              <a:rPr sz="1800" spc="-114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0033CC"/>
                </a:solidFill>
                <a:latin typeface="Trebuchet MS"/>
                <a:cs typeface="Trebuchet MS"/>
              </a:rPr>
              <a:t>Layouts</a:t>
            </a:r>
            <a:endParaRPr sz="1800">
              <a:latin typeface="Trebuchet MS"/>
              <a:cs typeface="Trebuchet MS"/>
            </a:endParaRPr>
          </a:p>
          <a:p>
            <a:pPr marL="325755" indent="-313055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77777"/>
              <a:buFont typeface="Arial MT"/>
              <a:buAutoNum type="arabicPeriod"/>
              <a:tabLst>
                <a:tab pos="325755" algn="l"/>
              </a:tabLst>
            </a:pPr>
            <a:r>
              <a:rPr sz="1800" dirty="0">
                <a:solidFill>
                  <a:srgbClr val="0033CC"/>
                </a:solidFill>
                <a:latin typeface="Trebuchet MS"/>
                <a:cs typeface="Trebuchet MS"/>
              </a:rPr>
              <a:t>External</a:t>
            </a:r>
            <a:r>
              <a:rPr sz="1800" spc="-11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0033CC"/>
                </a:solidFill>
                <a:latin typeface="Trebuchet MS"/>
                <a:cs typeface="Trebuchet MS"/>
              </a:rPr>
              <a:t>Interfaces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8225" y="186714"/>
            <a:ext cx="71405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Detecting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false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data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injection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attack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vehicle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to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communication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connected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autonomous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vehicles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8750" y="1351213"/>
            <a:ext cx="8186599" cy="341605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0" y="1185866"/>
            <a:ext cx="5715000" cy="27940"/>
          </a:xfrm>
          <a:custGeom>
            <a:avLst/>
            <a:gdLst/>
            <a:ahLst/>
            <a:cxnLst/>
            <a:rect l="l" t="t" r="r" b="b"/>
            <a:pathLst>
              <a:path w="5715000" h="27940">
                <a:moveTo>
                  <a:pt x="5714999" y="27384"/>
                </a:moveTo>
                <a:lnTo>
                  <a:pt x="0" y="27384"/>
                </a:lnTo>
                <a:lnTo>
                  <a:pt x="0" y="0"/>
                </a:lnTo>
                <a:lnTo>
                  <a:pt x="5714999" y="0"/>
                </a:lnTo>
                <a:lnTo>
                  <a:pt x="5714999" y="27384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7676" rIns="0" bIns="0" rtlCol="0">
            <a:spAutoFit/>
          </a:bodyPr>
          <a:lstStyle/>
          <a:p>
            <a:pPr marL="552386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Project</a:t>
            </a:r>
            <a:r>
              <a:rPr spc="-100" dirty="0"/>
              <a:t> </a:t>
            </a:r>
            <a:r>
              <a:rPr spc="-10" dirty="0"/>
              <a:t>Progress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39875" y="1595501"/>
            <a:ext cx="6056630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What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is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the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project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progress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so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far?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800">
              <a:latin typeface="Trebuchet MS"/>
              <a:cs typeface="Trebuchet MS"/>
            </a:endParaRPr>
          </a:p>
          <a:p>
            <a:pPr marL="469265" indent="-366395">
              <a:lnSpc>
                <a:spcPct val="100000"/>
              </a:lnSpc>
              <a:buFont typeface="Arial MT"/>
              <a:buChar char="●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Literature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survey.</a:t>
            </a:r>
            <a:endParaRPr sz="1800">
              <a:latin typeface="Trebuchet MS"/>
              <a:cs typeface="Trebuchet MS"/>
            </a:endParaRPr>
          </a:p>
          <a:p>
            <a:pPr marL="469265" indent="-366395">
              <a:lnSpc>
                <a:spcPct val="100000"/>
              </a:lnSpc>
              <a:buFont typeface="Arial MT"/>
              <a:buChar char="●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Setting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up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vehicle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environment.</a:t>
            </a:r>
            <a:endParaRPr sz="1800">
              <a:latin typeface="Trebuchet MS"/>
              <a:cs typeface="Trebuchet MS"/>
            </a:endParaRPr>
          </a:p>
          <a:p>
            <a:pPr marL="469265" indent="-366395">
              <a:lnSpc>
                <a:spcPct val="100000"/>
              </a:lnSpc>
              <a:buFont typeface="Arial MT"/>
              <a:buChar char="●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Running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MOBATSim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simulator.</a:t>
            </a:r>
            <a:endParaRPr sz="1800">
              <a:latin typeface="Trebuchet MS"/>
              <a:cs typeface="Trebuchet MS"/>
            </a:endParaRPr>
          </a:p>
          <a:p>
            <a:pPr marL="469265" indent="-366395">
              <a:lnSpc>
                <a:spcPct val="100000"/>
              </a:lnSpc>
              <a:buFont typeface="Arial MT"/>
              <a:buChar char="●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Enabling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OpenStreetMap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MOBATSim</a:t>
            </a:r>
            <a:endParaRPr sz="1800">
              <a:latin typeface="Trebuchet MS"/>
              <a:cs typeface="Trebuchet MS"/>
            </a:endParaRPr>
          </a:p>
          <a:p>
            <a:pPr marL="469265" indent="-366395">
              <a:lnSpc>
                <a:spcPct val="100000"/>
              </a:lnSpc>
              <a:buFont typeface="Arial MT"/>
              <a:buChar char="●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Checking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cloud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connectivity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of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MOBATSim</a:t>
            </a:r>
            <a:endParaRPr sz="1800">
              <a:latin typeface="Trebuchet MS"/>
              <a:cs typeface="Trebuchet MS"/>
            </a:endParaRPr>
          </a:p>
          <a:p>
            <a:pPr marL="469900" marR="5080" indent="-367030">
              <a:lnSpc>
                <a:spcPct val="100000"/>
              </a:lnSpc>
              <a:buFont typeface="Arial MT"/>
              <a:buChar char="●"/>
              <a:tabLst>
                <a:tab pos="469900" algn="l"/>
              </a:tabLst>
            </a:pPr>
            <a:r>
              <a:rPr sz="1800" dirty="0">
                <a:latin typeface="Trebuchet MS"/>
                <a:cs typeface="Trebuchet MS"/>
              </a:rPr>
              <a:t>Collecting</a:t>
            </a:r>
            <a:r>
              <a:rPr sz="1800" spc="114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time-</a:t>
            </a:r>
            <a:r>
              <a:rPr sz="1800" dirty="0">
                <a:latin typeface="Trebuchet MS"/>
                <a:cs typeface="Trebuchet MS"/>
              </a:rPr>
              <a:t>series</a:t>
            </a:r>
            <a:r>
              <a:rPr sz="1800" spc="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dataset</a:t>
            </a:r>
            <a:r>
              <a:rPr sz="1800" spc="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from</a:t>
            </a:r>
            <a:r>
              <a:rPr sz="1800" spc="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vehicles</a:t>
            </a:r>
            <a:r>
              <a:rPr sz="1800" spc="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that</a:t>
            </a:r>
            <a:r>
              <a:rPr sz="1800" spc="12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can </a:t>
            </a:r>
            <a:r>
              <a:rPr sz="1800" dirty="0">
                <a:latin typeface="Trebuchet MS"/>
                <a:cs typeface="Trebuchet MS"/>
              </a:rPr>
              <a:t>be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sent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cloud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4350" y="139013"/>
            <a:ext cx="71405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Detecting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false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data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injection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attack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vehicle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to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communication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connected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autonomous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vehicles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0" y="1185866"/>
            <a:ext cx="5715000" cy="27305"/>
          </a:xfrm>
          <a:custGeom>
            <a:avLst/>
            <a:gdLst/>
            <a:ahLst/>
            <a:cxnLst/>
            <a:rect l="l" t="t" r="r" b="b"/>
            <a:pathLst>
              <a:path w="5715000" h="27305">
                <a:moveTo>
                  <a:pt x="5714999" y="27299"/>
                </a:moveTo>
                <a:lnTo>
                  <a:pt x="0" y="27299"/>
                </a:lnTo>
                <a:lnTo>
                  <a:pt x="0" y="0"/>
                </a:lnTo>
                <a:lnTo>
                  <a:pt x="5714999" y="0"/>
                </a:lnTo>
                <a:lnTo>
                  <a:pt x="5714999" y="27299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7676" rIns="0" bIns="0" rtlCol="0">
            <a:spAutoFit/>
          </a:bodyPr>
          <a:lstStyle/>
          <a:p>
            <a:pPr marL="533527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Technologies</a:t>
            </a:r>
            <a:r>
              <a:rPr spc="-65" dirty="0"/>
              <a:t> </a:t>
            </a:r>
            <a:r>
              <a:rPr spc="-20" dirty="0"/>
              <a:t>used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6024" y="1528731"/>
            <a:ext cx="2812415" cy="194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79095" algn="l"/>
              </a:tabLst>
            </a:pPr>
            <a:r>
              <a:rPr sz="1800" spc="-20" dirty="0">
                <a:latin typeface="Trebuchet MS"/>
                <a:cs typeface="Trebuchet MS"/>
              </a:rPr>
              <a:t>MOBATSIM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Simulator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Font typeface="Arial MT"/>
              <a:buChar char="●"/>
            </a:pPr>
            <a:endParaRPr sz="1800">
              <a:latin typeface="Trebuchet MS"/>
              <a:cs typeface="Trebuchet MS"/>
            </a:endParaRPr>
          </a:p>
          <a:p>
            <a:pPr marL="379095" indent="-366395">
              <a:lnSpc>
                <a:spcPct val="100000"/>
              </a:lnSpc>
              <a:buFont typeface="Arial MT"/>
              <a:buChar char="●"/>
              <a:tabLst>
                <a:tab pos="379095" algn="l"/>
              </a:tabLst>
            </a:pPr>
            <a:r>
              <a:rPr sz="1800" spc="-10" dirty="0">
                <a:latin typeface="Trebuchet MS"/>
                <a:cs typeface="Trebuchet MS"/>
              </a:rPr>
              <a:t>SIMULINK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Font typeface="Arial MT"/>
              <a:buChar char="●"/>
            </a:pPr>
            <a:endParaRPr sz="1800">
              <a:latin typeface="Trebuchet MS"/>
              <a:cs typeface="Trebuchet MS"/>
            </a:endParaRPr>
          </a:p>
          <a:p>
            <a:pPr marL="379095" indent="-366395">
              <a:lnSpc>
                <a:spcPct val="100000"/>
              </a:lnSpc>
              <a:spcBef>
                <a:spcPts val="5"/>
              </a:spcBef>
              <a:buFont typeface="Arial MT"/>
              <a:buChar char="●"/>
              <a:tabLst>
                <a:tab pos="379095" algn="l"/>
              </a:tabLst>
            </a:pPr>
            <a:r>
              <a:rPr sz="1800" spc="-10" dirty="0">
                <a:latin typeface="Trebuchet MS"/>
                <a:cs typeface="Trebuchet MS"/>
              </a:rPr>
              <a:t>MATLAB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Font typeface="Arial MT"/>
              <a:buChar char="●"/>
            </a:pPr>
            <a:endParaRPr sz="1800">
              <a:latin typeface="Trebuchet MS"/>
              <a:cs typeface="Trebuchet MS"/>
            </a:endParaRPr>
          </a:p>
          <a:p>
            <a:pPr marL="379095" indent="-366395">
              <a:lnSpc>
                <a:spcPct val="100000"/>
              </a:lnSpc>
              <a:spcBef>
                <a:spcPts val="5"/>
              </a:spcBef>
              <a:buFont typeface="Arial MT"/>
              <a:buChar char="●"/>
              <a:tabLst>
                <a:tab pos="379095" algn="l"/>
              </a:tabLst>
            </a:pPr>
            <a:r>
              <a:rPr sz="1800" spc="-35" dirty="0">
                <a:latin typeface="Trebuchet MS"/>
                <a:cs typeface="Trebuchet MS"/>
              </a:rPr>
              <a:t>AWS/MICROSOFT </a:t>
            </a:r>
            <a:r>
              <a:rPr sz="1800" spc="-10" dirty="0">
                <a:latin typeface="Trebuchet MS"/>
                <a:cs typeface="Trebuchet MS"/>
              </a:rPr>
              <a:t>AZURE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6024" y="3723290"/>
            <a:ext cx="1623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79095" algn="l"/>
                <a:tab pos="1489710" algn="l"/>
              </a:tabLst>
            </a:pPr>
            <a:r>
              <a:rPr sz="1800" spc="-10" dirty="0">
                <a:latin typeface="Trebuchet MS"/>
                <a:cs typeface="Trebuchet MS"/>
              </a:rPr>
              <a:t>JUPYTER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-50" dirty="0">
                <a:latin typeface="Trebuchet MS"/>
                <a:cs typeface="Trebuchet MS"/>
              </a:rPr>
              <a:t>/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50811" y="3723290"/>
            <a:ext cx="4157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4420" algn="l"/>
                <a:tab pos="1951989" algn="l"/>
                <a:tab pos="2562225" algn="l"/>
                <a:tab pos="3739515" algn="l"/>
              </a:tabLst>
            </a:pPr>
            <a:r>
              <a:rPr sz="1800" spc="-10" dirty="0">
                <a:latin typeface="Trebuchet MS"/>
                <a:cs typeface="Trebuchet MS"/>
              </a:rPr>
              <a:t>GOOGLE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-10" dirty="0">
                <a:latin typeface="Trebuchet MS"/>
                <a:cs typeface="Trebuchet MS"/>
              </a:rPr>
              <a:t>COLAB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-25" dirty="0">
                <a:latin typeface="Trebuchet MS"/>
                <a:cs typeface="Trebuchet MS"/>
              </a:rPr>
              <a:t>FOR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-10" dirty="0">
                <a:latin typeface="Trebuchet MS"/>
                <a:cs typeface="Trebuchet MS"/>
              </a:rPr>
              <a:t>TRAINING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-25" dirty="0">
                <a:latin typeface="Trebuchet MS"/>
                <a:cs typeface="Trebuchet MS"/>
              </a:rPr>
              <a:t>THE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12700" y="3997611"/>
            <a:ext cx="2896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MACHINE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LEARNING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MODELS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4350" y="139013"/>
            <a:ext cx="71405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Detecting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false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data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injection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attack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vehicle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to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communication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connected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autonomous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vehicles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0" y="1185866"/>
            <a:ext cx="5715000" cy="27940"/>
          </a:xfrm>
          <a:custGeom>
            <a:avLst/>
            <a:gdLst/>
            <a:ahLst/>
            <a:cxnLst/>
            <a:rect l="l" t="t" r="r" b="b"/>
            <a:pathLst>
              <a:path w="5715000" h="27940">
                <a:moveTo>
                  <a:pt x="5714999" y="27384"/>
                </a:moveTo>
                <a:lnTo>
                  <a:pt x="0" y="27384"/>
                </a:lnTo>
                <a:lnTo>
                  <a:pt x="0" y="0"/>
                </a:lnTo>
                <a:lnTo>
                  <a:pt x="5714999" y="0"/>
                </a:lnTo>
                <a:lnTo>
                  <a:pt x="5714999" y="27384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95144" y="863982"/>
            <a:ext cx="1150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References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3825" y="1313418"/>
            <a:ext cx="7351395" cy="3288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31165">
              <a:lnSpc>
                <a:spcPct val="114999"/>
              </a:lnSpc>
              <a:spcBef>
                <a:spcPts val="100"/>
              </a:spcBef>
            </a:pPr>
            <a:r>
              <a:rPr sz="1000" dirty="0">
                <a:latin typeface="Roboto"/>
                <a:cs typeface="Roboto"/>
              </a:rPr>
              <a:t>Zhao,</a:t>
            </a:r>
            <a:r>
              <a:rPr sz="1000" spc="-4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C.,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Comert,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G.,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&amp;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Pisu,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spc="-95" dirty="0">
                <a:latin typeface="Roboto"/>
                <a:cs typeface="Roboto"/>
              </a:rPr>
              <a:t>P.</a:t>
            </a:r>
            <a:r>
              <a:rPr sz="1000" spc="-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(2021).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Secure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Connected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and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Automated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Vehicles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against</a:t>
            </a:r>
            <a:r>
              <a:rPr sz="1000" spc="-2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False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Data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Injection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Attack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using </a:t>
            </a:r>
            <a:r>
              <a:rPr sz="1000" spc="-35" dirty="0">
                <a:latin typeface="Roboto"/>
                <a:cs typeface="Roboto"/>
              </a:rPr>
              <a:t>Cloud-</a:t>
            </a:r>
            <a:r>
              <a:rPr sz="1000" spc="-20" dirty="0">
                <a:latin typeface="Roboto"/>
                <a:cs typeface="Roboto"/>
              </a:rPr>
              <a:t>based </a:t>
            </a:r>
            <a:r>
              <a:rPr sz="1000" dirty="0">
                <a:latin typeface="Roboto"/>
                <a:cs typeface="Roboto"/>
              </a:rPr>
              <a:t>Data</a:t>
            </a:r>
            <a:r>
              <a:rPr sz="1000" spc="-20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Fusion.</a:t>
            </a:r>
            <a:endParaRPr sz="10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000">
              <a:latin typeface="Roboto"/>
              <a:cs typeface="Roboto"/>
            </a:endParaRPr>
          </a:p>
          <a:p>
            <a:pPr marL="12700" marR="59055">
              <a:lnSpc>
                <a:spcPct val="114999"/>
              </a:lnSpc>
              <a:spcBef>
                <a:spcPts val="5"/>
              </a:spcBef>
            </a:pPr>
            <a:r>
              <a:rPr sz="1000" dirty="0">
                <a:latin typeface="Roboto"/>
                <a:cs typeface="Roboto"/>
              </a:rPr>
              <a:t>Zhao,</a:t>
            </a:r>
            <a:r>
              <a:rPr sz="1000" spc="-4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C.,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Gill,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J.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S.,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Pisu,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spc="-70" dirty="0">
                <a:latin typeface="Roboto"/>
                <a:cs typeface="Roboto"/>
              </a:rPr>
              <a:t>P.,</a:t>
            </a:r>
            <a:r>
              <a:rPr sz="1000" spc="-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&amp;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Comert,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G.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(2021).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Detection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of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False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Data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Injection</a:t>
            </a:r>
            <a:r>
              <a:rPr sz="1000" spc="-20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Attack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in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Connected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and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Automated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Vehicles</a:t>
            </a:r>
            <a:r>
              <a:rPr sz="1000" spc="-25" dirty="0">
                <a:latin typeface="Roboto"/>
                <a:cs typeface="Roboto"/>
              </a:rPr>
              <a:t> via </a:t>
            </a:r>
            <a:r>
              <a:rPr sz="1000" spc="-35" dirty="0">
                <a:latin typeface="Roboto"/>
                <a:cs typeface="Roboto"/>
              </a:rPr>
              <a:t>Cloud-</a:t>
            </a:r>
            <a:r>
              <a:rPr sz="1000" spc="-20" dirty="0">
                <a:latin typeface="Roboto"/>
                <a:cs typeface="Roboto"/>
              </a:rPr>
              <a:t>Based</a:t>
            </a:r>
            <a:r>
              <a:rPr sz="1000" spc="20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Sandboxing.</a:t>
            </a:r>
            <a:endParaRPr sz="10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000">
              <a:latin typeface="Roboto"/>
              <a:cs typeface="Roboto"/>
            </a:endParaRPr>
          </a:p>
          <a:p>
            <a:pPr marL="12700" marR="443230">
              <a:lnSpc>
                <a:spcPct val="114999"/>
              </a:lnSpc>
              <a:spcBef>
                <a:spcPts val="5"/>
              </a:spcBef>
            </a:pPr>
            <a:r>
              <a:rPr sz="1000" spc="-25" dirty="0">
                <a:latin typeface="Roboto"/>
                <a:cs typeface="Roboto"/>
              </a:rPr>
              <a:t>Rosenstatter,</a:t>
            </a:r>
            <a:r>
              <a:rPr sz="1000" spc="-30" dirty="0">
                <a:latin typeface="Roboto"/>
                <a:cs typeface="Roboto"/>
              </a:rPr>
              <a:t> </a:t>
            </a:r>
            <a:r>
              <a:rPr sz="1000" spc="-40" dirty="0">
                <a:latin typeface="Roboto"/>
                <a:cs typeface="Roboto"/>
              </a:rPr>
              <a:t>T.,</a:t>
            </a:r>
            <a:r>
              <a:rPr sz="1000" spc="-10" dirty="0">
                <a:latin typeface="Roboto"/>
                <a:cs typeface="Roboto"/>
              </a:rPr>
              <a:t> Olovsson,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spc="-40" dirty="0">
                <a:latin typeface="Roboto"/>
                <a:cs typeface="Roboto"/>
              </a:rPr>
              <a:t>T.,</a:t>
            </a:r>
            <a:r>
              <a:rPr sz="1000" spc="-1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&amp;</a:t>
            </a:r>
            <a:r>
              <a:rPr sz="1000" spc="-5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Almgren, </a:t>
            </a:r>
            <a:r>
              <a:rPr sz="1000" dirty="0">
                <a:latin typeface="Roboto"/>
                <a:cs typeface="Roboto"/>
              </a:rPr>
              <a:t>M.</a:t>
            </a:r>
            <a:r>
              <a:rPr sz="1000" spc="-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(2021).</a:t>
            </a:r>
            <a:r>
              <a:rPr sz="1000" spc="-1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V2C:</a:t>
            </a:r>
            <a:r>
              <a:rPr sz="1000" spc="-1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A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spc="-40" dirty="0">
                <a:latin typeface="Roboto"/>
                <a:cs typeface="Roboto"/>
              </a:rPr>
              <a:t>Trust-</a:t>
            </a:r>
            <a:r>
              <a:rPr sz="1000" spc="-30" dirty="0">
                <a:latin typeface="Roboto"/>
                <a:cs typeface="Roboto"/>
              </a:rPr>
              <a:t>Based</a:t>
            </a:r>
            <a:r>
              <a:rPr sz="1000" spc="-10" dirty="0">
                <a:latin typeface="Roboto"/>
                <a:cs typeface="Roboto"/>
              </a:rPr>
              <a:t> Vehicle</a:t>
            </a:r>
            <a:r>
              <a:rPr sz="1000" spc="-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to</a:t>
            </a:r>
            <a:r>
              <a:rPr sz="1000" spc="-1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Cloud</a:t>
            </a:r>
            <a:r>
              <a:rPr sz="1000" spc="-5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Anomaly Detection Framework</a:t>
            </a:r>
            <a:r>
              <a:rPr sz="1000" spc="-5" dirty="0">
                <a:latin typeface="Roboto"/>
                <a:cs typeface="Roboto"/>
              </a:rPr>
              <a:t> </a:t>
            </a:r>
            <a:r>
              <a:rPr sz="1000" spc="-25" dirty="0">
                <a:latin typeface="Roboto"/>
                <a:cs typeface="Roboto"/>
              </a:rPr>
              <a:t>for </a:t>
            </a:r>
            <a:r>
              <a:rPr sz="1000" spc="-10" dirty="0">
                <a:latin typeface="Roboto"/>
                <a:cs typeface="Roboto"/>
              </a:rPr>
              <a:t>Automotive</a:t>
            </a:r>
            <a:r>
              <a:rPr sz="1000" spc="-15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Systems.</a:t>
            </a:r>
            <a:endParaRPr sz="10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475"/>
              </a:spcBef>
            </a:pPr>
            <a:endParaRPr sz="10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20" dirty="0">
                <a:latin typeface="Roboto"/>
                <a:cs typeface="Roboto"/>
              </a:rPr>
              <a:t>Chowdhury,</a:t>
            </a:r>
            <a:r>
              <a:rPr sz="1000" spc="-1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M.,</a:t>
            </a:r>
            <a:r>
              <a:rPr sz="1000" spc="-10" dirty="0">
                <a:latin typeface="Roboto"/>
                <a:cs typeface="Roboto"/>
              </a:rPr>
              <a:t> Islam, </a:t>
            </a:r>
            <a:r>
              <a:rPr sz="1000" dirty="0">
                <a:latin typeface="Roboto"/>
                <a:cs typeface="Roboto"/>
              </a:rPr>
              <a:t>M.,</a:t>
            </a:r>
            <a:r>
              <a:rPr sz="1000" spc="-1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&amp;</a:t>
            </a:r>
            <a:r>
              <a:rPr sz="1000" spc="-10" dirty="0">
                <a:latin typeface="Roboto"/>
                <a:cs typeface="Roboto"/>
              </a:rPr>
              <a:t> Khan, </a:t>
            </a:r>
            <a:r>
              <a:rPr sz="1000" dirty="0">
                <a:latin typeface="Roboto"/>
                <a:cs typeface="Roboto"/>
              </a:rPr>
              <a:t>Z.</a:t>
            </a:r>
            <a:r>
              <a:rPr sz="1000" spc="-1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(2020).</a:t>
            </a:r>
            <a:r>
              <a:rPr sz="1000" spc="-10" dirty="0">
                <a:latin typeface="Roboto"/>
                <a:cs typeface="Roboto"/>
              </a:rPr>
              <a:t> </a:t>
            </a:r>
            <a:r>
              <a:rPr sz="1000" spc="-20" dirty="0">
                <a:latin typeface="Roboto"/>
                <a:cs typeface="Roboto"/>
              </a:rPr>
              <a:t>Security</a:t>
            </a:r>
            <a:r>
              <a:rPr sz="1000" spc="-1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of</a:t>
            </a:r>
            <a:r>
              <a:rPr sz="1000" spc="-10" dirty="0">
                <a:latin typeface="Roboto"/>
                <a:cs typeface="Roboto"/>
              </a:rPr>
              <a:t> Connected </a:t>
            </a:r>
            <a:r>
              <a:rPr sz="1000" dirty="0">
                <a:latin typeface="Roboto"/>
                <a:cs typeface="Roboto"/>
              </a:rPr>
              <a:t>and</a:t>
            </a:r>
            <a:r>
              <a:rPr sz="1000" spc="-10" dirty="0">
                <a:latin typeface="Roboto"/>
                <a:cs typeface="Roboto"/>
              </a:rPr>
              <a:t> Automated Vehicles.</a:t>
            </a:r>
            <a:endParaRPr sz="10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475"/>
              </a:spcBef>
            </a:pPr>
            <a:endParaRPr sz="10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Roboto"/>
                <a:cs typeface="Roboto"/>
              </a:rPr>
              <a:t>Gao,</a:t>
            </a:r>
            <a:r>
              <a:rPr sz="1000" spc="-4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K.,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Cheng,</a:t>
            </a:r>
            <a:r>
              <a:rPr sz="1000" spc="-3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X.,</a:t>
            </a:r>
            <a:r>
              <a:rPr sz="1000" spc="-3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Huang,</a:t>
            </a:r>
            <a:r>
              <a:rPr sz="1000" spc="-3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H.,</a:t>
            </a:r>
            <a:r>
              <a:rPr sz="1000" spc="-3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Li,</a:t>
            </a:r>
            <a:r>
              <a:rPr sz="1000" spc="-3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X.,</a:t>
            </a:r>
            <a:r>
              <a:rPr sz="1000" spc="-30" dirty="0">
                <a:latin typeface="Roboto"/>
                <a:cs typeface="Roboto"/>
              </a:rPr>
              <a:t> </a:t>
            </a:r>
            <a:r>
              <a:rPr sz="1000" spc="-20" dirty="0">
                <a:latin typeface="Roboto"/>
                <a:cs typeface="Roboto"/>
              </a:rPr>
              <a:t>Yuan,</a:t>
            </a:r>
            <a:r>
              <a:rPr sz="1000" spc="-40" dirty="0">
                <a:latin typeface="Roboto"/>
                <a:cs typeface="Roboto"/>
              </a:rPr>
              <a:t> T.,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&amp;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Du,</a:t>
            </a:r>
            <a:r>
              <a:rPr sz="1000" spc="-3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R.</a:t>
            </a:r>
            <a:r>
              <a:rPr sz="1000" spc="-3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(2022).</a:t>
            </a:r>
            <a:r>
              <a:rPr sz="1000" spc="-3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False</a:t>
            </a:r>
            <a:r>
              <a:rPr sz="1000" spc="-3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Data</a:t>
            </a:r>
            <a:r>
              <a:rPr sz="1000" spc="-30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Injection</a:t>
            </a:r>
            <a:r>
              <a:rPr sz="1000" spc="-30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Attack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Detection</a:t>
            </a:r>
            <a:r>
              <a:rPr sz="1000" spc="-3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in</a:t>
            </a:r>
            <a:r>
              <a:rPr sz="1000" spc="-3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a</a:t>
            </a:r>
            <a:r>
              <a:rPr sz="1000" spc="-30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Platoon</a:t>
            </a:r>
            <a:r>
              <a:rPr sz="1000" spc="-3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of</a:t>
            </a:r>
            <a:r>
              <a:rPr sz="1000" spc="-3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CACC</a:t>
            </a:r>
            <a:r>
              <a:rPr sz="1000" spc="-3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in</a:t>
            </a:r>
            <a:r>
              <a:rPr sz="1000" spc="-25" dirty="0">
                <a:latin typeface="Roboto"/>
                <a:cs typeface="Roboto"/>
              </a:rPr>
              <a:t> RSU</a:t>
            </a:r>
            <a:endParaRPr sz="10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000">
              <a:latin typeface="Roboto"/>
              <a:cs typeface="Roboto"/>
            </a:endParaRPr>
          </a:p>
          <a:p>
            <a:pPr marL="12700" marR="5080">
              <a:lnSpc>
                <a:spcPct val="114999"/>
              </a:lnSpc>
              <a:spcBef>
                <a:spcPts val="5"/>
              </a:spcBef>
            </a:pPr>
            <a:r>
              <a:rPr sz="1000" spc="-20" dirty="0">
                <a:latin typeface="Roboto"/>
                <a:cs typeface="Roboto"/>
              </a:rPr>
              <a:t>Koley,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I.,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spc="-20" dirty="0">
                <a:latin typeface="Roboto"/>
                <a:cs typeface="Roboto"/>
              </a:rPr>
              <a:t>Adhikary,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S.,</a:t>
            </a:r>
            <a:r>
              <a:rPr sz="1000" spc="-20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Rohit,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R.,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&amp;</a:t>
            </a:r>
            <a:r>
              <a:rPr sz="1000" spc="-20" dirty="0">
                <a:latin typeface="Roboto"/>
                <a:cs typeface="Roboto"/>
              </a:rPr>
              <a:t> </a:t>
            </a:r>
            <a:r>
              <a:rPr sz="1000" spc="-25" dirty="0">
                <a:latin typeface="Roboto"/>
                <a:cs typeface="Roboto"/>
              </a:rPr>
              <a:t>Dey, </a:t>
            </a:r>
            <a:r>
              <a:rPr sz="1000" dirty="0">
                <a:latin typeface="Roboto"/>
                <a:cs typeface="Roboto"/>
              </a:rPr>
              <a:t>S.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(Year).</a:t>
            </a:r>
            <a:r>
              <a:rPr sz="1000" spc="-2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A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Framework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for</a:t>
            </a:r>
            <a:r>
              <a:rPr sz="1000" spc="-20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Evaluating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Connected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Vehicle</a:t>
            </a:r>
            <a:r>
              <a:rPr sz="1000" spc="-20" dirty="0">
                <a:latin typeface="Roboto"/>
                <a:cs typeface="Roboto"/>
              </a:rPr>
              <a:t> Security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against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False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Data</a:t>
            </a:r>
            <a:r>
              <a:rPr sz="1000" spc="-20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Injection Attacks.</a:t>
            </a:r>
            <a:endParaRPr sz="10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1000">
              <a:latin typeface="Roboto"/>
              <a:cs typeface="Roboto"/>
            </a:endParaRPr>
          </a:p>
          <a:p>
            <a:pPr marL="12700" marR="83185">
              <a:lnSpc>
                <a:spcPct val="114999"/>
              </a:lnSpc>
            </a:pPr>
            <a:r>
              <a:rPr sz="1050" spc="-20" dirty="0">
                <a:latin typeface="Roboto"/>
                <a:cs typeface="Roboto"/>
              </a:rPr>
              <a:t>Saraoglu,</a:t>
            </a:r>
            <a:r>
              <a:rPr sz="1050" spc="-5" dirty="0">
                <a:latin typeface="Roboto"/>
                <a:cs typeface="Roboto"/>
              </a:rPr>
              <a:t> </a:t>
            </a:r>
            <a:r>
              <a:rPr sz="1050" spc="-10" dirty="0">
                <a:latin typeface="Roboto"/>
                <a:cs typeface="Roboto"/>
              </a:rPr>
              <a:t>Mustafa,</a:t>
            </a:r>
            <a:r>
              <a:rPr sz="1050" spc="-5" dirty="0">
                <a:latin typeface="Roboto"/>
                <a:cs typeface="Roboto"/>
              </a:rPr>
              <a:t> </a:t>
            </a:r>
            <a:r>
              <a:rPr sz="1050" dirty="0">
                <a:latin typeface="Roboto"/>
                <a:cs typeface="Roboto"/>
              </a:rPr>
              <a:t>et</a:t>
            </a:r>
            <a:r>
              <a:rPr sz="1050" spc="-5" dirty="0">
                <a:latin typeface="Roboto"/>
                <a:cs typeface="Roboto"/>
              </a:rPr>
              <a:t> </a:t>
            </a:r>
            <a:r>
              <a:rPr sz="1050" dirty="0">
                <a:latin typeface="Roboto"/>
                <a:cs typeface="Roboto"/>
              </a:rPr>
              <a:t>al.</a:t>
            </a:r>
            <a:r>
              <a:rPr sz="1050" spc="-5" dirty="0">
                <a:latin typeface="Roboto"/>
                <a:cs typeface="Roboto"/>
              </a:rPr>
              <a:t> </a:t>
            </a:r>
            <a:r>
              <a:rPr sz="1050" spc="-20" dirty="0">
                <a:latin typeface="Roboto"/>
                <a:cs typeface="Roboto"/>
              </a:rPr>
              <a:t>“MOBATSim:</a:t>
            </a:r>
            <a:r>
              <a:rPr sz="1050" spc="-5" dirty="0">
                <a:latin typeface="Roboto"/>
                <a:cs typeface="Roboto"/>
              </a:rPr>
              <a:t> </a:t>
            </a:r>
            <a:r>
              <a:rPr sz="1050" spc="-35" dirty="0">
                <a:latin typeface="Roboto"/>
                <a:cs typeface="Roboto"/>
              </a:rPr>
              <a:t>MOdel-</a:t>
            </a:r>
            <a:r>
              <a:rPr sz="1050" spc="-25" dirty="0">
                <a:latin typeface="Roboto"/>
                <a:cs typeface="Roboto"/>
              </a:rPr>
              <a:t>Based</a:t>
            </a:r>
            <a:r>
              <a:rPr sz="1050" spc="-5" dirty="0">
                <a:latin typeface="Roboto"/>
                <a:cs typeface="Roboto"/>
              </a:rPr>
              <a:t> </a:t>
            </a:r>
            <a:r>
              <a:rPr sz="1050" spc="-20" dirty="0">
                <a:latin typeface="Roboto"/>
                <a:cs typeface="Roboto"/>
              </a:rPr>
              <a:t>Autonomous</a:t>
            </a:r>
            <a:r>
              <a:rPr sz="1050" spc="-25" dirty="0">
                <a:latin typeface="Roboto"/>
                <a:cs typeface="Roboto"/>
              </a:rPr>
              <a:t> Traffic</a:t>
            </a:r>
            <a:r>
              <a:rPr sz="1050" spc="-5" dirty="0">
                <a:latin typeface="Roboto"/>
                <a:cs typeface="Roboto"/>
              </a:rPr>
              <a:t> </a:t>
            </a:r>
            <a:r>
              <a:rPr sz="1050" spc="-10" dirty="0">
                <a:latin typeface="Roboto"/>
                <a:cs typeface="Roboto"/>
              </a:rPr>
              <a:t>Simulation</a:t>
            </a:r>
            <a:r>
              <a:rPr sz="1050" spc="-5" dirty="0">
                <a:latin typeface="Roboto"/>
                <a:cs typeface="Roboto"/>
              </a:rPr>
              <a:t> </a:t>
            </a:r>
            <a:r>
              <a:rPr sz="1050" spc="-10" dirty="0">
                <a:latin typeface="Roboto"/>
                <a:cs typeface="Roboto"/>
              </a:rPr>
              <a:t>Framework</a:t>
            </a:r>
            <a:r>
              <a:rPr sz="1050" spc="-5" dirty="0">
                <a:latin typeface="Roboto"/>
                <a:cs typeface="Roboto"/>
              </a:rPr>
              <a:t> </a:t>
            </a:r>
            <a:r>
              <a:rPr sz="1050" dirty="0">
                <a:latin typeface="Roboto"/>
                <a:cs typeface="Roboto"/>
              </a:rPr>
              <a:t>for</a:t>
            </a:r>
            <a:r>
              <a:rPr sz="1050" spc="-5" dirty="0">
                <a:latin typeface="Roboto"/>
                <a:cs typeface="Roboto"/>
              </a:rPr>
              <a:t> </a:t>
            </a:r>
            <a:r>
              <a:rPr sz="1050" spc="-40" dirty="0">
                <a:latin typeface="Roboto"/>
                <a:cs typeface="Roboto"/>
              </a:rPr>
              <a:t>Fault-</a:t>
            </a:r>
            <a:r>
              <a:rPr sz="1050" spc="-45" dirty="0">
                <a:latin typeface="Roboto"/>
                <a:cs typeface="Roboto"/>
              </a:rPr>
              <a:t>Error-</a:t>
            </a:r>
            <a:r>
              <a:rPr sz="1050" spc="-20" dirty="0">
                <a:latin typeface="Roboto"/>
                <a:cs typeface="Roboto"/>
              </a:rPr>
              <a:t>Failure</a:t>
            </a:r>
            <a:r>
              <a:rPr sz="1050" spc="-5" dirty="0">
                <a:latin typeface="Roboto"/>
                <a:cs typeface="Roboto"/>
              </a:rPr>
              <a:t> </a:t>
            </a:r>
            <a:r>
              <a:rPr sz="1050" spc="-10" dirty="0">
                <a:latin typeface="Roboto"/>
                <a:cs typeface="Roboto"/>
              </a:rPr>
              <a:t>Chain </a:t>
            </a:r>
            <a:r>
              <a:rPr sz="1050" spc="-25" dirty="0">
                <a:latin typeface="Roboto"/>
                <a:cs typeface="Roboto"/>
              </a:rPr>
              <a:t>Analysis.”</a:t>
            </a:r>
            <a:r>
              <a:rPr sz="1050" spc="-20" dirty="0">
                <a:latin typeface="Roboto"/>
                <a:cs typeface="Roboto"/>
              </a:rPr>
              <a:t> </a:t>
            </a:r>
            <a:r>
              <a:rPr sz="1050" spc="-55" dirty="0">
                <a:latin typeface="Roboto"/>
                <a:cs typeface="Roboto"/>
              </a:rPr>
              <a:t>IFAC-</a:t>
            </a:r>
            <a:r>
              <a:rPr sz="1050" spc="-20" dirty="0">
                <a:latin typeface="Roboto"/>
                <a:cs typeface="Roboto"/>
              </a:rPr>
              <a:t>PapersOnLine,</a:t>
            </a:r>
            <a:r>
              <a:rPr sz="1050" spc="-15" dirty="0">
                <a:latin typeface="Roboto"/>
                <a:cs typeface="Roboto"/>
              </a:rPr>
              <a:t> </a:t>
            </a:r>
            <a:r>
              <a:rPr sz="1050" dirty="0">
                <a:latin typeface="Roboto"/>
                <a:cs typeface="Roboto"/>
              </a:rPr>
              <a:t>vol.</a:t>
            </a:r>
            <a:r>
              <a:rPr sz="1050" spc="-15" dirty="0">
                <a:latin typeface="Roboto"/>
                <a:cs typeface="Roboto"/>
              </a:rPr>
              <a:t> </a:t>
            </a:r>
            <a:r>
              <a:rPr sz="1050" dirty="0">
                <a:latin typeface="Roboto"/>
                <a:cs typeface="Roboto"/>
              </a:rPr>
              <a:t>52,</a:t>
            </a:r>
            <a:r>
              <a:rPr sz="1050" spc="-15" dirty="0">
                <a:latin typeface="Roboto"/>
                <a:cs typeface="Roboto"/>
              </a:rPr>
              <a:t> </a:t>
            </a:r>
            <a:r>
              <a:rPr sz="1050" dirty="0">
                <a:latin typeface="Roboto"/>
                <a:cs typeface="Roboto"/>
              </a:rPr>
              <a:t>no.</a:t>
            </a:r>
            <a:r>
              <a:rPr sz="1050" spc="-20" dirty="0">
                <a:latin typeface="Roboto"/>
                <a:cs typeface="Roboto"/>
              </a:rPr>
              <a:t> </a:t>
            </a:r>
            <a:r>
              <a:rPr sz="1050" dirty="0">
                <a:latin typeface="Roboto"/>
                <a:cs typeface="Roboto"/>
              </a:rPr>
              <a:t>8,</a:t>
            </a:r>
            <a:r>
              <a:rPr sz="1050" spc="-15" dirty="0">
                <a:latin typeface="Roboto"/>
                <a:cs typeface="Roboto"/>
              </a:rPr>
              <a:t> </a:t>
            </a:r>
            <a:r>
              <a:rPr sz="1050" spc="-10" dirty="0">
                <a:latin typeface="Roboto"/>
                <a:cs typeface="Roboto"/>
              </a:rPr>
              <a:t>Elsevier</a:t>
            </a:r>
            <a:r>
              <a:rPr sz="1050" spc="-15" dirty="0">
                <a:latin typeface="Roboto"/>
                <a:cs typeface="Roboto"/>
              </a:rPr>
              <a:t> </a:t>
            </a:r>
            <a:r>
              <a:rPr sz="1050" spc="-50" dirty="0">
                <a:latin typeface="Roboto"/>
                <a:cs typeface="Roboto"/>
              </a:rPr>
              <a:t>BV,</a:t>
            </a:r>
            <a:r>
              <a:rPr sz="1050" spc="-15" dirty="0">
                <a:latin typeface="Roboto"/>
                <a:cs typeface="Roboto"/>
              </a:rPr>
              <a:t> </a:t>
            </a:r>
            <a:r>
              <a:rPr sz="1050" dirty="0">
                <a:latin typeface="Roboto"/>
                <a:cs typeface="Roboto"/>
              </a:rPr>
              <a:t>2019,</a:t>
            </a:r>
            <a:r>
              <a:rPr sz="1050" spc="-15" dirty="0">
                <a:latin typeface="Roboto"/>
                <a:cs typeface="Roboto"/>
              </a:rPr>
              <a:t> </a:t>
            </a:r>
            <a:r>
              <a:rPr sz="1050" dirty="0">
                <a:latin typeface="Roboto"/>
                <a:cs typeface="Roboto"/>
              </a:rPr>
              <a:t>pp.</a:t>
            </a:r>
            <a:r>
              <a:rPr sz="1050" spc="-20" dirty="0">
                <a:latin typeface="Roboto"/>
                <a:cs typeface="Roboto"/>
              </a:rPr>
              <a:t> </a:t>
            </a:r>
            <a:r>
              <a:rPr sz="1050" spc="-10" dirty="0">
                <a:latin typeface="Roboto"/>
                <a:cs typeface="Roboto"/>
              </a:rPr>
              <a:t>239–44,</a:t>
            </a:r>
            <a:r>
              <a:rPr sz="1050" spc="-15" dirty="0">
                <a:latin typeface="Roboto"/>
                <a:cs typeface="Roboto"/>
              </a:rPr>
              <a:t> </a:t>
            </a:r>
            <a:r>
              <a:rPr sz="1050" spc="-10" dirty="0">
                <a:latin typeface="Roboto"/>
                <a:cs typeface="Roboto"/>
              </a:rPr>
              <a:t>doi:10.1016/j.ifacol.2019.08.077.</a:t>
            </a:r>
            <a:endParaRPr sz="105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8225" y="148764"/>
            <a:ext cx="71405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Detecting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false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data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injection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attack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vehicle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to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communication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connected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autonomous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vehicles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0" y="1035849"/>
            <a:ext cx="5715000" cy="46355"/>
          </a:xfrm>
          <a:custGeom>
            <a:avLst/>
            <a:gdLst/>
            <a:ahLst/>
            <a:cxnLst/>
            <a:rect l="l" t="t" r="r" b="b"/>
            <a:pathLst>
              <a:path w="5715000" h="46355">
                <a:moveTo>
                  <a:pt x="5714999" y="45899"/>
                </a:moveTo>
                <a:lnTo>
                  <a:pt x="0" y="45899"/>
                </a:lnTo>
                <a:lnTo>
                  <a:pt x="0" y="0"/>
                </a:lnTo>
                <a:lnTo>
                  <a:pt x="5714999" y="0"/>
                </a:lnTo>
                <a:lnTo>
                  <a:pt x="5714999" y="45899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23921" y="1428062"/>
            <a:ext cx="7592695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5080" indent="-351790">
              <a:lnSpc>
                <a:spcPct val="100000"/>
              </a:lnSpc>
              <a:spcBef>
                <a:spcPts val="100"/>
              </a:spcBef>
              <a:buChar char="●"/>
              <a:tabLst>
                <a:tab pos="363855" algn="l"/>
              </a:tabLst>
            </a:pPr>
            <a:r>
              <a:rPr sz="1600" dirty="0">
                <a:latin typeface="Arial MT"/>
                <a:cs typeface="Arial MT"/>
              </a:rPr>
              <a:t>Advancements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autonomous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vehicle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technology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have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led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increased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reliance </a:t>
            </a:r>
            <a:r>
              <a:rPr sz="1600" dirty="0">
                <a:latin typeface="Arial MT"/>
                <a:cs typeface="Arial MT"/>
              </a:rPr>
              <a:t>on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cloud-</a:t>
            </a:r>
            <a:r>
              <a:rPr sz="1600" dirty="0">
                <a:latin typeface="Arial MT"/>
                <a:cs typeface="Arial MT"/>
              </a:rPr>
              <a:t>based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services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for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data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transmission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processing.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  <a:buFont typeface="Arial MT"/>
              <a:buChar char="●"/>
            </a:pPr>
            <a:endParaRPr sz="1600">
              <a:latin typeface="Arial MT"/>
              <a:cs typeface="Arial MT"/>
            </a:endParaRPr>
          </a:p>
          <a:p>
            <a:pPr marL="363855" marR="327025" indent="-351790" algn="just">
              <a:lnSpc>
                <a:spcPct val="100000"/>
              </a:lnSpc>
              <a:buChar char="●"/>
              <a:tabLst>
                <a:tab pos="363855" algn="l"/>
                <a:tab pos="365760" algn="l"/>
              </a:tabLst>
            </a:pPr>
            <a:r>
              <a:rPr sz="1600" dirty="0">
                <a:latin typeface="Arial MT"/>
                <a:cs typeface="Arial MT"/>
              </a:rPr>
              <a:t>	</a:t>
            </a:r>
            <a:r>
              <a:rPr sz="1600" spc="-10" dirty="0">
                <a:latin typeface="Arial MT"/>
                <a:cs typeface="Arial MT"/>
              </a:rPr>
              <a:t>Cloud-</a:t>
            </a:r>
            <a:r>
              <a:rPr sz="1600" dirty="0">
                <a:latin typeface="Arial MT"/>
                <a:cs typeface="Arial MT"/>
              </a:rPr>
              <a:t>connected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autonomous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vehicles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leverage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cloud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infrastructure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for</a:t>
            </a:r>
            <a:r>
              <a:rPr sz="1600" spc="-20" dirty="0">
                <a:latin typeface="Arial MT"/>
                <a:cs typeface="Arial MT"/>
              </a:rPr>
              <a:t> data </a:t>
            </a:r>
            <a:r>
              <a:rPr sz="1600" dirty="0">
                <a:latin typeface="Arial MT"/>
                <a:cs typeface="Arial MT"/>
              </a:rPr>
              <a:t>storage,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processing,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communication,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enabling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real-</a:t>
            </a:r>
            <a:r>
              <a:rPr sz="1600" dirty="0">
                <a:latin typeface="Arial MT"/>
                <a:cs typeface="Arial MT"/>
              </a:rPr>
              <a:t>time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decision-making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enhanced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functionality.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  <a:buFont typeface="Arial MT"/>
              <a:buChar char="●"/>
            </a:pPr>
            <a:endParaRPr sz="1600">
              <a:latin typeface="Arial MT"/>
              <a:cs typeface="Arial MT"/>
            </a:endParaRPr>
          </a:p>
          <a:p>
            <a:pPr marL="363855" marR="369570" indent="-351790">
              <a:lnSpc>
                <a:spcPct val="100000"/>
              </a:lnSpc>
              <a:buChar char="●"/>
              <a:tabLst>
                <a:tab pos="363855" algn="l"/>
              </a:tabLst>
            </a:pPr>
            <a:r>
              <a:rPr sz="1600" dirty="0">
                <a:latin typeface="Arial MT"/>
                <a:cs typeface="Arial MT"/>
              </a:rPr>
              <a:t>However,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integration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cloud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services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introduces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security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vulnerabilities, </a:t>
            </a:r>
            <a:r>
              <a:rPr sz="1600" dirty="0">
                <a:latin typeface="Arial MT"/>
                <a:cs typeface="Arial MT"/>
              </a:rPr>
              <a:t>particularly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concerning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integrity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data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transmitted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from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vehicles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25" dirty="0">
                <a:latin typeface="Arial MT"/>
                <a:cs typeface="Arial MT"/>
              </a:rPr>
              <a:t> the </a:t>
            </a:r>
            <a:r>
              <a:rPr sz="1600" spc="-10" dirty="0">
                <a:latin typeface="Arial MT"/>
                <a:cs typeface="Arial MT"/>
              </a:rPr>
              <a:t>cloud.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2419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17425" y="200667"/>
            <a:ext cx="71405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Detecting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false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data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injection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attack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vehicle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to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communication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connected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autonomous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vehicles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46198" y="1444033"/>
            <a:ext cx="6104255" cy="2241550"/>
            <a:chOff x="1646198" y="1444033"/>
            <a:chExt cx="6104255" cy="2241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80938" y="1444033"/>
              <a:ext cx="3887736" cy="211259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6198" y="2763025"/>
              <a:ext cx="6103849" cy="92244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605450" cy="768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44484" y="0"/>
            <a:ext cx="699515" cy="76882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01875" y="67436"/>
            <a:ext cx="71405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Detecting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false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data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injection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attack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vehicle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to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communication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connected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autonomous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vehicles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0" y="1035849"/>
            <a:ext cx="5715000" cy="46355"/>
          </a:xfrm>
          <a:custGeom>
            <a:avLst/>
            <a:gdLst/>
            <a:ahLst/>
            <a:cxnLst/>
            <a:rect l="l" t="t" r="r" b="b"/>
            <a:pathLst>
              <a:path w="5715000" h="46355">
                <a:moveTo>
                  <a:pt x="5714999" y="45899"/>
                </a:moveTo>
                <a:lnTo>
                  <a:pt x="0" y="45899"/>
                </a:lnTo>
                <a:lnTo>
                  <a:pt x="0" y="0"/>
                </a:lnTo>
                <a:lnTo>
                  <a:pt x="5714999" y="0"/>
                </a:lnTo>
                <a:lnTo>
                  <a:pt x="5714999" y="45899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5321" y="1792511"/>
            <a:ext cx="7492365" cy="2293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156845" indent="-351790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63855" algn="l"/>
              </a:tabLst>
            </a:pPr>
            <a:r>
              <a:rPr sz="1600" dirty="0">
                <a:latin typeface="Trebuchet MS"/>
                <a:cs typeface="Trebuchet MS"/>
              </a:rPr>
              <a:t>False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data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injection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can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compromise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the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integrity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and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safety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of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autonomous </a:t>
            </a:r>
            <a:r>
              <a:rPr sz="1600" dirty="0">
                <a:latin typeface="Trebuchet MS"/>
                <a:cs typeface="Trebuchet MS"/>
              </a:rPr>
              <a:t>vehicles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by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tampering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with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vehicle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data,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potentially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leading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to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incorrect </a:t>
            </a:r>
            <a:r>
              <a:rPr sz="1600" dirty="0">
                <a:latin typeface="Trebuchet MS"/>
                <a:cs typeface="Trebuchet MS"/>
              </a:rPr>
              <a:t>decisions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and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unsafe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driving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conditions.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Arial MT"/>
              <a:buChar char="●"/>
            </a:pP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90"/>
              </a:spcBef>
              <a:buFont typeface="Arial MT"/>
              <a:buChar char="●"/>
            </a:pPr>
            <a:endParaRPr sz="1600">
              <a:latin typeface="Trebuchet MS"/>
              <a:cs typeface="Trebuchet MS"/>
            </a:endParaRPr>
          </a:p>
          <a:p>
            <a:pPr marL="363855" marR="5080" indent="-351790" algn="just">
              <a:lnSpc>
                <a:spcPct val="114999"/>
              </a:lnSpc>
              <a:buFont typeface="Arial MT"/>
              <a:buChar char="●"/>
              <a:tabLst>
                <a:tab pos="363855" algn="l"/>
                <a:tab pos="365760" algn="l"/>
              </a:tabLst>
            </a:pPr>
            <a:r>
              <a:rPr sz="1600" dirty="0">
                <a:latin typeface="Trebuchet MS"/>
                <a:cs typeface="Trebuchet MS"/>
              </a:rPr>
              <a:t>	Our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project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aims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to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detect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false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data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injection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attacks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on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the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communication </a:t>
            </a:r>
            <a:r>
              <a:rPr sz="1600" dirty="0">
                <a:latin typeface="Trebuchet MS"/>
                <a:cs typeface="Trebuchet MS"/>
              </a:rPr>
              <a:t>channel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between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autonomous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vehicles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and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the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cloud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infrastructure,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known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spc="-25" dirty="0">
                <a:latin typeface="Trebuchet MS"/>
                <a:cs typeface="Trebuchet MS"/>
              </a:rPr>
              <a:t>as </a:t>
            </a:r>
            <a:r>
              <a:rPr sz="1600" dirty="0">
                <a:latin typeface="Trebuchet MS"/>
                <a:cs typeface="Trebuchet MS"/>
              </a:rPr>
              <a:t>the</a:t>
            </a:r>
            <a:r>
              <a:rPr sz="1600" spc="-35" dirty="0">
                <a:latin typeface="Trebuchet MS"/>
                <a:cs typeface="Trebuchet MS"/>
              </a:rPr>
              <a:t> </a:t>
            </a:r>
            <a:r>
              <a:rPr sz="1600" spc="-30" dirty="0">
                <a:latin typeface="Trebuchet MS"/>
                <a:cs typeface="Trebuchet MS"/>
              </a:rPr>
              <a:t>Vehicle-</a:t>
            </a:r>
            <a:r>
              <a:rPr sz="1600" spc="-20" dirty="0">
                <a:latin typeface="Trebuchet MS"/>
                <a:cs typeface="Trebuchet MS"/>
              </a:rPr>
              <a:t>to-</a:t>
            </a:r>
            <a:r>
              <a:rPr sz="1600" dirty="0">
                <a:latin typeface="Trebuchet MS"/>
                <a:cs typeface="Trebuchet MS"/>
              </a:rPr>
              <a:t>Cloud</a:t>
            </a:r>
            <a:r>
              <a:rPr sz="1600" spc="-3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(V2C)</a:t>
            </a:r>
            <a:r>
              <a:rPr sz="1600" spc="-3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communication</a:t>
            </a:r>
            <a:r>
              <a:rPr sz="1600" spc="-3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channel.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0150">
              <a:lnSpc>
                <a:spcPct val="100000"/>
              </a:lnSpc>
              <a:spcBef>
                <a:spcPts val="100"/>
              </a:spcBef>
            </a:pPr>
            <a:r>
              <a:rPr dirty="0"/>
              <a:t>PROBLEM</a:t>
            </a:r>
            <a:r>
              <a:rPr spc="-45" dirty="0"/>
              <a:t> </a:t>
            </a:r>
            <a:r>
              <a:rPr spc="-40" dirty="0"/>
              <a:t>STATEMENT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17425" y="200667"/>
            <a:ext cx="71405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Detecting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false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data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injection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attack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vehicle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to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communication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connected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autonomous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vehicles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0" y="1035849"/>
            <a:ext cx="5715000" cy="46355"/>
          </a:xfrm>
          <a:custGeom>
            <a:avLst/>
            <a:gdLst/>
            <a:ahLst/>
            <a:cxnLst/>
            <a:rect l="l" t="t" r="r" b="b"/>
            <a:pathLst>
              <a:path w="5715000" h="46355">
                <a:moveTo>
                  <a:pt x="5714999" y="45899"/>
                </a:moveTo>
                <a:lnTo>
                  <a:pt x="0" y="45899"/>
                </a:lnTo>
                <a:lnTo>
                  <a:pt x="0" y="0"/>
                </a:lnTo>
                <a:lnTo>
                  <a:pt x="5714999" y="0"/>
                </a:lnTo>
                <a:lnTo>
                  <a:pt x="5714999" y="45899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9425" y="1183714"/>
            <a:ext cx="7433309" cy="2963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dirty="0">
                <a:solidFill>
                  <a:srgbClr val="0033CC"/>
                </a:solidFill>
                <a:latin typeface="Trebuchet MS"/>
                <a:cs typeface="Trebuchet MS"/>
              </a:rPr>
              <a:t>Project</a:t>
            </a:r>
            <a:r>
              <a:rPr sz="1700" b="1" spc="-9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700" b="1" spc="-10" dirty="0">
                <a:solidFill>
                  <a:srgbClr val="0033CC"/>
                </a:solidFill>
                <a:latin typeface="Trebuchet MS"/>
                <a:cs typeface="Trebuchet MS"/>
              </a:rPr>
              <a:t>Overview:</a:t>
            </a:r>
            <a:endParaRPr sz="1700">
              <a:latin typeface="Trebuchet MS"/>
              <a:cs typeface="Trebuchet MS"/>
            </a:endParaRPr>
          </a:p>
          <a:p>
            <a:pPr marL="469265" indent="-351155">
              <a:lnSpc>
                <a:spcPct val="100000"/>
              </a:lnSpc>
              <a:spcBef>
                <a:spcPts val="1510"/>
              </a:spcBef>
              <a:buFont typeface="Arial MT"/>
              <a:buChar char="●"/>
              <a:tabLst>
                <a:tab pos="469265" algn="l"/>
              </a:tabLst>
            </a:pPr>
            <a:r>
              <a:rPr sz="1600" dirty="0">
                <a:latin typeface="Trebuchet MS"/>
                <a:cs typeface="Trebuchet MS"/>
              </a:rPr>
              <a:t>Our</a:t>
            </a:r>
            <a:r>
              <a:rPr sz="1600" spc="-7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project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focuses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on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detecting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false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data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injection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attacks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spc="-25" dirty="0">
                <a:latin typeface="Trebuchet MS"/>
                <a:cs typeface="Trebuchet MS"/>
              </a:rPr>
              <a:t>in</a:t>
            </a:r>
            <a:endParaRPr sz="1600">
              <a:latin typeface="Trebuchet MS"/>
              <a:cs typeface="Trebuchet MS"/>
            </a:endParaRPr>
          </a:p>
          <a:p>
            <a:pPr marL="469900" marR="196215">
              <a:lnSpc>
                <a:spcPct val="114999"/>
              </a:lnSpc>
            </a:pPr>
            <a:r>
              <a:rPr sz="1600" spc="-10" dirty="0">
                <a:latin typeface="Trebuchet MS"/>
                <a:cs typeface="Trebuchet MS"/>
              </a:rPr>
              <a:t>cloud-</a:t>
            </a:r>
            <a:r>
              <a:rPr sz="1600" dirty="0">
                <a:latin typeface="Trebuchet MS"/>
                <a:cs typeface="Trebuchet MS"/>
              </a:rPr>
              <a:t>connected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autonomous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vehicles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through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comprehensive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detection strategy.</a:t>
            </a:r>
            <a:endParaRPr sz="1600">
              <a:latin typeface="Trebuchet MS"/>
              <a:cs typeface="Trebuchet MS"/>
            </a:endParaRPr>
          </a:p>
          <a:p>
            <a:pPr marL="469265" indent="-351155">
              <a:lnSpc>
                <a:spcPct val="100000"/>
              </a:lnSpc>
              <a:spcBef>
                <a:spcPts val="285"/>
              </a:spcBef>
              <a:buFont typeface="Arial MT"/>
              <a:buChar char="●"/>
              <a:tabLst>
                <a:tab pos="469265" algn="l"/>
              </a:tabLst>
            </a:pPr>
            <a:r>
              <a:rPr sz="1600" dirty="0">
                <a:latin typeface="Trebuchet MS"/>
                <a:cs typeface="Trebuchet MS"/>
              </a:rPr>
              <a:t>Utilizing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data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analysis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and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statistical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techniques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for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anomaly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detection.</a:t>
            </a:r>
            <a:endParaRPr sz="1600">
              <a:latin typeface="Trebuchet MS"/>
              <a:cs typeface="Trebuchet MS"/>
            </a:endParaRPr>
          </a:p>
          <a:p>
            <a:pPr marL="469900" marR="85725" indent="-351790">
              <a:lnSpc>
                <a:spcPct val="114999"/>
              </a:lnSpc>
              <a:buFont typeface="Arial MT"/>
              <a:buChar char="●"/>
              <a:tabLst>
                <a:tab pos="469900" algn="l"/>
              </a:tabLst>
            </a:pPr>
            <a:r>
              <a:rPr sz="1600" spc="-10" dirty="0">
                <a:latin typeface="Trebuchet MS"/>
                <a:cs typeface="Trebuchet MS"/>
              </a:rPr>
              <a:t>Implementing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machine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learning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models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for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identifying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deviations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in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vehicle data.</a:t>
            </a:r>
            <a:endParaRPr sz="1600">
              <a:latin typeface="Trebuchet MS"/>
              <a:cs typeface="Trebuchet MS"/>
            </a:endParaRPr>
          </a:p>
          <a:p>
            <a:pPr marL="469900" marR="5080" indent="-351790">
              <a:lnSpc>
                <a:spcPct val="114999"/>
              </a:lnSpc>
              <a:buFont typeface="Arial MT"/>
              <a:buChar char="●"/>
              <a:tabLst>
                <a:tab pos="469900" algn="l"/>
              </a:tabLst>
            </a:pPr>
            <a:r>
              <a:rPr sz="1600" dirty="0">
                <a:latin typeface="Trebuchet MS"/>
                <a:cs typeface="Trebuchet MS"/>
              </a:rPr>
              <a:t>Upon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detecting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an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attack,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the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system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will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trigger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alert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notifications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spc="-25" dirty="0">
                <a:latin typeface="Trebuchet MS"/>
                <a:cs typeface="Trebuchet MS"/>
              </a:rPr>
              <a:t>to </a:t>
            </a:r>
            <a:r>
              <a:rPr sz="1600" dirty="0">
                <a:latin typeface="Trebuchet MS"/>
                <a:cs typeface="Trebuchet MS"/>
              </a:rPr>
              <a:t>recommend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driver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intervention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(Level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3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automation)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for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vehicle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control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spc="-25" dirty="0">
                <a:latin typeface="Trebuchet MS"/>
                <a:cs typeface="Trebuchet MS"/>
              </a:rPr>
              <a:t>and </a:t>
            </a:r>
            <a:r>
              <a:rPr sz="1600" spc="-10" dirty="0">
                <a:latin typeface="Trebuchet MS"/>
                <a:cs typeface="Trebuchet MS"/>
              </a:rPr>
              <a:t>safety.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955381" y="700980"/>
            <a:ext cx="19900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Abstract</a:t>
            </a:r>
            <a:r>
              <a:rPr spc="-45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spc="-20" dirty="0"/>
              <a:t>Scope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17425" y="200667"/>
            <a:ext cx="71405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Detecting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false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data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injection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attack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vehicle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to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communication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connected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autonomous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vehicles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5850" y="834391"/>
            <a:ext cx="5715000" cy="27305"/>
          </a:xfrm>
          <a:custGeom>
            <a:avLst/>
            <a:gdLst/>
            <a:ahLst/>
            <a:cxnLst/>
            <a:rect l="l" t="t" r="r" b="b"/>
            <a:pathLst>
              <a:path w="5715000" h="27305">
                <a:moveTo>
                  <a:pt x="5714999" y="27299"/>
                </a:moveTo>
                <a:lnTo>
                  <a:pt x="0" y="27299"/>
                </a:lnTo>
                <a:lnTo>
                  <a:pt x="0" y="0"/>
                </a:lnTo>
                <a:lnTo>
                  <a:pt x="5714999" y="0"/>
                </a:lnTo>
                <a:lnTo>
                  <a:pt x="5714999" y="27299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9425" y="1082506"/>
            <a:ext cx="7689850" cy="317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33CC"/>
                </a:solidFill>
                <a:latin typeface="Trebuchet MS"/>
                <a:cs typeface="Trebuchet MS"/>
              </a:rPr>
              <a:t>Suggestions</a:t>
            </a:r>
            <a:r>
              <a:rPr sz="1800" b="1" spc="-6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0033CC"/>
                </a:solidFill>
                <a:latin typeface="Trebuchet MS"/>
                <a:cs typeface="Trebuchet MS"/>
              </a:rPr>
              <a:t>from</a:t>
            </a:r>
            <a:r>
              <a:rPr sz="1800" b="1" spc="-6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rgbClr val="0033CC"/>
                </a:solidFill>
                <a:latin typeface="Trebuchet MS"/>
                <a:cs typeface="Trebuchet MS"/>
              </a:rPr>
              <a:t>Panel</a:t>
            </a:r>
            <a:r>
              <a:rPr sz="1800" b="1" spc="-6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rgbClr val="0033CC"/>
                </a:solidFill>
                <a:latin typeface="Trebuchet MS"/>
                <a:cs typeface="Trebuchet MS"/>
              </a:rPr>
              <a:t>Members: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69"/>
              </a:spcBef>
            </a:pPr>
            <a:endParaRPr sz="1800" dirty="0">
              <a:latin typeface="Trebuchet MS"/>
              <a:cs typeface="Trebuchet MS"/>
            </a:endParaRPr>
          </a:p>
          <a:p>
            <a:pPr marL="469265" indent="-366395">
              <a:lnSpc>
                <a:spcPct val="100000"/>
              </a:lnSpc>
              <a:buFont typeface="Arial MT"/>
              <a:buChar char="●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Show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3d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simulation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illustrate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the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attack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scenarios.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65"/>
              </a:spcBef>
              <a:buFont typeface="Arial MT"/>
              <a:buChar char="●"/>
            </a:pPr>
            <a:endParaRPr sz="1800" dirty="0">
              <a:latin typeface="Trebuchet MS"/>
              <a:cs typeface="Trebuchet MS"/>
            </a:endParaRPr>
          </a:p>
          <a:p>
            <a:pPr marL="469265" indent="-366395">
              <a:lnSpc>
                <a:spcPct val="100000"/>
              </a:lnSpc>
              <a:spcBef>
                <a:spcPts val="5"/>
              </a:spcBef>
              <a:buFont typeface="Arial MT"/>
              <a:buChar char="●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Integrate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MobatSim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with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OpenStreetMap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for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better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visualization.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65"/>
              </a:spcBef>
              <a:buFont typeface="Arial MT"/>
              <a:buChar char="●"/>
            </a:pPr>
            <a:endParaRPr sz="1800" dirty="0">
              <a:latin typeface="Trebuchet MS"/>
              <a:cs typeface="Trebuchet MS"/>
            </a:endParaRPr>
          </a:p>
          <a:p>
            <a:pPr marL="469265" indent="-366395">
              <a:lnSpc>
                <a:spcPct val="100000"/>
              </a:lnSpc>
              <a:spcBef>
                <a:spcPts val="5"/>
              </a:spcBef>
              <a:buFont typeface="Arial MT"/>
              <a:buChar char="●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Check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cloud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connectivity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feasibility.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65"/>
              </a:spcBef>
              <a:buFont typeface="Arial MT"/>
              <a:buChar char="●"/>
            </a:pPr>
            <a:endParaRPr sz="1800" dirty="0">
              <a:latin typeface="Trebuchet MS"/>
              <a:cs typeface="Trebuchet MS"/>
            </a:endParaRPr>
          </a:p>
          <a:p>
            <a:pPr marL="469900" marR="5080" indent="-367030">
              <a:lnSpc>
                <a:spcPct val="100000"/>
              </a:lnSpc>
              <a:spcBef>
                <a:spcPts val="5"/>
              </a:spcBef>
              <a:buFont typeface="Arial MT"/>
              <a:buChar char="●"/>
              <a:tabLst>
                <a:tab pos="469900" algn="l"/>
              </a:tabLst>
            </a:pPr>
            <a:r>
              <a:rPr sz="1800" dirty="0">
                <a:latin typeface="Trebuchet MS"/>
                <a:cs typeface="Trebuchet MS"/>
              </a:rPr>
              <a:t>Show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collect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all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the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vehicle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data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which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can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be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sent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from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vehicle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0" dirty="0">
                <a:latin typeface="Trebuchet MS"/>
                <a:cs typeface="Trebuchet MS"/>
              </a:rPr>
              <a:t> cloud.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058505" y="494932"/>
            <a:ext cx="2886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Suggestions</a:t>
            </a:r>
            <a:r>
              <a:rPr spc="-50" dirty="0"/>
              <a:t> </a:t>
            </a:r>
            <a:r>
              <a:rPr dirty="0"/>
              <a:t>from</a:t>
            </a:r>
            <a:r>
              <a:rPr spc="-45" dirty="0"/>
              <a:t> </a:t>
            </a:r>
            <a:r>
              <a:rPr spc="-10" dirty="0"/>
              <a:t>Review</a:t>
            </a:r>
            <a:r>
              <a:rPr spc="-45" dirty="0"/>
              <a:t> </a:t>
            </a:r>
            <a:r>
              <a:rPr dirty="0"/>
              <a:t>-</a:t>
            </a:r>
            <a:r>
              <a:rPr spc="-45" dirty="0"/>
              <a:t> </a:t>
            </a:r>
            <a:r>
              <a:rPr spc="-50" dirty="0"/>
              <a:t>3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62575" y="163051"/>
            <a:ext cx="71405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Detecting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false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data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injection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attack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vehicle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to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communication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connected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autonomous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vehicles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7850" y="1097437"/>
            <a:ext cx="7658100" cy="3639185"/>
            <a:chOff x="857850" y="1097437"/>
            <a:chExt cx="7658100" cy="3639185"/>
          </a:xfrm>
        </p:grpSpPr>
        <p:sp>
          <p:nvSpPr>
            <p:cNvPr id="3" name="object 3"/>
            <p:cNvSpPr/>
            <p:nvPr/>
          </p:nvSpPr>
          <p:spPr>
            <a:xfrm>
              <a:off x="2008524" y="1097437"/>
              <a:ext cx="5715000" cy="27940"/>
            </a:xfrm>
            <a:custGeom>
              <a:avLst/>
              <a:gdLst/>
              <a:ahLst/>
              <a:cxnLst/>
              <a:rect l="l" t="t" r="r" b="b"/>
              <a:pathLst>
                <a:path w="5715000" h="27940">
                  <a:moveTo>
                    <a:pt x="5714999" y="27599"/>
                  </a:moveTo>
                  <a:lnTo>
                    <a:pt x="0" y="27599"/>
                  </a:lnTo>
                  <a:lnTo>
                    <a:pt x="0" y="0"/>
                  </a:lnTo>
                  <a:lnTo>
                    <a:pt x="5714999" y="0"/>
                  </a:lnTo>
                  <a:lnTo>
                    <a:pt x="5714999" y="27599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7850" y="1145687"/>
              <a:ext cx="7657500" cy="359092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966373" y="775556"/>
            <a:ext cx="1702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Trebuchet MS"/>
                <a:cs typeface="Trebuchet MS"/>
              </a:rPr>
              <a:t>Design</a:t>
            </a:r>
            <a:r>
              <a:rPr sz="1800" spc="-14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Trebuchet MS"/>
                <a:cs typeface="Trebuchet MS"/>
              </a:rPr>
              <a:t>Approach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44484" y="0"/>
            <a:ext cx="699515" cy="76882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82825" y="137914"/>
            <a:ext cx="71405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Detecting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false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data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injection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attack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vehicle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to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communication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connected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autonomous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vehicles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605450" cy="768824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425" y="1467292"/>
            <a:ext cx="7486015" cy="277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0033CC"/>
                </a:solidFill>
                <a:latin typeface="Trebuchet MS"/>
                <a:cs typeface="Trebuchet MS"/>
              </a:rPr>
              <a:t>Here</a:t>
            </a:r>
            <a:r>
              <a:rPr sz="1600" spc="-5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0033CC"/>
                </a:solidFill>
                <a:latin typeface="Trebuchet MS"/>
                <a:cs typeface="Trebuchet MS"/>
              </a:rPr>
              <a:t>are</a:t>
            </a:r>
            <a:r>
              <a:rPr sz="1600" spc="-5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0033CC"/>
                </a:solidFill>
                <a:latin typeface="Trebuchet MS"/>
                <a:cs typeface="Trebuchet MS"/>
              </a:rPr>
              <a:t>the</a:t>
            </a:r>
            <a:r>
              <a:rPr sz="1600" spc="-5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0033CC"/>
                </a:solidFill>
                <a:latin typeface="Trebuchet MS"/>
                <a:cs typeface="Trebuchet MS"/>
              </a:rPr>
              <a:t>steps</a:t>
            </a:r>
            <a:r>
              <a:rPr sz="1600" spc="-5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0033CC"/>
                </a:solidFill>
                <a:latin typeface="Trebuchet MS"/>
                <a:cs typeface="Trebuchet MS"/>
              </a:rPr>
              <a:t>involved</a:t>
            </a:r>
            <a:r>
              <a:rPr sz="1600" spc="-5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0033CC"/>
                </a:solidFill>
                <a:latin typeface="Trebuchet MS"/>
                <a:cs typeface="Trebuchet MS"/>
              </a:rPr>
              <a:t>in</a:t>
            </a:r>
            <a:r>
              <a:rPr sz="1600" spc="-5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0033CC"/>
                </a:solidFill>
                <a:latin typeface="Trebuchet MS"/>
                <a:cs typeface="Trebuchet MS"/>
              </a:rPr>
              <a:t>the</a:t>
            </a:r>
            <a:r>
              <a:rPr sz="1600" spc="-5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0033CC"/>
                </a:solidFill>
                <a:latin typeface="Trebuchet MS"/>
                <a:cs typeface="Trebuchet MS"/>
              </a:rPr>
              <a:t>design</a:t>
            </a:r>
            <a:r>
              <a:rPr sz="1600" spc="-5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0033CC"/>
                </a:solidFill>
                <a:latin typeface="Trebuchet MS"/>
                <a:cs typeface="Trebuchet MS"/>
              </a:rPr>
              <a:t>approach:</a:t>
            </a:r>
            <a:endParaRPr sz="1600">
              <a:latin typeface="Trebuchet MS"/>
              <a:cs typeface="Trebuchet MS"/>
            </a:endParaRPr>
          </a:p>
          <a:p>
            <a:pPr marL="12700" marR="993775" indent="254000">
              <a:lnSpc>
                <a:spcPct val="114999"/>
              </a:lnSpc>
              <a:spcBef>
                <a:spcPts val="1200"/>
              </a:spcBef>
              <a:buAutoNum type="arabicPeriod"/>
              <a:tabLst>
                <a:tab pos="266700" algn="l"/>
              </a:tabLst>
            </a:pPr>
            <a:r>
              <a:rPr sz="1600" b="1" spc="-10" dirty="0">
                <a:latin typeface="Trebuchet MS"/>
                <a:cs typeface="Trebuchet MS"/>
              </a:rPr>
              <a:t>Establishing/Setting</a:t>
            </a:r>
            <a:r>
              <a:rPr sz="1600" b="1" spc="-50" dirty="0">
                <a:latin typeface="Trebuchet MS"/>
                <a:cs typeface="Trebuchet MS"/>
              </a:rPr>
              <a:t> </a:t>
            </a:r>
            <a:r>
              <a:rPr sz="1600" b="1" dirty="0">
                <a:latin typeface="Trebuchet MS"/>
                <a:cs typeface="Trebuchet MS"/>
              </a:rPr>
              <a:t>up</a:t>
            </a:r>
            <a:r>
              <a:rPr sz="1600" b="1" spc="-50" dirty="0">
                <a:latin typeface="Trebuchet MS"/>
                <a:cs typeface="Trebuchet MS"/>
              </a:rPr>
              <a:t> </a:t>
            </a:r>
            <a:r>
              <a:rPr sz="1600" b="1" dirty="0">
                <a:latin typeface="Trebuchet MS"/>
                <a:cs typeface="Trebuchet MS"/>
              </a:rPr>
              <a:t>the</a:t>
            </a:r>
            <a:r>
              <a:rPr sz="1600" b="1" spc="-50" dirty="0">
                <a:latin typeface="Trebuchet MS"/>
                <a:cs typeface="Trebuchet MS"/>
              </a:rPr>
              <a:t> </a:t>
            </a:r>
            <a:r>
              <a:rPr sz="1600" b="1" dirty="0">
                <a:latin typeface="Trebuchet MS"/>
                <a:cs typeface="Trebuchet MS"/>
              </a:rPr>
              <a:t>environment</a:t>
            </a:r>
            <a:r>
              <a:rPr sz="1600" b="1" spc="-50" dirty="0">
                <a:latin typeface="Trebuchet MS"/>
                <a:cs typeface="Trebuchet MS"/>
              </a:rPr>
              <a:t> </a:t>
            </a:r>
            <a:r>
              <a:rPr sz="1600" b="1" dirty="0">
                <a:latin typeface="Trebuchet MS"/>
                <a:cs typeface="Trebuchet MS"/>
              </a:rPr>
              <a:t>for</a:t>
            </a:r>
            <a:r>
              <a:rPr sz="1600" b="1" spc="-50" dirty="0">
                <a:latin typeface="Trebuchet MS"/>
                <a:cs typeface="Trebuchet MS"/>
              </a:rPr>
              <a:t> </a:t>
            </a:r>
            <a:r>
              <a:rPr sz="1600" b="1" dirty="0">
                <a:latin typeface="Trebuchet MS"/>
                <a:cs typeface="Trebuchet MS"/>
              </a:rPr>
              <a:t>vehicle</a:t>
            </a:r>
            <a:r>
              <a:rPr sz="1600" b="1" spc="-50" dirty="0">
                <a:latin typeface="Trebuchet MS"/>
                <a:cs typeface="Trebuchet MS"/>
              </a:rPr>
              <a:t> </a:t>
            </a:r>
            <a:r>
              <a:rPr sz="1600" b="1" dirty="0">
                <a:latin typeface="Trebuchet MS"/>
                <a:cs typeface="Trebuchet MS"/>
              </a:rPr>
              <a:t>to</a:t>
            </a:r>
            <a:r>
              <a:rPr sz="1600" b="1" spc="-50" dirty="0">
                <a:latin typeface="Trebuchet MS"/>
                <a:cs typeface="Trebuchet MS"/>
              </a:rPr>
              <a:t> </a:t>
            </a:r>
            <a:r>
              <a:rPr sz="1600" b="1" dirty="0">
                <a:latin typeface="Trebuchet MS"/>
                <a:cs typeface="Trebuchet MS"/>
              </a:rPr>
              <a:t>cloud</a:t>
            </a:r>
            <a:r>
              <a:rPr sz="1600" b="1" spc="-50" dirty="0">
                <a:latin typeface="Trebuchet MS"/>
                <a:cs typeface="Trebuchet MS"/>
              </a:rPr>
              <a:t> </a:t>
            </a:r>
            <a:r>
              <a:rPr sz="1600" b="1" spc="-20" dirty="0">
                <a:latin typeface="Trebuchet MS"/>
                <a:cs typeface="Trebuchet MS"/>
              </a:rPr>
              <a:t>data </a:t>
            </a:r>
            <a:r>
              <a:rPr sz="1600" b="1" spc="-10" dirty="0">
                <a:latin typeface="Trebuchet MS"/>
                <a:cs typeface="Trebuchet MS"/>
              </a:rPr>
              <a:t>transmission:</a:t>
            </a:r>
            <a:endParaRPr sz="1600">
              <a:latin typeface="Trebuchet MS"/>
              <a:cs typeface="Trebuchet MS"/>
            </a:endParaRPr>
          </a:p>
          <a:p>
            <a:pPr marL="12700" marR="1146810">
              <a:lnSpc>
                <a:spcPct val="114999"/>
              </a:lnSpc>
              <a:spcBef>
                <a:spcPts val="300"/>
              </a:spcBef>
            </a:pPr>
            <a:r>
              <a:rPr sz="1600" dirty="0">
                <a:latin typeface="Trebuchet MS"/>
                <a:cs typeface="Trebuchet MS"/>
              </a:rPr>
              <a:t>This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step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involves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setting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up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simulation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part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for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v2c(vehicle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to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cloud) communication.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0"/>
              </a:spcBef>
            </a:pPr>
            <a:endParaRPr sz="1600">
              <a:latin typeface="Trebuchet MS"/>
              <a:cs typeface="Trebuchet MS"/>
            </a:endParaRPr>
          </a:p>
          <a:p>
            <a:pPr marL="12700" marR="5080" indent="254000">
              <a:lnSpc>
                <a:spcPct val="114999"/>
              </a:lnSpc>
              <a:buAutoNum type="arabicPeriod" startAt="2"/>
              <a:tabLst>
                <a:tab pos="266700" algn="l"/>
              </a:tabLst>
            </a:pPr>
            <a:r>
              <a:rPr sz="1600" b="1" spc="-10" dirty="0">
                <a:latin typeface="Trebuchet MS"/>
                <a:cs typeface="Trebuchet MS"/>
              </a:rPr>
              <a:t>Performing</a:t>
            </a:r>
            <a:r>
              <a:rPr sz="1600" b="1" spc="-65" dirty="0">
                <a:latin typeface="Trebuchet MS"/>
                <a:cs typeface="Trebuchet MS"/>
              </a:rPr>
              <a:t> </a:t>
            </a:r>
            <a:r>
              <a:rPr sz="1600" b="1" dirty="0">
                <a:latin typeface="Trebuchet MS"/>
                <a:cs typeface="Trebuchet MS"/>
              </a:rPr>
              <a:t>the</a:t>
            </a:r>
            <a:r>
              <a:rPr sz="1600" b="1" spc="-60" dirty="0">
                <a:latin typeface="Trebuchet MS"/>
                <a:cs typeface="Trebuchet MS"/>
              </a:rPr>
              <a:t> </a:t>
            </a:r>
            <a:r>
              <a:rPr sz="1600" b="1" spc="-10" dirty="0">
                <a:latin typeface="Trebuchet MS"/>
                <a:cs typeface="Trebuchet MS"/>
              </a:rPr>
              <a:t>False</a:t>
            </a:r>
            <a:r>
              <a:rPr sz="1600" b="1" spc="-60" dirty="0">
                <a:latin typeface="Trebuchet MS"/>
                <a:cs typeface="Trebuchet MS"/>
              </a:rPr>
              <a:t> </a:t>
            </a:r>
            <a:r>
              <a:rPr sz="1600" b="1" dirty="0">
                <a:latin typeface="Trebuchet MS"/>
                <a:cs typeface="Trebuchet MS"/>
              </a:rPr>
              <a:t>data</a:t>
            </a:r>
            <a:r>
              <a:rPr sz="1600" b="1" spc="-60" dirty="0">
                <a:latin typeface="Trebuchet MS"/>
                <a:cs typeface="Trebuchet MS"/>
              </a:rPr>
              <a:t> </a:t>
            </a:r>
            <a:r>
              <a:rPr sz="1600" b="1" dirty="0">
                <a:latin typeface="Trebuchet MS"/>
                <a:cs typeface="Trebuchet MS"/>
              </a:rPr>
              <a:t>injection</a:t>
            </a:r>
            <a:r>
              <a:rPr sz="1600" b="1" spc="-60" dirty="0">
                <a:latin typeface="Trebuchet MS"/>
                <a:cs typeface="Trebuchet MS"/>
              </a:rPr>
              <a:t> </a:t>
            </a:r>
            <a:r>
              <a:rPr sz="1600" b="1" dirty="0">
                <a:latin typeface="Trebuchet MS"/>
                <a:cs typeface="Trebuchet MS"/>
              </a:rPr>
              <a:t>attack</a:t>
            </a:r>
            <a:r>
              <a:rPr sz="1600" b="1" spc="-65" dirty="0">
                <a:latin typeface="Trebuchet MS"/>
                <a:cs typeface="Trebuchet MS"/>
              </a:rPr>
              <a:t> </a:t>
            </a:r>
            <a:r>
              <a:rPr sz="1600" b="1" dirty="0">
                <a:latin typeface="Trebuchet MS"/>
                <a:cs typeface="Trebuchet MS"/>
              </a:rPr>
              <a:t>on</a:t>
            </a:r>
            <a:r>
              <a:rPr sz="1600" b="1" spc="-60" dirty="0">
                <a:latin typeface="Trebuchet MS"/>
                <a:cs typeface="Trebuchet MS"/>
              </a:rPr>
              <a:t> </a:t>
            </a:r>
            <a:r>
              <a:rPr sz="1600" b="1" dirty="0">
                <a:latin typeface="Trebuchet MS"/>
                <a:cs typeface="Trebuchet MS"/>
              </a:rPr>
              <a:t>the</a:t>
            </a:r>
            <a:r>
              <a:rPr sz="1600" b="1" spc="-60" dirty="0">
                <a:latin typeface="Trebuchet MS"/>
                <a:cs typeface="Trebuchet MS"/>
              </a:rPr>
              <a:t> </a:t>
            </a:r>
            <a:r>
              <a:rPr sz="1600" b="1" dirty="0">
                <a:latin typeface="Trebuchet MS"/>
                <a:cs typeface="Trebuchet MS"/>
              </a:rPr>
              <a:t>cloud</a:t>
            </a:r>
            <a:r>
              <a:rPr sz="1600" b="1" spc="-60" dirty="0">
                <a:latin typeface="Trebuchet MS"/>
                <a:cs typeface="Trebuchet MS"/>
              </a:rPr>
              <a:t> </a:t>
            </a:r>
            <a:r>
              <a:rPr sz="1600" b="1" spc="-10" dirty="0">
                <a:latin typeface="Trebuchet MS"/>
                <a:cs typeface="Trebuchet MS"/>
              </a:rPr>
              <a:t>connected </a:t>
            </a:r>
            <a:r>
              <a:rPr sz="1600" b="1" dirty="0">
                <a:latin typeface="Trebuchet MS"/>
                <a:cs typeface="Trebuchet MS"/>
              </a:rPr>
              <a:t>autonomous</a:t>
            </a:r>
            <a:r>
              <a:rPr sz="1600" b="1" spc="-60" dirty="0">
                <a:latin typeface="Trebuchet MS"/>
                <a:cs typeface="Trebuchet MS"/>
              </a:rPr>
              <a:t> </a:t>
            </a:r>
            <a:r>
              <a:rPr sz="1600" b="1" spc="-10" dirty="0">
                <a:latin typeface="Trebuchet MS"/>
                <a:cs typeface="Trebuchet MS"/>
              </a:rPr>
              <a:t>vehicles:</a:t>
            </a:r>
            <a:r>
              <a:rPr sz="1600" b="1" spc="-7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This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step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depicts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the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attacker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injecting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false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data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into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spc="-25" dirty="0">
                <a:latin typeface="Trebuchet MS"/>
                <a:cs typeface="Trebuchet MS"/>
              </a:rPr>
              <a:t>the </a:t>
            </a:r>
            <a:r>
              <a:rPr sz="1600" spc="-10" dirty="0">
                <a:latin typeface="Trebuchet MS"/>
                <a:cs typeface="Trebuchet MS"/>
              </a:rPr>
              <a:t>communication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channel.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0" y="1185862"/>
            <a:ext cx="5715000" cy="27940"/>
          </a:xfrm>
          <a:custGeom>
            <a:avLst/>
            <a:gdLst/>
            <a:ahLst/>
            <a:cxnLst/>
            <a:rect l="l" t="t" r="r" b="b"/>
            <a:pathLst>
              <a:path w="5715000" h="27940">
                <a:moveTo>
                  <a:pt x="5714999" y="27449"/>
                </a:moveTo>
                <a:lnTo>
                  <a:pt x="0" y="27449"/>
                </a:lnTo>
                <a:lnTo>
                  <a:pt x="0" y="0"/>
                </a:lnTo>
                <a:lnTo>
                  <a:pt x="5714999" y="0"/>
                </a:lnTo>
                <a:lnTo>
                  <a:pt x="5714999" y="27449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7674" rIns="0" bIns="0" rtlCol="0">
            <a:spAutoFit/>
          </a:bodyPr>
          <a:lstStyle/>
          <a:p>
            <a:pPr marL="5497195">
              <a:lnSpc>
                <a:spcPct val="100000"/>
              </a:lnSpc>
              <a:spcBef>
                <a:spcPts val="100"/>
              </a:spcBef>
            </a:pPr>
            <a:r>
              <a:rPr dirty="0"/>
              <a:t>Design</a:t>
            </a:r>
            <a:r>
              <a:rPr spc="-140" dirty="0"/>
              <a:t> </a:t>
            </a:r>
            <a:r>
              <a:rPr spc="-10" dirty="0"/>
              <a:t>Approach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2825" y="137914"/>
            <a:ext cx="71405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Detecting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false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data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injection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attack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vehicle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to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communication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connected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autonomous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vehicles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5574" y="1670670"/>
            <a:ext cx="7635875" cy="214122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266700" indent="-254000">
              <a:lnSpc>
                <a:spcPct val="100000"/>
              </a:lnSpc>
              <a:spcBef>
                <a:spcPts val="685"/>
              </a:spcBef>
              <a:buAutoNum type="arabicPeriod" startAt="3"/>
              <a:tabLst>
                <a:tab pos="266700" algn="l"/>
              </a:tabLst>
            </a:pPr>
            <a:r>
              <a:rPr sz="1600" b="1" dirty="0">
                <a:latin typeface="Trebuchet MS"/>
                <a:cs typeface="Trebuchet MS"/>
              </a:rPr>
              <a:t>Detecting</a:t>
            </a:r>
            <a:r>
              <a:rPr sz="1600" b="1" spc="-70" dirty="0">
                <a:latin typeface="Trebuchet MS"/>
                <a:cs typeface="Trebuchet MS"/>
              </a:rPr>
              <a:t> </a:t>
            </a:r>
            <a:r>
              <a:rPr sz="1600" b="1" dirty="0">
                <a:latin typeface="Trebuchet MS"/>
                <a:cs typeface="Trebuchet MS"/>
              </a:rPr>
              <a:t>the</a:t>
            </a:r>
            <a:r>
              <a:rPr sz="1600" b="1" spc="-70" dirty="0">
                <a:latin typeface="Trebuchet MS"/>
                <a:cs typeface="Trebuchet MS"/>
              </a:rPr>
              <a:t> </a:t>
            </a:r>
            <a:r>
              <a:rPr sz="1600" b="1" dirty="0">
                <a:latin typeface="Trebuchet MS"/>
                <a:cs typeface="Trebuchet MS"/>
              </a:rPr>
              <a:t>false</a:t>
            </a:r>
            <a:r>
              <a:rPr sz="1600" b="1" spc="-70" dirty="0">
                <a:latin typeface="Trebuchet MS"/>
                <a:cs typeface="Trebuchet MS"/>
              </a:rPr>
              <a:t> </a:t>
            </a:r>
            <a:r>
              <a:rPr sz="1600" b="1" dirty="0">
                <a:latin typeface="Trebuchet MS"/>
                <a:cs typeface="Trebuchet MS"/>
              </a:rPr>
              <a:t>data</a:t>
            </a:r>
            <a:r>
              <a:rPr sz="1600" b="1" spc="-70" dirty="0">
                <a:latin typeface="Trebuchet MS"/>
                <a:cs typeface="Trebuchet MS"/>
              </a:rPr>
              <a:t> </a:t>
            </a:r>
            <a:r>
              <a:rPr sz="1600" b="1" dirty="0">
                <a:latin typeface="Trebuchet MS"/>
                <a:cs typeface="Trebuchet MS"/>
              </a:rPr>
              <a:t>injection</a:t>
            </a:r>
            <a:r>
              <a:rPr sz="1600" b="1" spc="-70" dirty="0">
                <a:latin typeface="Trebuchet MS"/>
                <a:cs typeface="Trebuchet MS"/>
              </a:rPr>
              <a:t> </a:t>
            </a:r>
            <a:r>
              <a:rPr sz="1600" b="1" spc="-10" dirty="0">
                <a:latin typeface="Trebuchet MS"/>
                <a:cs typeface="Trebuchet MS"/>
              </a:rPr>
              <a:t>attack:</a:t>
            </a:r>
            <a:endParaRPr sz="1600">
              <a:latin typeface="Trebuchet MS"/>
              <a:cs typeface="Trebuchet MS"/>
            </a:endParaRPr>
          </a:p>
          <a:p>
            <a:pPr marL="12700" marR="214629" indent="57150">
              <a:lnSpc>
                <a:spcPct val="114999"/>
              </a:lnSpc>
              <a:spcBef>
                <a:spcPts val="300"/>
              </a:spcBef>
            </a:pPr>
            <a:r>
              <a:rPr sz="1600" dirty="0">
                <a:latin typeface="Trebuchet MS"/>
                <a:cs typeface="Trebuchet MS"/>
              </a:rPr>
              <a:t>This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step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involves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monitoring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the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data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transmission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for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any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anomalies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that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could </a:t>
            </a:r>
            <a:r>
              <a:rPr sz="1600" dirty="0">
                <a:latin typeface="Trebuchet MS"/>
                <a:cs typeface="Trebuchet MS"/>
              </a:rPr>
              <a:t>indicate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false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data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injection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attack.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0"/>
              </a:spcBef>
            </a:pPr>
            <a:endParaRPr sz="1600">
              <a:latin typeface="Trebuchet MS"/>
              <a:cs typeface="Trebuchet MS"/>
            </a:endParaRPr>
          </a:p>
          <a:p>
            <a:pPr marL="12700" marR="5080" indent="254000">
              <a:lnSpc>
                <a:spcPct val="114999"/>
              </a:lnSpc>
              <a:buAutoNum type="arabicPeriod" startAt="4"/>
              <a:tabLst>
                <a:tab pos="266700" algn="l"/>
              </a:tabLst>
            </a:pPr>
            <a:r>
              <a:rPr sz="1600" b="1" dirty="0">
                <a:latin typeface="Trebuchet MS"/>
                <a:cs typeface="Trebuchet MS"/>
              </a:rPr>
              <a:t>Stopping</a:t>
            </a:r>
            <a:r>
              <a:rPr sz="1600" b="1" spc="-55" dirty="0">
                <a:latin typeface="Trebuchet MS"/>
                <a:cs typeface="Trebuchet MS"/>
              </a:rPr>
              <a:t> </a:t>
            </a:r>
            <a:r>
              <a:rPr sz="1600" b="1" dirty="0">
                <a:latin typeface="Trebuchet MS"/>
                <a:cs typeface="Trebuchet MS"/>
              </a:rPr>
              <a:t>the</a:t>
            </a:r>
            <a:r>
              <a:rPr sz="1600" b="1" spc="-55" dirty="0">
                <a:latin typeface="Trebuchet MS"/>
                <a:cs typeface="Trebuchet MS"/>
              </a:rPr>
              <a:t> </a:t>
            </a:r>
            <a:r>
              <a:rPr sz="1600" b="1" dirty="0">
                <a:latin typeface="Trebuchet MS"/>
                <a:cs typeface="Trebuchet MS"/>
              </a:rPr>
              <a:t>false</a:t>
            </a:r>
            <a:r>
              <a:rPr sz="1600" b="1" spc="-55" dirty="0">
                <a:latin typeface="Trebuchet MS"/>
                <a:cs typeface="Trebuchet MS"/>
              </a:rPr>
              <a:t> </a:t>
            </a:r>
            <a:r>
              <a:rPr sz="1600" b="1" dirty="0">
                <a:latin typeface="Trebuchet MS"/>
                <a:cs typeface="Trebuchet MS"/>
              </a:rPr>
              <a:t>data</a:t>
            </a:r>
            <a:r>
              <a:rPr sz="1600" b="1" spc="-60" dirty="0">
                <a:latin typeface="Trebuchet MS"/>
                <a:cs typeface="Trebuchet MS"/>
              </a:rPr>
              <a:t> </a:t>
            </a:r>
            <a:r>
              <a:rPr sz="1600" b="1" dirty="0">
                <a:latin typeface="Trebuchet MS"/>
                <a:cs typeface="Trebuchet MS"/>
              </a:rPr>
              <a:t>injection</a:t>
            </a:r>
            <a:r>
              <a:rPr sz="1600" b="1" spc="-60" dirty="0">
                <a:latin typeface="Trebuchet MS"/>
                <a:cs typeface="Trebuchet MS"/>
              </a:rPr>
              <a:t> </a:t>
            </a:r>
            <a:r>
              <a:rPr sz="1600" b="1" dirty="0">
                <a:latin typeface="Trebuchet MS"/>
                <a:cs typeface="Trebuchet MS"/>
              </a:rPr>
              <a:t>attack:</a:t>
            </a:r>
            <a:r>
              <a:rPr sz="1600" b="1" spc="-4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Once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false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data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injection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attack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spc="-25" dirty="0">
                <a:latin typeface="Trebuchet MS"/>
                <a:cs typeface="Trebuchet MS"/>
              </a:rPr>
              <a:t>is </a:t>
            </a:r>
            <a:r>
              <a:rPr sz="1600" dirty="0">
                <a:latin typeface="Trebuchet MS"/>
                <a:cs typeface="Trebuchet MS"/>
              </a:rPr>
              <a:t>detected,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the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system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can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take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steps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to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prevent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it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from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being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successful.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This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could </a:t>
            </a:r>
            <a:r>
              <a:rPr sz="1600" dirty="0">
                <a:latin typeface="Trebuchet MS"/>
                <a:cs typeface="Trebuchet MS"/>
              </a:rPr>
              <a:t>involve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alerting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the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driver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to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take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control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of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the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vehicle.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0" y="1185862"/>
            <a:ext cx="5715000" cy="27940"/>
          </a:xfrm>
          <a:custGeom>
            <a:avLst/>
            <a:gdLst/>
            <a:ahLst/>
            <a:cxnLst/>
            <a:rect l="l" t="t" r="r" b="b"/>
            <a:pathLst>
              <a:path w="5715000" h="27940">
                <a:moveTo>
                  <a:pt x="5714999" y="27599"/>
                </a:moveTo>
                <a:lnTo>
                  <a:pt x="0" y="27599"/>
                </a:lnTo>
                <a:lnTo>
                  <a:pt x="0" y="0"/>
                </a:lnTo>
                <a:lnTo>
                  <a:pt x="5714999" y="0"/>
                </a:lnTo>
                <a:lnTo>
                  <a:pt x="5714999" y="27599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7674" rIns="0" bIns="0" rtlCol="0">
            <a:spAutoFit/>
          </a:bodyPr>
          <a:lstStyle/>
          <a:p>
            <a:pPr marL="5497195">
              <a:lnSpc>
                <a:spcPct val="100000"/>
              </a:lnSpc>
              <a:spcBef>
                <a:spcPts val="100"/>
              </a:spcBef>
            </a:pPr>
            <a:r>
              <a:rPr dirty="0"/>
              <a:t>Design</a:t>
            </a:r>
            <a:r>
              <a:rPr spc="-140" dirty="0"/>
              <a:t> </a:t>
            </a:r>
            <a:r>
              <a:rPr spc="-10" dirty="0"/>
              <a:t>Approach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2825" y="137914"/>
            <a:ext cx="71405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Detecting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false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data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injection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attack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vehicle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to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communication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connected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autonomous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vehicles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2273</Words>
  <Application>Microsoft Office PowerPoint</Application>
  <PresentationFormat>On-screen Show (16:9)</PresentationFormat>
  <Paragraphs>271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Arial MT</vt:lpstr>
      <vt:lpstr>Calibri</vt:lpstr>
      <vt:lpstr>Roboto</vt:lpstr>
      <vt:lpstr>Trebuchet MS</vt:lpstr>
      <vt:lpstr>Office Theme</vt:lpstr>
      <vt:lpstr>PowerPoint Presentation</vt:lpstr>
      <vt:lpstr>Detecting false data injection attack on vehicle to cloud communication in cloud connected autonomous vehicles </vt:lpstr>
      <vt:lpstr>INTRODUCTION</vt:lpstr>
      <vt:lpstr>PROBLEM STATEMENT</vt:lpstr>
      <vt:lpstr>Abstract and Scope</vt:lpstr>
      <vt:lpstr>Suggestions from Review - 3</vt:lpstr>
      <vt:lpstr>PowerPoint Presentation</vt:lpstr>
      <vt:lpstr>Design Approach</vt:lpstr>
      <vt:lpstr>Design Approach</vt:lpstr>
      <vt:lpstr>Design Approach</vt:lpstr>
      <vt:lpstr>Design Approach</vt:lpstr>
      <vt:lpstr>Design Approach</vt:lpstr>
      <vt:lpstr>Cloud Architecture</vt:lpstr>
      <vt:lpstr>Cloud Architecture</vt:lpstr>
      <vt:lpstr>Cloud Services</vt:lpstr>
      <vt:lpstr>Cloud Services</vt:lpstr>
      <vt:lpstr>Design Approach</vt:lpstr>
      <vt:lpstr>Design Approach</vt:lpstr>
      <vt:lpstr>Design Approach</vt:lpstr>
      <vt:lpstr>Design Approach</vt:lpstr>
      <vt:lpstr>Design Approach</vt:lpstr>
      <vt:lpstr>Design Approach</vt:lpstr>
      <vt:lpstr>Design Approach</vt:lpstr>
      <vt:lpstr>Design Approach</vt:lpstr>
      <vt:lpstr>Design Constraints &amp; Dependencies</vt:lpstr>
      <vt:lpstr>Design Description</vt:lpstr>
      <vt:lpstr>Project Progress</vt:lpstr>
      <vt:lpstr>Technologies used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ESA_PRESENTATION</dc:title>
  <dc:creator>Thrisha</dc:creator>
  <cp:lastModifiedBy>Deeksha yr</cp:lastModifiedBy>
  <cp:revision>1</cp:revision>
  <dcterms:created xsi:type="dcterms:W3CDTF">2025-02-18T07:37:38Z</dcterms:created>
  <dcterms:modified xsi:type="dcterms:W3CDTF">2025-02-18T07:50:48Z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2025-02-18T00:00:00Z</vt:filetime>
  </property>
  <property fmtid="{D5CDD505-2E9C-101B-9397-08002B2CF9AE}" pid="3" name="Creator">
    <vt:lpwstr>Google</vt:lpwstr>
  </property>
  <property fmtid="{D5CDD505-2E9C-101B-9397-08002B2CF9AE}" pid="4" name="LastSaved">
    <vt:filetime>2025-02-18T00:00:00Z</vt:filetime>
  </property>
</Properties>
</file>