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6" r:id="rId3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37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449"/>
                </a:moveTo>
                <a:lnTo>
                  <a:pt x="0" y="2744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44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025" y="1215909"/>
            <a:ext cx="3181985" cy="261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0033C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4484" y="0"/>
            <a:ext cx="699515" cy="768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751" y="669006"/>
            <a:ext cx="7626496" cy="535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349" y="1389211"/>
            <a:ext cx="6951300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8270" y="4846935"/>
            <a:ext cx="19443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0" dirty="0"/>
              <a:t>TEJA_HARSHITH_GOPIKRISHNA_DIGVIJAY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0112" y="4846935"/>
            <a:ext cx="1797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ile/d/1J9I45cTkN4uG8vBMj0sOFHTP9rwprHBN/previ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009132"/>
            <a:ext cx="7814015" cy="2808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660"/>
              </a:spcBef>
            </a:pPr>
            <a:r>
              <a:rPr lang="en-IN" sz="3200" b="1" dirty="0">
                <a:latin typeface="Trebuchet MS"/>
                <a:cs typeface="Trebuchet MS"/>
              </a:rPr>
              <a:t>Project</a:t>
            </a:r>
            <a:r>
              <a:rPr lang="en-IN" sz="3200" b="1" spc="-70" dirty="0">
                <a:latin typeface="Trebuchet MS"/>
                <a:cs typeface="Trebuchet MS"/>
              </a:rPr>
              <a:t> </a:t>
            </a:r>
            <a:r>
              <a:rPr lang="en-IN" sz="3200" b="1" dirty="0">
                <a:latin typeface="Trebuchet MS"/>
                <a:cs typeface="Trebuchet MS"/>
              </a:rPr>
              <a:t>Title</a:t>
            </a:r>
            <a:r>
              <a:rPr lang="en-IN" sz="3200" b="1" spc="-4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:Detecting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false</a:t>
            </a:r>
            <a:r>
              <a:rPr lang="en-IN" sz="3200" spc="-5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data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injection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attack</a:t>
            </a:r>
            <a:r>
              <a:rPr lang="en-IN" sz="3200" spc="-5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on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vehicle</a:t>
            </a:r>
            <a:r>
              <a:rPr lang="en-IN" sz="3200" spc="-4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to</a:t>
            </a:r>
            <a:r>
              <a:rPr lang="en-IN" sz="3200" spc="-50" dirty="0">
                <a:latin typeface="Trebuchet MS"/>
                <a:cs typeface="Trebuchet MS"/>
              </a:rPr>
              <a:t> </a:t>
            </a:r>
            <a:r>
              <a:rPr lang="en-IN" sz="3200" spc="-10" dirty="0">
                <a:latin typeface="Trebuchet MS"/>
                <a:cs typeface="Trebuchet MS"/>
              </a:rPr>
              <a:t>cloud communication</a:t>
            </a:r>
            <a:r>
              <a:rPr lang="en-IN" sz="3200" spc="-3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in</a:t>
            </a:r>
            <a:r>
              <a:rPr lang="en-IN" sz="3200" spc="-30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cloud</a:t>
            </a:r>
            <a:r>
              <a:rPr lang="en-IN" sz="3200" spc="-35" dirty="0">
                <a:latin typeface="Trebuchet MS"/>
                <a:cs typeface="Trebuchet MS"/>
              </a:rPr>
              <a:t> </a:t>
            </a:r>
            <a:r>
              <a:rPr lang="en-IN" sz="3200" dirty="0">
                <a:latin typeface="Trebuchet MS"/>
                <a:cs typeface="Trebuchet MS"/>
              </a:rPr>
              <a:t>connected</a:t>
            </a:r>
            <a:r>
              <a:rPr lang="en-IN" sz="3200" spc="-30" dirty="0">
                <a:latin typeface="Trebuchet MS"/>
                <a:cs typeface="Trebuchet MS"/>
              </a:rPr>
              <a:t> </a:t>
            </a:r>
            <a:r>
              <a:rPr lang="en-IN" sz="3200" spc="-10" dirty="0">
                <a:latin typeface="Trebuchet MS"/>
                <a:cs typeface="Trebuchet MS"/>
              </a:rPr>
              <a:t>autonomous</a:t>
            </a:r>
            <a:r>
              <a:rPr lang="en-IN" sz="3200" spc="-35" dirty="0">
                <a:latin typeface="Trebuchet MS"/>
                <a:cs typeface="Trebuchet MS"/>
              </a:rPr>
              <a:t> </a:t>
            </a:r>
            <a:r>
              <a:rPr lang="en-IN" sz="3200" spc="-10" dirty="0">
                <a:latin typeface="Trebuchet MS"/>
                <a:cs typeface="Trebuchet MS"/>
              </a:rPr>
              <a:t>vehicles.</a:t>
            </a:r>
            <a:endParaRPr lang="en-IN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endParaRPr lang="en-IN"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49" y="1311614"/>
            <a:ext cx="8372475" cy="3265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Setup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&amp;</a:t>
            </a:r>
            <a:r>
              <a:rPr sz="17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7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0033CC"/>
                </a:solidFill>
                <a:latin typeface="Trebuchet MS"/>
                <a:cs typeface="Trebuchet MS"/>
              </a:rPr>
              <a:t>Integration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5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5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Simulation</a:t>
            </a:r>
            <a:r>
              <a:rPr sz="15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with</a:t>
            </a:r>
            <a:r>
              <a:rPr sz="15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MOBATSim: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Using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MOBATSim,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MATLAB-</a:t>
            </a:r>
            <a:r>
              <a:rPr sz="1500" dirty="0">
                <a:latin typeface="Trebuchet MS"/>
                <a:cs typeface="Trebuchet MS"/>
              </a:rPr>
              <a:t>based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simulation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framework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autonomous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traffic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simulations.</a:t>
            </a:r>
            <a:endParaRPr sz="1500">
              <a:latin typeface="Trebuchet MS"/>
              <a:cs typeface="Trebuchet MS"/>
            </a:endParaRPr>
          </a:p>
          <a:p>
            <a:pPr marL="469900" marR="127635" indent="-34417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500" spc="-10" dirty="0">
                <a:latin typeface="Trebuchet MS"/>
                <a:cs typeface="Trebuchet MS"/>
              </a:rPr>
              <a:t>Customizable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models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code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automated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driving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systems,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including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path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planning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and </a:t>
            </a:r>
            <a:r>
              <a:rPr sz="1500" spc="-10" dirty="0">
                <a:latin typeface="Trebuchet MS"/>
                <a:cs typeface="Trebuchet MS"/>
              </a:rPr>
              <a:t>control.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Simulate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dynamics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sensor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within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controlled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environment.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Compatible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integration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5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Integration</a:t>
            </a:r>
            <a:r>
              <a:rPr sz="15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for</a:t>
            </a:r>
            <a:r>
              <a:rPr sz="15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5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0033CC"/>
                </a:solidFill>
                <a:latin typeface="Trebuchet MS"/>
                <a:cs typeface="Trebuchet MS"/>
              </a:rPr>
              <a:t>Transmission: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Deploying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infrastructure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on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AWS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(Amazon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Web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Services).</a:t>
            </a:r>
            <a:endParaRPr sz="1500">
              <a:latin typeface="Trebuchet MS"/>
              <a:cs typeface="Trebuchet MS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rebuchet MS"/>
                <a:cs typeface="Trebuchet MS"/>
              </a:rPr>
              <a:t>Facilitates</a:t>
            </a:r>
            <a:r>
              <a:rPr sz="1500" spc="-10" dirty="0">
                <a:latin typeface="Trebuchet MS"/>
                <a:cs typeface="Trebuchet MS"/>
              </a:rPr>
              <a:t> real-</a:t>
            </a:r>
            <a:r>
              <a:rPr sz="1500" dirty="0">
                <a:latin typeface="Trebuchet MS"/>
                <a:cs typeface="Trebuchet MS"/>
              </a:rPr>
              <a:t>time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vehicle-to-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communication.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800" y="1282700"/>
            <a:ext cx="2331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400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Simulation</a:t>
            </a:r>
            <a:r>
              <a:rPr sz="1400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Front-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2457" y="1922780"/>
            <a:ext cx="33420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Successfully</a:t>
            </a:r>
            <a:r>
              <a:rPr sz="14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tested</a:t>
            </a:r>
            <a:r>
              <a:rPr sz="14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for</a:t>
            </a:r>
            <a:r>
              <a:rPr sz="14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4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connectivity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00" y="1617000"/>
            <a:ext cx="3214845" cy="28150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7320" y="2319962"/>
            <a:ext cx="5346752" cy="206247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375" y="1512975"/>
            <a:ext cx="3375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2D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visualization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path</a:t>
            </a:r>
            <a:r>
              <a:rPr sz="1400" spc="-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2070" y="1512975"/>
            <a:ext cx="11214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CC"/>
                </a:solidFill>
                <a:latin typeface="Trebuchet MS"/>
                <a:cs typeface="Trebuchet MS"/>
              </a:rPr>
              <a:t>3D</a:t>
            </a:r>
            <a:r>
              <a:rPr sz="14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rebuchet MS"/>
                <a:cs typeface="Trebuchet MS"/>
              </a:rPr>
              <a:t>Simulation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921787"/>
            <a:ext cx="4780298" cy="2845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423" y="1921787"/>
            <a:ext cx="3906498" cy="226638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19811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425" y="1398899"/>
            <a:ext cx="737362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490855" indent="-225425" algn="just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66065" algn="l"/>
              </a:tabLst>
            </a:pPr>
            <a:r>
              <a:rPr sz="1500" spc="-10" dirty="0">
                <a:latin typeface="Trebuchet MS"/>
                <a:cs typeface="Trebuchet MS"/>
              </a:rPr>
              <a:t>Frontend: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frontend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layer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interface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users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vehicles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to 	</a:t>
            </a:r>
            <a:r>
              <a:rPr sz="1500" dirty="0">
                <a:latin typeface="Trebuchet MS"/>
                <a:cs typeface="Trebuchet MS"/>
              </a:rPr>
              <a:t>interact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with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system.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web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interface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monitoring 	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Trebuchet MS"/>
              <a:buAutoNum type="alphaLcPeriod"/>
            </a:pPr>
            <a:endParaRPr sz="1500">
              <a:latin typeface="Trebuchet MS"/>
              <a:cs typeface="Trebuchet MS"/>
            </a:endParaRPr>
          </a:p>
          <a:p>
            <a:pPr marL="243840" marR="530225" indent="-231775" algn="just">
              <a:lnSpc>
                <a:spcPct val="100000"/>
              </a:lnSpc>
              <a:buAutoNum type="alphaLcPeriod"/>
              <a:tabLst>
                <a:tab pos="266065" algn="l"/>
              </a:tabLst>
            </a:pPr>
            <a:r>
              <a:rPr sz="1500" spc="-10" dirty="0">
                <a:latin typeface="Trebuchet MS"/>
                <a:cs typeface="Trebuchet MS"/>
              </a:rPr>
              <a:t>Backend: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backend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layer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manages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core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functionality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system.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It 	</a:t>
            </a:r>
            <a:r>
              <a:rPr sz="1500" dirty="0">
                <a:latin typeface="Trebuchet MS"/>
                <a:cs typeface="Trebuchet MS"/>
              </a:rPr>
              <a:t>includes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several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components: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Trebuchet MS"/>
              <a:buAutoNum type="alphaLcPeriod"/>
            </a:pPr>
            <a:endParaRPr sz="1500">
              <a:latin typeface="Trebuchet MS"/>
              <a:cs typeface="Trebuchet MS"/>
            </a:endParaRPr>
          </a:p>
          <a:p>
            <a:pPr marL="638810" marR="156845" lvl="1" indent="-169545" algn="just">
              <a:lnSpc>
                <a:spcPct val="100000"/>
              </a:lnSpc>
              <a:buAutoNum type="romanLcPeriod"/>
              <a:tabLst>
                <a:tab pos="723265" algn="l"/>
              </a:tabLst>
            </a:pPr>
            <a:r>
              <a:rPr sz="1500" dirty="0">
                <a:latin typeface="Trebuchet MS"/>
                <a:cs typeface="Trebuchet MS"/>
              </a:rPr>
              <a:t>API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Gateway: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Acts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single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entry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point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communication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between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the 	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simulation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cloud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services.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routes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requests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appropriate 	</a:t>
            </a:r>
            <a:r>
              <a:rPr sz="1500" dirty="0">
                <a:latin typeface="Trebuchet MS"/>
                <a:cs typeface="Trebuchet MS"/>
              </a:rPr>
              <a:t>microservices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handles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authentication.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55"/>
              </a:spcBef>
              <a:buFont typeface="Trebuchet MS"/>
              <a:buAutoNum type="romanLcPeriod"/>
            </a:pPr>
            <a:endParaRPr sz="1500">
              <a:latin typeface="Trebuchet MS"/>
              <a:cs typeface="Trebuchet MS"/>
            </a:endParaRPr>
          </a:p>
          <a:p>
            <a:pPr marL="702945" marR="5080" lvl="1" indent="-233679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723265" algn="l"/>
              </a:tabLst>
            </a:pPr>
            <a:r>
              <a:rPr sz="1500" dirty="0">
                <a:latin typeface="Trebuchet MS"/>
                <a:cs typeface="Trebuchet MS"/>
              </a:rPr>
              <a:t>Microservices: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Modular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components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responsible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specific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tasks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such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data 	</a:t>
            </a:r>
            <a:r>
              <a:rPr sz="1500" spc="-10" dirty="0">
                <a:latin typeface="Trebuchet MS"/>
                <a:cs typeface="Trebuchet MS"/>
              </a:rPr>
              <a:t>ingestion,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validation,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processing,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storage.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Each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microservice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designed 	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handle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specific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function.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194935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6625" y="1398899"/>
            <a:ext cx="69265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marR="443865" indent="-254000">
              <a:lnSpc>
                <a:spcPct val="100000"/>
              </a:lnSpc>
              <a:spcBef>
                <a:spcPts val="100"/>
              </a:spcBef>
              <a:buAutoNum type="romanLcPeriod" startAt="3"/>
              <a:tabLst>
                <a:tab pos="266065" algn="l"/>
                <a:tab pos="299085" algn="l"/>
              </a:tabLst>
            </a:pP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-10" dirty="0">
                <a:latin typeface="Trebuchet MS"/>
                <a:cs typeface="Trebuchet MS"/>
              </a:rPr>
              <a:t>Database: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scalable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reliable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database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will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used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store </a:t>
            </a:r>
            <a:r>
              <a:rPr sz="1500" dirty="0">
                <a:latin typeface="Trebuchet MS"/>
                <a:cs typeface="Trebuchet MS"/>
              </a:rPr>
              <a:t>vehicle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data.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will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relational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database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it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capable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of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storing </a:t>
            </a:r>
            <a:r>
              <a:rPr sz="1500" spc="-20" dirty="0">
                <a:latin typeface="Trebuchet MS"/>
                <a:cs typeface="Trebuchet MS"/>
              </a:rPr>
              <a:t>time-</a:t>
            </a:r>
            <a:r>
              <a:rPr sz="1500" dirty="0">
                <a:latin typeface="Trebuchet MS"/>
                <a:cs typeface="Trebuchet MS"/>
              </a:rPr>
              <a:t>series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efficiently.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Trebuchet MS"/>
              <a:buAutoNum type="romanLcPeriod" startAt="3"/>
            </a:pPr>
            <a:endParaRPr sz="1500">
              <a:latin typeface="Trebuchet MS"/>
              <a:cs typeface="Trebuchet MS"/>
            </a:endParaRPr>
          </a:p>
          <a:p>
            <a:pPr marL="12700" marR="303530" indent="247015">
              <a:lnSpc>
                <a:spcPct val="100000"/>
              </a:lnSpc>
              <a:buAutoNum type="romanLcPeriod" startAt="3"/>
              <a:tabLst>
                <a:tab pos="259715" algn="l"/>
              </a:tabLst>
            </a:pPr>
            <a:r>
              <a:rPr sz="1500" dirty="0">
                <a:latin typeface="Trebuchet MS"/>
                <a:cs typeface="Trebuchet MS"/>
              </a:rPr>
              <a:t>Security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Layer: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This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is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where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implement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our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security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measures,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i.e,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 </a:t>
            </a:r>
            <a:r>
              <a:rPr sz="1500" dirty="0">
                <a:latin typeface="Trebuchet MS"/>
                <a:cs typeface="Trebuchet MS"/>
              </a:rPr>
              <a:t>intrusion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detection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safeguard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against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false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data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injection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attacks.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Font typeface="Trebuchet MS"/>
              <a:buAutoNum type="romanLcPeriod" startAt="3"/>
            </a:pPr>
            <a:endParaRPr sz="1500">
              <a:latin typeface="Trebuchet MS"/>
              <a:cs typeface="Trebuchet MS"/>
            </a:endParaRPr>
          </a:p>
          <a:p>
            <a:pPr marL="12700" marR="5080" indent="193675">
              <a:lnSpc>
                <a:spcPct val="100000"/>
              </a:lnSpc>
              <a:buAutoNum type="romanLcPeriod" startAt="3"/>
              <a:tabLst>
                <a:tab pos="206375" algn="l"/>
              </a:tabLst>
            </a:pPr>
            <a:r>
              <a:rPr sz="1500" dirty="0">
                <a:latin typeface="Trebuchet MS"/>
                <a:cs typeface="Trebuchet MS"/>
              </a:rPr>
              <a:t>Monitoring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Logging: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Tools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monitoring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system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health,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performance,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and </a:t>
            </a:r>
            <a:r>
              <a:rPr sz="1500" dirty="0">
                <a:latin typeface="Trebuchet MS"/>
                <a:cs typeface="Trebuchet MS"/>
              </a:rPr>
              <a:t>logging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activities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for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troubleshooting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purposes.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6769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25" dirty="0"/>
              <a:t> </a:t>
            </a:r>
            <a:r>
              <a:rPr spc="-10" dirty="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111760" indent="225425">
              <a:lnSpc>
                <a:spcPct val="100000"/>
              </a:lnSpc>
              <a:spcBef>
                <a:spcPts val="100"/>
              </a:spcBef>
              <a:buAutoNum type="alphaLcPeriod"/>
              <a:tabLst>
                <a:tab pos="258445" algn="l"/>
              </a:tabLst>
            </a:pP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Ingestion</a:t>
            </a:r>
            <a:r>
              <a:rPr spc="-35" dirty="0"/>
              <a:t> </a:t>
            </a:r>
            <a:r>
              <a:rPr dirty="0"/>
              <a:t>Service:</a:t>
            </a:r>
            <a:r>
              <a:rPr spc="-35" dirty="0"/>
              <a:t> </a:t>
            </a:r>
            <a:r>
              <a:rPr spc="-10" dirty="0"/>
              <a:t>Responsible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receiving</a:t>
            </a:r>
            <a:r>
              <a:rPr spc="-3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vehicle simulation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25" dirty="0"/>
              <a:t>MATLAB</a:t>
            </a:r>
            <a:r>
              <a:rPr spc="-50" dirty="0"/>
              <a:t> </a:t>
            </a:r>
            <a:r>
              <a:rPr dirty="0"/>
              <a:t>Simulink.</a:t>
            </a:r>
            <a:r>
              <a:rPr spc="-55" dirty="0"/>
              <a:t> </a:t>
            </a:r>
            <a:r>
              <a:rPr dirty="0"/>
              <a:t>It</a:t>
            </a:r>
            <a:r>
              <a:rPr spc="-50" dirty="0"/>
              <a:t> </a:t>
            </a:r>
            <a:r>
              <a:rPr dirty="0"/>
              <a:t>should</a:t>
            </a:r>
            <a:r>
              <a:rPr spc="-55" dirty="0"/>
              <a:t> </a:t>
            </a:r>
            <a:r>
              <a:rPr dirty="0"/>
              <a:t>handle</a:t>
            </a:r>
            <a:r>
              <a:rPr spc="-55" dirty="0"/>
              <a:t> </a:t>
            </a:r>
            <a:r>
              <a:rPr dirty="0"/>
              <a:t>incoming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streams </a:t>
            </a:r>
            <a:r>
              <a:rPr spc="-20" dirty="0"/>
              <a:t>efficiently,</a:t>
            </a:r>
            <a:r>
              <a:rPr spc="-45" dirty="0"/>
              <a:t> </a:t>
            </a:r>
            <a:r>
              <a:rPr dirty="0"/>
              <a:t>perform</a:t>
            </a:r>
            <a:r>
              <a:rPr spc="-40" dirty="0"/>
              <a:t> </a:t>
            </a:r>
            <a:r>
              <a:rPr dirty="0"/>
              <a:t>initial</a:t>
            </a:r>
            <a:r>
              <a:rPr spc="-45" dirty="0"/>
              <a:t> </a:t>
            </a:r>
            <a:r>
              <a:rPr dirty="0"/>
              <a:t>validation,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pass</a:t>
            </a:r>
            <a:r>
              <a:rPr spc="-40" dirty="0"/>
              <a:t> </a:t>
            </a:r>
            <a:r>
              <a:rPr dirty="0"/>
              <a:t>validated</a:t>
            </a:r>
            <a:r>
              <a:rPr spc="-4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processing pipeline.</a:t>
            </a:r>
          </a:p>
          <a:p>
            <a:pPr marL="19685">
              <a:lnSpc>
                <a:spcPct val="100000"/>
              </a:lnSpc>
              <a:spcBef>
                <a:spcPts val="655"/>
              </a:spcBef>
              <a:buFont typeface="Trebuchet MS"/>
              <a:buAutoNum type="alphaLcPeriod"/>
            </a:pPr>
            <a:endParaRPr spc="-10" dirty="0"/>
          </a:p>
          <a:p>
            <a:pPr marL="32384" marR="6985" indent="231775">
              <a:lnSpc>
                <a:spcPct val="100000"/>
              </a:lnSpc>
              <a:buAutoNum type="alphaLcPeriod"/>
              <a:tabLst>
                <a:tab pos="264795" algn="l"/>
              </a:tabLst>
            </a:pP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Validation</a:t>
            </a:r>
            <a:r>
              <a:rPr spc="-50" dirty="0"/>
              <a:t> </a:t>
            </a:r>
            <a:r>
              <a:rPr dirty="0"/>
              <a:t>Service:</a:t>
            </a:r>
            <a:r>
              <a:rPr spc="-50" dirty="0"/>
              <a:t> </a:t>
            </a:r>
            <a:r>
              <a:rPr spc="-10" dirty="0"/>
              <a:t>Validates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received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ensure</a:t>
            </a:r>
            <a:r>
              <a:rPr spc="-50" dirty="0"/>
              <a:t> </a:t>
            </a:r>
            <a:r>
              <a:rPr dirty="0"/>
              <a:t>its</a:t>
            </a:r>
            <a:r>
              <a:rPr spc="-45" dirty="0"/>
              <a:t> </a:t>
            </a:r>
            <a:r>
              <a:rPr spc="-10" dirty="0"/>
              <a:t>integrity</a:t>
            </a:r>
            <a:r>
              <a:rPr spc="50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30" dirty="0"/>
              <a:t>authenticity.</a:t>
            </a:r>
            <a:r>
              <a:rPr spc="-8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spc="-10" dirty="0"/>
              <a:t>suspicious</a:t>
            </a:r>
            <a:r>
              <a:rPr spc="-3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3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flagged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30" dirty="0"/>
              <a:t> </a:t>
            </a:r>
            <a:r>
              <a:rPr spc="-10" dirty="0"/>
              <a:t>investigation.</a:t>
            </a:r>
          </a:p>
          <a:p>
            <a:pPr marL="19685">
              <a:lnSpc>
                <a:spcPct val="100000"/>
              </a:lnSpc>
              <a:spcBef>
                <a:spcPts val="660"/>
              </a:spcBef>
              <a:buFont typeface="Trebuchet MS"/>
              <a:buAutoNum type="alphaLcPeriod"/>
            </a:pPr>
            <a:endParaRPr spc="-10" dirty="0"/>
          </a:p>
          <a:p>
            <a:pPr marL="32384" marR="5080" indent="219710">
              <a:lnSpc>
                <a:spcPct val="100000"/>
              </a:lnSpc>
              <a:buAutoNum type="alphaLcPeriod"/>
              <a:tabLst>
                <a:tab pos="252729" algn="l"/>
              </a:tabLst>
            </a:pPr>
            <a:r>
              <a:rPr dirty="0"/>
              <a:t>Data</a:t>
            </a:r>
            <a:r>
              <a:rPr spc="-45" dirty="0"/>
              <a:t> </a:t>
            </a:r>
            <a:r>
              <a:rPr spc="-10" dirty="0"/>
              <a:t>Processing</a:t>
            </a:r>
            <a:r>
              <a:rPr spc="-45" dirty="0"/>
              <a:t> </a:t>
            </a:r>
            <a:r>
              <a:rPr dirty="0"/>
              <a:t>Service:</a:t>
            </a:r>
            <a:r>
              <a:rPr spc="-40" dirty="0"/>
              <a:t> </a:t>
            </a:r>
            <a:r>
              <a:rPr spc="-10" dirty="0"/>
              <a:t>Processes</a:t>
            </a:r>
            <a:r>
              <a:rPr spc="-45" dirty="0"/>
              <a:t> </a:t>
            </a:r>
            <a:r>
              <a:rPr dirty="0"/>
              <a:t>validated</a:t>
            </a:r>
            <a:r>
              <a:rPr spc="-4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preparing</a:t>
            </a:r>
            <a:r>
              <a:rPr spc="-4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enter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intrusion</a:t>
            </a:r>
            <a:r>
              <a:rPr spc="-55" dirty="0"/>
              <a:t> </a:t>
            </a:r>
            <a:r>
              <a:rPr dirty="0"/>
              <a:t>detection</a:t>
            </a:r>
            <a:r>
              <a:rPr spc="-55" dirty="0"/>
              <a:t> </a:t>
            </a:r>
            <a:r>
              <a:rPr dirty="0"/>
              <a:t>system.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perform</a:t>
            </a:r>
            <a:r>
              <a:rPr spc="-55" dirty="0"/>
              <a:t> </a:t>
            </a:r>
            <a:r>
              <a:rPr dirty="0"/>
              <a:t>tasks</a:t>
            </a:r>
            <a:r>
              <a:rPr spc="-55" dirty="0"/>
              <a:t> </a:t>
            </a:r>
            <a:r>
              <a:rPr dirty="0"/>
              <a:t>like</a:t>
            </a:r>
            <a:r>
              <a:rPr spc="-55" dirty="0"/>
              <a:t> </a:t>
            </a:r>
            <a:r>
              <a:rPr dirty="0"/>
              <a:t>aggregation,</a:t>
            </a:r>
            <a:r>
              <a:rPr spc="-55" dirty="0"/>
              <a:t> </a:t>
            </a:r>
            <a:r>
              <a:rPr dirty="0"/>
              <a:t>filtering,</a:t>
            </a:r>
            <a:r>
              <a:rPr spc="-55" dirty="0"/>
              <a:t> </a:t>
            </a:r>
            <a:r>
              <a:rPr spc="-25" dirty="0"/>
              <a:t>and </a:t>
            </a:r>
            <a:r>
              <a:rPr dirty="0"/>
              <a:t>feature</a:t>
            </a:r>
            <a:r>
              <a:rPr spc="-45" dirty="0"/>
              <a:t> </a:t>
            </a:r>
            <a:r>
              <a:rPr dirty="0"/>
              <a:t>extraction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derive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0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vehicle</a:t>
            </a:r>
            <a:r>
              <a:rPr spc="-40" dirty="0"/>
              <a:t> </a:t>
            </a:r>
            <a:r>
              <a:rPr spc="-10" dirty="0"/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6769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25" dirty="0"/>
              <a:t> </a:t>
            </a:r>
            <a:r>
              <a:rPr spc="-10" dirty="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d.</a:t>
            </a:r>
            <a:r>
              <a:rPr spc="-55" dirty="0"/>
              <a:t> </a:t>
            </a:r>
            <a:r>
              <a:rPr dirty="0"/>
              <a:t>Security</a:t>
            </a:r>
            <a:r>
              <a:rPr spc="-55" dirty="0"/>
              <a:t> </a:t>
            </a:r>
            <a:r>
              <a:rPr dirty="0"/>
              <a:t>Service:</a:t>
            </a:r>
            <a:r>
              <a:rPr spc="-55" dirty="0"/>
              <a:t> </a:t>
            </a:r>
            <a:r>
              <a:rPr spc="-10" dirty="0"/>
              <a:t>Implements</a:t>
            </a:r>
            <a:r>
              <a:rPr spc="-55" dirty="0"/>
              <a:t> </a:t>
            </a:r>
            <a:r>
              <a:rPr dirty="0"/>
              <a:t>Intrusion</a:t>
            </a:r>
            <a:r>
              <a:rPr spc="-55" dirty="0"/>
              <a:t> </a:t>
            </a:r>
            <a:r>
              <a:rPr dirty="0"/>
              <a:t>Detection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protect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cloud environment</a:t>
            </a:r>
            <a:r>
              <a:rPr spc="-45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dirty="0"/>
              <a:t>false</a:t>
            </a:r>
            <a:r>
              <a:rPr spc="-4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injection</a:t>
            </a:r>
            <a:r>
              <a:rPr spc="-40" dirty="0"/>
              <a:t> </a:t>
            </a:r>
            <a:r>
              <a:rPr dirty="0"/>
              <a:t>attacks.</a:t>
            </a:r>
            <a:r>
              <a:rPr spc="-45" dirty="0"/>
              <a:t> </a:t>
            </a:r>
            <a:r>
              <a:rPr dirty="0"/>
              <a:t>Upon</a:t>
            </a:r>
            <a:r>
              <a:rPr spc="-40" dirty="0"/>
              <a:t> </a:t>
            </a:r>
            <a:r>
              <a:rPr dirty="0"/>
              <a:t>detecting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potential </a:t>
            </a:r>
            <a:r>
              <a:rPr dirty="0"/>
              <a:t>intrusion</a:t>
            </a:r>
            <a:r>
              <a:rPr spc="-5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false</a:t>
            </a:r>
            <a:r>
              <a:rPr spc="-5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injection</a:t>
            </a:r>
            <a:r>
              <a:rPr spc="-50" dirty="0"/>
              <a:t> </a:t>
            </a:r>
            <a:r>
              <a:rPr dirty="0"/>
              <a:t>attempt,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IDS</a:t>
            </a:r>
            <a:r>
              <a:rPr spc="-50" dirty="0"/>
              <a:t> </a:t>
            </a:r>
            <a:r>
              <a:rPr dirty="0"/>
              <a:t>microservice</a:t>
            </a:r>
            <a:r>
              <a:rPr spc="-50" dirty="0"/>
              <a:t> </a:t>
            </a:r>
            <a:r>
              <a:rPr dirty="0"/>
              <a:t>would</a:t>
            </a:r>
            <a:r>
              <a:rPr spc="-50" dirty="0"/>
              <a:t> </a:t>
            </a:r>
            <a:r>
              <a:rPr spc="-10" dirty="0"/>
              <a:t>trigger appropriate</a:t>
            </a:r>
            <a:r>
              <a:rPr spc="-55" dirty="0"/>
              <a:t> </a:t>
            </a:r>
            <a:r>
              <a:rPr dirty="0"/>
              <a:t>response</a:t>
            </a:r>
            <a:r>
              <a:rPr spc="-50" dirty="0"/>
              <a:t> </a:t>
            </a:r>
            <a:r>
              <a:rPr spc="-10" dirty="0"/>
              <a:t>mechanisms.</a:t>
            </a:r>
            <a:r>
              <a:rPr spc="-75" dirty="0"/>
              <a:t> </a:t>
            </a:r>
            <a:r>
              <a:rPr dirty="0"/>
              <a:t>This</a:t>
            </a:r>
            <a:r>
              <a:rPr spc="-50" dirty="0"/>
              <a:t> </a:t>
            </a:r>
            <a:r>
              <a:rPr dirty="0"/>
              <a:t>includes</a:t>
            </a:r>
            <a:r>
              <a:rPr spc="-55" dirty="0"/>
              <a:t> </a:t>
            </a:r>
            <a:r>
              <a:rPr dirty="0"/>
              <a:t>alerting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50" dirty="0"/>
              <a:t> </a:t>
            </a:r>
            <a:r>
              <a:rPr spc="-10" dirty="0"/>
              <a:t>administrators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logging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event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further</a:t>
            </a:r>
            <a:r>
              <a:rPr spc="-45" dirty="0"/>
              <a:t> </a:t>
            </a:r>
            <a:r>
              <a:rPr spc="-10" dirty="0"/>
              <a:t>investigation.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8250" y="12262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074" rIns="0" bIns="0" rtlCol="0">
            <a:spAutoFit/>
          </a:bodyPr>
          <a:lstStyle/>
          <a:p>
            <a:pPr marL="524954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493572"/>
            <a:ext cx="616521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2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33CC"/>
                </a:solidFill>
                <a:latin typeface="Trebuchet MS"/>
                <a:cs typeface="Trebuchet MS"/>
              </a:rPr>
              <a:t>Injection(FDI)</a:t>
            </a:r>
            <a:r>
              <a:rPr sz="1600" b="1" spc="-10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FDI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consists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following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steps: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28295" algn="l"/>
              </a:tabLst>
            </a:pPr>
            <a:r>
              <a:rPr sz="1600" spc="-10" dirty="0">
                <a:latin typeface="Trebuchet MS"/>
                <a:cs typeface="Trebuchet MS"/>
              </a:rPr>
              <a:t>Determining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boundaries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target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components.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AutoNum type="arabicParenBoth"/>
              <a:tabLst>
                <a:tab pos="328295" algn="l"/>
              </a:tabLst>
            </a:pPr>
            <a:r>
              <a:rPr sz="1600" dirty="0">
                <a:latin typeface="Trebuchet MS"/>
                <a:cs typeface="Trebuchet MS"/>
              </a:rPr>
              <a:t>Defining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severity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metrics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fault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models.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AutoNum type="arabicParenBoth"/>
              <a:tabLst>
                <a:tab pos="328295" algn="l"/>
              </a:tabLst>
            </a:pPr>
            <a:r>
              <a:rPr sz="1600" spc="-10" dirty="0">
                <a:latin typeface="Trebuchet MS"/>
                <a:cs typeface="Trebuchet MS"/>
              </a:rPr>
              <a:t>Preparing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scenario-</a:t>
            </a:r>
            <a:r>
              <a:rPr sz="1600" dirty="0">
                <a:latin typeface="Trebuchet MS"/>
                <a:cs typeface="Trebuchet MS"/>
              </a:rPr>
              <a:t>based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test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case.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AutoNum type="arabicParenBoth"/>
              <a:tabLst>
                <a:tab pos="328295" algn="l"/>
              </a:tabLst>
            </a:pPr>
            <a:r>
              <a:rPr sz="1600" spc="-10" dirty="0">
                <a:latin typeface="Trebuchet MS"/>
                <a:cs typeface="Trebuchet MS"/>
              </a:rPr>
              <a:t>Performing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tests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simulating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FDI.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303737"/>
            <a:ext cx="642366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8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buFont typeface="Trebuchet MS"/>
              <a:buAutoNum type="arabicParenBoth"/>
              <a:tabLst>
                <a:tab pos="328295" algn="l"/>
              </a:tabLst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Determining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system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boundaries</a:t>
            </a:r>
            <a:r>
              <a:rPr sz="16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and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target</a:t>
            </a:r>
            <a:r>
              <a:rPr sz="1600" b="1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components.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0033CC"/>
              </a:buClr>
              <a:buFont typeface="Trebuchet MS"/>
              <a:buAutoNum type="arabicParenBoth"/>
            </a:pPr>
            <a:endParaRPr sz="1600">
              <a:latin typeface="Trebuchet MS"/>
              <a:cs typeface="Trebuchet MS"/>
            </a:endParaRPr>
          </a:p>
          <a:p>
            <a:pPr marL="12700" marR="1028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faults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injected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via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manipulation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critical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variables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that </a:t>
            </a:r>
            <a:r>
              <a:rPr sz="1600" dirty="0">
                <a:latin typeface="Trebuchet MS"/>
                <a:cs typeface="Trebuchet MS"/>
              </a:rPr>
              <a:t>represent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movement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including: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global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longitudinal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coordinate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global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lateral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coordinate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50" dirty="0">
                <a:latin typeface="Trebuchet MS"/>
                <a:cs typeface="Trebuchet MS"/>
              </a:rPr>
              <a:t> 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velocity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spc="-10" dirty="0">
                <a:latin typeface="Trebuchet MS"/>
                <a:cs typeface="Trebuchet MS"/>
              </a:rPr>
              <a:t>acceleration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yaw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rate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yaw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angle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relative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distance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between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j</a:t>
            </a:r>
            <a:endParaRPr sz="1600">
              <a:latin typeface="Trebuchet MS"/>
              <a:cs typeface="Trebuchet MS"/>
            </a:endParaRPr>
          </a:p>
          <a:p>
            <a:pPr marL="469265" lvl="1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relative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velocity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between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j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235922"/>
            <a:ext cx="635127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8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(2)</a:t>
            </a:r>
            <a:r>
              <a:rPr sz="1600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Defining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severity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metrics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and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fault</a:t>
            </a:r>
            <a:r>
              <a:rPr sz="1600" b="1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models.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rebuchet MS"/>
                <a:cs typeface="Trebuchet MS"/>
              </a:rPr>
              <a:t>Severity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metrics: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intended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trajectory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potential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collisions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other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obstacle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loss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control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●"/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Fault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models:</a:t>
            </a:r>
            <a:endParaRPr sz="1600">
              <a:latin typeface="Trebuchet MS"/>
              <a:cs typeface="Trebuchet MS"/>
            </a:endParaRPr>
          </a:p>
          <a:p>
            <a:pPr marL="469900" marR="466725" indent="-35179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spc="-10" dirty="0">
                <a:latin typeface="Trebuchet MS"/>
                <a:cs typeface="Trebuchet MS"/>
              </a:rPr>
              <a:t>Manipulating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data: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readings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to </a:t>
            </a:r>
            <a:r>
              <a:rPr sz="1600" dirty="0">
                <a:latin typeface="Trebuchet MS"/>
                <a:cs typeface="Trebuchet MS"/>
              </a:rPr>
              <a:t>deceive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vehicle's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perception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system.</a:t>
            </a:r>
            <a:endParaRPr sz="1600">
              <a:latin typeface="Trebuchet MS"/>
              <a:cs typeface="Trebuchet MS"/>
            </a:endParaRPr>
          </a:p>
          <a:p>
            <a:pPr marL="469900" marR="5080" indent="-35179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spc="-10" dirty="0">
                <a:latin typeface="Trebuchet MS"/>
                <a:cs typeface="Trebuchet MS"/>
              </a:rPr>
              <a:t>Manipulating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inputs: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Altering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commands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sent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vehicle's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actuators,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such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steering,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braking,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or </a:t>
            </a:r>
            <a:r>
              <a:rPr sz="1600" spc="-10" dirty="0">
                <a:latin typeface="Trebuchet MS"/>
                <a:cs typeface="Trebuchet MS"/>
              </a:rPr>
              <a:t>acceleration.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0E55-7E73-5DC1-1B5D-DA94B152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10977"/>
            <a:ext cx="8458200" cy="584374"/>
          </a:xfrm>
        </p:spPr>
        <p:txBody>
          <a:bodyPr/>
          <a:lstStyle/>
          <a:p>
            <a:r>
              <a:rPr lang="en-US" sz="18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lang="en-US" sz="18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lang="en-US" sz="18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lang="en-US" sz="18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lang="en-US"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br>
              <a:rPr lang="en-US" sz="18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8" name="object 5">
            <a:hlinkClick r:id="rId2"/>
          </p:cNvPr>
          <p:cNvSpPr/>
          <p:nvPr/>
        </p:nvSpPr>
        <p:spPr>
          <a:xfrm>
            <a:off x="1938245" y="1000001"/>
            <a:ext cx="4081556" cy="3552950"/>
          </a:xfrm>
          <a:custGeom>
            <a:avLst/>
            <a:gdLst/>
            <a:ahLst/>
            <a:cxnLst/>
            <a:rect l="l" t="t" r="r" b="b"/>
            <a:pathLst>
              <a:path w="5137784" h="3853815">
                <a:moveTo>
                  <a:pt x="5137680" y="3853224"/>
                </a:moveTo>
                <a:lnTo>
                  <a:pt x="0" y="3853224"/>
                </a:lnTo>
                <a:lnTo>
                  <a:pt x="0" y="0"/>
                </a:lnTo>
                <a:lnTo>
                  <a:pt x="5137680" y="0"/>
                </a:lnTo>
                <a:lnTo>
                  <a:pt x="5137680" y="3853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95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174" y="99088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6023" y="669006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475" y="1079514"/>
            <a:ext cx="644144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8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6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 dirty="0">
              <a:latin typeface="Trebuchet MS"/>
              <a:cs typeface="Trebuchet MS"/>
            </a:endParaRPr>
          </a:p>
          <a:p>
            <a:pPr marL="328930" indent="-316230">
              <a:lnSpc>
                <a:spcPct val="100000"/>
              </a:lnSpc>
              <a:spcBef>
                <a:spcPts val="1535"/>
              </a:spcBef>
              <a:buFont typeface="Trebuchet MS"/>
              <a:buAutoNum type="arabicParenBoth" startAt="3"/>
              <a:tabLst>
                <a:tab pos="328930" algn="l"/>
              </a:tabLst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Preparing</a:t>
            </a:r>
            <a:r>
              <a:rPr sz="16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a</a:t>
            </a:r>
            <a:r>
              <a:rPr sz="16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driving</a:t>
            </a:r>
            <a:r>
              <a:rPr sz="16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33CC"/>
                </a:solidFill>
                <a:latin typeface="Trebuchet MS"/>
                <a:cs typeface="Trebuchet MS"/>
              </a:rPr>
              <a:t>scenario-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based</a:t>
            </a:r>
            <a:r>
              <a:rPr sz="1600" b="1" spc="-4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test</a:t>
            </a:r>
            <a:r>
              <a:rPr sz="16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case.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1750"/>
              </a:spcBef>
            </a:pPr>
            <a:r>
              <a:rPr sz="1600" dirty="0">
                <a:latin typeface="Trebuchet MS"/>
                <a:cs typeface="Trebuchet MS"/>
              </a:rPr>
              <a:t>Simulate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urban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traffic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scenario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where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is </a:t>
            </a:r>
            <a:r>
              <a:rPr sz="1600" spc="-10" dirty="0">
                <a:latin typeface="Trebuchet MS"/>
                <a:cs typeface="Trebuchet MS"/>
              </a:rPr>
              <a:t>surrounded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other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vehicles.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disrupt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the </a:t>
            </a:r>
            <a:r>
              <a:rPr sz="1600" dirty="0">
                <a:latin typeface="Trebuchet MS"/>
                <a:cs typeface="Trebuchet MS"/>
              </a:rPr>
              <a:t>vehicle's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perception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systems,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potentially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causing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unsafe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8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behavior.</a:t>
            </a:r>
            <a:endParaRPr sz="1600" dirty="0">
              <a:latin typeface="Trebuchet MS"/>
              <a:cs typeface="Trebuchet MS"/>
            </a:endParaRPr>
          </a:p>
          <a:p>
            <a:pPr marL="328295" indent="-315595">
              <a:lnSpc>
                <a:spcPct val="100000"/>
              </a:lnSpc>
              <a:spcBef>
                <a:spcPts val="1505"/>
              </a:spcBef>
              <a:buFont typeface="Trebuchet MS"/>
              <a:buAutoNum type="arabicParenBoth" startAt="4"/>
              <a:tabLst>
                <a:tab pos="328295" algn="l"/>
              </a:tabLst>
            </a:pP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Performing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tests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by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simulating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0033CC"/>
                </a:solidFill>
                <a:latin typeface="Trebuchet MS"/>
                <a:cs typeface="Trebuchet MS"/>
              </a:rPr>
              <a:t>FDI.</a:t>
            </a:r>
            <a:endParaRPr sz="1600" dirty="0">
              <a:latin typeface="Trebuchet MS"/>
              <a:cs typeface="Trebuchet MS"/>
            </a:endParaRPr>
          </a:p>
          <a:p>
            <a:pPr marL="12700" marR="589280">
              <a:lnSpc>
                <a:spcPts val="1730"/>
              </a:lnSpc>
              <a:spcBef>
                <a:spcPts val="1755"/>
              </a:spcBef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faults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are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injected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aggravating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their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parameters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each </a:t>
            </a:r>
            <a:r>
              <a:rPr sz="1600" spc="-10" dirty="0">
                <a:latin typeface="Trebuchet MS"/>
                <a:cs typeface="Trebuchet MS"/>
              </a:rPr>
              <a:t>simulation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same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scenario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until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collisions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happen.</a:t>
            </a:r>
            <a:endParaRPr sz="1600" dirty="0">
              <a:latin typeface="Trebuchet MS"/>
              <a:cs typeface="Trebuchet MS"/>
            </a:endParaRPr>
          </a:p>
          <a:p>
            <a:pPr marL="12700" marR="595630">
              <a:lnSpc>
                <a:spcPts val="1730"/>
              </a:lnSpc>
              <a:spcBef>
                <a:spcPts val="1720"/>
              </a:spcBef>
            </a:pPr>
            <a:r>
              <a:rPr sz="1600" spc="-25" dirty="0">
                <a:latin typeface="Trebuchet MS"/>
                <a:cs typeface="Trebuchet MS"/>
              </a:rPr>
              <a:t>Finally,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compare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FDI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Scenario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non-</a:t>
            </a:r>
            <a:r>
              <a:rPr sz="1600" spc="-10" dirty="0">
                <a:latin typeface="Trebuchet MS"/>
                <a:cs typeface="Trebuchet MS"/>
              </a:rPr>
              <a:t>attack scenario.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462" y="1407347"/>
            <a:ext cx="7886065" cy="213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600" b="1" spc="-10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600">
              <a:latin typeface="Trebuchet MS"/>
              <a:cs typeface="Trebuchet MS"/>
            </a:endParaRPr>
          </a:p>
          <a:p>
            <a:pPr marL="83820" marR="5080">
              <a:lnSpc>
                <a:spcPct val="100000"/>
              </a:lnSpc>
            </a:pP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an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intrusion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detected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indicates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potential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false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injection,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it's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crucial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take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immediate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action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ensure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safety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integrity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autonomous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vehicle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</a:pPr>
            <a:r>
              <a:rPr sz="1600" b="1" dirty="0">
                <a:solidFill>
                  <a:srgbClr val="1F1F1F"/>
                </a:solidFill>
                <a:latin typeface="Arial"/>
                <a:cs typeface="Arial"/>
              </a:rPr>
              <a:t>Alerting</a:t>
            </a:r>
            <a:r>
              <a:rPr sz="1600" b="1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1F1F"/>
                </a:solidFill>
                <a:latin typeface="Arial"/>
                <a:cs typeface="Arial"/>
              </a:rPr>
              <a:t>Mechanism:</a:t>
            </a:r>
            <a:endParaRPr sz="1600">
              <a:latin typeface="Arial"/>
              <a:cs typeface="Arial"/>
            </a:endParaRPr>
          </a:p>
          <a:p>
            <a:pPr marL="83820" marR="318770">
              <a:lnSpc>
                <a:spcPct val="100000"/>
              </a:lnSpc>
            </a:pP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Automated</a:t>
            </a:r>
            <a:r>
              <a:rPr sz="1600" spc="-10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Alerts:</a:t>
            </a:r>
            <a:r>
              <a:rPr sz="1600" spc="-3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Set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up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automated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alerts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triggered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ML</a:t>
            </a:r>
            <a:r>
              <a:rPr sz="1600" spc="-8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model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outputs,</a:t>
            </a:r>
            <a:r>
              <a:rPr sz="16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notifying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designated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driver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upon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detection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suspicious</a:t>
            </a:r>
            <a:r>
              <a:rPr sz="16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sensor</a:t>
            </a:r>
            <a:r>
              <a:rPr sz="16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987" y="1379706"/>
            <a:ext cx="834580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800" b="1" spc="-9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800" b="1" spc="-114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Detection</a:t>
            </a:r>
            <a:r>
              <a:rPr sz="1600" b="1" spc="-12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Strategy:</a:t>
            </a:r>
            <a:endParaRPr sz="1600">
              <a:latin typeface="Trebuchet MS"/>
              <a:cs typeface="Trebuchet MS"/>
            </a:endParaRPr>
          </a:p>
          <a:p>
            <a:pPr marL="470534" marR="129539" indent="-35179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70534" algn="l"/>
              </a:tabLst>
            </a:pPr>
            <a:r>
              <a:rPr sz="1600" spc="-10" dirty="0">
                <a:latin typeface="Trebuchet MS"/>
                <a:cs typeface="Trebuchet MS"/>
              </a:rPr>
              <a:t>Data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Analysis: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Collecting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transmitted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multiple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vehicles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cloud.</a:t>
            </a:r>
            <a:endParaRPr sz="1600">
              <a:latin typeface="Trebuchet MS"/>
              <a:cs typeface="Trebuchet MS"/>
            </a:endParaRPr>
          </a:p>
          <a:p>
            <a:pPr marL="470534" marR="5080" indent="-351790">
              <a:lnSpc>
                <a:spcPct val="114999"/>
              </a:lnSpc>
              <a:buFont typeface="Arial MT"/>
              <a:buChar char="●"/>
              <a:tabLst>
                <a:tab pos="470534" algn="l"/>
              </a:tabLst>
            </a:pPr>
            <a:r>
              <a:rPr sz="1600" dirty="0">
                <a:latin typeface="Trebuchet MS"/>
                <a:cs typeface="Trebuchet MS"/>
              </a:rPr>
              <a:t>Similarity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Checks: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Performing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statistical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analysis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identify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patterns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deviations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in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collected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data.</a:t>
            </a:r>
            <a:endParaRPr sz="1600">
              <a:latin typeface="Trebuchet MS"/>
              <a:cs typeface="Trebuchet MS"/>
            </a:endParaRPr>
          </a:p>
          <a:p>
            <a:pPr marL="470534" marR="131445" indent="-351790">
              <a:lnSpc>
                <a:spcPct val="114999"/>
              </a:lnSpc>
              <a:buFont typeface="Arial MT"/>
              <a:buChar char="●"/>
              <a:tabLst>
                <a:tab pos="470534" algn="l"/>
              </a:tabLst>
            </a:pPr>
            <a:r>
              <a:rPr sz="1600" dirty="0">
                <a:latin typeface="Trebuchet MS"/>
                <a:cs typeface="Trebuchet MS"/>
              </a:rPr>
              <a:t>Feature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Engineering: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Use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ML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techniques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extract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relevant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features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sensor </a:t>
            </a:r>
            <a:r>
              <a:rPr sz="1600" dirty="0">
                <a:latin typeface="Trebuchet MS"/>
                <a:cs typeface="Trebuchet MS"/>
              </a:rPr>
              <a:t>data,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capturing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underlying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patterns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relationships.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8525" y="1097437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250" rIns="0" bIns="0" rtlCol="0">
            <a:spAutoFit/>
          </a:bodyPr>
          <a:lstStyle/>
          <a:p>
            <a:pPr marL="5219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750" y="1311106"/>
            <a:ext cx="8168005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800" b="1" spc="-9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8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800" b="1" spc="-114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Attack: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384175" marR="349250" indent="-351790">
              <a:lnSpc>
                <a:spcPct val="114999"/>
              </a:lnSpc>
              <a:spcBef>
                <a:spcPts val="5"/>
              </a:spcBef>
              <a:buFont typeface="Arial MT"/>
              <a:buChar char="●"/>
              <a:tabLst>
                <a:tab pos="384175" algn="l"/>
              </a:tabLst>
            </a:pPr>
            <a:r>
              <a:rPr sz="1600" dirty="0">
                <a:latin typeface="Trebuchet MS"/>
                <a:cs typeface="Trebuchet MS"/>
              </a:rPr>
              <a:t>Intrusion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ML: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Training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ML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models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(e.g.,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Isolation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Forest,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One-</a:t>
            </a:r>
            <a:r>
              <a:rPr sz="1600" spc="-10" dirty="0">
                <a:latin typeface="Trebuchet MS"/>
                <a:cs typeface="Trebuchet MS"/>
              </a:rPr>
              <a:t>Class SVM,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Autoencoders)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historical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sensor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learn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normal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behavior.</a:t>
            </a:r>
            <a:endParaRPr sz="1600">
              <a:latin typeface="Trebuchet MS"/>
              <a:cs typeface="Trebuchet MS"/>
            </a:endParaRPr>
          </a:p>
          <a:p>
            <a:pPr marL="38417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84175" algn="l"/>
              </a:tabLst>
            </a:pPr>
            <a:r>
              <a:rPr sz="1600" spc="-10" dirty="0">
                <a:latin typeface="Trebuchet MS"/>
                <a:cs typeface="Trebuchet MS"/>
              </a:rPr>
              <a:t>Deviation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Threshold: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Setting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up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threshold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acceptable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variations.</a:t>
            </a:r>
            <a:endParaRPr sz="1600">
              <a:latin typeface="Trebuchet MS"/>
              <a:cs typeface="Trebuchet MS"/>
            </a:endParaRPr>
          </a:p>
          <a:p>
            <a:pPr marL="384175" marR="5080" indent="-351790">
              <a:lnSpc>
                <a:spcPct val="114999"/>
              </a:lnSpc>
              <a:buFont typeface="Arial MT"/>
              <a:buChar char="●"/>
              <a:tabLst>
                <a:tab pos="384175" algn="l"/>
              </a:tabLst>
            </a:pPr>
            <a:r>
              <a:rPr sz="1600" dirty="0">
                <a:latin typeface="Trebuchet MS"/>
                <a:cs typeface="Trebuchet MS"/>
              </a:rPr>
              <a:t>Intrusion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Detection: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will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flag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points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that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significantly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deviate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expected </a:t>
            </a:r>
            <a:r>
              <a:rPr sz="1600" dirty="0">
                <a:latin typeface="Trebuchet MS"/>
                <a:cs typeface="Trebuchet MS"/>
              </a:rPr>
              <a:t>norms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as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potential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injections.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425" y="1551726"/>
            <a:ext cx="73209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Benefits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this</a:t>
            </a:r>
            <a:r>
              <a:rPr sz="1600" b="1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approach:</a:t>
            </a:r>
            <a:endParaRPr sz="16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Improved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System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Reliability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Reduced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Safety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Risks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Building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Customer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Trust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Arial MT"/>
              <a:buChar char="●"/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Drawbacks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of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0033CC"/>
                </a:solidFill>
                <a:latin typeface="Trebuchet MS"/>
                <a:cs typeface="Trebuchet MS"/>
              </a:rPr>
              <a:t>this</a:t>
            </a:r>
            <a:r>
              <a:rPr sz="1600" b="1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0033CC"/>
                </a:solidFill>
                <a:latin typeface="Trebuchet MS"/>
                <a:cs typeface="Trebuchet MS"/>
              </a:rPr>
              <a:t>approach:</a:t>
            </a:r>
            <a:endParaRPr sz="16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149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can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complex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expensive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implement.</a:t>
            </a:r>
            <a:endParaRPr sz="1400">
              <a:latin typeface="Trebuchet MS"/>
              <a:cs typeface="Trebuchet MS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dirty="0">
                <a:latin typeface="Trebuchet MS"/>
                <a:cs typeface="Trebuchet MS"/>
              </a:rPr>
              <a:t>It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may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not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be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foolproof,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and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there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always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risk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that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sophisticated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attacker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could </a:t>
            </a:r>
            <a:r>
              <a:rPr sz="1400" dirty="0">
                <a:latin typeface="Trebuchet MS"/>
                <a:cs typeface="Trebuchet MS"/>
              </a:rPr>
              <a:t>bypass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security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measures.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358076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5" dirty="0"/>
              <a:t> </a:t>
            </a:r>
            <a:r>
              <a:rPr dirty="0"/>
              <a:t>Constraints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624" y="1608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Constraints:</a:t>
            </a:r>
          </a:p>
          <a:p>
            <a:pPr marL="469265" indent="-327660">
              <a:lnSpc>
                <a:spcPct val="100000"/>
              </a:lnSpc>
              <a:spcBef>
                <a:spcPts val="147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Computational</a:t>
            </a:r>
            <a:r>
              <a:rPr sz="1300" spc="-6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Resources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Latency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Requirements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Privacy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Concerns</a:t>
            </a:r>
            <a:endParaRPr sz="1300"/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00"/>
          </a:p>
          <a:p>
            <a:pPr>
              <a:lnSpc>
                <a:spcPct val="100000"/>
              </a:lnSpc>
              <a:spcBef>
                <a:spcPts val="500"/>
              </a:spcBef>
              <a:buFont typeface="Arial MT"/>
              <a:buChar char="●"/>
            </a:pPr>
            <a:endParaRPr sz="1300"/>
          </a:p>
          <a:p>
            <a:pPr marL="12700">
              <a:lnSpc>
                <a:spcPct val="100000"/>
              </a:lnSpc>
            </a:pPr>
            <a:r>
              <a:rPr spc="-10" dirty="0"/>
              <a:t>Assumptions:</a:t>
            </a:r>
          </a:p>
          <a:p>
            <a:pPr marL="469265" indent="-327660">
              <a:lnSpc>
                <a:spcPct val="100000"/>
              </a:lnSpc>
              <a:spcBef>
                <a:spcPts val="1480"/>
              </a:spcBef>
              <a:buFont typeface="Arial"/>
              <a:buChar char="●"/>
              <a:tabLst>
                <a:tab pos="469265" algn="l"/>
              </a:tabLst>
            </a:pPr>
            <a:r>
              <a:rPr sz="1300" spc="-35" dirty="0">
                <a:solidFill>
                  <a:srgbClr val="000000"/>
                </a:solidFill>
              </a:rPr>
              <a:t>Tamper-</a:t>
            </a:r>
            <a:r>
              <a:rPr sz="1300" dirty="0">
                <a:solidFill>
                  <a:srgbClr val="000000"/>
                </a:solidFill>
              </a:rPr>
              <a:t>proof</a:t>
            </a:r>
            <a:r>
              <a:rPr sz="1300" spc="30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On-Board-</a:t>
            </a:r>
            <a:r>
              <a:rPr sz="1300" dirty="0">
                <a:solidFill>
                  <a:srgbClr val="000000"/>
                </a:solidFill>
              </a:rPr>
              <a:t>Unit</a:t>
            </a:r>
            <a:r>
              <a:rPr sz="1300" spc="30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(OBU)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Secure</a:t>
            </a:r>
            <a:r>
              <a:rPr sz="1300" spc="-40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cloud</a:t>
            </a:r>
            <a:r>
              <a:rPr sz="1300" spc="-25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environment</a:t>
            </a:r>
            <a:endParaRPr sz="1300"/>
          </a:p>
          <a:p>
            <a:pPr marL="469265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469265" algn="l"/>
              </a:tabLst>
            </a:pPr>
            <a:r>
              <a:rPr sz="1300" dirty="0">
                <a:solidFill>
                  <a:srgbClr val="000000"/>
                </a:solidFill>
              </a:rPr>
              <a:t>Attack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vector</a:t>
            </a:r>
            <a:r>
              <a:rPr sz="1300" spc="-35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in</a:t>
            </a:r>
            <a:r>
              <a:rPr sz="1300" spc="-30" dirty="0">
                <a:solidFill>
                  <a:srgbClr val="000000"/>
                </a:solidFill>
              </a:rPr>
              <a:t> </a:t>
            </a:r>
            <a:r>
              <a:rPr sz="1300" dirty="0">
                <a:solidFill>
                  <a:srgbClr val="000000"/>
                </a:solidFill>
              </a:rPr>
              <a:t>V2C</a:t>
            </a:r>
            <a:r>
              <a:rPr sz="1300" spc="-35" dirty="0">
                <a:solidFill>
                  <a:srgbClr val="000000"/>
                </a:solidFill>
              </a:rPr>
              <a:t> env. </a:t>
            </a:r>
            <a:r>
              <a:rPr sz="1300" spc="-20" dirty="0">
                <a:solidFill>
                  <a:srgbClr val="000000"/>
                </a:solidFill>
              </a:rPr>
              <a:t>only</a:t>
            </a:r>
            <a:endParaRPr sz="13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645025" y="1883487"/>
            <a:ext cx="396621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3CC"/>
                </a:solidFill>
                <a:latin typeface="Trebuchet MS"/>
                <a:cs typeface="Trebuchet MS"/>
              </a:rPr>
              <a:t>Design</a:t>
            </a:r>
            <a:r>
              <a:rPr sz="1400" b="1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33CC"/>
                </a:solidFill>
                <a:latin typeface="Trebuchet MS"/>
                <a:cs typeface="Trebuchet MS"/>
              </a:rPr>
              <a:t>Approach</a:t>
            </a:r>
            <a:r>
              <a:rPr sz="1400" b="1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33CC"/>
                </a:solidFill>
                <a:latin typeface="Trebuchet MS"/>
                <a:cs typeface="Trebuchet MS"/>
              </a:rPr>
              <a:t>Dependencies: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success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proposed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design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approaches </a:t>
            </a:r>
            <a:r>
              <a:rPr sz="1400" b="1" dirty="0">
                <a:latin typeface="Trebuchet MS"/>
                <a:cs typeface="Trebuchet MS"/>
              </a:rPr>
              <a:t>relies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on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several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dependencies</a:t>
            </a:r>
            <a:r>
              <a:rPr sz="1400" b="1" spc="-4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with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potential impacts: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rebuchet MS"/>
                <a:cs typeface="Trebuchet MS"/>
              </a:rPr>
              <a:t>Successful</a:t>
            </a:r>
            <a:r>
              <a:rPr sz="1400" b="1" spc="-2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set-</a:t>
            </a:r>
            <a:r>
              <a:rPr sz="1400" b="1" dirty="0">
                <a:latin typeface="Trebuchet MS"/>
                <a:cs typeface="Trebuchet MS"/>
              </a:rPr>
              <a:t>up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environment</a:t>
            </a:r>
            <a:endParaRPr sz="1400">
              <a:latin typeface="Trebuchet MS"/>
              <a:cs typeface="Trebuchet MS"/>
            </a:endParaRPr>
          </a:p>
          <a:p>
            <a:pPr marL="469265" indent="-320040">
              <a:lnSpc>
                <a:spcPct val="100000"/>
              </a:lnSpc>
              <a:spcBef>
                <a:spcPts val="254"/>
              </a:spcBef>
              <a:buSzPct val="85714"/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rebuchet MS"/>
                <a:cs typeface="Trebuchet MS"/>
              </a:rPr>
              <a:t>Successful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attack</a:t>
            </a:r>
            <a:r>
              <a:rPr sz="1400" b="1" spc="-4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execution</a:t>
            </a:r>
            <a:endParaRPr sz="1400">
              <a:latin typeface="Trebuchet MS"/>
              <a:cs typeface="Trebuchet MS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rebuchet MS"/>
                <a:cs typeface="Trebuchet MS"/>
              </a:rPr>
              <a:t>Successful</a:t>
            </a:r>
            <a:r>
              <a:rPr sz="1400" b="1" spc="-3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mitigation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3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attack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3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5" rIns="0" bIns="0" rtlCol="0">
            <a:spAutoFit/>
          </a:bodyPr>
          <a:lstStyle/>
          <a:p>
            <a:pPr marL="528891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6912" y="1563722"/>
            <a:ext cx="509778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>
              <a:lnSpc>
                <a:spcPct val="100000"/>
              </a:lnSpc>
              <a:spcBef>
                <a:spcPts val="100"/>
              </a:spcBef>
              <a:tabLst>
                <a:tab pos="598170" algn="l"/>
                <a:tab pos="947419" algn="l"/>
                <a:tab pos="1631950" algn="l"/>
                <a:tab pos="2338070" algn="l"/>
                <a:tab pos="2687320" algn="l"/>
                <a:tab pos="3696335" algn="l"/>
                <a:tab pos="4046220" algn="l"/>
                <a:tab pos="4744085" algn="l"/>
              </a:tabLst>
            </a:pP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Add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0" dirty="0">
                <a:solidFill>
                  <a:srgbClr val="0033CC"/>
                </a:solidFill>
                <a:latin typeface="Trebuchet MS"/>
                <a:cs typeface="Trebuchet MS"/>
              </a:rPr>
              <a:t>many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slides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required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cover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	</a:t>
            </a:r>
            <a:r>
              <a:rPr sz="1800" spc="-25" dirty="0">
                <a:solidFill>
                  <a:srgbClr val="0033CC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following</a:t>
            </a:r>
            <a:r>
              <a:rPr sz="1800" spc="-4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aspects: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Master</a:t>
            </a:r>
            <a:r>
              <a:rPr sz="18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class</a:t>
            </a:r>
            <a:r>
              <a:rPr sz="18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diagram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ER</a:t>
            </a:r>
            <a:r>
              <a:rPr sz="18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Diagram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User</a:t>
            </a:r>
            <a:r>
              <a:rPr sz="1800" spc="-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Interface</a:t>
            </a:r>
            <a:r>
              <a:rPr sz="1800" spc="-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Diagrams/</a:t>
            </a:r>
            <a:r>
              <a:rPr sz="1800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Use</a:t>
            </a:r>
            <a:r>
              <a:rPr sz="1800" spc="-7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Case</a:t>
            </a:r>
            <a:r>
              <a:rPr sz="1800" spc="-6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Diagrams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Report</a:t>
            </a:r>
            <a:r>
              <a:rPr sz="1800" spc="-114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Layouts</a:t>
            </a:r>
            <a:endParaRPr sz="1800">
              <a:latin typeface="Trebuchet MS"/>
              <a:cs typeface="Trebuchet MS"/>
            </a:endParaRPr>
          </a:p>
          <a:p>
            <a:pPr marL="325755" indent="-31305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77777"/>
              <a:buFont typeface="Arial MT"/>
              <a:buAutoNum type="arabicPeriod"/>
              <a:tabLst>
                <a:tab pos="325755" algn="l"/>
              </a:tabLst>
            </a:pPr>
            <a:r>
              <a:rPr sz="1800" dirty="0">
                <a:solidFill>
                  <a:srgbClr val="0033CC"/>
                </a:solidFill>
                <a:latin typeface="Trebuchet MS"/>
                <a:cs typeface="Trebuchet MS"/>
              </a:rPr>
              <a:t>External</a:t>
            </a:r>
            <a:r>
              <a:rPr sz="1800" spc="-11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rebuchet MS"/>
                <a:cs typeface="Trebuchet MS"/>
              </a:rPr>
              <a:t>Interfaces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867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50" y="1351213"/>
            <a:ext cx="8186599" cy="3416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384"/>
                </a:moveTo>
                <a:lnTo>
                  <a:pt x="0" y="27384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384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5238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Project</a:t>
            </a:r>
            <a:r>
              <a:rPr spc="-100" dirty="0"/>
              <a:t> </a:t>
            </a:r>
            <a:r>
              <a:rPr spc="-10" dirty="0"/>
              <a:t>Progress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9875" y="1595501"/>
            <a:ext cx="60566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What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project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progress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far?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Literature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survey.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Setting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vehicle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environment.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spc="-10" dirty="0">
                <a:latin typeface="Trebuchet MS"/>
                <a:cs typeface="Trebuchet MS"/>
              </a:rPr>
              <a:t>Running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MOBATSim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simulator.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Enabling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OpenStreetMap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MOBATSim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Checking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cloud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connectivity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MOBATSim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900" algn="l"/>
              </a:tabLst>
            </a:pPr>
            <a:r>
              <a:rPr sz="1800" dirty="0">
                <a:latin typeface="Trebuchet MS"/>
                <a:cs typeface="Trebuchet MS"/>
              </a:rPr>
              <a:t>Collecting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time-</a:t>
            </a:r>
            <a:r>
              <a:rPr sz="1800" dirty="0">
                <a:latin typeface="Trebuchet MS"/>
                <a:cs typeface="Trebuchet MS"/>
              </a:rPr>
              <a:t>series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dataset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vehicles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can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sent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cloud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350" y="139013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6" rIns="0" bIns="0" rtlCol="0">
            <a:spAutoFit/>
          </a:bodyPr>
          <a:lstStyle/>
          <a:p>
            <a:pPr marL="533527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Technologies</a:t>
            </a:r>
            <a:r>
              <a:rPr spc="-65" dirty="0"/>
              <a:t> </a:t>
            </a:r>
            <a:r>
              <a:rPr spc="-20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6024" y="1528731"/>
            <a:ext cx="28124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20" dirty="0">
                <a:latin typeface="Trebuchet MS"/>
                <a:cs typeface="Trebuchet MS"/>
              </a:rPr>
              <a:t>MOBATSIM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Simulator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latin typeface="Trebuchet MS"/>
                <a:cs typeface="Trebuchet MS"/>
              </a:rPr>
              <a:t>SIMULINK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latin typeface="Trebuchet MS"/>
                <a:cs typeface="Trebuchet MS"/>
              </a:rPr>
              <a:t>MATLAB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35" dirty="0">
                <a:latin typeface="Trebuchet MS"/>
                <a:cs typeface="Trebuchet MS"/>
              </a:rPr>
              <a:t>AWS/MICROSOFT </a:t>
            </a:r>
            <a:r>
              <a:rPr sz="1800" spc="-10" dirty="0">
                <a:latin typeface="Trebuchet MS"/>
                <a:cs typeface="Trebuchet MS"/>
              </a:rPr>
              <a:t>AZURE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024" y="3723290"/>
            <a:ext cx="162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1489710" algn="l"/>
              </a:tabLst>
            </a:pPr>
            <a:r>
              <a:rPr sz="1800" spc="-10" dirty="0">
                <a:latin typeface="Trebuchet MS"/>
                <a:cs typeface="Trebuchet MS"/>
              </a:rPr>
              <a:t>JUPYTER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/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811" y="3723290"/>
            <a:ext cx="415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951989" algn="l"/>
                <a:tab pos="2562225" algn="l"/>
                <a:tab pos="3739515" algn="l"/>
              </a:tabLst>
            </a:pPr>
            <a:r>
              <a:rPr sz="1800" spc="-10" dirty="0">
                <a:latin typeface="Trebuchet MS"/>
                <a:cs typeface="Trebuchet MS"/>
              </a:rPr>
              <a:t>GOOGLE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COLAB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TRAINING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2700" y="3997611"/>
            <a:ext cx="2896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MACHINE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LEARNING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MODELS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350" y="139013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185866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384"/>
                </a:moveTo>
                <a:lnTo>
                  <a:pt x="0" y="27384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384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5144" y="863982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825" y="1313418"/>
            <a:ext cx="7351395" cy="3288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165">
              <a:lnSpc>
                <a:spcPct val="114999"/>
              </a:lnSpc>
              <a:spcBef>
                <a:spcPts val="100"/>
              </a:spcBef>
            </a:pPr>
            <a:r>
              <a:rPr sz="1000" dirty="0">
                <a:latin typeface="Roboto"/>
                <a:cs typeface="Roboto"/>
              </a:rPr>
              <a:t>Zhao,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Comert,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G.,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Pisu,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95" dirty="0">
                <a:latin typeface="Roboto"/>
                <a:cs typeface="Roboto"/>
              </a:rPr>
              <a:t>P.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(2021).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Secure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Connected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Automated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Vehicles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against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Attack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using </a:t>
            </a:r>
            <a:r>
              <a:rPr sz="1000" spc="-35" dirty="0">
                <a:latin typeface="Roboto"/>
                <a:cs typeface="Roboto"/>
              </a:rPr>
              <a:t>Cloud-</a:t>
            </a:r>
            <a:r>
              <a:rPr sz="1000" spc="-20" dirty="0">
                <a:latin typeface="Roboto"/>
                <a:cs typeface="Roboto"/>
              </a:rPr>
              <a:t>based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Fusion.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Roboto"/>
              <a:cs typeface="Roboto"/>
            </a:endParaRPr>
          </a:p>
          <a:p>
            <a:pPr marL="12700" marR="59055">
              <a:lnSpc>
                <a:spcPct val="114999"/>
              </a:lnSpc>
              <a:spcBef>
                <a:spcPts val="5"/>
              </a:spcBef>
            </a:pPr>
            <a:r>
              <a:rPr sz="1000" dirty="0">
                <a:latin typeface="Roboto"/>
                <a:cs typeface="Roboto"/>
              </a:rPr>
              <a:t>Zhao,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Gill,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J.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Pisu,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70" dirty="0">
                <a:latin typeface="Roboto"/>
                <a:cs typeface="Roboto"/>
              </a:rPr>
              <a:t>P.,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Comert,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G.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(2021).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Detection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Attack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Connected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Automated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Vehicles</a:t>
            </a:r>
            <a:r>
              <a:rPr sz="1000" spc="-25" dirty="0">
                <a:latin typeface="Roboto"/>
                <a:cs typeface="Roboto"/>
              </a:rPr>
              <a:t> via </a:t>
            </a:r>
            <a:r>
              <a:rPr sz="1000" spc="-35" dirty="0">
                <a:latin typeface="Roboto"/>
                <a:cs typeface="Roboto"/>
              </a:rPr>
              <a:t>Cloud-</a:t>
            </a:r>
            <a:r>
              <a:rPr sz="1000" spc="-20" dirty="0">
                <a:latin typeface="Roboto"/>
                <a:cs typeface="Roboto"/>
              </a:rPr>
              <a:t>Based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Sandboxing.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Roboto"/>
              <a:cs typeface="Roboto"/>
            </a:endParaRPr>
          </a:p>
          <a:p>
            <a:pPr marL="12700" marR="443230">
              <a:lnSpc>
                <a:spcPct val="114999"/>
              </a:lnSpc>
              <a:spcBef>
                <a:spcPts val="5"/>
              </a:spcBef>
            </a:pPr>
            <a:r>
              <a:rPr sz="1000" spc="-25" dirty="0">
                <a:latin typeface="Roboto"/>
                <a:cs typeface="Roboto"/>
              </a:rPr>
              <a:t>Rosenstatter,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T.,</a:t>
            </a:r>
            <a:r>
              <a:rPr sz="1000" spc="-10" dirty="0">
                <a:latin typeface="Roboto"/>
                <a:cs typeface="Roboto"/>
              </a:rPr>
              <a:t> Olovsson,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T.,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Almgren, </a:t>
            </a:r>
            <a:r>
              <a:rPr sz="1000" dirty="0">
                <a:latin typeface="Roboto"/>
                <a:cs typeface="Roboto"/>
              </a:rPr>
              <a:t>M.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(2021).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V2C: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Trust-</a:t>
            </a:r>
            <a:r>
              <a:rPr sz="1000" spc="-30" dirty="0">
                <a:latin typeface="Roboto"/>
                <a:cs typeface="Roboto"/>
              </a:rPr>
              <a:t>Based</a:t>
            </a:r>
            <a:r>
              <a:rPr sz="1000" spc="-10" dirty="0">
                <a:latin typeface="Roboto"/>
                <a:cs typeface="Roboto"/>
              </a:rPr>
              <a:t> Vehicle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Cloud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Anomaly Detection Framework</a:t>
            </a:r>
            <a:r>
              <a:rPr sz="1000" spc="-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for </a:t>
            </a:r>
            <a:r>
              <a:rPr sz="1000" spc="-10" dirty="0">
                <a:latin typeface="Roboto"/>
                <a:cs typeface="Roboto"/>
              </a:rPr>
              <a:t>Automotive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Systems.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Roboto"/>
                <a:cs typeface="Roboto"/>
              </a:rPr>
              <a:t>Chowdhury,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M.,</a:t>
            </a:r>
            <a:r>
              <a:rPr sz="1000" spc="-10" dirty="0">
                <a:latin typeface="Roboto"/>
                <a:cs typeface="Roboto"/>
              </a:rPr>
              <a:t> Islam, </a:t>
            </a:r>
            <a:r>
              <a:rPr sz="1000" dirty="0">
                <a:latin typeface="Roboto"/>
                <a:cs typeface="Roboto"/>
              </a:rPr>
              <a:t>M.,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10" dirty="0">
                <a:latin typeface="Roboto"/>
                <a:cs typeface="Roboto"/>
              </a:rPr>
              <a:t> Khan, </a:t>
            </a:r>
            <a:r>
              <a:rPr sz="1000" dirty="0">
                <a:latin typeface="Roboto"/>
                <a:cs typeface="Roboto"/>
              </a:rPr>
              <a:t>Z.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(2020).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Security</a:t>
            </a:r>
            <a:r>
              <a:rPr sz="1000" spc="-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10" dirty="0">
                <a:latin typeface="Roboto"/>
                <a:cs typeface="Roboto"/>
              </a:rPr>
              <a:t> Connected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10" dirty="0">
                <a:latin typeface="Roboto"/>
                <a:cs typeface="Roboto"/>
              </a:rPr>
              <a:t> Automated Vehicles.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Roboto"/>
                <a:cs typeface="Roboto"/>
              </a:rPr>
              <a:t>Gao,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K.,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Cheng,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X.,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Huang,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H.,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Li,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X.,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Yuan,</a:t>
            </a:r>
            <a:r>
              <a:rPr sz="1000" spc="-40" dirty="0">
                <a:latin typeface="Roboto"/>
                <a:cs typeface="Roboto"/>
              </a:rPr>
              <a:t> T.,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Du,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R.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(2022).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Attack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Detection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Platoon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CACC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-25" dirty="0">
                <a:latin typeface="Roboto"/>
                <a:cs typeface="Roboto"/>
              </a:rPr>
              <a:t> RSU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000" spc="-20" dirty="0">
                <a:latin typeface="Roboto"/>
                <a:cs typeface="Roboto"/>
              </a:rPr>
              <a:t>Koley,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Adhikary,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S.,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Rohit,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R.,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&amp;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Dey, </a:t>
            </a:r>
            <a:r>
              <a:rPr sz="1000" dirty="0">
                <a:latin typeface="Roboto"/>
                <a:cs typeface="Roboto"/>
              </a:rPr>
              <a:t>S.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(Year).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Framework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for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Evaluating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Connected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Vehicle</a:t>
            </a:r>
            <a:r>
              <a:rPr sz="1000" spc="-20" dirty="0">
                <a:latin typeface="Roboto"/>
                <a:cs typeface="Roboto"/>
              </a:rPr>
              <a:t> Security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against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False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Injection Attacks.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00">
              <a:latin typeface="Roboto"/>
              <a:cs typeface="Roboto"/>
            </a:endParaRPr>
          </a:p>
          <a:p>
            <a:pPr marL="12700" marR="83185">
              <a:lnSpc>
                <a:spcPct val="114999"/>
              </a:lnSpc>
            </a:pPr>
            <a:r>
              <a:rPr sz="1050" spc="-20" dirty="0">
                <a:latin typeface="Roboto"/>
                <a:cs typeface="Roboto"/>
              </a:rPr>
              <a:t>Saraoglu,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Mustafa,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et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al.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“MOBATSim: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35" dirty="0">
                <a:latin typeface="Roboto"/>
                <a:cs typeface="Roboto"/>
              </a:rPr>
              <a:t>MOdel-</a:t>
            </a:r>
            <a:r>
              <a:rPr sz="1050" spc="-25" dirty="0">
                <a:latin typeface="Roboto"/>
                <a:cs typeface="Roboto"/>
              </a:rPr>
              <a:t>Based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Autonomous</a:t>
            </a:r>
            <a:r>
              <a:rPr sz="1050" spc="-25" dirty="0">
                <a:latin typeface="Roboto"/>
                <a:cs typeface="Roboto"/>
              </a:rPr>
              <a:t> Traffic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Simulation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Framework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for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40" dirty="0">
                <a:latin typeface="Roboto"/>
                <a:cs typeface="Roboto"/>
              </a:rPr>
              <a:t>Fault-</a:t>
            </a:r>
            <a:r>
              <a:rPr sz="1050" spc="-45" dirty="0">
                <a:latin typeface="Roboto"/>
                <a:cs typeface="Roboto"/>
              </a:rPr>
              <a:t>Error-</a:t>
            </a:r>
            <a:r>
              <a:rPr sz="1050" spc="-20" dirty="0">
                <a:latin typeface="Roboto"/>
                <a:cs typeface="Roboto"/>
              </a:rPr>
              <a:t>Failure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Chain </a:t>
            </a:r>
            <a:r>
              <a:rPr sz="1050" spc="-25" dirty="0">
                <a:latin typeface="Roboto"/>
                <a:cs typeface="Roboto"/>
              </a:rPr>
              <a:t>Analysis.”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spc="-55" dirty="0">
                <a:latin typeface="Roboto"/>
                <a:cs typeface="Roboto"/>
              </a:rPr>
              <a:t>IFAC-</a:t>
            </a:r>
            <a:r>
              <a:rPr sz="1050" spc="-20" dirty="0">
                <a:latin typeface="Roboto"/>
                <a:cs typeface="Roboto"/>
              </a:rPr>
              <a:t>PapersOnLine,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vol.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52,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no.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8,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Elsevier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50" dirty="0">
                <a:latin typeface="Roboto"/>
                <a:cs typeface="Roboto"/>
              </a:rPr>
              <a:t>BV,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2019,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dirty="0">
                <a:latin typeface="Roboto"/>
                <a:cs typeface="Roboto"/>
              </a:rPr>
              <a:t>pp.</a:t>
            </a:r>
            <a:r>
              <a:rPr sz="1050" spc="-2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239–44,</a:t>
            </a:r>
            <a:r>
              <a:rPr sz="1050" spc="-1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doi:10.1016/j.ifacol.2019.08.077.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225" y="14876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35849"/>
            <a:ext cx="5715000" cy="46355"/>
          </a:xfrm>
          <a:custGeom>
            <a:avLst/>
            <a:gdLst/>
            <a:ahLst/>
            <a:cxnLst/>
            <a:rect l="l" t="t" r="r" b="b"/>
            <a:pathLst>
              <a:path w="5715000" h="46355">
                <a:moveTo>
                  <a:pt x="5714999" y="45899"/>
                </a:moveTo>
                <a:lnTo>
                  <a:pt x="0" y="458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458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3921" y="1428062"/>
            <a:ext cx="759269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Advancements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autonomous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vehicle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technology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reliance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cloud-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transmission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processing.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marL="363855" marR="327025" indent="-351790" algn="just">
              <a:lnSpc>
                <a:spcPct val="100000"/>
              </a:lnSpc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Cloud-</a:t>
            </a:r>
            <a:r>
              <a:rPr sz="1600" dirty="0">
                <a:latin typeface="Arial MT"/>
                <a:cs typeface="Arial MT"/>
              </a:rPr>
              <a:t>connected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autonomous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vehicles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leverage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infrastructure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data </a:t>
            </a:r>
            <a:r>
              <a:rPr sz="1600" dirty="0">
                <a:latin typeface="Arial MT"/>
                <a:cs typeface="Arial MT"/>
              </a:rPr>
              <a:t>storage,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processing,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communication,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enabling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real-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decision-making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enhanced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functionality.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marL="363855" marR="369570" indent="-351790">
              <a:lnSpc>
                <a:spcPct val="100000"/>
              </a:lnSpc>
              <a:buChar char="●"/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integration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introduces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security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vulnerabilities, </a:t>
            </a:r>
            <a:r>
              <a:rPr sz="1600" dirty="0">
                <a:latin typeface="Arial MT"/>
                <a:cs typeface="Arial MT"/>
              </a:rPr>
              <a:t>particularly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concerning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integrity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transmitted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vehicles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the </a:t>
            </a:r>
            <a:r>
              <a:rPr sz="1600" spc="-10" dirty="0">
                <a:latin typeface="Arial MT"/>
                <a:cs typeface="Arial MT"/>
              </a:rPr>
              <a:t>cloud.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4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425" y="200667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46198" y="1444033"/>
            <a:ext cx="6104255" cy="2241550"/>
            <a:chOff x="1646198" y="1444033"/>
            <a:chExt cx="6104255" cy="224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938" y="1444033"/>
              <a:ext cx="3887736" cy="21125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6198" y="2763025"/>
              <a:ext cx="6103849" cy="922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1875" y="67436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35849"/>
            <a:ext cx="5715000" cy="46355"/>
          </a:xfrm>
          <a:custGeom>
            <a:avLst/>
            <a:gdLst/>
            <a:ahLst/>
            <a:cxnLst/>
            <a:rect l="l" t="t" r="r" b="b"/>
            <a:pathLst>
              <a:path w="5715000" h="46355">
                <a:moveTo>
                  <a:pt x="5714999" y="45899"/>
                </a:moveTo>
                <a:lnTo>
                  <a:pt x="0" y="458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458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5321" y="1792511"/>
            <a:ext cx="749236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56845" indent="-35179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compromise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integrity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safety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by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tampering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with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potentially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leading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incorrect </a:t>
            </a:r>
            <a:r>
              <a:rPr sz="1600" dirty="0">
                <a:latin typeface="Trebuchet MS"/>
                <a:cs typeface="Trebuchet MS"/>
              </a:rPr>
              <a:t>decisions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unsafe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conditions.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Font typeface="Arial MT"/>
              <a:buChar char="●"/>
            </a:pPr>
            <a:endParaRPr sz="1600">
              <a:latin typeface="Trebuchet MS"/>
              <a:cs typeface="Trebuchet MS"/>
            </a:endParaRPr>
          </a:p>
          <a:p>
            <a:pPr marL="363855" marR="5080" indent="-351790" algn="just">
              <a:lnSpc>
                <a:spcPct val="114999"/>
              </a:lnSpc>
              <a:buFont typeface="Arial MT"/>
              <a:buChar char="●"/>
              <a:tabLst>
                <a:tab pos="363855" algn="l"/>
                <a:tab pos="365760" algn="l"/>
              </a:tabLst>
            </a:pPr>
            <a:r>
              <a:rPr sz="1600" dirty="0">
                <a:latin typeface="Trebuchet MS"/>
                <a:cs typeface="Trebuchet MS"/>
              </a:rPr>
              <a:t>	Our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project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aims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communication </a:t>
            </a:r>
            <a:r>
              <a:rPr sz="1600" dirty="0">
                <a:latin typeface="Trebuchet MS"/>
                <a:cs typeface="Trebuchet MS"/>
              </a:rPr>
              <a:t>channel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between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cloud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infrastructure,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known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as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Vehicle-</a:t>
            </a:r>
            <a:r>
              <a:rPr sz="1600" spc="-20" dirty="0">
                <a:latin typeface="Trebuchet MS"/>
                <a:cs typeface="Trebuchet MS"/>
              </a:rPr>
              <a:t>to-</a:t>
            </a:r>
            <a:r>
              <a:rPr sz="1600" dirty="0">
                <a:latin typeface="Trebuchet MS"/>
                <a:cs typeface="Trebuchet MS"/>
              </a:rPr>
              <a:t>Cloud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(V2C)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communication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channel.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-40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7425" y="200667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1035849"/>
            <a:ext cx="5715000" cy="46355"/>
          </a:xfrm>
          <a:custGeom>
            <a:avLst/>
            <a:gdLst/>
            <a:ahLst/>
            <a:cxnLst/>
            <a:rect l="l" t="t" r="r" b="b"/>
            <a:pathLst>
              <a:path w="5715000" h="46355">
                <a:moveTo>
                  <a:pt x="5714999" y="45899"/>
                </a:moveTo>
                <a:lnTo>
                  <a:pt x="0" y="458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458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425" y="1183714"/>
            <a:ext cx="7433309" cy="296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0033CC"/>
                </a:solidFill>
                <a:latin typeface="Trebuchet MS"/>
                <a:cs typeface="Trebuchet MS"/>
              </a:rPr>
              <a:t>Project</a:t>
            </a:r>
            <a:r>
              <a:rPr sz="1700" b="1" spc="-9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0033CC"/>
                </a:solidFill>
                <a:latin typeface="Trebuchet MS"/>
                <a:cs typeface="Trebuchet MS"/>
              </a:rPr>
              <a:t>Overview:</a:t>
            </a:r>
            <a:endParaRPr sz="17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spcBef>
                <a:spcPts val="151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Our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project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focuses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detecting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attacks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in</a:t>
            </a:r>
            <a:endParaRPr sz="1600">
              <a:latin typeface="Trebuchet MS"/>
              <a:cs typeface="Trebuchet MS"/>
            </a:endParaRPr>
          </a:p>
          <a:p>
            <a:pPr marL="469900" marR="196215">
              <a:lnSpc>
                <a:spcPct val="114999"/>
              </a:lnSpc>
            </a:pPr>
            <a:r>
              <a:rPr sz="1600" spc="-10" dirty="0">
                <a:latin typeface="Trebuchet MS"/>
                <a:cs typeface="Trebuchet MS"/>
              </a:rPr>
              <a:t>cloud-</a:t>
            </a:r>
            <a:r>
              <a:rPr sz="1600" dirty="0">
                <a:latin typeface="Trebuchet MS"/>
                <a:cs typeface="Trebuchet MS"/>
              </a:rPr>
              <a:t>connected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autonomous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through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comprehensive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detection strategy.</a:t>
            </a:r>
            <a:endParaRPr sz="1600">
              <a:latin typeface="Trebuchet MS"/>
              <a:cs typeface="Trebuchet MS"/>
            </a:endParaRPr>
          </a:p>
          <a:p>
            <a:pPr marL="469265" indent="-351155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rebuchet MS"/>
                <a:cs typeface="Trebuchet MS"/>
              </a:rPr>
              <a:t>Utilizing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analysis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statistical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techniques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anomaly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detection.</a:t>
            </a:r>
            <a:endParaRPr sz="1600">
              <a:latin typeface="Trebuchet MS"/>
              <a:cs typeface="Trebuchet MS"/>
            </a:endParaRPr>
          </a:p>
          <a:p>
            <a:pPr marL="469900" marR="85725" indent="-35179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spc="-10" dirty="0">
                <a:latin typeface="Trebuchet MS"/>
                <a:cs typeface="Trebuchet MS"/>
              </a:rPr>
              <a:t>Implementing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machine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learning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models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identifying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deviations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 data.</a:t>
            </a:r>
            <a:endParaRPr sz="1600">
              <a:latin typeface="Trebuchet MS"/>
              <a:cs typeface="Trebuchet MS"/>
            </a:endParaRPr>
          </a:p>
          <a:p>
            <a:pPr marL="469900" marR="5080" indent="-35179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rebuchet MS"/>
                <a:cs typeface="Trebuchet MS"/>
              </a:rPr>
              <a:t>Upon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detecting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attack,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will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trigger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alert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notifications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to </a:t>
            </a:r>
            <a:r>
              <a:rPr sz="1600" dirty="0">
                <a:latin typeface="Trebuchet MS"/>
                <a:cs typeface="Trebuchet MS"/>
              </a:rPr>
              <a:t>recommend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driver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intervention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(Level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3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automation)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vehicle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and </a:t>
            </a:r>
            <a:r>
              <a:rPr sz="1600" spc="-10" dirty="0">
                <a:latin typeface="Trebuchet MS"/>
                <a:cs typeface="Trebuchet MS"/>
              </a:rPr>
              <a:t>safety.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55381" y="700980"/>
            <a:ext cx="1990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/>
              <a:t>Scope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7425" y="200667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850" y="834391"/>
            <a:ext cx="5715000" cy="27305"/>
          </a:xfrm>
          <a:custGeom>
            <a:avLst/>
            <a:gdLst/>
            <a:ahLst/>
            <a:cxnLst/>
            <a:rect l="l" t="t" r="r" b="b"/>
            <a:pathLst>
              <a:path w="5715000" h="27305">
                <a:moveTo>
                  <a:pt x="5714999" y="27299"/>
                </a:moveTo>
                <a:lnTo>
                  <a:pt x="0" y="272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2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425" y="1082506"/>
            <a:ext cx="7689850" cy="317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Suggestions</a:t>
            </a:r>
            <a:r>
              <a:rPr sz="18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Trebuchet MS"/>
                <a:cs typeface="Trebuchet MS"/>
              </a:rPr>
              <a:t>from</a:t>
            </a:r>
            <a:r>
              <a:rPr sz="18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Panel</a:t>
            </a:r>
            <a:r>
              <a:rPr sz="1800" b="1" spc="-6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0033CC"/>
                </a:solidFill>
                <a:latin typeface="Trebuchet MS"/>
                <a:cs typeface="Trebuchet MS"/>
              </a:rPr>
              <a:t>Members: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800" dirty="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Show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simulation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illustrate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attack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●"/>
            </a:pPr>
            <a:endParaRPr sz="1800" dirty="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Integrate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MobatSim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OpenStreetMap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better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visualization.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●"/>
            </a:pPr>
            <a:endParaRPr sz="1800" dirty="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rebuchet MS"/>
                <a:cs typeface="Trebuchet MS"/>
              </a:rPr>
              <a:t>Check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cloud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connectivity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feasibility.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Arial MT"/>
              <a:buChar char="●"/>
            </a:pPr>
            <a:endParaRPr sz="1800" dirty="0">
              <a:latin typeface="Trebuchet MS"/>
              <a:cs typeface="Trebuchet MS"/>
            </a:endParaRPr>
          </a:p>
          <a:p>
            <a:pPr marL="469900" marR="508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900" algn="l"/>
              </a:tabLst>
            </a:pPr>
            <a:r>
              <a:rPr sz="1800" dirty="0">
                <a:latin typeface="Trebuchet MS"/>
                <a:cs typeface="Trebuchet MS"/>
              </a:rPr>
              <a:t>Show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collect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vehicle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which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sent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from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vehicle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0" dirty="0">
                <a:latin typeface="Trebuchet MS"/>
                <a:cs typeface="Trebuchet MS"/>
              </a:rPr>
              <a:t> cloud.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58505" y="494932"/>
            <a:ext cx="288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Suggestions</a:t>
            </a:r>
            <a:r>
              <a:rPr spc="-5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spc="-10" dirty="0"/>
              <a:t>Review</a:t>
            </a:r>
            <a:r>
              <a:rPr spc="-4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50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575" y="163051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7850" y="1097437"/>
            <a:ext cx="7658100" cy="3639185"/>
            <a:chOff x="857850" y="1097437"/>
            <a:chExt cx="7658100" cy="3639185"/>
          </a:xfrm>
        </p:grpSpPr>
        <p:sp>
          <p:nvSpPr>
            <p:cNvPr id="3" name="object 3"/>
            <p:cNvSpPr/>
            <p:nvPr/>
          </p:nvSpPr>
          <p:spPr>
            <a:xfrm>
              <a:off x="2008524" y="1097437"/>
              <a:ext cx="5715000" cy="27940"/>
            </a:xfrm>
            <a:custGeom>
              <a:avLst/>
              <a:gdLst/>
              <a:ahLst/>
              <a:cxnLst/>
              <a:rect l="l" t="t" r="r" b="b"/>
              <a:pathLst>
                <a:path w="5715000" h="27940">
                  <a:moveTo>
                    <a:pt x="5714999" y="27599"/>
                  </a:moveTo>
                  <a:lnTo>
                    <a:pt x="0" y="27599"/>
                  </a:lnTo>
                  <a:lnTo>
                    <a:pt x="0" y="0"/>
                  </a:lnTo>
                  <a:lnTo>
                    <a:pt x="5714999" y="0"/>
                  </a:lnTo>
                  <a:lnTo>
                    <a:pt x="5714999" y="27599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850" y="1145687"/>
              <a:ext cx="7657500" cy="35909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66373" y="775556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Design</a:t>
            </a:r>
            <a:r>
              <a:rPr sz="1800" spc="-1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Approach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425" y="1467292"/>
            <a:ext cx="7486015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Here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are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steps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involved</a:t>
            </a:r>
            <a:r>
              <a:rPr sz="1600" spc="-5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33CC"/>
                </a:solidFill>
                <a:latin typeface="Trebuchet MS"/>
                <a:cs typeface="Trebuchet MS"/>
              </a:rPr>
              <a:t>design</a:t>
            </a:r>
            <a:r>
              <a:rPr sz="1600" spc="-5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033CC"/>
                </a:solidFill>
                <a:latin typeface="Trebuchet MS"/>
                <a:cs typeface="Trebuchet MS"/>
              </a:rPr>
              <a:t>approach:</a:t>
            </a:r>
            <a:endParaRPr sz="1600">
              <a:latin typeface="Trebuchet MS"/>
              <a:cs typeface="Trebuchet MS"/>
            </a:endParaRPr>
          </a:p>
          <a:p>
            <a:pPr marL="12700" marR="993775" indent="254000">
              <a:lnSpc>
                <a:spcPct val="114999"/>
              </a:lnSpc>
              <a:spcBef>
                <a:spcPts val="1200"/>
              </a:spcBef>
              <a:buAutoNum type="arabicPeriod"/>
              <a:tabLst>
                <a:tab pos="266700" algn="l"/>
              </a:tabLst>
            </a:pPr>
            <a:r>
              <a:rPr sz="1600" b="1" spc="-10" dirty="0">
                <a:latin typeface="Trebuchet MS"/>
                <a:cs typeface="Trebuchet MS"/>
              </a:rPr>
              <a:t>Establishing/Setting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up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environment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for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vehicle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to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cloud</a:t>
            </a:r>
            <a:r>
              <a:rPr sz="1600" b="1" spc="-50" dirty="0">
                <a:latin typeface="Trebuchet MS"/>
                <a:cs typeface="Trebuchet MS"/>
              </a:rPr>
              <a:t> </a:t>
            </a:r>
            <a:r>
              <a:rPr sz="1600" b="1" spc="-20" dirty="0">
                <a:latin typeface="Trebuchet MS"/>
                <a:cs typeface="Trebuchet MS"/>
              </a:rPr>
              <a:t>data </a:t>
            </a:r>
            <a:r>
              <a:rPr sz="1600" b="1" spc="-10" dirty="0">
                <a:latin typeface="Trebuchet MS"/>
                <a:cs typeface="Trebuchet MS"/>
              </a:rPr>
              <a:t>transmission:</a:t>
            </a:r>
            <a:endParaRPr sz="1600">
              <a:latin typeface="Trebuchet MS"/>
              <a:cs typeface="Trebuchet MS"/>
            </a:endParaRPr>
          </a:p>
          <a:p>
            <a:pPr marL="12700" marR="1146810">
              <a:lnSpc>
                <a:spcPct val="114999"/>
              </a:lnSpc>
              <a:spcBef>
                <a:spcPts val="300"/>
              </a:spcBef>
            </a:pP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involves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setting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up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simulation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part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v2c(vehicle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cloud) communication.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 indent="254000">
              <a:lnSpc>
                <a:spcPct val="114999"/>
              </a:lnSpc>
              <a:buAutoNum type="arabicPeriod" startAt="2"/>
              <a:tabLst>
                <a:tab pos="266700" algn="l"/>
              </a:tabLst>
            </a:pPr>
            <a:r>
              <a:rPr sz="1600" b="1" spc="-10" dirty="0">
                <a:latin typeface="Trebuchet MS"/>
                <a:cs typeface="Trebuchet MS"/>
              </a:rPr>
              <a:t>Performing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False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data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injection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attack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on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cloud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connected </a:t>
            </a:r>
            <a:r>
              <a:rPr sz="1600" b="1" dirty="0">
                <a:latin typeface="Trebuchet MS"/>
                <a:cs typeface="Trebuchet MS"/>
              </a:rPr>
              <a:t>autonomous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vehicles: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depicts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attacker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injecting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into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the </a:t>
            </a:r>
            <a:r>
              <a:rPr sz="1600" spc="-10" dirty="0">
                <a:latin typeface="Trebuchet MS"/>
                <a:cs typeface="Trebuchet MS"/>
              </a:rPr>
              <a:t>communication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channel.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449"/>
                </a:moveTo>
                <a:lnTo>
                  <a:pt x="0" y="2744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44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74" y="1670670"/>
            <a:ext cx="7635875" cy="21412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685"/>
              </a:spcBef>
              <a:buAutoNum type="arabicPeriod" startAt="3"/>
              <a:tabLst>
                <a:tab pos="266700" algn="l"/>
              </a:tabLst>
            </a:pPr>
            <a:r>
              <a:rPr sz="1600" b="1" dirty="0">
                <a:latin typeface="Trebuchet MS"/>
                <a:cs typeface="Trebuchet MS"/>
              </a:rPr>
              <a:t>Detecting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false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data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injection</a:t>
            </a:r>
            <a:r>
              <a:rPr sz="1600" b="1" spc="-7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attack:</a:t>
            </a:r>
            <a:endParaRPr sz="1600">
              <a:latin typeface="Trebuchet MS"/>
              <a:cs typeface="Trebuchet MS"/>
            </a:endParaRPr>
          </a:p>
          <a:p>
            <a:pPr marL="12700" marR="214629" indent="57150">
              <a:lnSpc>
                <a:spcPct val="114999"/>
              </a:lnSpc>
              <a:spcBef>
                <a:spcPts val="300"/>
              </a:spcBef>
            </a:pP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involves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monitoring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transmission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anomalies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that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could </a:t>
            </a:r>
            <a:r>
              <a:rPr sz="1600" dirty="0">
                <a:latin typeface="Trebuchet MS"/>
                <a:cs typeface="Trebuchet MS"/>
              </a:rPr>
              <a:t>indicate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attack.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 indent="254000">
              <a:lnSpc>
                <a:spcPct val="114999"/>
              </a:lnSpc>
              <a:buAutoNum type="arabicPeriod" startAt="4"/>
              <a:tabLst>
                <a:tab pos="266700" algn="l"/>
              </a:tabLst>
            </a:pPr>
            <a:r>
              <a:rPr sz="1600" b="1" dirty="0">
                <a:latin typeface="Trebuchet MS"/>
                <a:cs typeface="Trebuchet MS"/>
              </a:rPr>
              <a:t>Stopping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the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false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data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injection</a:t>
            </a:r>
            <a:r>
              <a:rPr sz="1600" b="1" spc="-6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attack:</a:t>
            </a:r>
            <a:r>
              <a:rPr sz="1600" b="1" spc="-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Once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false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injection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attack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is </a:t>
            </a:r>
            <a:r>
              <a:rPr sz="1600" dirty="0">
                <a:latin typeface="Trebuchet MS"/>
                <a:cs typeface="Trebuchet MS"/>
              </a:rPr>
              <a:t>detected,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system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can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take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prevent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it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from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being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successful.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This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could </a:t>
            </a:r>
            <a:r>
              <a:rPr sz="1600" dirty="0">
                <a:latin typeface="Trebuchet MS"/>
                <a:cs typeface="Trebuchet MS"/>
              </a:rPr>
              <a:t>involve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alerting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driver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take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control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vehicle.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185862"/>
            <a:ext cx="5715000" cy="27940"/>
          </a:xfrm>
          <a:custGeom>
            <a:avLst/>
            <a:gdLst/>
            <a:ahLst/>
            <a:cxnLst/>
            <a:rect l="l" t="t" r="r" b="b"/>
            <a:pathLst>
              <a:path w="5715000" h="27940">
                <a:moveTo>
                  <a:pt x="5714999" y="27599"/>
                </a:moveTo>
                <a:lnTo>
                  <a:pt x="0" y="27599"/>
                </a:lnTo>
                <a:lnTo>
                  <a:pt x="0" y="0"/>
                </a:lnTo>
                <a:lnTo>
                  <a:pt x="5714999" y="0"/>
                </a:lnTo>
                <a:lnTo>
                  <a:pt x="5714999" y="2759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674" rIns="0" bIns="0" rtlCol="0">
            <a:spAutoFit/>
          </a:bodyPr>
          <a:lstStyle/>
          <a:p>
            <a:pPr marL="549719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14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2825" y="137914"/>
            <a:ext cx="71405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Detecting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false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data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injection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attack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vehicle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to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cloud</a:t>
            </a:r>
            <a:r>
              <a:rPr sz="1100" spc="-30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connected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33CC"/>
                </a:solidFill>
                <a:latin typeface="Trebuchet MS"/>
                <a:cs typeface="Trebuchet MS"/>
              </a:rPr>
              <a:t>autonomous</a:t>
            </a:r>
            <a:r>
              <a:rPr sz="1100" spc="-35" dirty="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033CC"/>
                </a:solidFill>
                <a:latin typeface="Trebuchet MS"/>
                <a:cs typeface="Trebuchet MS"/>
              </a:rPr>
              <a:t>vehicles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2273</Words>
  <Application>Microsoft Office PowerPoint</Application>
  <PresentationFormat>On-screen Show (16:9)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MT</vt:lpstr>
      <vt:lpstr>Calibri</vt:lpstr>
      <vt:lpstr>Roboto</vt:lpstr>
      <vt:lpstr>Trebuchet MS</vt:lpstr>
      <vt:lpstr>Office Theme</vt:lpstr>
      <vt:lpstr>PowerPoint Presentation</vt:lpstr>
      <vt:lpstr>Detecting false data injection attack on vehicle to cloud communication in cloud connected autonomous vehicles </vt:lpstr>
      <vt:lpstr>INTRODUCTION</vt:lpstr>
      <vt:lpstr>PROBLEM STATEMENT</vt:lpstr>
      <vt:lpstr>Abstract and Scope</vt:lpstr>
      <vt:lpstr>Suggestions from Review - 3</vt:lpstr>
      <vt:lpstr>PowerPoint Presentation</vt:lpstr>
      <vt:lpstr>Design Approach</vt:lpstr>
      <vt:lpstr>Design Approach</vt:lpstr>
      <vt:lpstr>Design Approach</vt:lpstr>
      <vt:lpstr>Design Approach</vt:lpstr>
      <vt:lpstr>Design Approach</vt:lpstr>
      <vt:lpstr>Cloud Architecture</vt:lpstr>
      <vt:lpstr>Cloud Architecture</vt:lpstr>
      <vt:lpstr>Cloud Services</vt:lpstr>
      <vt:lpstr>Cloud Services</vt:lpstr>
      <vt:lpstr>Design Approach</vt:lpstr>
      <vt:lpstr>Design Approach</vt:lpstr>
      <vt:lpstr>Design Approach</vt:lpstr>
      <vt:lpstr>Design Approach</vt:lpstr>
      <vt:lpstr>Design Approach</vt:lpstr>
      <vt:lpstr>Design Approach</vt:lpstr>
      <vt:lpstr>Design Approach</vt:lpstr>
      <vt:lpstr>Design Approach</vt:lpstr>
      <vt:lpstr>Design Constraints &amp; Dependencies</vt:lpstr>
      <vt:lpstr>Design Description</vt:lpstr>
      <vt:lpstr>Project Progress</vt:lpstr>
      <vt:lpstr>Technologies used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ESA_PRESENTATION</dc:title>
  <dc:creator>Thrisha</dc:creator>
  <cp:lastModifiedBy>ᗩᖇᑭITᕼᗩ ᘜᓍᘺᕲᗩ</cp:lastModifiedBy>
  <cp:revision>2</cp:revision>
  <dcterms:created xsi:type="dcterms:W3CDTF">2025-02-18T07:37:38Z</dcterms:created>
  <dcterms:modified xsi:type="dcterms:W3CDTF">2025-02-22T09:08:24Z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2025-02-18T00:00:00Z</vt:filetime>
  </property>
</Properties>
</file>