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42M2+xRNIWf4Yx5DHBL7bjLU/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4ea108fe_0_6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2" name="Google Shape;182;ga44ea108fe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4ea108fe_0_7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a44ea108fe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4ea108fe_0_7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44ea108fe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ctrTitle"/>
          </p:nvPr>
        </p:nvSpPr>
        <p:spPr>
          <a:xfrm>
            <a:off x="482600" y="3825876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5000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ubTitle" idx="1"/>
          </p:nvPr>
        </p:nvSpPr>
        <p:spPr>
          <a:xfrm>
            <a:off x="482601" y="5305426"/>
            <a:ext cx="110109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Clr>
                <a:srgbClr val="5B6770"/>
              </a:buClr>
              <a:buSzPts val="1400"/>
              <a:buFont typeface="Calibri"/>
              <a:buNone/>
              <a:defRPr sz="1400">
                <a:solidFill>
                  <a:srgbClr val="5B67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7" descr="RedUmbrell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0418" y="1238250"/>
            <a:ext cx="3829049" cy="252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7"/>
          <p:cNvCxnSpPr/>
          <p:nvPr/>
        </p:nvCxnSpPr>
        <p:spPr>
          <a:xfrm>
            <a:off x="643467" y="5311775"/>
            <a:ext cx="10989733" cy="0"/>
          </a:xfrm>
          <a:prstGeom prst="straightConnector1">
            <a:avLst/>
          </a:prstGeom>
          <a:noFill/>
          <a:ln w="9525" cap="flat" cmpd="sng">
            <a:solidFill>
              <a:srgbClr val="E31B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7"/>
          <p:cNvCxnSpPr/>
          <p:nvPr/>
        </p:nvCxnSpPr>
        <p:spPr>
          <a:xfrm>
            <a:off x="643467" y="5695950"/>
            <a:ext cx="10989733" cy="0"/>
          </a:xfrm>
          <a:prstGeom prst="straightConnector1">
            <a:avLst/>
          </a:prstGeom>
          <a:noFill/>
          <a:ln w="9525" cap="flat" cmpd="sng">
            <a:solidFill>
              <a:srgbClr val="E31B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 rot="5400000">
            <a:off x="7523163" y="1514476"/>
            <a:ext cx="537527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1935162" y="-1127124"/>
            <a:ext cx="537527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609600" y="104775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609600" y="104775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6197600" y="104775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 rot="5400000">
            <a:off x="3833019" y="-217566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109728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09600" y="104775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8788400" y="6464301"/>
            <a:ext cx="2844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26"/>
          <p:cNvCxnSpPr/>
          <p:nvPr/>
        </p:nvCxnSpPr>
        <p:spPr>
          <a:xfrm>
            <a:off x="717551" y="962025"/>
            <a:ext cx="10729383" cy="0"/>
          </a:xfrm>
          <a:prstGeom prst="straightConnector1">
            <a:avLst/>
          </a:prstGeom>
          <a:noFill/>
          <a:ln w="25400" cap="flat" cmpd="sng">
            <a:solidFill>
              <a:srgbClr val="E31B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6"/>
          <p:cNvSpPr txBox="1"/>
          <p:nvPr/>
        </p:nvSpPr>
        <p:spPr>
          <a:xfrm>
            <a:off x="488731" y="6417469"/>
            <a:ext cx="3995651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B6D71"/>
              </a:buClr>
              <a:buSzPts val="1600"/>
              <a:buFont typeface="Source Sans Pro"/>
              <a:buNone/>
            </a:pPr>
            <a:r>
              <a:rPr lang="en-US" sz="1600" b="1" i="1" u="none" strike="noStrike" cap="none">
                <a:solidFill>
                  <a:srgbClr val="6B6D7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1600" b="0" i="1" u="none" strike="noStrike" cap="none">
                <a:solidFill>
                  <a:srgbClr val="6B6D7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Travelers Capstone Uconn </a:t>
            </a:r>
            <a:r>
              <a:rPr lang="en-US" sz="1600" b="0" i="1" u="none" strike="noStrike" cap="none">
                <a:solidFill>
                  <a:srgbClr val="6B6D7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1" u="none" strike="noStrike" cap="none">
                <a:solidFill>
                  <a:srgbClr val="6B6D7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3</a:t>
            </a:r>
            <a:endParaRPr sz="1200" b="0" i="0" u="none" strike="noStrike" cap="none">
              <a:solidFill>
                <a:srgbClr val="6B6D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ctrTitle"/>
          </p:nvPr>
        </p:nvSpPr>
        <p:spPr>
          <a:xfrm>
            <a:off x="482600" y="3517126"/>
            <a:ext cx="10972800" cy="201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sz="3600"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B677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rgbClr val="5B67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482600" y="5854224"/>
            <a:ext cx="2000541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B6D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3153974" y="679221"/>
            <a:ext cx="5787189" cy="38140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8232" y="1238486"/>
            <a:ext cx="2851484" cy="279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9F8A9-AA83-4B3A-A865-5521ED2FB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623" y="2344851"/>
            <a:ext cx="2694144" cy="2340109"/>
          </a:xfrm>
          <a:prstGeom prst="rect">
            <a:avLst/>
          </a:prstGeom>
        </p:spPr>
      </p:pic>
      <p:pic>
        <p:nvPicPr>
          <p:cNvPr id="14" name="Google Shape;165;p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7CD517E-AB7B-48FD-A757-8A09F47FDE3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2145" b="26840"/>
          <a:stretch/>
        </p:blipFill>
        <p:spPr>
          <a:xfrm>
            <a:off x="7769623" y="1136785"/>
            <a:ext cx="2694144" cy="211537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169;p2">
            <a:extLst>
              <a:ext uri="{FF2B5EF4-FFF2-40B4-BE49-F238E27FC236}">
                <a16:creationId xmlns:a16="http://schemas.microsoft.com/office/drawing/2014/main" id="{336E770A-8A23-4C5A-A51C-9FFABC6AB216}"/>
              </a:ext>
            </a:extLst>
          </p:cNvPr>
          <p:cNvSpPr txBox="1"/>
          <p:nvPr/>
        </p:nvSpPr>
        <p:spPr>
          <a:xfrm>
            <a:off x="8087812" y="3325398"/>
            <a:ext cx="2057765" cy="130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Deexith Reddy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 Analytics Student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105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2021</a:t>
            </a:r>
            <a:endParaRPr sz="105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681292" y="457199"/>
            <a:ext cx="10511364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Production of code</a:t>
            </a:r>
            <a:endParaRPr sz="3600" dirty="0"/>
          </a:p>
        </p:txBody>
      </p:sp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34220-C088-4A6C-AA6E-FA810525782E}"/>
              </a:ext>
            </a:extLst>
          </p:cNvPr>
          <p:cNvSpPr/>
          <p:nvPr/>
        </p:nvSpPr>
        <p:spPr>
          <a:xfrm>
            <a:off x="520505" y="2307102"/>
            <a:ext cx="1913206" cy="1477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 that saves new transactions and groups them by </a:t>
            </a:r>
            <a:r>
              <a:rPr lang="en-US" dirty="0" err="1">
                <a:solidFill>
                  <a:schemeClr val="tx1"/>
                </a:solidFill>
              </a:rPr>
              <a:t>GroupId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0E4F03-8587-46A1-88E7-4D976294974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33711" y="3045656"/>
            <a:ext cx="140676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13AD-A845-461D-9D78-386801454DDE}"/>
              </a:ext>
            </a:extLst>
          </p:cNvPr>
          <p:cNvSpPr/>
          <p:nvPr/>
        </p:nvSpPr>
        <p:spPr>
          <a:xfrm>
            <a:off x="3840480" y="2307101"/>
            <a:ext cx="1913206" cy="1477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it to R-Shiny Code that has machine learning and recommendation engine function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E95588-7265-4C91-B757-0955B75910AB}"/>
              </a:ext>
            </a:extLst>
          </p:cNvPr>
          <p:cNvCxnSpPr>
            <a:cxnSpLocks/>
          </p:cNvCxnSpPr>
          <p:nvPr/>
        </p:nvCxnSpPr>
        <p:spPr>
          <a:xfrm>
            <a:off x="5753686" y="3045654"/>
            <a:ext cx="140676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34C68-7327-464C-A4FD-8CE51F22D7D8}"/>
              </a:ext>
            </a:extLst>
          </p:cNvPr>
          <p:cNvSpPr/>
          <p:nvPr/>
        </p:nvSpPr>
        <p:spPr>
          <a:xfrm>
            <a:off x="7174152" y="2307100"/>
            <a:ext cx="1913206" cy="1477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a link to the UI where we can enter customer information to predict loyalty and brand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4ea108fe_0_627"/>
          <p:cNvSpPr txBox="1">
            <a:spLocks noGrp="1"/>
          </p:cNvSpPr>
          <p:nvPr>
            <p:ph type="title"/>
          </p:nvPr>
        </p:nvSpPr>
        <p:spPr>
          <a:xfrm>
            <a:off x="660400" y="197466"/>
            <a:ext cx="10972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Data and Analytics Case Study</a:t>
            </a:r>
            <a:endParaRPr dirty="0"/>
          </a:p>
        </p:txBody>
      </p:sp>
      <p:sp>
        <p:nvSpPr>
          <p:cNvPr id="185" name="Google Shape;185;ga44ea108fe_0_6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cxnSp>
        <p:nvCxnSpPr>
          <p:cNvPr id="186" name="Google Shape;186;ga44ea108fe_0_627"/>
          <p:cNvCxnSpPr/>
          <p:nvPr/>
        </p:nvCxnSpPr>
        <p:spPr>
          <a:xfrm>
            <a:off x="4074736" y="1431234"/>
            <a:ext cx="0" cy="47865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ga44ea108fe_0_627" descr="Creating a Productive Meeting Agenda | Virtual Meeting Manag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12" y="2487797"/>
            <a:ext cx="3103879" cy="242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a44ea108fe_0_627"/>
          <p:cNvSpPr/>
          <p:nvPr/>
        </p:nvSpPr>
        <p:spPr>
          <a:xfrm>
            <a:off x="4641383" y="1431234"/>
            <a:ext cx="7105500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dirty="0">
                <a:solidFill>
                  <a:srgbClr val="B70001"/>
                </a:solidFill>
                <a:latin typeface="Calibri"/>
                <a:cs typeface="Calibri"/>
                <a:sym typeface="Calibri"/>
              </a:rPr>
              <a:t>Data discussion 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B70001"/>
                </a:solidFill>
                <a:latin typeface="Calibri"/>
                <a:ea typeface="Calibri"/>
                <a:cs typeface="Calibri"/>
                <a:sym typeface="Calibri"/>
              </a:rPr>
              <a:t>Data Preparation For Modelling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B70001"/>
                </a:solidFill>
                <a:latin typeface="Calibri"/>
                <a:ea typeface="Calibri"/>
                <a:cs typeface="Calibri"/>
                <a:sym typeface="Calibri"/>
              </a:rPr>
              <a:t>Predictive Modelling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B7000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B7000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000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 dirty="0">
                <a:solidFill>
                  <a:srgbClr val="B70001"/>
                </a:solidFill>
                <a:latin typeface="Calibri"/>
                <a:ea typeface="Calibri"/>
                <a:cs typeface="Calibri"/>
                <a:sym typeface="Calibri"/>
              </a:rPr>
              <a:t>Approach to production of code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B7000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F60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F608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 dirty="0">
              <a:solidFill>
                <a:srgbClr val="1F60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4ea108fe_0_781"/>
          <p:cNvSpPr txBox="1">
            <a:spLocks noGrp="1"/>
          </p:cNvSpPr>
          <p:nvPr>
            <p:ph type="title"/>
          </p:nvPr>
        </p:nvSpPr>
        <p:spPr>
          <a:xfrm>
            <a:off x="660400" y="230983"/>
            <a:ext cx="10972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Data Discussion</a:t>
            </a:r>
            <a:endParaRPr sz="2800" dirty="0"/>
          </a:p>
        </p:txBody>
      </p:sp>
      <p:sp>
        <p:nvSpPr>
          <p:cNvPr id="195" name="Google Shape;195;ga44ea108fe_0_78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00E4E-4798-43C2-AA11-07C299A89422}"/>
              </a:ext>
            </a:extLst>
          </p:cNvPr>
          <p:cNvSpPr/>
          <p:nvPr/>
        </p:nvSpPr>
        <p:spPr>
          <a:xfrm>
            <a:off x="1097280" y="1251226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18FFA-8CD9-43B4-AF9D-5F19AFB206A2}"/>
              </a:ext>
            </a:extLst>
          </p:cNvPr>
          <p:cNvSpPr/>
          <p:nvPr/>
        </p:nvSpPr>
        <p:spPr>
          <a:xfrm>
            <a:off x="1097280" y="4482803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198B0-6222-4261-8CAB-4AF7EB1E3795}"/>
              </a:ext>
            </a:extLst>
          </p:cNvPr>
          <p:cNvSpPr/>
          <p:nvPr/>
        </p:nvSpPr>
        <p:spPr>
          <a:xfrm>
            <a:off x="1097280" y="3429000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testHistory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9EDC5-3C4C-4AC8-ADAD-FA6B5CDA44E1}"/>
              </a:ext>
            </a:extLst>
          </p:cNvPr>
          <p:cNvSpPr/>
          <p:nvPr/>
        </p:nvSpPr>
        <p:spPr>
          <a:xfrm>
            <a:off x="1109935" y="2446505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trainHistory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49FAE8-1C96-46E0-B6F7-47D344A0DFD3}"/>
              </a:ext>
            </a:extLst>
          </p:cNvPr>
          <p:cNvSpPr/>
          <p:nvPr/>
        </p:nvSpPr>
        <p:spPr>
          <a:xfrm>
            <a:off x="3110011" y="2727992"/>
            <a:ext cx="899282" cy="58582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EE00F-4FE7-4E77-81B8-837CD48693D5}"/>
              </a:ext>
            </a:extLst>
          </p:cNvPr>
          <p:cNvSpPr/>
          <p:nvPr/>
        </p:nvSpPr>
        <p:spPr>
          <a:xfrm>
            <a:off x="6806418" y="2843178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trainHistory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719D4-6C09-4781-837B-6C6575D78510}"/>
              </a:ext>
            </a:extLst>
          </p:cNvPr>
          <p:cNvSpPr/>
          <p:nvPr/>
        </p:nvSpPr>
        <p:spPr>
          <a:xfrm>
            <a:off x="4383138" y="2843178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AA082C-2867-4BE7-A2B1-3D99FBB8D8F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5747704" y="3136089"/>
            <a:ext cx="105871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AC1835-2198-478C-98D6-B8266812EAD7}"/>
              </a:ext>
            </a:extLst>
          </p:cNvPr>
          <p:cNvCxnSpPr/>
          <p:nvPr/>
        </p:nvCxnSpPr>
        <p:spPr>
          <a:xfrm>
            <a:off x="6288258" y="3136089"/>
            <a:ext cx="0" cy="9998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4184D7-EEE6-4B6D-8F2B-6704CF9F5ECE}"/>
              </a:ext>
            </a:extLst>
          </p:cNvPr>
          <p:cNvSpPr txBox="1"/>
          <p:nvPr/>
        </p:nvSpPr>
        <p:spPr>
          <a:xfrm>
            <a:off x="5846298" y="4135902"/>
            <a:ext cx="88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offer number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3E7D46-44EC-48EA-8E21-5D6DE8AA2522}"/>
              </a:ext>
            </a:extLst>
          </p:cNvPr>
          <p:cNvSpPr/>
          <p:nvPr/>
        </p:nvSpPr>
        <p:spPr>
          <a:xfrm>
            <a:off x="8780057" y="2843178"/>
            <a:ext cx="899282" cy="58582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660C6-996E-448F-978D-44E787C0F66D}"/>
              </a:ext>
            </a:extLst>
          </p:cNvPr>
          <p:cNvSpPr txBox="1"/>
          <p:nvPr/>
        </p:nvSpPr>
        <p:spPr>
          <a:xfrm>
            <a:off x="10322340" y="1589051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market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475DB-589B-47EA-A107-AAA0A7D8CA66}"/>
              </a:ext>
            </a:extLst>
          </p:cNvPr>
          <p:cNvSpPr txBox="1"/>
          <p:nvPr/>
        </p:nvSpPr>
        <p:spPr>
          <a:xfrm>
            <a:off x="10300457" y="2005733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</a:rPr>
              <a:t>repeattrips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619B6-7109-4DB0-9A89-30F4C7C75ACA}"/>
              </a:ext>
            </a:extLst>
          </p:cNvPr>
          <p:cNvSpPr txBox="1"/>
          <p:nvPr/>
        </p:nvSpPr>
        <p:spPr>
          <a:xfrm>
            <a:off x="10133542" y="2381240"/>
            <a:ext cx="181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repeater (target)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7511E-14D7-4FD3-94EA-38A9A994C97E}"/>
              </a:ext>
            </a:extLst>
          </p:cNvPr>
          <p:cNvSpPr txBox="1"/>
          <p:nvPr/>
        </p:nvSpPr>
        <p:spPr>
          <a:xfrm>
            <a:off x="10393012" y="3059359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offer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F4043-4FD8-4875-B1EB-89614BA7CE4E}"/>
              </a:ext>
            </a:extLst>
          </p:cNvPr>
          <p:cNvSpPr txBox="1"/>
          <p:nvPr/>
        </p:nvSpPr>
        <p:spPr>
          <a:xfrm>
            <a:off x="10340483" y="3396359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offerDate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17D100-AE7E-467D-832D-E99F72D4ABE2}"/>
              </a:ext>
            </a:extLst>
          </p:cNvPr>
          <p:cNvSpPr txBox="1"/>
          <p:nvPr/>
        </p:nvSpPr>
        <p:spPr>
          <a:xfrm>
            <a:off x="10358625" y="3746647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quantity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EC9AE-1CE4-49C0-A3F9-415D3A36C572}"/>
              </a:ext>
            </a:extLst>
          </p:cNvPr>
          <p:cNvSpPr txBox="1"/>
          <p:nvPr/>
        </p:nvSpPr>
        <p:spPr>
          <a:xfrm>
            <a:off x="10380060" y="4155913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5BE4C5-4561-4398-AD58-BAED999E1129}"/>
              </a:ext>
            </a:extLst>
          </p:cNvPr>
          <p:cNvSpPr txBox="1"/>
          <p:nvPr/>
        </p:nvSpPr>
        <p:spPr>
          <a:xfrm>
            <a:off x="10380060" y="4559248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category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77A382-F730-4A90-8D9C-BB8DBEB7F4F9}"/>
              </a:ext>
            </a:extLst>
          </p:cNvPr>
          <p:cNvSpPr txBox="1"/>
          <p:nvPr/>
        </p:nvSpPr>
        <p:spPr>
          <a:xfrm>
            <a:off x="10451180" y="4968514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brand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F1CFD-734D-400D-8A37-E969133A1091}"/>
              </a:ext>
            </a:extLst>
          </p:cNvPr>
          <p:cNvSpPr txBox="1"/>
          <p:nvPr/>
        </p:nvSpPr>
        <p:spPr>
          <a:xfrm>
            <a:off x="10300457" y="1251226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chain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25407-3361-4B34-AD22-55F31477CB76}"/>
              </a:ext>
            </a:extLst>
          </p:cNvPr>
          <p:cNvSpPr txBox="1"/>
          <p:nvPr/>
        </p:nvSpPr>
        <p:spPr>
          <a:xfrm>
            <a:off x="10322340" y="930855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D6D960-118C-4649-B509-BB310D02BABD}"/>
              </a:ext>
            </a:extLst>
          </p:cNvPr>
          <p:cNvSpPr txBox="1"/>
          <p:nvPr/>
        </p:nvSpPr>
        <p:spPr>
          <a:xfrm>
            <a:off x="10340483" y="2676866"/>
            <a:ext cx="13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offervalue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4ea108fe_0_705"/>
          <p:cNvSpPr txBox="1">
            <a:spLocks noGrp="1"/>
          </p:cNvSpPr>
          <p:nvPr>
            <p:ph type="title"/>
          </p:nvPr>
        </p:nvSpPr>
        <p:spPr>
          <a:xfrm>
            <a:off x="660400" y="222292"/>
            <a:ext cx="10972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Data Preparation For Modelling</a:t>
            </a:r>
            <a:endParaRPr sz="2800" dirty="0"/>
          </a:p>
        </p:txBody>
      </p:sp>
      <p:sp>
        <p:nvSpPr>
          <p:cNvPr id="204" name="Google Shape;204;ga44ea108fe_0_7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A1EC6-2CFF-461C-9642-944DF7EFFAC3}"/>
              </a:ext>
            </a:extLst>
          </p:cNvPr>
          <p:cNvSpPr/>
          <p:nvPr/>
        </p:nvSpPr>
        <p:spPr>
          <a:xfrm>
            <a:off x="1097280" y="2395086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Continuous/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numerical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EAD71-99CD-4AD3-8194-67065703A5CC}"/>
              </a:ext>
            </a:extLst>
          </p:cNvPr>
          <p:cNvSpPr/>
          <p:nvPr/>
        </p:nvSpPr>
        <p:spPr>
          <a:xfrm>
            <a:off x="1097280" y="3877092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 Type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4038DE-FC7B-40F7-AD34-54B06744781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61846" y="2687997"/>
            <a:ext cx="22508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8988DA-AD1D-43F2-886D-3AEF59BCE9B4}"/>
              </a:ext>
            </a:extLst>
          </p:cNvPr>
          <p:cNvSpPr txBox="1"/>
          <p:nvPr/>
        </p:nvSpPr>
        <p:spPr>
          <a:xfrm>
            <a:off x="2693962" y="1934731"/>
            <a:ext cx="1800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correlation with target (repeater)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F937C9-490E-4235-8C26-F3E5D6FC25F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61846" y="4170003"/>
            <a:ext cx="11957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EE152-D53C-4226-B919-207CEF0892A7}"/>
              </a:ext>
            </a:extLst>
          </p:cNvPr>
          <p:cNvSpPr txBox="1"/>
          <p:nvPr/>
        </p:nvSpPr>
        <p:spPr>
          <a:xfrm>
            <a:off x="2539216" y="3631229"/>
            <a:ext cx="1118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Convert to categorical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C81B8-B942-492A-B708-A865707C4655}"/>
              </a:ext>
            </a:extLst>
          </p:cNvPr>
          <p:cNvSpPr/>
          <p:nvPr/>
        </p:nvSpPr>
        <p:spPr>
          <a:xfrm>
            <a:off x="3657599" y="3861538"/>
            <a:ext cx="1364566" cy="5858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Categorical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EBB4D-A3F0-4848-A3B8-31B85C01441E}"/>
              </a:ext>
            </a:extLst>
          </p:cNvPr>
          <p:cNvSpPr/>
          <p:nvPr/>
        </p:nvSpPr>
        <p:spPr>
          <a:xfrm>
            <a:off x="4740812" y="2304063"/>
            <a:ext cx="1505243" cy="854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Discard if correlation is 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9EC688-68F9-4BDA-BFC2-3C178B09499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22165" y="4154449"/>
            <a:ext cx="1645921" cy="155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D81282-3EB2-4A0B-B3CF-C6BEFF1EFCF6}"/>
              </a:ext>
            </a:extLst>
          </p:cNvPr>
          <p:cNvSpPr txBox="1"/>
          <p:nvPr/>
        </p:nvSpPr>
        <p:spPr>
          <a:xfrm>
            <a:off x="5162843" y="3576606"/>
            <a:ext cx="1364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Apply One-Hot Encoding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F140D-590F-41D8-B71E-01C9BD7A664C}"/>
              </a:ext>
            </a:extLst>
          </p:cNvPr>
          <p:cNvSpPr/>
          <p:nvPr/>
        </p:nvSpPr>
        <p:spPr>
          <a:xfrm>
            <a:off x="6642298" y="3751468"/>
            <a:ext cx="1055077" cy="837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One-Hot Encoded Columns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E304C3-F2C2-4E41-9348-7E3FC7AD9268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7697375" y="4170003"/>
            <a:ext cx="20351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55D270-ED8A-4A90-BC7F-F9130B44C790}"/>
              </a:ext>
            </a:extLst>
          </p:cNvPr>
          <p:cNvSpPr txBox="1"/>
          <p:nvPr/>
        </p:nvSpPr>
        <p:spPr>
          <a:xfrm>
            <a:off x="7966229" y="3013871"/>
            <a:ext cx="1690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Check significance for each variable against target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8C6BF-822E-4534-A249-6617D5771039}"/>
              </a:ext>
            </a:extLst>
          </p:cNvPr>
          <p:cNvSpPr/>
          <p:nvPr/>
        </p:nvSpPr>
        <p:spPr>
          <a:xfrm>
            <a:off x="9732501" y="3671815"/>
            <a:ext cx="1529473" cy="996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Keep or discard if correlation low </a:t>
            </a:r>
          </a:p>
          <a:p>
            <a:pPr algn="ctr"/>
            <a:endParaRPr lang="en-US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6025DBE-0B9D-4124-8826-376D7BDC4530}"/>
              </a:ext>
            </a:extLst>
          </p:cNvPr>
          <p:cNvSpPr/>
          <p:nvPr/>
        </p:nvSpPr>
        <p:spPr>
          <a:xfrm>
            <a:off x="228601" y="3855972"/>
            <a:ext cx="626012" cy="95964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3B770-71E9-4255-9B53-400E42D42DF7}"/>
              </a:ext>
            </a:extLst>
          </p:cNvPr>
          <p:cNvSpPr txBox="1"/>
          <p:nvPr/>
        </p:nvSpPr>
        <p:spPr>
          <a:xfrm>
            <a:off x="8187397" y="4811151"/>
            <a:ext cx="9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Logit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022BEC-8040-4BA7-87EA-9F4B7AFF6D9B}"/>
              </a:ext>
            </a:extLst>
          </p:cNvPr>
          <p:cNvCxnSpPr>
            <a:stCxn id="44" idx="0"/>
          </p:cNvCxnSpPr>
          <p:nvPr/>
        </p:nvCxnSpPr>
        <p:spPr>
          <a:xfrm flipV="1">
            <a:off x="8672733" y="4170003"/>
            <a:ext cx="7033" cy="6411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01BF9F-78FB-4FC8-916C-7FFDC2381635}"/>
              </a:ext>
            </a:extLst>
          </p:cNvPr>
          <p:cNvSpPr txBox="1"/>
          <p:nvPr/>
        </p:nvSpPr>
        <p:spPr>
          <a:xfrm>
            <a:off x="829995" y="5334371"/>
            <a:ext cx="37701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FINAL COLUMNS THAT WERE SIGNIFICANT: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2"/>
                </a:solidFill>
              </a:rPr>
              <a:t>Offer, Category, Brand, Market, Company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840318" y="565220"/>
            <a:ext cx="10511364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Predictive Modelling</a:t>
            </a:r>
            <a:endParaRPr sz="3600" dirty="0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FC1A2-0979-4471-AB32-E29CF23469EE}"/>
              </a:ext>
            </a:extLst>
          </p:cNvPr>
          <p:cNvSpPr/>
          <p:nvPr/>
        </p:nvSpPr>
        <p:spPr>
          <a:xfrm>
            <a:off x="1531034" y="1993265"/>
            <a:ext cx="1702191" cy="1157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Baseline modelling of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classification algorithms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A3A467-25BD-49AA-8799-0DB97A959C36}"/>
              </a:ext>
            </a:extLst>
          </p:cNvPr>
          <p:cNvCxnSpPr>
            <a:stCxn id="2" idx="2"/>
          </p:cNvCxnSpPr>
          <p:nvPr/>
        </p:nvCxnSpPr>
        <p:spPr>
          <a:xfrm>
            <a:off x="2382130" y="3151163"/>
            <a:ext cx="9378" cy="675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EEBCC24-789D-4BAD-B102-A11DCDDC186D}"/>
              </a:ext>
            </a:extLst>
          </p:cNvPr>
          <p:cNvSpPr/>
          <p:nvPr/>
        </p:nvSpPr>
        <p:spPr>
          <a:xfrm>
            <a:off x="1531033" y="3826412"/>
            <a:ext cx="1702191" cy="102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Compare performance and tweak parameters of best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64BA7-92A8-44C0-A279-22D44453E252}"/>
              </a:ext>
            </a:extLst>
          </p:cNvPr>
          <p:cNvSpPr/>
          <p:nvPr/>
        </p:nvSpPr>
        <p:spPr>
          <a:xfrm>
            <a:off x="1541582" y="5430129"/>
            <a:ext cx="1699852" cy="961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out feature importance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02920-88AD-447A-9D5C-B3643BD8C7C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82129" y="4853354"/>
            <a:ext cx="9379" cy="5767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DACC8-2CD1-4A30-A5D4-B555AF04F100}"/>
              </a:ext>
            </a:extLst>
          </p:cNvPr>
          <p:cNvCxnSpPr>
            <a:cxnSpLocks/>
          </p:cNvCxnSpPr>
          <p:nvPr/>
        </p:nvCxnSpPr>
        <p:spPr>
          <a:xfrm>
            <a:off x="3671668" y="1287379"/>
            <a:ext cx="0" cy="51038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A2E92B82-13E0-4361-A68A-F5135AD0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5" y="3070313"/>
            <a:ext cx="7671795" cy="35660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04C042-4624-4A99-8EFE-EB02566B7706}"/>
              </a:ext>
            </a:extLst>
          </p:cNvPr>
          <p:cNvSpPr txBox="1"/>
          <p:nvPr/>
        </p:nvSpPr>
        <p:spPr>
          <a:xfrm>
            <a:off x="4101903" y="1725271"/>
            <a:ext cx="6699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-Split the data into training and test sets of 75% and 25%</a:t>
            </a:r>
          </a:p>
          <a:p>
            <a:endParaRPr lang="en-US" dirty="0"/>
          </a:p>
          <a:p>
            <a:r>
              <a:rPr lang="en-US" dirty="0"/>
              <a:t>-K-fold analysis with thirteen splits and store mean, standard deviations of each algorithm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673340" y="443149"/>
            <a:ext cx="10511364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Predictive Modelling</a:t>
            </a:r>
            <a:endParaRPr sz="3600" dirty="0"/>
          </a:p>
        </p:txBody>
      </p:sp>
      <p:sp>
        <p:nvSpPr>
          <p:cNvPr id="220" name="Google Shape;220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4C1F518-32FD-43F9-8A12-87EE6811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" y="1952419"/>
            <a:ext cx="2848373" cy="29531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AD8658-9973-41D5-9CC5-F7B1712AD774}"/>
              </a:ext>
            </a:extLst>
          </p:cNvPr>
          <p:cNvSpPr/>
          <p:nvPr/>
        </p:nvSpPr>
        <p:spPr>
          <a:xfrm>
            <a:off x="4634795" y="5707510"/>
            <a:ext cx="1294227" cy="78491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212;p6">
            <a:extLst>
              <a:ext uri="{FF2B5EF4-FFF2-40B4-BE49-F238E27FC236}">
                <a16:creationId xmlns:a16="http://schemas.microsoft.com/office/drawing/2014/main" id="{A000C1FA-09FD-4CAB-B67B-89E32575401F}"/>
              </a:ext>
            </a:extLst>
          </p:cNvPr>
          <p:cNvSpPr/>
          <p:nvPr/>
        </p:nvSpPr>
        <p:spPr>
          <a:xfrm>
            <a:off x="675379" y="1168470"/>
            <a:ext cx="4093471" cy="36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Chosen: Decision Tree Classifier</a:t>
            </a:r>
            <a:endParaRPr dirty="0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AA73A6-A499-4B94-91AE-46F5585B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099" y="1534244"/>
            <a:ext cx="4305901" cy="3200847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EDA7E75-03D4-4779-9E08-C9078282B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13" y="1699971"/>
            <a:ext cx="4498461" cy="34580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DEC209-4CBD-4B89-98BF-27DEB693D7F0}"/>
              </a:ext>
            </a:extLst>
          </p:cNvPr>
          <p:cNvSpPr/>
          <p:nvPr/>
        </p:nvSpPr>
        <p:spPr>
          <a:xfrm>
            <a:off x="7826474" y="4437089"/>
            <a:ext cx="4365526" cy="468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2ADB-2A4E-49FF-A624-9F1B9486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9967590" cy="577121"/>
          </a:xfrm>
        </p:spPr>
        <p:txBody>
          <a:bodyPr/>
          <a:lstStyle/>
          <a:p>
            <a:r>
              <a:rPr lang="en-US" sz="3600" dirty="0"/>
              <a:t>Predict non-returning 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CC41-1B5B-48B0-89C3-05787AAD2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99CF5-E930-40D9-AF41-06402E504477}"/>
              </a:ext>
            </a:extLst>
          </p:cNvPr>
          <p:cNvSpPr txBox="1"/>
          <p:nvPr/>
        </p:nvSpPr>
        <p:spPr>
          <a:xfrm>
            <a:off x="524655" y="1079119"/>
            <a:ext cx="102832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-Predicted as </a:t>
            </a:r>
            <a:r>
              <a:rPr lang="en-US" sz="2000" i="1" dirty="0"/>
              <a:t>non-returning</a:t>
            </a:r>
            <a:r>
              <a:rPr lang="en-US" sz="2000" dirty="0"/>
              <a:t> and </a:t>
            </a:r>
            <a:r>
              <a:rPr lang="en-US" sz="2000" i="1" dirty="0"/>
              <a:t>does not return</a:t>
            </a:r>
            <a:r>
              <a:rPr lang="en-US" sz="2000" dirty="0"/>
              <a:t>: </a:t>
            </a:r>
            <a:r>
              <a:rPr lang="en-US" sz="2000" b="1" dirty="0"/>
              <a:t>TRUE NEGATIVE</a:t>
            </a:r>
          </a:p>
          <a:p>
            <a:r>
              <a:rPr lang="en-US" sz="2000" dirty="0"/>
              <a:t>-Predicted as </a:t>
            </a:r>
            <a:r>
              <a:rPr lang="en-US" sz="2000" i="1" dirty="0"/>
              <a:t>non –returning</a:t>
            </a:r>
            <a:r>
              <a:rPr lang="en-US" sz="2000" dirty="0"/>
              <a:t>, but </a:t>
            </a:r>
            <a:r>
              <a:rPr lang="en-US" sz="2000" i="1" dirty="0"/>
              <a:t>returns</a:t>
            </a:r>
            <a:r>
              <a:rPr lang="en-US" sz="2000" dirty="0"/>
              <a:t>: </a:t>
            </a:r>
            <a:r>
              <a:rPr lang="en-US" sz="2000" b="1" dirty="0"/>
              <a:t>FALSE NEGATIVE</a:t>
            </a:r>
          </a:p>
        </p:txBody>
      </p:sp>
      <p:pic>
        <p:nvPicPr>
          <p:cNvPr id="13" name="Picture 1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E5DB484-57BA-4571-A76F-2E9D20EB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10" y="1894000"/>
            <a:ext cx="4164583" cy="1569895"/>
          </a:xfrm>
          <a:prstGeom prst="rect">
            <a:avLst/>
          </a:prstGeom>
        </p:spPr>
      </p:pic>
      <p:pic>
        <p:nvPicPr>
          <p:cNvPr id="15" name="Picture 1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472E1D5-0257-4EA5-8D75-D34E7DEA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8" y="4006623"/>
            <a:ext cx="4114800" cy="1713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04AF32-8CE2-42D7-92D5-8F3CDAC984F0}"/>
              </a:ext>
            </a:extLst>
          </p:cNvPr>
          <p:cNvSpPr txBox="1"/>
          <p:nvPr/>
        </p:nvSpPr>
        <p:spPr>
          <a:xfrm>
            <a:off x="1334125" y="3555637"/>
            <a:ext cx="184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CE653-CC72-4020-9885-46CA69A382FF}"/>
              </a:ext>
            </a:extLst>
          </p:cNvPr>
          <p:cNvSpPr txBox="1"/>
          <p:nvPr/>
        </p:nvSpPr>
        <p:spPr>
          <a:xfrm>
            <a:off x="1234191" y="6001302"/>
            <a:ext cx="184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FA74350-206C-4BDD-97E7-5289C220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46" y="4204662"/>
            <a:ext cx="3953427" cy="2438740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CFF5AADB-53A2-48FD-884A-4CD50C2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768" y="1962415"/>
            <a:ext cx="3257467" cy="224224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94586-D105-4C73-BE89-5CCA0F75129D}"/>
              </a:ext>
            </a:extLst>
          </p:cNvPr>
          <p:cNvCxnSpPr/>
          <p:nvPr/>
        </p:nvCxnSpPr>
        <p:spPr>
          <a:xfrm>
            <a:off x="4734393" y="1816436"/>
            <a:ext cx="0" cy="477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AD04091-E399-4D2A-B4D3-845F3D40E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861" y="4786331"/>
            <a:ext cx="3448531" cy="1476581"/>
          </a:xfrm>
          <a:prstGeom prst="rect">
            <a:avLst/>
          </a:prstGeom>
        </p:spPr>
      </p:pic>
      <p:pic>
        <p:nvPicPr>
          <p:cNvPr id="27" name="Picture 2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02AA8C0-DC34-4234-9947-C5B4AE526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0657" y="2465098"/>
            <a:ext cx="374384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713097" y="375187"/>
            <a:ext cx="10511364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Recommendation Engine</a:t>
            </a:r>
            <a:endParaRPr sz="3600" dirty="0"/>
          </a:p>
        </p:txBody>
      </p:sp>
      <p:sp>
        <p:nvSpPr>
          <p:cNvPr id="229" name="Google Shape;229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13097" y="1168470"/>
            <a:ext cx="4055753" cy="307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Based on Cosine Similarity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724E4-4025-4B22-94EF-36726C52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00" y="1717600"/>
            <a:ext cx="3782100" cy="28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6C9775-3459-40A7-BD51-EDE244B4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00" y="4630877"/>
            <a:ext cx="3782100" cy="19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467BCE-F8AB-48E4-9AFD-50E492EB5D5F}"/>
              </a:ext>
            </a:extLst>
          </p:cNvPr>
          <p:cNvSpPr txBox="1"/>
          <p:nvPr/>
        </p:nvSpPr>
        <p:spPr>
          <a:xfrm>
            <a:off x="5968779" y="1476206"/>
            <a:ext cx="55101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-For each customer, we represent the instance as a point in space.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-Hence, each customer can be represented in an n-dimensional space as a unique point.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-The Cosine Similarity function calculates the angle between two customer points and gives a value between zero and one.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-Value close to one represents very similar while as close to zero tells us that the customers are less similar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10511364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Recommendation Engine</a:t>
            </a:r>
            <a:endParaRPr sz="3600" dirty="0"/>
          </a:p>
        </p:txBody>
      </p:sp>
      <p:sp>
        <p:nvSpPr>
          <p:cNvPr id="238" name="Google Shape;238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129B-1A4A-410B-90E4-E0FFA91CF9FF}"/>
              </a:ext>
            </a:extLst>
          </p:cNvPr>
          <p:cNvSpPr txBox="1"/>
          <p:nvPr/>
        </p:nvSpPr>
        <p:spPr>
          <a:xfrm>
            <a:off x="3024554" y="1489578"/>
            <a:ext cx="7582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One-Hot Encoding of Brand, Company,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BBC9E-EA75-4E1B-8400-0C412E587783}"/>
              </a:ext>
            </a:extLst>
          </p:cNvPr>
          <p:cNvSpPr txBox="1"/>
          <p:nvPr/>
        </p:nvSpPr>
        <p:spPr>
          <a:xfrm>
            <a:off x="3024554" y="2277532"/>
            <a:ext cx="7582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Creating a list of values for every customer to calculate cosine 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275C5-519D-424B-B1D2-EE2B54D5E3B3}"/>
              </a:ext>
            </a:extLst>
          </p:cNvPr>
          <p:cNvSpPr txBox="1"/>
          <p:nvPr/>
        </p:nvSpPr>
        <p:spPr>
          <a:xfrm>
            <a:off x="3024554" y="3071193"/>
            <a:ext cx="7582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Function that takes the number of the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EDA74-F706-4678-86CB-59EB8D2CCD60}"/>
              </a:ext>
            </a:extLst>
          </p:cNvPr>
          <p:cNvSpPr txBox="1"/>
          <p:nvPr/>
        </p:nvSpPr>
        <p:spPr>
          <a:xfrm>
            <a:off x="3024554" y="3835083"/>
            <a:ext cx="7582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Certain customer’s cosine similarity is calculated with all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D4AE6-8CC5-4D6A-909A-ECE5F7273C76}"/>
              </a:ext>
            </a:extLst>
          </p:cNvPr>
          <p:cNvSpPr txBox="1"/>
          <p:nvPr/>
        </p:nvSpPr>
        <p:spPr>
          <a:xfrm>
            <a:off x="3024554" y="4767239"/>
            <a:ext cx="7582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The nearest n-customers are checked and their Brand, Company Category is shown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00FAD-318B-4957-B166-4C99250BA8DA}"/>
              </a:ext>
            </a:extLst>
          </p:cNvPr>
          <p:cNvSpPr txBox="1"/>
          <p:nvPr/>
        </p:nvSpPr>
        <p:spPr>
          <a:xfrm>
            <a:off x="3024554" y="5616626"/>
            <a:ext cx="75824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An extra function is used to take brand, company and category preference of customer                  to give suggestions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D3FEA-8B05-4A6D-AC7B-663040A0617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815797" y="1797355"/>
            <a:ext cx="0" cy="4801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A842E1-C39D-4D2E-83A7-B370B2A4C7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815797" y="2585309"/>
            <a:ext cx="0" cy="4858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D1570-C9D3-42E5-B3CC-BADF2C956C6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15797" y="3378970"/>
            <a:ext cx="0" cy="45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077D1-9CE0-4414-B5C4-B372AD8863F1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6815797" y="4142860"/>
            <a:ext cx="0" cy="6243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7A730A-8E61-4AB9-90B3-2011E56BE36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6815797" y="5075016"/>
            <a:ext cx="0" cy="541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2CCC2E7-ACF5-44F1-AB07-BA98945A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8" y="2430378"/>
            <a:ext cx="2438740" cy="1712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">
      <a:dk1>
        <a:srgbClr val="080808"/>
      </a:dk1>
      <a:lt1>
        <a:srgbClr val="FFFFFF"/>
      </a:lt1>
      <a:dk2>
        <a:srgbClr val="5B6770"/>
      </a:dk2>
      <a:lt2>
        <a:srgbClr val="808080"/>
      </a:lt2>
      <a:accent1>
        <a:srgbClr val="E4E5E6"/>
      </a:accent1>
      <a:accent2>
        <a:srgbClr val="F50002"/>
      </a:accent2>
      <a:accent3>
        <a:srgbClr val="FFFFFF"/>
      </a:accent3>
      <a:accent4>
        <a:srgbClr val="060606"/>
      </a:accent4>
      <a:accent5>
        <a:srgbClr val="EFF0F0"/>
      </a:accent5>
      <a:accent6>
        <a:srgbClr val="DE0002"/>
      </a:accent6>
      <a:hlink>
        <a:srgbClr val="F50002"/>
      </a:hlink>
      <a:folHlink>
        <a:srgbClr val="6A73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419</Words>
  <Application>Microsoft Office PowerPoint</Application>
  <PresentationFormat>Widescreen</PresentationFormat>
  <Paragraphs>99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Source Sans Pro</vt:lpstr>
      <vt:lpstr>1_Office Theme</vt:lpstr>
      <vt:lpstr>  </vt:lpstr>
      <vt:lpstr>Data and Analytics Case Study</vt:lpstr>
      <vt:lpstr>Data Discussion</vt:lpstr>
      <vt:lpstr>Data Preparation For Modelling</vt:lpstr>
      <vt:lpstr>Predictive Modelling</vt:lpstr>
      <vt:lpstr>Predictive Modelling</vt:lpstr>
      <vt:lpstr>Predict non-returning customers</vt:lpstr>
      <vt:lpstr>Recommendation Engine</vt:lpstr>
      <vt:lpstr>Recommendation Engine</vt:lpstr>
      <vt:lpstr>Production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Analytics Case Study</dc:title>
  <dc:creator>Lingamallu, Prasanthi</dc:creator>
  <cp:lastModifiedBy>Reddy, Deexith</cp:lastModifiedBy>
  <cp:revision>26</cp:revision>
  <dcterms:created xsi:type="dcterms:W3CDTF">2020-07-08T17:57:15Z</dcterms:created>
  <dcterms:modified xsi:type="dcterms:W3CDTF">2021-04-05T12:44:21Z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6dcfc6-510b-4cfc-871e-138e79a708eb_Enabled">
    <vt:lpwstr>true</vt:lpwstr>
  </property>
  <property fmtid="{D5CDD505-2E9C-101B-9397-08002B2CF9AE}" pid="3" name="MSIP_Label_706dcfc6-510b-4cfc-871e-138e79a708eb_SetDate">
    <vt:lpwstr>2020-07-29T15:25:56Z</vt:lpwstr>
  </property>
  <property fmtid="{D5CDD505-2E9C-101B-9397-08002B2CF9AE}" pid="4" name="MSIP_Label_706dcfc6-510b-4cfc-871e-138e79a708eb_Method">
    <vt:lpwstr>Standard</vt:lpwstr>
  </property>
  <property fmtid="{D5CDD505-2E9C-101B-9397-08002B2CF9AE}" pid="5" name="MSIP_Label_706dcfc6-510b-4cfc-871e-138e79a708eb_Name">
    <vt:lpwstr>Internal</vt:lpwstr>
  </property>
  <property fmtid="{D5CDD505-2E9C-101B-9397-08002B2CF9AE}" pid="6" name="MSIP_Label_706dcfc6-510b-4cfc-871e-138e79a708eb_SiteId">
    <vt:lpwstr>399ead0d-c7c4-4583-88a4-d98814f80b0e</vt:lpwstr>
  </property>
  <property fmtid="{D5CDD505-2E9C-101B-9397-08002B2CF9AE}" pid="7" name="MSIP_Label_706dcfc6-510b-4cfc-871e-138e79a708eb_ActionId">
    <vt:lpwstr>3ee343ac-6b23-49e3-89f7-bdc47c38f4cf</vt:lpwstr>
  </property>
  <property fmtid="{D5CDD505-2E9C-101B-9397-08002B2CF9AE}" pid="8" name="MSIP_Label_706dcfc6-510b-4cfc-871e-138e79a708eb_ContentBits">
    <vt:lpwstr>0</vt:lpwstr>
  </property>
</Properties>
</file>