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5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6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35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0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4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E260-D5A8-4B33-AA15-7D56ECF8428D}" type="datetimeFigureOut">
              <a:rPr lang="de-DE" smtClean="0"/>
              <a:t>24/06/15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B828-F76F-4EA2-9A8E-4F07DDFCCE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STQ_format" TargetMode="External"/><Relationship Id="rId4" Type="http://schemas.openxmlformats.org/officeDocument/2006/relationships/hyperlink" Target="http://genome.ucsc.edu/goldenPath/help/bedgraph.html" TargetMode="External"/><Relationship Id="rId5" Type="http://schemas.openxmlformats.org/officeDocument/2006/relationships/hyperlink" Target="http://genome.ucsc.edu/goldenPath/help/wiggle.html" TargetMode="External"/><Relationship Id="rId6" Type="http://schemas.openxmlformats.org/officeDocument/2006/relationships/hyperlink" Target="http://genome.ucsc.edu/goldenPath/help/bigWig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FASTA_forma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laxy-server.uni.lu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e.ucsc.edu/FAQ/FAQformat.html" TargetMode="Externa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Galaxy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HPC @ </a:t>
            </a:r>
            <a:r>
              <a:rPr lang="de-DE" dirty="0" err="1" smtClean="0"/>
              <a:t>Uni.lu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LCSB</a:t>
            </a:r>
          </a:p>
          <a:p>
            <a:r>
              <a:rPr lang="de-DE" dirty="0" smtClean="0"/>
              <a:t>Sarah Diehl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62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Formats: </a:t>
            </a:r>
            <a:r>
              <a:rPr lang="de-DE" dirty="0" err="1" smtClean="0"/>
              <a:t>other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Sequences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FASTA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wikipedia.org/</a:t>
            </a:r>
            <a:r>
              <a:rPr lang="de-DE" dirty="0" err="1" smtClean="0">
                <a:hlinkClick r:id="rId2"/>
              </a:rPr>
              <a:t>wiki</a:t>
            </a:r>
            <a:r>
              <a:rPr lang="de-DE" dirty="0" smtClean="0">
                <a:hlinkClick r:id="rId2"/>
              </a:rPr>
              <a:t>/</a:t>
            </a:r>
            <a:r>
              <a:rPr lang="de-DE" dirty="0" err="1" smtClean="0">
                <a:hlinkClick r:id="rId2"/>
              </a:rPr>
              <a:t>FASTA_format</a:t>
            </a:r>
            <a:endParaRPr lang="de-DE" dirty="0" smtClean="0"/>
          </a:p>
          <a:p>
            <a:r>
              <a:rPr lang="de-DE" dirty="0" smtClean="0"/>
              <a:t>FASTQ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wikipedia.org/</a:t>
            </a:r>
            <a:r>
              <a:rPr lang="de-DE" dirty="0" err="1" smtClean="0">
                <a:hlinkClick r:id="rId3"/>
              </a:rPr>
              <a:t>wiki</a:t>
            </a:r>
            <a:r>
              <a:rPr lang="de-DE" dirty="0" smtClean="0">
                <a:hlinkClick r:id="rId3"/>
              </a:rPr>
              <a:t>/</a:t>
            </a:r>
            <a:r>
              <a:rPr lang="de-DE" dirty="0" err="1" smtClean="0">
                <a:hlinkClick r:id="rId3"/>
              </a:rPr>
              <a:t>FASTQ_format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Coverage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BedGraph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genome.ucsc.edu/</a:t>
            </a:r>
            <a:r>
              <a:rPr lang="de-DE" dirty="0" err="1" smtClean="0">
                <a:hlinkClick r:id="rId4"/>
              </a:rPr>
              <a:t>goldenPath</a:t>
            </a:r>
            <a:r>
              <a:rPr lang="de-DE" dirty="0" smtClean="0">
                <a:hlinkClick r:id="rId4"/>
              </a:rPr>
              <a:t>/</a:t>
            </a:r>
            <a:r>
              <a:rPr lang="de-DE" dirty="0" err="1" smtClean="0">
                <a:hlinkClick r:id="rId4"/>
              </a:rPr>
              <a:t>help</a:t>
            </a:r>
            <a:r>
              <a:rPr lang="de-DE" dirty="0" smtClean="0">
                <a:hlinkClick r:id="rId4"/>
              </a:rPr>
              <a:t>/bedgraph.html</a:t>
            </a:r>
            <a:endParaRPr lang="de-DE" dirty="0" smtClean="0"/>
          </a:p>
          <a:p>
            <a:r>
              <a:rPr lang="de-DE" dirty="0" err="1" smtClean="0"/>
              <a:t>Wiggle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5"/>
              </a:rPr>
              <a:t>genome.ucsc.edu/</a:t>
            </a:r>
            <a:r>
              <a:rPr lang="de-DE" dirty="0" err="1" smtClean="0">
                <a:hlinkClick r:id="rId5"/>
              </a:rPr>
              <a:t>goldenPath</a:t>
            </a:r>
            <a:r>
              <a:rPr lang="de-DE" dirty="0" smtClean="0">
                <a:hlinkClick r:id="rId5"/>
              </a:rPr>
              <a:t>/</a:t>
            </a:r>
            <a:r>
              <a:rPr lang="de-DE" dirty="0" err="1" smtClean="0">
                <a:hlinkClick r:id="rId5"/>
              </a:rPr>
              <a:t>help</a:t>
            </a:r>
            <a:r>
              <a:rPr lang="de-DE" dirty="0" smtClean="0">
                <a:hlinkClick r:id="rId5"/>
              </a:rPr>
              <a:t>/wiggle.html</a:t>
            </a:r>
            <a:endParaRPr lang="de-DE" dirty="0" smtClean="0"/>
          </a:p>
          <a:p>
            <a:r>
              <a:rPr lang="de-DE" dirty="0" err="1" smtClean="0"/>
              <a:t>BigWig</a:t>
            </a:r>
            <a:r>
              <a:rPr lang="de-DE" dirty="0" smtClean="0"/>
              <a:t>(</a:t>
            </a:r>
            <a:r>
              <a:rPr lang="de-DE" dirty="0" err="1" smtClean="0"/>
              <a:t>gle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genome.ucsc.edu/</a:t>
            </a:r>
            <a:r>
              <a:rPr lang="de-DE" dirty="0" err="1" smtClean="0">
                <a:hlinkClick r:id="rId6"/>
              </a:rPr>
              <a:t>goldenPath</a:t>
            </a:r>
            <a:r>
              <a:rPr lang="de-DE" dirty="0" smtClean="0">
                <a:hlinkClick r:id="rId6"/>
              </a:rPr>
              <a:t>/</a:t>
            </a:r>
            <a:r>
              <a:rPr lang="de-DE" dirty="0" err="1" smtClean="0">
                <a:hlinkClick r:id="rId6"/>
              </a:rPr>
              <a:t>help</a:t>
            </a:r>
            <a:r>
              <a:rPr lang="de-DE" dirty="0" smtClean="0">
                <a:hlinkClick r:id="rId6"/>
              </a:rPr>
              <a:t>/bigWig.html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73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 </a:t>
            </a:r>
            <a:r>
              <a:rPr lang="de-DE" dirty="0" err="1" smtClean="0"/>
              <a:t>menu</a:t>
            </a:r>
            <a:r>
              <a:rPr lang="de-DE" dirty="0" smtClean="0"/>
              <a:t> -&gt; </a:t>
            </a:r>
            <a:r>
              <a:rPr lang="de-DE" dirty="0" err="1" smtClean="0"/>
              <a:t>Shared</a:t>
            </a:r>
            <a:r>
              <a:rPr lang="de-DE" dirty="0" smtClean="0"/>
              <a:t> Data -&gt; Data Libraries</a:t>
            </a:r>
          </a:p>
          <a:p>
            <a:r>
              <a:rPr lang="de-DE" dirty="0" smtClean="0"/>
              <a:t>Access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err="1" smtClean="0"/>
              <a:t>Deposit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Place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/>
              <a:t>)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5976"/>
            <a:ext cx="914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71312"/>
            <a:ext cx="8229600" cy="3354851"/>
          </a:xfrm>
        </p:spPr>
        <p:txBody>
          <a:bodyPr/>
          <a:lstStyle/>
          <a:p>
            <a:r>
              <a:rPr lang="de-DE" dirty="0" err="1" smtClean="0"/>
              <a:t>Automate</a:t>
            </a:r>
            <a:r>
              <a:rPr lang="de-DE" dirty="0" smtClean="0"/>
              <a:t> </a:t>
            </a:r>
            <a:r>
              <a:rPr lang="de-DE" dirty="0" err="1" smtClean="0"/>
              <a:t>repeating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r>
              <a:rPr lang="de-DE" dirty="0" smtClean="0"/>
              <a:t>Help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organized</a:t>
            </a:r>
            <a:endParaRPr lang="de-DE" dirty="0" smtClean="0"/>
          </a:p>
          <a:p>
            <a:r>
              <a:rPr lang="de-DE" dirty="0" smtClean="0"/>
              <a:t>Share </a:t>
            </a:r>
            <a:r>
              <a:rPr lang="de-DE" dirty="0" err="1" smtClean="0"/>
              <a:t>them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people‘s</a:t>
            </a:r>
            <a:endParaRPr lang="de-DE" dirty="0"/>
          </a:p>
        </p:txBody>
      </p:sp>
      <p:pic>
        <p:nvPicPr>
          <p:cNvPr id="8194" name="Picture 2" descr="C:\Users\blubb\Dropbox\Galaxy_Course\workfl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800206" cy="15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tools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power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stays</a:t>
            </a:r>
            <a:r>
              <a:rPr lang="de-DE" dirty="0" smtClean="0"/>
              <a:t> in-house</a:t>
            </a:r>
          </a:p>
          <a:p>
            <a:r>
              <a:rPr lang="de-DE" dirty="0" smtClean="0"/>
              <a:t>Fast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personalised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50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124181"/>
            <a:ext cx="2747144" cy="272568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Warnings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Watch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!</a:t>
            </a:r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perfectly</a:t>
            </a:r>
            <a:r>
              <a:rPr lang="de-DE" dirty="0" smtClean="0"/>
              <a:t> normal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&gt; 2 GB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endParaRPr lang="de-DE" dirty="0" smtClean="0"/>
          </a:p>
        </p:txBody>
      </p:sp>
      <p:sp>
        <p:nvSpPr>
          <p:cNvPr id="4" name="Ellipse 3"/>
          <p:cNvSpPr/>
          <p:nvPr/>
        </p:nvSpPr>
        <p:spPr>
          <a:xfrm>
            <a:off x="7360924" y="1139949"/>
            <a:ext cx="1296144" cy="36004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940152" y="2699183"/>
            <a:ext cx="792088" cy="29776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3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 Menu -&gt; Help</a:t>
            </a:r>
          </a:p>
          <a:p>
            <a:r>
              <a:rPr lang="de-DE" dirty="0" smtClean="0"/>
              <a:t>Send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 smtClean="0"/>
              <a:t>report</a:t>
            </a:r>
            <a:endParaRPr lang="de-DE" dirty="0" smtClean="0"/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9202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44700"/>
            <a:ext cx="3200400" cy="2755900"/>
          </a:xfrm>
          <a:prstGeom prst="rect">
            <a:avLst/>
          </a:prstGeom>
        </p:spPr>
      </p:pic>
      <p:sp>
        <p:nvSpPr>
          <p:cNvPr id="3" name="Ellipse 3"/>
          <p:cNvSpPr>
            <a:spLocks/>
          </p:cNvSpPr>
          <p:nvPr/>
        </p:nvSpPr>
        <p:spPr>
          <a:xfrm>
            <a:off x="5436096" y="2420887"/>
            <a:ext cx="720080" cy="54000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75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 in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galaxy-server.uni.lu</a:t>
            </a:r>
            <a:endParaRPr lang="de-DE" dirty="0" smtClean="0"/>
          </a:p>
          <a:p>
            <a:r>
              <a:rPr lang="de-DE" dirty="0" err="1" smtClean="0"/>
              <a:t>Accept</a:t>
            </a:r>
            <a:r>
              <a:rPr lang="de-DE" dirty="0" smtClean="0"/>
              <a:t> </a:t>
            </a:r>
            <a:r>
              <a:rPr lang="de-DE" dirty="0" err="1" smtClean="0"/>
              <a:t>certificate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HPC </a:t>
            </a:r>
            <a:r>
              <a:rPr lang="de-DE" dirty="0" err="1" smtClean="0"/>
              <a:t>credentials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29000"/>
            <a:ext cx="4747279" cy="31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95"/>
          <a:stretch/>
        </p:blipFill>
        <p:spPr>
          <a:xfrm>
            <a:off x="12700" y="315090"/>
            <a:ext cx="9118315" cy="6542909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35496" y="642961"/>
            <a:ext cx="2088232" cy="5378327"/>
            <a:chOff x="755576" y="361922"/>
            <a:chExt cx="1800200" cy="6264696"/>
          </a:xfrm>
        </p:grpSpPr>
        <p:sp>
          <p:nvSpPr>
            <p:cNvPr id="8" name="Abgerundetes Rechteck 7"/>
            <p:cNvSpPr/>
            <p:nvPr/>
          </p:nvSpPr>
          <p:spPr>
            <a:xfrm>
              <a:off x="755576" y="361922"/>
              <a:ext cx="1800200" cy="6264696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27019" y="2521679"/>
              <a:ext cx="16573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Tools</a:t>
              </a:r>
              <a:endParaRPr lang="de-DE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732240" y="620688"/>
            <a:ext cx="2664296" cy="5256584"/>
            <a:chOff x="6673032" y="433930"/>
            <a:chExt cx="2244269" cy="3312368"/>
          </a:xfrm>
        </p:grpSpPr>
        <p:sp>
          <p:nvSpPr>
            <p:cNvPr id="11" name="Abgerundetes Rechteck 10"/>
            <p:cNvSpPr/>
            <p:nvPr/>
          </p:nvSpPr>
          <p:spPr>
            <a:xfrm>
              <a:off x="6876256" y="433930"/>
              <a:ext cx="1800200" cy="3312368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 rot="2584795">
              <a:off x="6673032" y="1628449"/>
              <a:ext cx="2244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History</a:t>
              </a:r>
              <a:endParaRPr lang="de-DE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267744" y="169476"/>
            <a:ext cx="4680520" cy="523220"/>
            <a:chOff x="2708176" y="44624"/>
            <a:chExt cx="4024064" cy="523220"/>
          </a:xfrm>
        </p:grpSpPr>
        <p:sp>
          <p:nvSpPr>
            <p:cNvPr id="13" name="Abgerundetes Rechteck 12"/>
            <p:cNvSpPr/>
            <p:nvPr/>
          </p:nvSpPr>
          <p:spPr>
            <a:xfrm>
              <a:off x="2708176" y="188640"/>
              <a:ext cx="4024064" cy="327309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964643" y="44624"/>
              <a:ext cx="165564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Top </a:t>
              </a:r>
              <a:r>
                <a:rPr lang="de-DE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menu</a:t>
              </a:r>
              <a:endParaRPr lang="de-DE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05428" y="717412"/>
            <a:ext cx="4680522" cy="5951948"/>
            <a:chOff x="605559" y="922098"/>
            <a:chExt cx="1800200" cy="6264696"/>
          </a:xfrm>
        </p:grpSpPr>
        <p:sp>
          <p:nvSpPr>
            <p:cNvPr id="23" name="Abgerundetes Rechteck 22"/>
            <p:cNvSpPr/>
            <p:nvPr/>
          </p:nvSpPr>
          <p:spPr>
            <a:xfrm>
              <a:off x="605559" y="922098"/>
              <a:ext cx="1800200" cy="6264696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68004" y="3094042"/>
              <a:ext cx="1440272" cy="17957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Main </a:t>
              </a:r>
              <a:r>
                <a:rPr lang="de-DE" sz="5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frame</a:t>
              </a:r>
              <a:endParaRPr lang="de-DE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29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099"/>
          <a:stretch/>
        </p:blipFill>
        <p:spPr>
          <a:xfrm>
            <a:off x="1062837" y="188639"/>
            <a:ext cx="8028822" cy="6336705"/>
          </a:xfrm>
          <a:prstGeom prst="rect">
            <a:avLst/>
          </a:prstGeom>
        </p:spPr>
      </p:pic>
      <p:grpSp>
        <p:nvGrpSpPr>
          <p:cNvPr id="51" name="Gruppieren 50"/>
          <p:cNvGrpSpPr/>
          <p:nvPr/>
        </p:nvGrpSpPr>
        <p:grpSpPr>
          <a:xfrm>
            <a:off x="26072" y="459991"/>
            <a:ext cx="2807910" cy="647070"/>
            <a:chOff x="26072" y="459991"/>
            <a:chExt cx="2807910" cy="647070"/>
          </a:xfrm>
        </p:grpSpPr>
        <p:cxnSp>
          <p:nvCxnSpPr>
            <p:cNvPr id="3" name="Gerade Verbindung mit Pfeil 2"/>
            <p:cNvCxnSpPr>
              <a:stCxn id="14" idx="3"/>
              <a:endCxn id="4" idx="2"/>
            </p:cNvCxnSpPr>
            <p:nvPr/>
          </p:nvCxnSpPr>
          <p:spPr>
            <a:xfrm flipV="1">
              <a:off x="887205" y="568003"/>
              <a:ext cx="1730753" cy="21589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2617958" y="459991"/>
              <a:ext cx="216024" cy="21602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6072" y="460730"/>
              <a:ext cx="861133" cy="6463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mtClean="0"/>
                <a:t>Upload</a:t>
              </a:r>
            </a:p>
            <a:p>
              <a:r>
                <a:rPr lang="de-DE" smtClean="0"/>
                <a:t>data</a:t>
              </a:r>
              <a:endParaRPr lang="de-DE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453992" y="459163"/>
            <a:ext cx="1619672" cy="1382336"/>
            <a:chOff x="7453992" y="459163"/>
            <a:chExt cx="1619672" cy="1382336"/>
          </a:xfrm>
        </p:grpSpPr>
        <p:sp>
          <p:nvSpPr>
            <p:cNvPr id="16" name="Ellipse 15"/>
            <p:cNvSpPr/>
            <p:nvPr/>
          </p:nvSpPr>
          <p:spPr>
            <a:xfrm>
              <a:off x="8666650" y="459163"/>
              <a:ext cx="216024" cy="21602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/>
            <p:cNvCxnSpPr>
              <a:stCxn id="15" idx="0"/>
              <a:endCxn id="16" idx="4"/>
            </p:cNvCxnSpPr>
            <p:nvPr/>
          </p:nvCxnSpPr>
          <p:spPr>
            <a:xfrm flipV="1">
              <a:off x="8263828" y="675187"/>
              <a:ext cx="510834" cy="7969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7453992" y="1472167"/>
              <a:ext cx="1619672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History</a:t>
              </a:r>
              <a:r>
                <a:rPr lang="de-DE" dirty="0" smtClean="0"/>
                <a:t> </a:t>
              </a:r>
              <a:r>
                <a:rPr lang="de-DE" dirty="0" err="1" smtClean="0"/>
                <a:t>options</a:t>
              </a:r>
              <a:endParaRPr lang="de-DE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1886" y="2276872"/>
            <a:ext cx="1495778" cy="1477078"/>
            <a:chOff x="51886" y="1196752"/>
            <a:chExt cx="1495778" cy="1477078"/>
          </a:xfrm>
        </p:grpSpPr>
        <p:cxnSp>
          <p:nvCxnSpPr>
            <p:cNvPr id="25" name="Gerade Verbindung mit Pfeil 24"/>
            <p:cNvCxnSpPr>
              <a:stCxn id="26" idx="3"/>
            </p:cNvCxnSpPr>
            <p:nvPr/>
          </p:nvCxnSpPr>
          <p:spPr>
            <a:xfrm flipV="1">
              <a:off x="1072099" y="1196752"/>
              <a:ext cx="475565" cy="87691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51886" y="1473501"/>
              <a:ext cx="1020213" cy="120032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Click </a:t>
              </a:r>
              <a:r>
                <a:rPr lang="de-DE" dirty="0" err="1" smtClean="0"/>
                <a:t>category</a:t>
              </a:r>
              <a:r>
                <a:rPr lang="de-DE" dirty="0" smtClean="0"/>
                <a:t> </a:t>
              </a:r>
              <a:r>
                <a:rPr lang="de-DE" dirty="0" err="1" smtClean="0"/>
                <a:t>name</a:t>
              </a:r>
              <a:r>
                <a:rPr lang="de-DE" dirty="0" smtClean="0"/>
                <a:t>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expand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942193" y="526329"/>
            <a:ext cx="4239680" cy="2182591"/>
            <a:chOff x="755576" y="361922"/>
            <a:chExt cx="1800200" cy="6264696"/>
          </a:xfrm>
        </p:grpSpPr>
        <p:sp>
          <p:nvSpPr>
            <p:cNvPr id="31" name="Abgerundetes Rechteck 30"/>
            <p:cNvSpPr/>
            <p:nvPr/>
          </p:nvSpPr>
          <p:spPr>
            <a:xfrm>
              <a:off x="755576" y="361922"/>
              <a:ext cx="1800200" cy="6264696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06386" y="2521679"/>
              <a:ext cx="1498579" cy="241801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Tool </a:t>
              </a:r>
              <a:r>
                <a:rPr lang="de-DE" sz="5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options</a:t>
              </a:r>
              <a:endParaRPr lang="de-DE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942973" y="2780928"/>
            <a:ext cx="4239680" cy="3600400"/>
            <a:chOff x="755576" y="361922"/>
            <a:chExt cx="1800200" cy="6264696"/>
          </a:xfrm>
        </p:grpSpPr>
        <p:sp>
          <p:nvSpPr>
            <p:cNvPr id="37" name="Abgerundetes Rechteck 36"/>
            <p:cNvSpPr/>
            <p:nvPr/>
          </p:nvSpPr>
          <p:spPr>
            <a:xfrm>
              <a:off x="755576" y="361922"/>
              <a:ext cx="1800200" cy="6264696"/>
            </a:xfrm>
            <a:prstGeom prst="roundRect">
              <a:avLst/>
            </a:prstGeom>
            <a:solidFill>
              <a:srgbClr val="F8F8F8">
                <a:alpha val="49020"/>
              </a:srgb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74131" y="2521680"/>
              <a:ext cx="1163090" cy="15852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Tool </a:t>
              </a:r>
              <a:r>
                <a:rPr lang="de-DE" sz="5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help</a:t>
              </a:r>
              <a:endParaRPr lang="de-DE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7236296" y="4057682"/>
            <a:ext cx="1862514" cy="1588583"/>
            <a:chOff x="7341535" y="3121578"/>
            <a:chExt cx="1862514" cy="1588583"/>
          </a:xfrm>
        </p:grpSpPr>
        <p:sp>
          <p:nvSpPr>
            <p:cNvPr id="39" name="Abgerundetes Rechteck 38"/>
            <p:cNvSpPr/>
            <p:nvPr/>
          </p:nvSpPr>
          <p:spPr>
            <a:xfrm>
              <a:off x="7341535" y="3121578"/>
              <a:ext cx="1862514" cy="36004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mit Pfeil 40"/>
            <p:cNvCxnSpPr>
              <a:stCxn id="42" idx="0"/>
              <a:endCxn id="39" idx="2"/>
            </p:cNvCxnSpPr>
            <p:nvPr/>
          </p:nvCxnSpPr>
          <p:spPr>
            <a:xfrm flipV="1">
              <a:off x="8235952" y="3481618"/>
              <a:ext cx="36840" cy="85921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7795448" y="4340829"/>
              <a:ext cx="881008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dataset</a:t>
              </a:r>
              <a:endParaRPr lang="de-DE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9400" y="4089846"/>
            <a:ext cx="1488264" cy="1067346"/>
            <a:chOff x="59400" y="3789040"/>
            <a:chExt cx="1488264" cy="1067346"/>
          </a:xfrm>
        </p:grpSpPr>
        <p:cxnSp>
          <p:nvCxnSpPr>
            <p:cNvPr id="45" name="Gerade Verbindung mit Pfeil 44"/>
            <p:cNvCxnSpPr>
              <a:stCxn id="46" idx="3"/>
            </p:cNvCxnSpPr>
            <p:nvPr/>
          </p:nvCxnSpPr>
          <p:spPr>
            <a:xfrm>
              <a:off x="1126360" y="4250705"/>
              <a:ext cx="421304" cy="60568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59400" y="3789040"/>
              <a:ext cx="1066960" cy="92333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Click </a:t>
              </a:r>
              <a:r>
                <a:rPr lang="de-DE" dirty="0" err="1" smtClean="0"/>
                <a:t>tool</a:t>
              </a:r>
              <a:r>
                <a:rPr lang="de-DE" dirty="0" smtClean="0"/>
                <a:t> </a:t>
              </a:r>
              <a:r>
                <a:rPr lang="de-DE" dirty="0" err="1" smtClean="0"/>
                <a:t>name</a:t>
              </a:r>
              <a:r>
                <a:rPr lang="de-DE" dirty="0" smtClean="0"/>
                <a:t>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use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28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1" y="2348880"/>
            <a:ext cx="1181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304925"/>
            <a:ext cx="30003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4294967295"/>
          </p:nvPr>
        </p:nvSpPr>
        <p:spPr>
          <a:xfrm>
            <a:off x="1989905" y="6231406"/>
            <a:ext cx="5164190" cy="57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expand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147745" y="1413559"/>
            <a:ext cx="3343115" cy="1500583"/>
            <a:chOff x="6031261" y="-1145148"/>
            <a:chExt cx="3343115" cy="1500583"/>
          </a:xfrm>
        </p:grpSpPr>
        <p:sp>
          <p:nvSpPr>
            <p:cNvPr id="10" name="Ellipse 9"/>
            <p:cNvSpPr/>
            <p:nvPr/>
          </p:nvSpPr>
          <p:spPr>
            <a:xfrm>
              <a:off x="6031261" y="-1145148"/>
              <a:ext cx="216024" cy="21602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>
              <a:stCxn id="12" idx="0"/>
              <a:endCxn id="10" idx="4"/>
            </p:cNvCxnSpPr>
            <p:nvPr/>
          </p:nvCxnSpPr>
          <p:spPr>
            <a:xfrm flipH="1" flipV="1">
              <a:off x="6139273" y="-929124"/>
              <a:ext cx="2114669" cy="9152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7133508" y="-13897"/>
              <a:ext cx="2240868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  <a:r>
                <a:rPr lang="de-DE" smtClean="0"/>
                <a:t>isplay </a:t>
              </a:r>
              <a:r>
                <a:rPr lang="de-DE" dirty="0" smtClean="0"/>
                <a:t>in </a:t>
              </a:r>
              <a:r>
                <a:rPr lang="de-DE" dirty="0" err="1" smtClean="0"/>
                <a:t>main</a:t>
              </a:r>
              <a:r>
                <a:rPr lang="de-DE" dirty="0" smtClean="0"/>
                <a:t> </a:t>
              </a:r>
              <a:r>
                <a:rPr lang="de-DE" dirty="0" err="1" smtClean="0"/>
                <a:t>frame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5431960" y="1413689"/>
            <a:ext cx="3172651" cy="792668"/>
            <a:chOff x="5504040" y="-2657186"/>
            <a:chExt cx="3172651" cy="792668"/>
          </a:xfrm>
        </p:grpSpPr>
        <p:sp>
          <p:nvSpPr>
            <p:cNvPr id="17" name="Ellipse 16"/>
            <p:cNvSpPr/>
            <p:nvPr/>
          </p:nvSpPr>
          <p:spPr>
            <a:xfrm>
              <a:off x="5504040" y="-2657186"/>
              <a:ext cx="216024" cy="21602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/>
            <p:cNvCxnSpPr>
              <a:stCxn id="19" idx="1"/>
              <a:endCxn id="17" idx="4"/>
            </p:cNvCxnSpPr>
            <p:nvPr/>
          </p:nvCxnSpPr>
          <p:spPr>
            <a:xfrm flipH="1" flipV="1">
              <a:off x="5612052" y="-2441162"/>
              <a:ext cx="1444967" cy="3919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7057019" y="-2233850"/>
              <a:ext cx="1619672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mtClean="0"/>
                <a:t>edit </a:t>
              </a:r>
              <a:r>
                <a:rPr lang="de-DE" dirty="0" err="1" smtClean="0"/>
                <a:t>attributes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693249" y="1190382"/>
            <a:ext cx="2407143" cy="436902"/>
            <a:chOff x="5613785" y="-4032621"/>
            <a:chExt cx="2407143" cy="436902"/>
          </a:xfrm>
        </p:grpSpPr>
        <p:sp>
          <p:nvSpPr>
            <p:cNvPr id="22" name="Ellipse 21"/>
            <p:cNvSpPr/>
            <p:nvPr/>
          </p:nvSpPr>
          <p:spPr>
            <a:xfrm>
              <a:off x="5613785" y="-3811743"/>
              <a:ext cx="216024" cy="21602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mit Pfeil 22"/>
            <p:cNvCxnSpPr>
              <a:stCxn id="24" idx="1"/>
            </p:cNvCxnSpPr>
            <p:nvPr/>
          </p:nvCxnSpPr>
          <p:spPr>
            <a:xfrm flipH="1">
              <a:off x="5811704" y="-3847955"/>
              <a:ext cx="1399388" cy="10138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7211092" y="-4032621"/>
              <a:ext cx="809836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delete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72151" y="1412776"/>
            <a:ext cx="1124744" cy="936104"/>
            <a:chOff x="5665515" y="375427"/>
            <a:chExt cx="1124744" cy="936104"/>
          </a:xfrm>
        </p:grpSpPr>
        <p:cxnSp>
          <p:nvCxnSpPr>
            <p:cNvPr id="35" name="Gerade Verbindung mit Pfeil 34"/>
            <p:cNvCxnSpPr>
              <a:stCxn id="36" idx="2"/>
            </p:cNvCxnSpPr>
            <p:nvPr/>
          </p:nvCxnSpPr>
          <p:spPr>
            <a:xfrm>
              <a:off x="6227887" y="744759"/>
              <a:ext cx="196034" cy="5667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665515" y="375427"/>
              <a:ext cx="1124744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download</a:t>
              </a:r>
              <a:endParaRPr lang="de-DE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406411" y="1412776"/>
            <a:ext cx="1304715" cy="936104"/>
            <a:chOff x="6472805" y="-537510"/>
            <a:chExt cx="1304715" cy="936104"/>
          </a:xfrm>
        </p:grpSpPr>
        <p:cxnSp>
          <p:nvCxnSpPr>
            <p:cNvPr id="40" name="Gerade Verbindung mit Pfeil 39"/>
            <p:cNvCxnSpPr>
              <a:stCxn id="41" idx="2"/>
              <a:endCxn id="4100" idx="0"/>
            </p:cNvCxnSpPr>
            <p:nvPr/>
          </p:nvCxnSpPr>
          <p:spPr>
            <a:xfrm flipH="1">
              <a:off x="6472805" y="-168178"/>
              <a:ext cx="710903" cy="5667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6589896" y="-537510"/>
              <a:ext cx="1187624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m</a:t>
              </a:r>
              <a:r>
                <a:rPr lang="de-DE" smtClean="0"/>
                <a:t>ore </a:t>
              </a:r>
              <a:r>
                <a:rPr lang="de-DE" dirty="0" err="1" smtClean="0"/>
                <a:t>info</a:t>
              </a:r>
              <a:endParaRPr lang="de-DE" dirty="0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80738" y="2674743"/>
            <a:ext cx="1299638" cy="1211884"/>
            <a:chOff x="6347713" y="-2262681"/>
            <a:chExt cx="1299638" cy="1211884"/>
          </a:xfrm>
        </p:grpSpPr>
        <p:cxnSp>
          <p:nvCxnSpPr>
            <p:cNvPr id="44" name="Gerade Verbindung mit Pfeil 43"/>
            <p:cNvCxnSpPr>
              <a:stCxn id="45" idx="0"/>
            </p:cNvCxnSpPr>
            <p:nvPr/>
          </p:nvCxnSpPr>
          <p:spPr>
            <a:xfrm flipV="1">
              <a:off x="6997532" y="-2262681"/>
              <a:ext cx="649819" cy="84255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6347713" y="-1420129"/>
              <a:ext cx="1299638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/>
                <a:t>r</a:t>
              </a:r>
              <a:r>
                <a:rPr lang="de-DE" smtClean="0"/>
                <a:t>erun </a:t>
              </a:r>
              <a:r>
                <a:rPr lang="de-DE" dirty="0" err="1" smtClean="0"/>
                <a:t>tool</a:t>
              </a:r>
              <a:endParaRPr lang="de-DE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077580" y="2849159"/>
            <a:ext cx="5310845" cy="995030"/>
            <a:chOff x="3077580" y="2849159"/>
            <a:chExt cx="5310845" cy="995030"/>
          </a:xfrm>
        </p:grpSpPr>
        <p:sp>
          <p:nvSpPr>
            <p:cNvPr id="65" name="Abgerundetes Rechteck 64"/>
            <p:cNvSpPr/>
            <p:nvPr/>
          </p:nvSpPr>
          <p:spPr>
            <a:xfrm>
              <a:off x="3077580" y="2849159"/>
              <a:ext cx="2286508" cy="440293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 Verbindung mit Pfeil 65"/>
            <p:cNvCxnSpPr>
              <a:stCxn id="67" idx="1"/>
              <a:endCxn id="65" idx="3"/>
            </p:cNvCxnSpPr>
            <p:nvPr/>
          </p:nvCxnSpPr>
          <p:spPr>
            <a:xfrm flipH="1" flipV="1">
              <a:off x="5364088" y="3069306"/>
              <a:ext cx="1104497" cy="45171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6468585" y="3197858"/>
              <a:ext cx="1919840" cy="6463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l</a:t>
              </a:r>
              <a:r>
                <a:rPr lang="de-DE" smtClean="0"/>
                <a:t>inks </a:t>
              </a:r>
              <a:r>
                <a:rPr lang="de-DE" dirty="0" err="1" smtClean="0"/>
                <a:t>to</a:t>
              </a:r>
              <a:r>
                <a:rPr lang="de-DE" dirty="0" smtClean="0"/>
                <a:t> </a:t>
              </a:r>
              <a:r>
                <a:rPr lang="de-DE" dirty="0" err="1" smtClean="0"/>
                <a:t>display</a:t>
              </a:r>
              <a:r>
                <a:rPr lang="de-DE" dirty="0" smtClean="0"/>
                <a:t> in </a:t>
              </a:r>
              <a:r>
                <a:rPr lang="de-DE" dirty="0" err="1" smtClean="0"/>
                <a:t>genome</a:t>
              </a:r>
              <a:r>
                <a:rPr lang="de-DE" dirty="0" smtClean="0"/>
                <a:t> </a:t>
              </a:r>
              <a:r>
                <a:rPr lang="de-DE" dirty="0" err="1" smtClean="0"/>
                <a:t>browser</a:t>
              </a:r>
              <a:endParaRPr lang="de-DE" dirty="0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077580" y="3284984"/>
            <a:ext cx="5087294" cy="2160240"/>
            <a:chOff x="4181748" y="2204864"/>
            <a:chExt cx="5087294" cy="2160240"/>
          </a:xfrm>
        </p:grpSpPr>
        <p:sp>
          <p:nvSpPr>
            <p:cNvPr id="75" name="Abgerundetes Rechteck 74"/>
            <p:cNvSpPr/>
            <p:nvPr/>
          </p:nvSpPr>
          <p:spPr>
            <a:xfrm>
              <a:off x="4181748" y="2204864"/>
              <a:ext cx="3006588" cy="216024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/>
            <p:cNvCxnSpPr>
              <a:stCxn id="77" idx="1"/>
              <a:endCxn id="75" idx="3"/>
            </p:cNvCxnSpPr>
            <p:nvPr/>
          </p:nvCxnSpPr>
          <p:spPr>
            <a:xfrm flipH="1" flipV="1">
              <a:off x="7188336" y="3284984"/>
              <a:ext cx="1076512" cy="56416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8264848" y="3664485"/>
              <a:ext cx="1004194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preview</a:t>
              </a:r>
              <a:endParaRPr lang="de-DE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863080" y="2674743"/>
            <a:ext cx="1016934" cy="1211884"/>
            <a:chOff x="7296284" y="94176"/>
            <a:chExt cx="1016934" cy="1211884"/>
          </a:xfrm>
        </p:grpSpPr>
        <p:cxnSp>
          <p:nvCxnSpPr>
            <p:cNvPr id="49" name="Gerade Verbindung mit Pfeil 48"/>
            <p:cNvCxnSpPr>
              <a:stCxn id="50" idx="0"/>
            </p:cNvCxnSpPr>
            <p:nvPr/>
          </p:nvCxnSpPr>
          <p:spPr>
            <a:xfrm flipH="1" flipV="1">
              <a:off x="7296285" y="94176"/>
              <a:ext cx="508466" cy="84255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7296284" y="936728"/>
              <a:ext cx="1016934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mtClean="0"/>
                <a:t>visualise</a:t>
              </a:r>
              <a:endParaRPr lang="de-DE" dirty="0"/>
            </a:p>
          </p:txBody>
        </p:sp>
      </p:grpSp>
      <p:sp>
        <p:nvSpPr>
          <p:cNvPr id="25" name="Pfeil nach links 24"/>
          <p:cNvSpPr/>
          <p:nvPr/>
        </p:nvSpPr>
        <p:spPr>
          <a:xfrm>
            <a:off x="2195736" y="2452903"/>
            <a:ext cx="792088" cy="276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8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61888"/>
            <a:ext cx="39719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 </a:t>
            </a:r>
            <a:r>
              <a:rPr lang="de-DE" dirty="0" err="1" smtClean="0"/>
              <a:t>states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95536" y="1600200"/>
            <a:ext cx="4038600" cy="4525963"/>
          </a:xfrm>
        </p:spPr>
        <p:txBody>
          <a:bodyPr/>
          <a:lstStyle/>
          <a:p>
            <a:r>
              <a:rPr lang="de-DE" dirty="0" smtClean="0"/>
              <a:t>Waiting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endParaRPr lang="de-DE" dirty="0"/>
          </a:p>
          <a:p>
            <a:r>
              <a:rPr lang="de-DE" dirty="0" err="1" smtClean="0"/>
              <a:t>Running</a:t>
            </a:r>
            <a:endParaRPr lang="de-DE" dirty="0"/>
          </a:p>
          <a:p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Failed</a:t>
            </a:r>
            <a:endParaRPr lang="de-DE" dirty="0" smtClean="0"/>
          </a:p>
          <a:p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87624" y="5819021"/>
            <a:ext cx="3330836" cy="423956"/>
            <a:chOff x="6157848" y="97330"/>
            <a:chExt cx="3330836" cy="423956"/>
          </a:xfrm>
        </p:grpSpPr>
        <p:sp>
          <p:nvSpPr>
            <p:cNvPr id="14" name="Ellipse 13"/>
            <p:cNvSpPr/>
            <p:nvPr/>
          </p:nvSpPr>
          <p:spPr>
            <a:xfrm>
              <a:off x="9218236" y="97330"/>
              <a:ext cx="270448" cy="287314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>
              <a:stCxn id="16" idx="3"/>
              <a:endCxn id="14" idx="2"/>
            </p:cNvCxnSpPr>
            <p:nvPr/>
          </p:nvCxnSpPr>
          <p:spPr>
            <a:xfrm flipV="1">
              <a:off x="7858656" y="240987"/>
              <a:ext cx="1359580" cy="9563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6157848" y="151954"/>
              <a:ext cx="1700808" cy="36933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Send </a:t>
              </a:r>
              <a:r>
                <a:rPr lang="de-DE" dirty="0" err="1" smtClean="0"/>
                <a:t>bug</a:t>
              </a:r>
              <a:r>
                <a:rPr lang="de-DE" dirty="0" smtClean="0"/>
                <a:t> </a:t>
              </a:r>
              <a:r>
                <a:rPr lang="de-DE" dirty="0" err="1" smtClean="0"/>
                <a:t>report</a:t>
              </a:r>
              <a:endParaRPr lang="de-DE" dirty="0"/>
            </a:p>
          </p:txBody>
        </p:sp>
      </p:grp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3495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46613"/>
            <a:ext cx="3533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80450"/>
            <a:ext cx="3524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5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Formats: </a:t>
            </a:r>
            <a:r>
              <a:rPr lang="de-DE" dirty="0" err="1" smtClean="0"/>
              <a:t>tabular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2492895"/>
            <a:ext cx="8229600" cy="363326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Column-based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 smtClean="0"/>
          </a:p>
          <a:p>
            <a:r>
              <a:rPr lang="de-DE" dirty="0" err="1" smtClean="0"/>
              <a:t>Separated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tabs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Excel</a:t>
            </a:r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300" y="1484764"/>
            <a:ext cx="61214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1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Formats: </a:t>
            </a:r>
            <a:r>
              <a:rPr lang="de-DE" dirty="0" err="1" smtClean="0"/>
              <a:t>interval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genomic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 smtClean="0"/>
              <a:t> 1: </a:t>
            </a:r>
            <a:r>
              <a:rPr lang="de-DE" dirty="0" err="1" smtClean="0"/>
              <a:t>chromosome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 smtClean="0"/>
              <a:t> 2: </a:t>
            </a:r>
            <a:r>
              <a:rPr lang="de-DE" dirty="0" err="1" smtClean="0"/>
              <a:t>start</a:t>
            </a:r>
            <a:r>
              <a:rPr lang="de-DE" dirty="0"/>
              <a:t> </a:t>
            </a:r>
            <a:r>
              <a:rPr lang="de-DE" dirty="0" err="1" smtClean="0"/>
              <a:t>position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 smtClean="0"/>
              <a:t> 3: end </a:t>
            </a:r>
            <a:r>
              <a:rPr lang="de-DE" dirty="0" err="1" smtClean="0"/>
              <a:t>position</a:t>
            </a:r>
            <a:endParaRPr lang="de-DE" dirty="0" smtClean="0"/>
          </a:p>
          <a:p>
            <a:r>
              <a:rPr lang="de-DE" dirty="0" smtClean="0"/>
              <a:t>Other </a:t>
            </a:r>
            <a:r>
              <a:rPr lang="de-DE" dirty="0" err="1" smtClean="0"/>
              <a:t>columns</a:t>
            </a:r>
            <a:r>
              <a:rPr lang="de-DE" dirty="0" smtClean="0"/>
              <a:t>: </a:t>
            </a:r>
            <a:r>
              <a:rPr lang="de-DE" dirty="0" err="1" smtClean="0"/>
              <a:t>anything</a:t>
            </a:r>
            <a:endParaRPr lang="de-DE" dirty="0"/>
          </a:p>
        </p:txBody>
      </p:sp>
      <p:pic>
        <p:nvPicPr>
          <p:cNvPr id="5122" name="Picture 2" descr="C:\Users\blubb\Dropbox\Galaxy_Course\interv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5" y="1196752"/>
            <a:ext cx="59245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347864" y="1196752"/>
            <a:ext cx="3960440" cy="187220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3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Formats: BED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Most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genomic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genome.ucsc.edu/FAQ/FAQformat.html#format1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 smtClean="0"/>
              <a:t> 1-3: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 smtClean="0"/>
              <a:t> 4: </a:t>
            </a:r>
            <a:r>
              <a:rPr lang="de-DE" dirty="0" err="1" smtClean="0"/>
              <a:t>name</a:t>
            </a:r>
            <a:endParaRPr lang="de-DE" dirty="0" smtClean="0"/>
          </a:p>
          <a:p>
            <a:r>
              <a:rPr lang="de-DE" dirty="0" err="1" smtClean="0"/>
              <a:t>Column</a:t>
            </a:r>
            <a:r>
              <a:rPr lang="de-DE" dirty="0"/>
              <a:t> </a:t>
            </a:r>
            <a:r>
              <a:rPr lang="de-DE" dirty="0" smtClean="0"/>
              <a:t>5: score</a:t>
            </a:r>
          </a:p>
          <a:p>
            <a:r>
              <a:rPr lang="de-DE" dirty="0" err="1" smtClean="0"/>
              <a:t>Column</a:t>
            </a:r>
            <a:r>
              <a:rPr lang="de-DE" dirty="0" smtClean="0"/>
              <a:t> 6: </a:t>
            </a:r>
            <a:r>
              <a:rPr lang="de-DE" dirty="0" err="1" smtClean="0"/>
              <a:t>strand</a:t>
            </a:r>
            <a:endParaRPr lang="de-DE" dirty="0"/>
          </a:p>
        </p:txBody>
      </p:sp>
      <p:pic>
        <p:nvPicPr>
          <p:cNvPr id="6146" name="Picture 2" descr="C:\Users\blubb\Dropbox\Galaxy_Course\b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9"/>
          <a:stretch/>
        </p:blipFill>
        <p:spPr bwMode="auto">
          <a:xfrm>
            <a:off x="2606486" y="1412776"/>
            <a:ext cx="3931028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4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237</Words>
  <Application>Microsoft Macintosh PowerPoint</Application>
  <PresentationFormat>On-screen Show (4:3)</PresentationFormat>
  <Paragraphs>85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Larissa</vt:lpstr>
      <vt:lpstr>Introduction to Galaxy</vt:lpstr>
      <vt:lpstr>Log in</vt:lpstr>
      <vt:lpstr>PowerPoint Presentation</vt:lpstr>
      <vt:lpstr>PowerPoint Presentation</vt:lpstr>
      <vt:lpstr>Datasets</vt:lpstr>
      <vt:lpstr>Dataset states</vt:lpstr>
      <vt:lpstr>Formats: tabular</vt:lpstr>
      <vt:lpstr>Formats: interval</vt:lpstr>
      <vt:lpstr>Formats: BED</vt:lpstr>
      <vt:lpstr>Formats: other</vt:lpstr>
      <vt:lpstr>Data Libraries</vt:lpstr>
      <vt:lpstr>Workflows</vt:lpstr>
      <vt:lpstr>Why use local server?</vt:lpstr>
      <vt:lpstr>Warnings</vt:lpstr>
      <vt:lpstr>Help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Galaxy</dc:title>
  <dc:creator>blubb</dc:creator>
  <cp:lastModifiedBy>Sarah DIEHL</cp:lastModifiedBy>
  <cp:revision>57</cp:revision>
  <dcterms:created xsi:type="dcterms:W3CDTF">2012-10-05T11:54:29Z</dcterms:created>
  <dcterms:modified xsi:type="dcterms:W3CDTF">2015-06-24T09:03:50Z</dcterms:modified>
</cp:coreProperties>
</file>