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138a683e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138a683e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138a683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138a683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138a683e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138a683e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138a683e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138a683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8138a683e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8138a683e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8138a683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8138a683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38a683e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38a683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138a683e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138a683e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138a683e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138a683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138a683e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138a683e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138a683e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138a683e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138a683e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138a683e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open?id=1hsD__OJi2KUCTIPjSwXzBJ-5blnR2dA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Multivariate Autoregressive spectrogram modelling for noisy speech recognition</a:t>
            </a:r>
            <a:endParaRPr sz="6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TA - Utkarsh Sir</a:t>
            </a:r>
            <a:endParaRPr b="0"/>
          </a:p>
          <a:p>
            <a:pPr indent="0" lvl="0" marL="0" rtl="0" algn="r">
              <a:spcBef>
                <a:spcPts val="0"/>
              </a:spcBef>
              <a:spcAft>
                <a:spcPts val="0"/>
              </a:spcAft>
              <a:buNone/>
            </a:pPr>
            <a:r>
              <a:rPr b="0" lang="en"/>
              <a:t>20171174, Pentapati Sivani</a:t>
            </a:r>
            <a:endParaRPr b="0"/>
          </a:p>
          <a:p>
            <a:pPr indent="0" lvl="0" marL="0" rtl="0" algn="r">
              <a:spcBef>
                <a:spcPts val="0"/>
              </a:spcBef>
              <a:spcAft>
                <a:spcPts val="0"/>
              </a:spcAft>
              <a:buNone/>
            </a:pPr>
            <a:r>
              <a:t/>
            </a:r>
            <a:endParaRPr b="0"/>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34650" y="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MEl and MAR Spectrogram</a:t>
            </a:r>
            <a:endParaRPr/>
          </a:p>
        </p:txBody>
      </p:sp>
      <p:sp>
        <p:nvSpPr>
          <p:cNvPr id="122" name="Google Shape;122;p22"/>
          <p:cNvSpPr txBox="1"/>
          <p:nvPr/>
        </p:nvSpPr>
        <p:spPr>
          <a:xfrm>
            <a:off x="6768375" y="764800"/>
            <a:ext cx="2267700" cy="355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Here the data used is an example of augmented data where multiple iterations of a recorded Indian speech and British speech is played.</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Length of file is approximately 31 seconds</a:t>
            </a:r>
            <a:endParaRPr>
              <a:latin typeface="Source Code Pro"/>
              <a:ea typeface="Source Code Pro"/>
              <a:cs typeface="Source Code Pro"/>
              <a:sym typeface="Source Code Pro"/>
            </a:endParaRPr>
          </a:p>
        </p:txBody>
      </p:sp>
      <p:pic>
        <p:nvPicPr>
          <p:cNvPr id="123" name="Google Shape;123;p22"/>
          <p:cNvPicPr preferRelativeResize="0"/>
          <p:nvPr/>
        </p:nvPicPr>
        <p:blipFill>
          <a:blip r:embed="rId3">
            <a:alphaModFix/>
          </a:blip>
          <a:stretch>
            <a:fillRect/>
          </a:stretch>
        </p:blipFill>
        <p:spPr>
          <a:xfrm>
            <a:off x="152400" y="900600"/>
            <a:ext cx="6463574" cy="3635761"/>
          </a:xfrm>
          <a:prstGeom prst="rect">
            <a:avLst/>
          </a:prstGeom>
          <a:noFill/>
          <a:ln>
            <a:noFill/>
          </a:ln>
        </p:spPr>
      </p:pic>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ASR(Automatic speech recognition) features</a:t>
            </a:r>
            <a:endParaRPr/>
          </a:p>
        </p:txBody>
      </p:sp>
      <p:sp>
        <p:nvSpPr>
          <p:cNvPr id="130" name="Google Shape;130;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integrated envelope so obtained by the overlapping windowing is made into a temporal resolution of 200ms. (centred around a 10 ms frame)</a:t>
            </a:r>
            <a:endParaRPr/>
          </a:p>
          <a:p>
            <a:pPr indent="-342900" lvl="0" marL="457200" rtl="0" algn="l">
              <a:lnSpc>
                <a:spcPct val="150000"/>
              </a:lnSpc>
              <a:spcBef>
                <a:spcPts val="0"/>
              </a:spcBef>
              <a:spcAft>
                <a:spcPts val="0"/>
              </a:spcAft>
              <a:buSzPts val="1800"/>
              <a:buChar char="●"/>
            </a:pPr>
            <a:r>
              <a:rPr lang="en"/>
              <a:t>They are transformed to 14 DCT coefficients per sub-band.</a:t>
            </a:r>
            <a:endParaRPr/>
          </a:p>
          <a:p>
            <a:pPr indent="-342900" lvl="0" marL="457200" rtl="0" algn="l">
              <a:lnSpc>
                <a:spcPct val="150000"/>
              </a:lnSpc>
              <a:spcBef>
                <a:spcPts val="0"/>
              </a:spcBef>
              <a:spcAft>
                <a:spcPts val="0"/>
              </a:spcAft>
              <a:buSzPts val="1800"/>
              <a:buChar char="●"/>
            </a:pPr>
            <a:r>
              <a:rPr lang="en"/>
              <a:t>The MAR features extracted are appended with spectral delta features.</a:t>
            </a:r>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the work</a:t>
            </a:r>
            <a:endParaRPr/>
          </a:p>
        </p:txBody>
      </p:sp>
      <p:sp>
        <p:nvSpPr>
          <p:cNvPr id="137" name="Google Shape;137;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Multivariate Autoregressive spectrogram modelling for noisy speech recognition</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03150" y="1578075"/>
            <a:ext cx="8537700" cy="7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Multivariate Autoregressive modelling?</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en"/>
              <a:t>There are three types of systems :-</a:t>
            </a:r>
            <a:endParaRPr/>
          </a:p>
          <a:p>
            <a:pPr indent="-317500" lvl="1" marL="914400" marR="0" rtl="0" algn="l">
              <a:lnSpc>
                <a:spcPct val="115000"/>
              </a:lnSpc>
              <a:spcBef>
                <a:spcPts val="0"/>
              </a:spcBef>
              <a:spcAft>
                <a:spcPts val="0"/>
              </a:spcAft>
              <a:buSzPts val="1400"/>
              <a:buChar char="○"/>
            </a:pPr>
            <a:r>
              <a:rPr lang="en"/>
              <a:t>All zero system =&gt; FIR System</a:t>
            </a:r>
            <a:endParaRPr/>
          </a:p>
          <a:p>
            <a:pPr indent="-317500" lvl="1" marL="914400" marR="0" rtl="0" algn="l">
              <a:lnSpc>
                <a:spcPct val="115000"/>
              </a:lnSpc>
              <a:spcBef>
                <a:spcPts val="0"/>
              </a:spcBef>
              <a:spcAft>
                <a:spcPts val="0"/>
              </a:spcAft>
              <a:buSzPts val="1400"/>
              <a:buChar char="○"/>
            </a:pPr>
            <a:r>
              <a:rPr lang="en"/>
              <a:t>All pole system =&gt; IIR System</a:t>
            </a:r>
            <a:endParaRPr/>
          </a:p>
          <a:p>
            <a:pPr indent="-317500" lvl="1" marL="914400" marR="0" rtl="0" algn="l">
              <a:lnSpc>
                <a:spcPct val="115000"/>
              </a:lnSpc>
              <a:spcBef>
                <a:spcPts val="0"/>
              </a:spcBef>
              <a:spcAft>
                <a:spcPts val="0"/>
              </a:spcAft>
              <a:buSzPts val="1400"/>
              <a:buChar char="○"/>
            </a:pPr>
            <a:r>
              <a:rPr lang="en"/>
              <a:t>Pole - Zero system =&gt; IIR System</a:t>
            </a:r>
            <a:endParaRPr/>
          </a:p>
          <a:p>
            <a:pPr indent="-342900" lvl="0" marL="457200" marR="0" rtl="0" algn="l">
              <a:lnSpc>
                <a:spcPct val="115000"/>
              </a:lnSpc>
              <a:spcBef>
                <a:spcPts val="0"/>
              </a:spcBef>
              <a:spcAft>
                <a:spcPts val="0"/>
              </a:spcAft>
              <a:buSzPts val="1800"/>
              <a:buChar char="●"/>
            </a:pPr>
            <a:r>
              <a:rPr lang="en"/>
              <a:t>The Moving Average model is a linear regression(linear dependency between dependent and independent variable) of current and previous observed noise terms. It is an FIR system.</a:t>
            </a:r>
            <a:endParaRPr/>
          </a:p>
          <a:p>
            <a:pPr indent="-342900" lvl="0" marL="457200" marR="0" rtl="0" algn="l">
              <a:lnSpc>
                <a:spcPct val="115000"/>
              </a:lnSpc>
              <a:spcBef>
                <a:spcPts val="0"/>
              </a:spcBef>
              <a:spcAft>
                <a:spcPts val="0"/>
              </a:spcAft>
              <a:buSzPts val="1800"/>
              <a:buChar char="●"/>
            </a:pPr>
            <a:r>
              <a:rPr lang="en"/>
              <a:t>The Autoregressive Model says that output depends linearly on its previous values and a imperfectly predictable term(in this case noise)and is an IIR System.</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Multivariate Autoregressive modelling?</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Autoregressive model is selected because the vocal tract that generates speech can be modelled as an all pole system in frequency domain with high rate of accuracy.</a:t>
            </a:r>
            <a:endParaRPr/>
          </a:p>
          <a:p>
            <a:pPr indent="-317500" lvl="1" marL="914400" rtl="0" algn="l">
              <a:spcBef>
                <a:spcPts val="0"/>
              </a:spcBef>
              <a:spcAft>
                <a:spcPts val="0"/>
              </a:spcAft>
              <a:buSzPts val="1400"/>
              <a:buChar char="○"/>
            </a:pPr>
            <a:r>
              <a:rPr lang="en"/>
              <a:t>Reference :- All-pole model estimation of vocal tract on the frequency domain, INTERSPEECH 2006 - ICSLP, Ninth International Conference on Spoken Language Processing, Pittsburgh, PA, USA, September 17-21, 2006</a:t>
            </a:r>
            <a:endParaRPr/>
          </a:p>
          <a:p>
            <a:pPr indent="-342900" lvl="0" marL="457200" rtl="0" algn="l">
              <a:spcBef>
                <a:spcPts val="0"/>
              </a:spcBef>
              <a:spcAft>
                <a:spcPts val="0"/>
              </a:spcAft>
              <a:buSzPts val="1800"/>
              <a:buChar char="●"/>
            </a:pPr>
            <a:r>
              <a:rPr lang="en"/>
              <a:t>Since we are having multiple frequency dependencies(taken from the filterbanks) we are calling it multivariate (multiple variable).</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level understanding of the processing</a:t>
            </a:r>
            <a:endParaRPr/>
          </a:p>
        </p:txBody>
      </p:sp>
      <p:pic>
        <p:nvPicPr>
          <p:cNvPr id="78" name="Google Shape;78;p16"/>
          <p:cNvPicPr preferRelativeResize="0"/>
          <p:nvPr/>
        </p:nvPicPr>
        <p:blipFill>
          <a:blip r:embed="rId3">
            <a:alphaModFix/>
          </a:blip>
          <a:stretch>
            <a:fillRect/>
          </a:stretch>
        </p:blipFill>
        <p:spPr>
          <a:xfrm>
            <a:off x="253675" y="1883300"/>
            <a:ext cx="8578625" cy="2451036"/>
          </a:xfrm>
          <a:prstGeom prst="rect">
            <a:avLst/>
          </a:prstGeom>
          <a:noFill/>
          <a:ln>
            <a:noFill/>
          </a:ln>
        </p:spPr>
      </p:pic>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Processing of features</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will take a speech signal and then run frame-by-frame analysis iteratively.</a:t>
            </a:r>
            <a:endParaRPr sz="1600"/>
          </a:p>
          <a:p>
            <a:pPr indent="-330200" lvl="0" marL="457200" rtl="0" algn="l">
              <a:spcBef>
                <a:spcPts val="0"/>
              </a:spcBef>
              <a:spcAft>
                <a:spcPts val="0"/>
              </a:spcAft>
              <a:buSzPts val="1600"/>
              <a:buChar char="●"/>
            </a:pPr>
            <a:r>
              <a:rPr lang="en" sz="1600"/>
              <a:t>A long speech signal is separated into 2000 ms non overlapping frames. The sampling frequency is 16 KHz which gives us a dimension of 1 X 32000 for frame.</a:t>
            </a:r>
            <a:endParaRPr sz="1600"/>
          </a:p>
          <a:p>
            <a:pPr indent="-330200" lvl="0" marL="457200" rtl="0" algn="l">
              <a:spcBef>
                <a:spcPts val="0"/>
              </a:spcBef>
              <a:spcAft>
                <a:spcPts val="0"/>
              </a:spcAft>
              <a:buSzPts val="1600"/>
              <a:buChar char="●"/>
            </a:pPr>
            <a:r>
              <a:rPr lang="en" sz="1600"/>
              <a:t>We take DCT of the sequence.</a:t>
            </a:r>
            <a:endParaRPr sz="1600"/>
          </a:p>
          <a:p>
            <a:pPr indent="-330200" lvl="0" marL="457200" rtl="0" algn="l">
              <a:spcBef>
                <a:spcPts val="0"/>
              </a:spcBef>
              <a:spcAft>
                <a:spcPts val="0"/>
              </a:spcAft>
              <a:buSzPts val="1600"/>
              <a:buChar char="●"/>
            </a:pPr>
            <a:r>
              <a:rPr lang="en" sz="1600"/>
              <a:t>We use a mel filterbank scheme with 39 overlapping sub-bands. Here, we use Gaussian overlapping windows centred at mel frequencies instead of normal triangular windows because gaussian curves have less error in fitting than triangular curves.</a:t>
            </a:r>
            <a:endParaRPr sz="1600"/>
          </a:p>
          <a:p>
            <a:pPr indent="-330200" lvl="0" marL="457200" rtl="0" algn="l">
              <a:spcBef>
                <a:spcPts val="0"/>
              </a:spcBef>
              <a:spcAft>
                <a:spcPts val="0"/>
              </a:spcAft>
              <a:buSzPts val="1600"/>
              <a:buChar char="●"/>
            </a:pPr>
            <a:r>
              <a:rPr lang="en" sz="1600"/>
              <a:t>We estimate the Hilbert envelope of the signal from MAR modelling.</a:t>
            </a:r>
            <a:endParaRPr sz="1600"/>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850"/>
            <a:ext cx="4107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 Modelling the preprocessed features</a:t>
            </a:r>
            <a:endParaRPr/>
          </a:p>
        </p:txBody>
      </p:sp>
      <p:sp>
        <p:nvSpPr>
          <p:cNvPr id="92" name="Google Shape;92;p18"/>
          <p:cNvSpPr txBox="1"/>
          <p:nvPr>
            <p:ph idx="1" type="body"/>
          </p:nvPr>
        </p:nvSpPr>
        <p:spPr>
          <a:xfrm>
            <a:off x="112975" y="1898700"/>
            <a:ext cx="8925900" cy="310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MAR model, we have tried to estimate the covariance of noise using method of generalised least square estimation.</a:t>
            </a:r>
            <a:endParaRPr sz="1500"/>
          </a:p>
          <a:p>
            <a:pPr indent="-323850" lvl="0" marL="457200" rtl="0" algn="l">
              <a:spcBef>
                <a:spcPts val="0"/>
              </a:spcBef>
              <a:spcAft>
                <a:spcPts val="0"/>
              </a:spcAft>
              <a:buSzPts val="1500"/>
              <a:buChar char="●"/>
            </a:pPr>
            <a:r>
              <a:rPr lang="en" sz="1500"/>
              <a:t>Consider the following crude explanation.</a:t>
            </a:r>
            <a:endParaRPr sz="1500"/>
          </a:p>
          <a:p>
            <a:pPr indent="-323850" lvl="0" marL="457200" rtl="0" algn="l">
              <a:spcBef>
                <a:spcPts val="0"/>
              </a:spcBef>
              <a:spcAft>
                <a:spcPts val="0"/>
              </a:spcAft>
              <a:buSzPts val="1500"/>
              <a:buChar char="●"/>
            </a:pPr>
            <a:r>
              <a:rPr lang="en" sz="1500"/>
              <a:t>If we have a clean spectrum of noise with some temporal bounds, then noised speech is just shifted version of the clean spectrum. To estimate the clean speech from noisy speech, we must estimate the distance between a point in the clean speech spectrum and its location in the noisy spectrum.</a:t>
            </a:r>
            <a:endParaRPr sz="1500"/>
          </a:p>
          <a:p>
            <a:pPr indent="-323850" lvl="0" marL="457200" rtl="0" algn="l">
              <a:spcBef>
                <a:spcPts val="0"/>
              </a:spcBef>
              <a:spcAft>
                <a:spcPts val="0"/>
              </a:spcAft>
              <a:buSzPts val="1500"/>
              <a:buChar char="●"/>
            </a:pPr>
            <a:r>
              <a:rPr lang="en" sz="1500"/>
              <a:t>If in 3 dimensions(trivariate) we can project it onto a plane and estimate second norm. For multivariate we estimate all such projections using second norm distance(that is why least squares)</a:t>
            </a:r>
            <a:endParaRPr sz="1500"/>
          </a:p>
        </p:txBody>
      </p:sp>
      <p:pic>
        <p:nvPicPr>
          <p:cNvPr id="93" name="Google Shape;93;p18"/>
          <p:cNvPicPr preferRelativeResize="0"/>
          <p:nvPr/>
        </p:nvPicPr>
        <p:blipFill>
          <a:blip r:embed="rId3">
            <a:alphaModFix/>
          </a:blip>
          <a:stretch>
            <a:fillRect/>
          </a:stretch>
        </p:blipFill>
        <p:spPr>
          <a:xfrm rot="-5400000">
            <a:off x="6184249" y="-955849"/>
            <a:ext cx="1831225" cy="3877874"/>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 Modelling the preprocessed features</a:t>
            </a:r>
            <a:endParaRPr/>
          </a:p>
        </p:txBody>
      </p:sp>
      <p:sp>
        <p:nvSpPr>
          <p:cNvPr id="100" name="Google Shape;100;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take the sub-bands obtained after mel-based gaussian </a:t>
            </a:r>
            <a:r>
              <a:rPr lang="en"/>
              <a:t>filter bank</a:t>
            </a:r>
            <a:r>
              <a:rPr lang="en"/>
              <a:t> and process them into the MAR model to derive the estimate Hilbert envelope(for 2D structure it is Riesz envelope) of the amplitude variations over time at a given frequency(from the filterbank)</a:t>
            </a:r>
            <a:endParaRPr/>
          </a:p>
          <a:p>
            <a:pPr indent="-342900" lvl="0" marL="457200" rtl="0" algn="l">
              <a:spcBef>
                <a:spcPts val="0"/>
              </a:spcBef>
              <a:spcAft>
                <a:spcPts val="0"/>
              </a:spcAft>
              <a:buSzPts val="1800"/>
              <a:buChar char="●"/>
            </a:pPr>
            <a:r>
              <a:rPr lang="en"/>
              <a:t>At a time we take DCT coefficients of 3 mel bands jointly and use a model of order p = 160</a:t>
            </a:r>
            <a:endParaRPr/>
          </a:p>
          <a:p>
            <a:pPr indent="-317500" lvl="1" marL="914400" rtl="0" algn="l">
              <a:spcBef>
                <a:spcPts val="0"/>
              </a:spcBef>
              <a:spcAft>
                <a:spcPts val="0"/>
              </a:spcAft>
              <a:buSzPts val="1400"/>
              <a:buChar char="○"/>
            </a:pPr>
            <a:r>
              <a:rPr lang="en"/>
              <a:t>Feature size is 39 X 276</a:t>
            </a:r>
            <a:endParaRPr/>
          </a:p>
          <a:p>
            <a:pPr indent="-342900" lvl="0" marL="457200" rtl="0" algn="l">
              <a:spcBef>
                <a:spcPts val="0"/>
              </a:spcBef>
              <a:spcAft>
                <a:spcPts val="0"/>
              </a:spcAft>
              <a:buSzPts val="1800"/>
              <a:buChar char="●"/>
            </a:pPr>
            <a:r>
              <a:rPr lang="en"/>
              <a:t>We then integrate the envelopes using 25ms length, 10ms shift Hamming window.</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07" name="Google Shape;107;p20"/>
          <p:cNvSpPr txBox="1"/>
          <p:nvPr>
            <p:ph idx="1" type="body"/>
          </p:nvPr>
        </p:nvSpPr>
        <p:spPr>
          <a:xfrm>
            <a:off x="311700" y="124032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 offers a smoother representation of spectrogram that emphasizes only the high energy regions of the signals.</a:t>
            </a:r>
            <a:endParaRPr/>
          </a:p>
          <a:p>
            <a:pPr indent="-342900" lvl="0" marL="457200" rtl="0" algn="l">
              <a:spcBef>
                <a:spcPts val="0"/>
              </a:spcBef>
              <a:spcAft>
                <a:spcPts val="0"/>
              </a:spcAft>
              <a:buSzPts val="1800"/>
              <a:buChar char="●"/>
            </a:pPr>
            <a:r>
              <a:rPr lang="en"/>
              <a:t>We have used 39 inter-dependent frequency sub-bands which gives a joint estimation of the hilbert envelope. This helps us to focus on time-frequency correlations and suppress effects of noise.</a:t>
            </a:r>
            <a:endParaRPr/>
          </a:p>
          <a:p>
            <a:pPr indent="-342900" lvl="0" marL="457200" rtl="0" algn="l">
              <a:spcBef>
                <a:spcPts val="0"/>
              </a:spcBef>
              <a:spcAft>
                <a:spcPts val="0"/>
              </a:spcAft>
              <a:buSzPts val="1800"/>
              <a:buChar char="●"/>
            </a:pPr>
            <a:r>
              <a:rPr lang="en"/>
              <a:t>This improves noise robustness in models that run on these features.</a:t>
            </a:r>
            <a:endParaRPr/>
          </a:p>
          <a:p>
            <a:pPr indent="-342900" lvl="0" marL="457200" rtl="0" algn="l">
              <a:spcBef>
                <a:spcPts val="0"/>
              </a:spcBef>
              <a:spcAft>
                <a:spcPts val="0"/>
              </a:spcAft>
              <a:buSzPts val="1800"/>
              <a:buChar char="●"/>
            </a:pPr>
            <a:r>
              <a:rPr lang="en"/>
              <a:t>The output spectrogram is compared with conventional Mel spectrogram and the above observations are clear.</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03150" y="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MEl and MAR Spectrogram</a:t>
            </a:r>
            <a:endParaRPr/>
          </a:p>
        </p:txBody>
      </p:sp>
      <p:sp>
        <p:nvSpPr>
          <p:cNvPr id="114" name="Google Shape;114;p21"/>
          <p:cNvSpPr txBox="1"/>
          <p:nvPr/>
        </p:nvSpPr>
        <p:spPr>
          <a:xfrm>
            <a:off x="6659725" y="1003050"/>
            <a:ext cx="2344200" cy="232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Data used is a sample of British speech approximately 2 secs long.</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Length is less to compare MAR spectrogram and Mel spectrogram </a:t>
            </a:r>
            <a:endParaRPr>
              <a:latin typeface="Source Code Pro"/>
              <a:ea typeface="Source Code Pro"/>
              <a:cs typeface="Source Code Pro"/>
              <a:sym typeface="Source Code Pro"/>
            </a:endParaRPr>
          </a:p>
        </p:txBody>
      </p:sp>
      <p:pic>
        <p:nvPicPr>
          <p:cNvPr id="115" name="Google Shape;115;p21"/>
          <p:cNvPicPr preferRelativeResize="0"/>
          <p:nvPr/>
        </p:nvPicPr>
        <p:blipFill>
          <a:blip r:embed="rId3">
            <a:alphaModFix/>
          </a:blip>
          <a:stretch>
            <a:fillRect/>
          </a:stretch>
        </p:blipFill>
        <p:spPr>
          <a:xfrm>
            <a:off x="152400" y="900600"/>
            <a:ext cx="6354926" cy="3574646"/>
          </a:xfrm>
          <a:prstGeom prst="rect">
            <a:avLst/>
          </a:prstGeom>
          <a:noFill/>
          <a:ln>
            <a:noFill/>
          </a:ln>
        </p:spPr>
      </p:pic>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