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82" r:id="rId3"/>
    <p:sldId id="327" r:id="rId4"/>
    <p:sldId id="283" r:id="rId5"/>
    <p:sldId id="284" r:id="rId6"/>
    <p:sldId id="287" r:id="rId7"/>
    <p:sldId id="302" r:id="rId8"/>
    <p:sldId id="288" r:id="rId9"/>
    <p:sldId id="304" r:id="rId10"/>
    <p:sldId id="297" r:id="rId12"/>
    <p:sldId id="299" r:id="rId13"/>
    <p:sldId id="291" r:id="rId14"/>
    <p:sldId id="292" r:id="rId15"/>
    <p:sldId id="295" r:id="rId16"/>
    <p:sldId id="303" r:id="rId17"/>
    <p:sldId id="293" r:id="rId18"/>
    <p:sldId id="289" r:id="rId19"/>
    <p:sldId id="305" r:id="rId20"/>
  </p:sldIdLst>
  <p:sldSz cx="12192000" cy="68580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1pPr>
    <a:lvl2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2pPr>
    <a:lvl3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3pPr>
    <a:lvl4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4pPr>
    <a:lvl5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5pPr>
    <a:lvl6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6pPr>
    <a:lvl7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7pPr>
    <a:lvl8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8pPr>
    <a:lvl9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CCED3"/>
    <a:srgbClr val="FFDDD9"/>
    <a:srgbClr val="FCCFD4"/>
    <a:srgbClr val="298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 d="1"/>
          <a:sy n="1" d="1"/>
        </p:scale>
        <p:origin x="0" y="0"/>
      </p:cViewPr>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3" name=""/>
        <p:cNvGrpSpPr/>
        <p:nvPr/>
      </p:nvGrpSpPr>
      <p:grpSpPr>
        <a:xfrm>
          <a:off x="0" y="0"/>
          <a:ext cx="0" cy="0"/>
          <a:chOff x="0" y="0"/>
          <a:chExt cx="0" cy="0"/>
        </a:xfrm>
      </p:grpSpPr>
      <p:sp>
        <p:nvSpPr>
          <p:cNvPr id="1048986" name="Shape 316"/>
          <p:cNvSpPr/>
          <p:nvPr>
            <p:ph type="sldImg"/>
          </p:nvPr>
        </p:nvSpPr>
        <p:spPr>
          <a:xfrm>
            <a:off x="1143000" y="685800"/>
            <a:ext cx="4572000" cy="3429000"/>
          </a:xfrm>
          <a:prstGeom prst="rect">
            <a:avLst/>
          </a:prstGeom>
        </p:spPr>
        <p:txBody>
          <a:bodyPr/>
          <a:p/>
        </p:txBody>
      </p:sp>
      <p:sp>
        <p:nvSpPr>
          <p:cNvPr id="1048987" name="Shape 317"/>
          <p:cNvSpPr/>
          <p:nvPr>
            <p:ph type="body" sz="quarter" idx="1"/>
          </p:nvPr>
        </p:nvSpPr>
        <p:spPr>
          <a:xfrm>
            <a:off x="914400" y="4343400"/>
            <a:ext cx="5029200" cy="4114800"/>
          </a:xfrm>
          <a:prstGeom prst="rect">
            <a:avLst/>
          </a:prstGeom>
        </p:spPr>
        <p:txBody>
          <a:body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6_标题幻灯片">
    <p:spTree>
      <p:nvGrpSpPr>
        <p:cNvPr id="132" name=""/>
        <p:cNvGrpSpPr/>
        <p:nvPr/>
      </p:nvGrpSpPr>
      <p:grpSpPr>
        <a:xfrm>
          <a:off x="0" y="0"/>
          <a:ext cx="0" cy="0"/>
          <a:chOff x="0" y="0"/>
          <a:chExt cx="0" cy="0"/>
        </a:xfrm>
      </p:grpSpPr>
      <p:sp>
        <p:nvSpPr>
          <p:cNvPr id="1048958"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8_标题幻灯片">
    <p:bg>
      <p:bgPr>
        <a:solidFill>
          <a:schemeClr val="accent3"/>
        </a:solidFill>
        <a:effectLst/>
      </p:bgPr>
    </p:bg>
    <p:spTree>
      <p:nvGrpSpPr>
        <p:cNvPr id="56" name=""/>
        <p:cNvGrpSpPr/>
        <p:nvPr/>
      </p:nvGrpSpPr>
      <p:grpSpPr>
        <a:xfrm>
          <a:off x="0" y="0"/>
          <a:ext cx="0" cy="0"/>
          <a:chOff x="0" y="0"/>
          <a:chExt cx="0" cy="0"/>
        </a:xfrm>
      </p:grpSpPr>
      <p:sp>
        <p:nvSpPr>
          <p:cNvPr id="1048593"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9_标题幻灯片">
    <p:bg>
      <p:bgPr>
        <a:solidFill>
          <a:schemeClr val="accent4"/>
        </a:solidFill>
        <a:effectLst/>
      </p:bgPr>
    </p:bg>
    <p:spTree>
      <p:nvGrpSpPr>
        <p:cNvPr id="63" name=""/>
        <p:cNvGrpSpPr/>
        <p:nvPr/>
      </p:nvGrpSpPr>
      <p:grpSpPr>
        <a:xfrm>
          <a:off x="0" y="0"/>
          <a:ext cx="0" cy="0"/>
          <a:chOff x="0" y="0"/>
          <a:chExt cx="0" cy="0"/>
        </a:xfrm>
      </p:grpSpPr>
      <p:sp>
        <p:nvSpPr>
          <p:cNvPr id="1048625"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1_标题幻灯片">
    <p:bg>
      <p:bgPr>
        <a:solidFill>
          <a:schemeClr val="accent5"/>
        </a:solidFill>
        <a:effectLst/>
      </p:bgPr>
    </p:bg>
    <p:spTree>
      <p:nvGrpSpPr>
        <p:cNvPr id="109" name=""/>
        <p:cNvGrpSpPr/>
        <p:nvPr/>
      </p:nvGrpSpPr>
      <p:grpSpPr>
        <a:xfrm>
          <a:off x="0" y="0"/>
          <a:ext cx="0" cy="0"/>
          <a:chOff x="0" y="0"/>
          <a:chExt cx="0" cy="0"/>
        </a:xfrm>
      </p:grpSpPr>
      <p:sp>
        <p:nvSpPr>
          <p:cNvPr id="1048857"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33" name=""/>
        <p:cNvGrpSpPr/>
        <p:nvPr/>
      </p:nvGrpSpPr>
      <p:grpSpPr>
        <a:xfrm>
          <a:off x="0" y="0"/>
          <a:ext cx="0" cy="0"/>
          <a:chOff x="0" y="0"/>
          <a:chExt cx="0" cy="0"/>
        </a:xfrm>
      </p:grpSpPr>
      <p:sp>
        <p:nvSpPr>
          <p:cNvPr id="1048959" name="正文级别 1…"/>
          <p:cNvSpPr txBox="1"/>
          <p:nvPr>
            <p:ph type="body" sz="quarter" idx="1" hasCustomPrompt="1"/>
          </p:nvPr>
        </p:nvSpPr>
        <p:spPr>
          <a:xfrm>
            <a:off x="659004" y="258233"/>
            <a:ext cx="4868117" cy="529569"/>
          </a:xfrm>
          <a:prstGeom prst="rect">
            <a:avLst/>
          </a:prstGeom>
          <a:ln>
            <a:solidFill>
              <a:srgbClr val="000000"/>
            </a:solidFill>
            <a:round/>
          </a:ln>
        </p:spPr>
        <p:txBody>
          <a:bodyPr anchor="ctr"/>
          <a:lstStyle>
            <a:lvl1pPr marL="0" indent="0">
              <a:buSzTx/>
              <a:buFontTx/>
              <a:buNone/>
              <a:defRPr sz="2400" b="1">
                <a:latin typeface="Century Gothic" panose="020B0502020202020204"/>
                <a:ea typeface="Century Gothic" panose="020B0502020202020204"/>
                <a:cs typeface="Century Gothic" panose="020B0502020202020204"/>
                <a:sym typeface="Century Gothic" panose="020B0502020202020204"/>
              </a:defRPr>
            </a:lvl1pPr>
            <a:lvl2pPr marL="685800" indent="-228600">
              <a:buFontTx/>
              <a:defRPr sz="2400" b="1">
                <a:latin typeface="Century Gothic" panose="020B0502020202020204"/>
                <a:ea typeface="Century Gothic" panose="020B0502020202020204"/>
                <a:cs typeface="Century Gothic" panose="020B0502020202020204"/>
                <a:sym typeface="Century Gothic" panose="020B0502020202020204"/>
              </a:defRPr>
            </a:lvl2pPr>
            <a:lvl3pPr marL="1188720" indent="-274320">
              <a:buFontTx/>
              <a:defRPr sz="2400" b="1">
                <a:latin typeface="Century Gothic" panose="020B0502020202020204"/>
                <a:ea typeface="Century Gothic" panose="020B0502020202020204"/>
                <a:cs typeface="Century Gothic" panose="020B0502020202020204"/>
                <a:sym typeface="Century Gothic" panose="020B0502020202020204"/>
              </a:defRPr>
            </a:lvl3pPr>
            <a:lvl4pPr marL="1676400" indent="-304800">
              <a:buFontTx/>
              <a:defRPr sz="2400" b="1">
                <a:latin typeface="Century Gothic" panose="020B0502020202020204"/>
                <a:ea typeface="Century Gothic" panose="020B0502020202020204"/>
                <a:cs typeface="Century Gothic" panose="020B0502020202020204"/>
                <a:sym typeface="Century Gothic" panose="020B0502020202020204"/>
              </a:defRPr>
            </a:lvl4pPr>
            <a:lvl5pPr marL="2133600" indent="-304800">
              <a:buFontTx/>
              <a:defRPr sz="2400" b="1">
                <a:latin typeface="Century Gothic" panose="020B0502020202020204"/>
                <a:ea typeface="Century Gothic" panose="020B0502020202020204"/>
                <a:cs typeface="Century Gothic" panose="020B0502020202020204"/>
                <a:sym typeface="Century Gothic" panose="020B0502020202020204"/>
              </a:defRPr>
            </a:lvl5pPr>
          </a:lstStyle>
          <a:p>
            <a:r>
              <a:t>正文级别 1</a:t>
            </a:r>
          </a:p>
          <a:p>
            <a:pPr lvl="1"/>
            <a:r>
              <a:t>正文级别 2</a:t>
            </a:r>
          </a:p>
          <a:p>
            <a:pPr lvl="2"/>
            <a:r>
              <a:t>正文级别 3</a:t>
            </a:r>
          </a:p>
          <a:p>
            <a:pPr lvl="3"/>
            <a:r>
              <a:t>正文级别 4</a:t>
            </a:r>
          </a:p>
          <a:p>
            <a:pPr lvl="4"/>
            <a:r>
              <a:t>正文级别 5</a:t>
            </a:r>
          </a:p>
        </p:txBody>
      </p:sp>
      <p:sp>
        <p:nvSpPr>
          <p:cNvPr id="1048960" name="文本占位符 7"/>
          <p:cNvSpPr/>
          <p:nvPr>
            <p:ph type="body" sz="quarter" idx="13"/>
          </p:nvPr>
        </p:nvSpPr>
        <p:spPr>
          <a:xfrm>
            <a:off x="11386591" y="171545"/>
            <a:ext cx="805410" cy="616259"/>
          </a:xfrm>
          <a:prstGeom prst="rect">
            <a:avLst/>
          </a:prstGeom>
          <a:solidFill>
            <a:srgbClr val="000000"/>
          </a:solidFill>
        </p:spPr>
        <p:txBody>
          <a:bodyPr anchor="ctr"/>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61" name="图片占位符 8"/>
          <p:cNvSpPr/>
          <p:nvPr>
            <p:ph type="pic" sz="quarter" idx="14"/>
          </p:nvPr>
        </p:nvSpPr>
        <p:spPr>
          <a:xfrm>
            <a:off x="376766" y="5989475"/>
            <a:ext cx="1960037" cy="533402"/>
          </a:xfrm>
          <a:prstGeom prst="rect">
            <a:avLst/>
          </a:prstGeom>
        </p:spPr>
        <p:txBody>
          <a:bodyPr lIns="91439" tIns="45719" rIns="91439" bIns="45719">
            <a:noAutofit/>
          </a:bodyPr>
          <a:p/>
        </p:txBody>
      </p:sp>
      <p:sp>
        <p:nvSpPr>
          <p:cNvPr id="1048962"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_标题幻灯片">
    <p:spTree>
      <p:nvGrpSpPr>
        <p:cNvPr id="141" name=""/>
        <p:cNvGrpSpPr/>
        <p:nvPr/>
      </p:nvGrpSpPr>
      <p:grpSpPr>
        <a:xfrm>
          <a:off x="0" y="0"/>
          <a:ext cx="0" cy="0"/>
          <a:chOff x="0" y="0"/>
          <a:chExt cx="0" cy="0"/>
        </a:xfrm>
      </p:grpSpPr>
      <p:sp>
        <p:nvSpPr>
          <p:cNvPr id="1048982" name="矩形 3"/>
          <p:cNvSpPr txBox="1"/>
          <p:nvPr/>
        </p:nvSpPr>
        <p:spPr>
          <a:xfrm>
            <a:off x="440601" y="759871"/>
            <a:ext cx="1475739" cy="408939"/>
          </a:xfrm>
          <a:prstGeom prst="rect">
            <a:avLst/>
          </a:prstGeom>
          <a:ln w="12700">
            <a:miter lim="400000"/>
          </a:ln>
        </p:spPr>
        <p:txBody>
          <a:bodyPr wrap="none" lIns="45718" tIns="45718" rIns="45718" bIns="45718">
            <a:spAutoFit/>
          </a:bodyPr>
          <a:lstStyle>
            <a:lvl1pPr defTabSz="608965">
              <a:defRPr>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背景图片素材</a:t>
            </a:r>
          </a:p>
        </p:txBody>
      </p:sp>
      <p:sp>
        <p:nvSpPr>
          <p:cNvPr id="1048983" name="矩形 4"/>
          <p:cNvSpPr txBox="1"/>
          <p:nvPr/>
        </p:nvSpPr>
        <p:spPr>
          <a:xfrm>
            <a:off x="440602" y="182445"/>
            <a:ext cx="758189" cy="243839"/>
          </a:xfrm>
          <a:prstGeom prst="rect">
            <a:avLst/>
          </a:prstGeom>
          <a:ln w="12700">
            <a:miter lim="400000"/>
          </a:ln>
        </p:spPr>
        <p:txBody>
          <a:bodyPr wrap="none" lIns="45718" tIns="45718" rIns="45718" bIns="45718">
            <a:spAutoFit/>
          </a:bodyPr>
          <a:lstStyle>
            <a:lvl1pPr defTabSz="608965">
              <a:defRPr sz="1000">
                <a:solidFill>
                  <a:srgbClr val="404040"/>
                </a:solidFill>
                <a:latin typeface="Segoe UI Light" panose="020B0502040204020203"/>
                <a:ea typeface="Segoe UI Light" panose="020B0502040204020203"/>
                <a:cs typeface="Segoe UI Light" panose="020B0502040204020203"/>
                <a:sym typeface="Segoe UI Light" panose="020B0502040204020203"/>
              </a:defRPr>
            </a:lvl1pPr>
          </a:lstStyle>
          <a:p>
            <a:r>
              <a:t>OfficePLUS</a:t>
            </a:r>
          </a:p>
        </p:txBody>
      </p:sp>
      <p:sp>
        <p:nvSpPr>
          <p:cNvPr id="1048984"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4_标题幻灯片">
    <p:bg>
      <p:bgPr>
        <a:solidFill>
          <a:srgbClr val="E73A1C"/>
        </a:solidFill>
        <a:effectLst/>
      </p:bgPr>
    </p:bg>
    <p:spTree>
      <p:nvGrpSpPr>
        <p:cNvPr id="127" name=""/>
        <p:cNvGrpSpPr/>
        <p:nvPr/>
      </p:nvGrpSpPr>
      <p:grpSpPr>
        <a:xfrm>
          <a:off x="0" y="0"/>
          <a:ext cx="0" cy="0"/>
          <a:chOff x="0" y="0"/>
          <a:chExt cx="0" cy="0"/>
        </a:xfrm>
      </p:grpSpPr>
      <p:sp>
        <p:nvSpPr>
          <p:cNvPr id="1048941" name="矩形 5"/>
          <p:cNvSpPr txBox="1"/>
          <p:nvPr/>
        </p:nvSpPr>
        <p:spPr>
          <a:xfrm>
            <a:off x="440601" y="759871"/>
            <a:ext cx="561339" cy="408939"/>
          </a:xfrm>
          <a:prstGeom prst="rect">
            <a:avLst/>
          </a:prstGeom>
          <a:ln w="12700">
            <a:miter lim="400000"/>
          </a:ln>
        </p:spPr>
        <p:txBody>
          <a:bodyPr wrap="none" lIns="45718" tIns="45718" rIns="45718" bIns="45718">
            <a:spAutoFit/>
          </a:bodyPr>
          <a:lstStyle>
            <a:lvl1pPr defTabSz="608965">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标注</a:t>
            </a:r>
          </a:p>
        </p:txBody>
      </p:sp>
      <p:sp>
        <p:nvSpPr>
          <p:cNvPr id="1048942" name="矩形 10"/>
          <p:cNvSpPr txBox="1"/>
          <p:nvPr/>
        </p:nvSpPr>
        <p:spPr>
          <a:xfrm>
            <a:off x="2572589" y="759871"/>
            <a:ext cx="1402003" cy="3581399"/>
          </a:xfrm>
          <a:prstGeom prst="rect">
            <a:avLst/>
          </a:prstGeom>
          <a:ln w="12700">
            <a:miter lim="400000"/>
          </a:ln>
        </p:spPr>
        <p:txBody>
          <a:bodyPr lIns="45718" tIns="45718" rIns="45718" bIns="45718">
            <a:spAutoFit/>
          </a:bodyPr>
          <a:p>
            <a:pPr defTabSz="608965">
              <a:lnSpc>
                <a:spcPct val="13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字体使用 </a:t>
            </a:r>
            <a:endParaRPr>
              <a:latin typeface="Segoe UI Light" panose="020B0502040204020203"/>
              <a:ea typeface="Segoe UI Light" panose="020B0502040204020203"/>
              <a:cs typeface="Segoe UI Light" panose="020B0502040204020203"/>
              <a:sym typeface="Segoe UI Light" panose="020B0502040204020203"/>
            </a:endParaR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行距</a:t>
            </a:r>
            <a:endParaRPr>
              <a:latin typeface="Segoe UI Light" panose="020B0502040204020203"/>
              <a:ea typeface="Segoe UI Light" panose="020B0502040204020203"/>
              <a:cs typeface="Segoe UI Light" panose="020B0502040204020203"/>
              <a:sym typeface="Segoe UI Light" panose="020B0502040204020203"/>
            </a:endParaR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背景图片出处</a:t>
            </a: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声明</a:t>
            </a:r>
          </a:p>
        </p:txBody>
      </p:sp>
      <p:sp>
        <p:nvSpPr>
          <p:cNvPr id="1048943" name="矩形 11"/>
          <p:cNvSpPr txBox="1"/>
          <p:nvPr/>
        </p:nvSpPr>
        <p:spPr>
          <a:xfrm>
            <a:off x="4153010" y="759872"/>
            <a:ext cx="7074346" cy="4447538"/>
          </a:xfrm>
          <a:prstGeom prst="rect">
            <a:avLst/>
          </a:prstGeom>
          <a:ln w="12700">
            <a:miter lim="400000"/>
          </a:ln>
        </p:spPr>
        <p:txBody>
          <a:bodyPr lIns="45718" tIns="45718" rIns="45718" bIns="45718">
            <a:spAutoFit/>
          </a:bodyPr>
          <a:p>
            <a:pPr>
              <a:lnSpc>
                <a:spcPct val="13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英文 </a:t>
            </a:r>
            <a:r>
              <a:rPr>
                <a:latin typeface="Segoe UI Light" panose="020B0502040204020203"/>
                <a:ea typeface="Segoe UI Light" panose="020B0502040204020203"/>
                <a:cs typeface="Segoe UI Light" panose="020B0502040204020203"/>
                <a:sym typeface="Segoe UI Light" panose="020B0502040204020203"/>
              </a:rPr>
              <a:t>Century Gothic</a:t>
            </a:r>
            <a:endParaRPr>
              <a:latin typeface="Segoe UI Light" panose="020B0502040204020203"/>
              <a:ea typeface="Segoe UI Light" panose="020B0502040204020203"/>
              <a:cs typeface="Segoe UI Light" panose="020B0502040204020203"/>
              <a:sym typeface="Segoe UI Light" panose="020B0502040204020203"/>
            </a:endParaR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中文 微软雅黑</a:t>
            </a:r>
            <a:endParaRPr>
              <a:latin typeface="Segoe UI Light" panose="020B0502040204020203"/>
              <a:ea typeface="Segoe UI Light" panose="020B0502040204020203"/>
              <a:cs typeface="Segoe UI Light" panose="020B0502040204020203"/>
              <a:sym typeface="Segoe UI Light" panose="020B0502040204020203"/>
            </a:endParaR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正文 </a:t>
            </a:r>
            <a:r>
              <a:rPr>
                <a:latin typeface="Segoe UI Light" panose="020B0502040204020203"/>
                <a:ea typeface="Segoe UI Light" panose="020B0502040204020203"/>
                <a:cs typeface="Segoe UI Light" panose="020B0502040204020203"/>
                <a:sym typeface="Segoe UI Light" panose="020B0502040204020203"/>
              </a:rPr>
              <a:t>1.3</a:t>
            </a:r>
            <a:endParaRPr>
              <a:latin typeface="Segoe UI Light" panose="020B0502040204020203"/>
              <a:ea typeface="Segoe UI Light" panose="020B0502040204020203"/>
              <a:cs typeface="Segoe UI Light" panose="020B0502040204020203"/>
              <a:sym typeface="Segoe UI Light" panose="020B0502040204020203"/>
            </a:endParaR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r>
              <a:t>cn.bing.com</a:t>
            </a: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400">
                <a:solidFill>
                  <a:srgbClr val="FFFFFF"/>
                </a:solidFill>
                <a:latin typeface="Segoe UI Light" panose="020B0502040204020203"/>
                <a:ea typeface="Segoe UI Light" panose="020B0502040204020203"/>
                <a:cs typeface="Segoe UI Light" panose="020B0502040204020203"/>
                <a:sym typeface="Segoe UI Light" panose="020B0502040204020203"/>
              </a:defRPr>
            </a:pPr>
          </a:p>
          <a:p>
            <a:pPr defTabSz="608965">
              <a:lnSpc>
                <a:spcPct val="130000"/>
              </a:lnSpc>
              <a:defRPr sz="13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本网站所提供的任何信息内容（包括但不限于 </a:t>
            </a:r>
            <a:r>
              <a:rPr>
                <a:latin typeface="Segoe UI Light" panose="020B0502040204020203"/>
                <a:ea typeface="Segoe UI Light" panose="020B0502040204020203"/>
                <a:cs typeface="Segoe UI Light" panose="020B0502040204020203"/>
                <a:sym typeface="Segoe UI Light" panose="020B0502040204020203"/>
              </a:rPr>
              <a:t>PPT </a:t>
            </a:r>
            <a:r>
              <a:t>模板、</a:t>
            </a:r>
            <a:r>
              <a:rPr>
                <a:latin typeface="Segoe UI Light" panose="020B0502040204020203"/>
                <a:ea typeface="Segoe UI Light" panose="020B0502040204020203"/>
                <a:cs typeface="Segoe UI Light" panose="020B0502040204020203"/>
                <a:sym typeface="Segoe UI Light" panose="020B0502040204020203"/>
              </a:rPr>
              <a:t>Word </a:t>
            </a:r>
            <a:r>
              <a:t>文档、</a:t>
            </a:r>
            <a:r>
              <a:rPr>
                <a:latin typeface="Segoe UI Light" panose="020B0502040204020203"/>
                <a:ea typeface="Segoe UI Light" panose="020B0502040204020203"/>
                <a:cs typeface="Segoe UI Light" panose="020B0502040204020203"/>
                <a:sym typeface="Segoe UI Light" panose="020B0502040204020203"/>
              </a:rPr>
              <a:t>Excel </a:t>
            </a:r>
            <a:r>
              <a:t>图表、图片素材等）均受《中华人民共和国著作权法》、《信息网络传播权保护条例》及其他适用的法律法规的保护，未经权利人书面明确授权，信息内容的任何部分</a:t>
            </a:r>
            <a:r>
              <a:rPr>
                <a:latin typeface="Century Gothic" panose="020B0502020202020204"/>
                <a:ea typeface="Century Gothic" panose="020B0502020202020204"/>
                <a:cs typeface="Century Gothic" panose="020B0502020202020204"/>
                <a:sym typeface="Century Gothic" panose="020B0502020202020204"/>
              </a:rPr>
              <a:t>(</a:t>
            </a:r>
            <a:r>
              <a:t>包括图片或图表</a:t>
            </a:r>
            <a:r>
              <a:rPr>
                <a:latin typeface="Century Gothic" panose="020B0502020202020204"/>
                <a:ea typeface="Century Gothic" panose="020B0502020202020204"/>
                <a:cs typeface="Century Gothic" panose="020B0502020202020204"/>
                <a:sym typeface="Century Gothic" panose="020B0502020202020204"/>
              </a:rPr>
              <a:t>)</a:t>
            </a:r>
            <a:r>
              <a:t>不得被全部或部分的复制、传播、销售，否则将承担法律责任。</a:t>
            </a:r>
          </a:p>
        </p:txBody>
      </p:sp>
      <p:sp>
        <p:nvSpPr>
          <p:cNvPr id="1048944" name="矩形 12"/>
          <p:cNvSpPr txBox="1"/>
          <p:nvPr/>
        </p:nvSpPr>
        <p:spPr>
          <a:xfrm>
            <a:off x="440602" y="182445"/>
            <a:ext cx="758189" cy="243839"/>
          </a:xfrm>
          <a:prstGeom prst="rect">
            <a:avLst/>
          </a:prstGeom>
          <a:ln w="12700">
            <a:miter lim="400000"/>
          </a:ln>
        </p:spPr>
        <p:txBody>
          <a:bodyPr wrap="none" lIns="45718" tIns="45718" rIns="45718" bIns="45718">
            <a:spAutoFit/>
          </a:bodyPr>
          <a:lstStyle>
            <a:lvl1pPr defTabSz="608965">
              <a:defRPr sz="1000">
                <a:solidFill>
                  <a:srgbClr val="FFFFFF"/>
                </a:solidFill>
                <a:latin typeface="Segoe UI Light" panose="020B0502040204020203"/>
                <a:ea typeface="Segoe UI Light" panose="020B0502040204020203"/>
                <a:cs typeface="Segoe UI Light" panose="020B0502040204020203"/>
                <a:sym typeface="Segoe UI Light" panose="020B0502040204020203"/>
              </a:defRPr>
            </a:lvl1pPr>
          </a:lstStyle>
          <a:p>
            <a:r>
              <a:t>OfficePLUS</a:t>
            </a:r>
          </a:p>
        </p:txBody>
      </p:sp>
      <p:sp>
        <p:nvSpPr>
          <p:cNvPr id="1048945"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5_标题幻灯片">
    <p:spTree>
      <p:nvGrpSpPr>
        <p:cNvPr id="130" name=""/>
        <p:cNvGrpSpPr/>
        <p:nvPr/>
      </p:nvGrpSpPr>
      <p:grpSpPr>
        <a:xfrm>
          <a:off x="0" y="0"/>
          <a:ext cx="0" cy="0"/>
          <a:chOff x="0" y="0"/>
          <a:chExt cx="0" cy="0"/>
        </a:xfrm>
      </p:grpSpPr>
      <p:sp>
        <p:nvSpPr>
          <p:cNvPr id="1048953" name="文本框 6"/>
          <p:cNvSpPr txBox="1"/>
          <p:nvPr/>
        </p:nvSpPr>
        <p:spPr>
          <a:xfrm>
            <a:off x="4534999" y="4458723"/>
            <a:ext cx="3122002" cy="320039"/>
          </a:xfrm>
          <a:prstGeom prst="rect">
            <a:avLst/>
          </a:prstGeom>
          <a:ln w="12700">
            <a:miter lim="400000"/>
          </a:ln>
        </p:spPr>
        <p:txBody>
          <a:bodyPr wrap="none" lIns="45718" tIns="45718" rIns="45718" bIns="45718">
            <a:spAutoFit/>
          </a:bodyPr>
          <a:p>
            <a:pPr algn="ctr" defTabSz="608965">
              <a:defRPr sz="1300">
                <a:latin typeface="微软雅黑" panose="020B0503020204020204" charset="-122"/>
                <a:ea typeface="微软雅黑" panose="020B0503020204020204" charset="-122"/>
                <a:cs typeface="微软雅黑" panose="020B0503020204020204" charset="-122"/>
                <a:sym typeface="微软雅黑" panose="020B0503020204020204" charset="-122"/>
              </a:defRPr>
            </a:pPr>
            <a:r>
              <a:t>点击</a:t>
            </a:r>
            <a:r>
              <a:rPr>
                <a:latin typeface="Segoe UI Light" panose="020B0502040204020203"/>
                <a:ea typeface="Segoe UI Light" panose="020B0502040204020203"/>
                <a:cs typeface="Segoe UI Light" panose="020B0502040204020203"/>
                <a:sym typeface="Segoe UI Light" panose="020B0502040204020203"/>
              </a:rPr>
              <a:t>Logo</a:t>
            </a:r>
            <a:r>
              <a:t>获取更多优质模板（放映模式）</a:t>
            </a:r>
          </a:p>
        </p:txBody>
      </p:sp>
      <p:pic>
        <p:nvPicPr>
          <p:cNvPr id="2097171" name="图片 3" descr="图片 3"/>
          <p:cNvPicPr>
            <a:picLocks noChangeAspect="1"/>
          </p:cNvPicPr>
          <p:nvPr/>
        </p:nvPicPr>
        <p:blipFill>
          <a:blip r:embed="rId2"/>
          <a:stretch>
            <a:fillRect/>
          </a:stretch>
        </p:blipFill>
        <p:spPr>
          <a:xfrm>
            <a:off x="4572000" y="3227832"/>
            <a:ext cx="3048000" cy="402338"/>
          </a:xfrm>
          <a:prstGeom prst="rect">
            <a:avLst/>
          </a:prstGeom>
          <a:ln w="12700">
            <a:miter lim="400000"/>
            <a:headEnd/>
            <a:tailEnd/>
          </a:ln>
        </p:spPr>
      </p:pic>
      <p:sp>
        <p:nvSpPr>
          <p:cNvPr id="1048954"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标题幻灯片">
    <p:spTree>
      <p:nvGrpSpPr>
        <p:cNvPr id="138" name=""/>
        <p:cNvGrpSpPr/>
        <p:nvPr/>
      </p:nvGrpSpPr>
      <p:grpSpPr>
        <a:xfrm>
          <a:off x="0" y="0"/>
          <a:ext cx="0" cy="0"/>
          <a:chOff x="0" y="0"/>
          <a:chExt cx="0" cy="0"/>
        </a:xfrm>
      </p:grpSpPr>
      <p:sp>
        <p:nvSpPr>
          <p:cNvPr id="1048975" name="标题文本"/>
          <p:cNvSpPr txBox="1"/>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048976" name="正文级别 1…"/>
          <p:cNvSpPr txBox="1"/>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048977"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标题和内容">
    <p:spTree>
      <p:nvGrpSpPr>
        <p:cNvPr id="131" name=""/>
        <p:cNvGrpSpPr/>
        <p:nvPr/>
      </p:nvGrpSpPr>
      <p:grpSpPr>
        <a:xfrm>
          <a:off x="0" y="0"/>
          <a:ext cx="0" cy="0"/>
          <a:chOff x="0" y="0"/>
          <a:chExt cx="0" cy="0"/>
        </a:xfrm>
      </p:grpSpPr>
      <p:sp>
        <p:nvSpPr>
          <p:cNvPr id="1048955" name="标题文本"/>
          <p:cNvSpPr txBox="1"/>
          <p:nvPr>
            <p:ph type="title" hasCustomPrompt="1"/>
          </p:nvPr>
        </p:nvSpPr>
        <p:spPr>
          <a:prstGeom prst="rect">
            <a:avLst/>
          </a:prstGeom>
        </p:spPr>
        <p:txBody>
          <a:bodyPr/>
          <a:p>
            <a:r>
              <a:t>标题文本</a:t>
            </a:r>
          </a:p>
        </p:txBody>
      </p:sp>
      <p:sp>
        <p:nvSpPr>
          <p:cNvPr id="1048956" name="正文级别 1…"/>
          <p:cNvSpPr txBox="1"/>
          <p:nvPr>
            <p:ph type="body" idx="1" hasCustomPrompt="1"/>
          </p:nvPr>
        </p:nvSpPr>
        <p:spPr>
          <a:prstGeom prst="rect">
            <a:avLst/>
          </a:prstGeom>
        </p:spPr>
        <p:txBody>
          <a:bodyPr/>
          <a:p>
            <a:r>
              <a:t>正文级别 1</a:t>
            </a:r>
          </a:p>
          <a:p>
            <a:pPr lvl="1"/>
            <a:r>
              <a:t>正文级别 2</a:t>
            </a:r>
          </a:p>
          <a:p>
            <a:pPr lvl="2"/>
            <a:r>
              <a:t>正文级别 3</a:t>
            </a:r>
          </a:p>
          <a:p>
            <a:pPr lvl="3"/>
            <a:r>
              <a:t>正文级别 4</a:t>
            </a:r>
          </a:p>
          <a:p>
            <a:pPr lvl="4"/>
            <a:r>
              <a:t>正文级别 5</a:t>
            </a:r>
          </a:p>
        </p:txBody>
      </p:sp>
      <p:sp>
        <p:nvSpPr>
          <p:cNvPr id="1048957"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节标题">
    <p:spTree>
      <p:nvGrpSpPr>
        <p:cNvPr id="137" name=""/>
        <p:cNvGrpSpPr/>
        <p:nvPr/>
      </p:nvGrpSpPr>
      <p:grpSpPr>
        <a:xfrm>
          <a:off x="0" y="0"/>
          <a:ext cx="0" cy="0"/>
          <a:chOff x="0" y="0"/>
          <a:chExt cx="0" cy="0"/>
        </a:xfrm>
      </p:grpSpPr>
      <p:sp>
        <p:nvSpPr>
          <p:cNvPr id="1048972" name="标题文本"/>
          <p:cNvSpPr txBox="1"/>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1048973" name="正文级别 1…"/>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048974"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6_标题幻灯片">
    <p:spTree>
      <p:nvGrpSpPr>
        <p:cNvPr id="61" name=""/>
        <p:cNvGrpSpPr/>
        <p:nvPr/>
      </p:nvGrpSpPr>
      <p:grpSpPr>
        <a:xfrm>
          <a:off x="0" y="0"/>
          <a:ext cx="0" cy="0"/>
          <a:chOff x="0" y="0"/>
          <a:chExt cx="0" cy="0"/>
        </a:xfrm>
      </p:grpSpPr>
      <p:sp>
        <p:nvSpPr>
          <p:cNvPr id="1048607" name="矩形 1"/>
          <p:cNvSpPr/>
          <p:nvPr/>
        </p:nvSpPr>
        <p:spPr>
          <a:xfrm rot="9822520">
            <a:off x="3099069" y="4109866"/>
            <a:ext cx="716992" cy="716992"/>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08" name="矩形 8"/>
          <p:cNvSpPr/>
          <p:nvPr/>
        </p:nvSpPr>
        <p:spPr>
          <a:xfrm rot="18585721">
            <a:off x="2900870" y="1691058"/>
            <a:ext cx="1958894" cy="1958894"/>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09" name="矩形 2"/>
          <p:cNvSpPr/>
          <p:nvPr/>
        </p:nvSpPr>
        <p:spPr>
          <a:xfrm rot="4450317">
            <a:off x="2505540" y="3164955"/>
            <a:ext cx="139777" cy="139777"/>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0" name="矩形 3"/>
          <p:cNvSpPr/>
          <p:nvPr/>
        </p:nvSpPr>
        <p:spPr>
          <a:xfrm rot="892948">
            <a:off x="1669486" y="2837932"/>
            <a:ext cx="381186" cy="381186"/>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1" name="矩形 4"/>
          <p:cNvSpPr/>
          <p:nvPr/>
        </p:nvSpPr>
        <p:spPr>
          <a:xfrm rot="4240722">
            <a:off x="2955270" y="3408914"/>
            <a:ext cx="211667" cy="211667"/>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2" name="矩形 5"/>
          <p:cNvSpPr/>
          <p:nvPr/>
        </p:nvSpPr>
        <p:spPr>
          <a:xfrm rot="3863176">
            <a:off x="2173226" y="2423621"/>
            <a:ext cx="478989" cy="478989"/>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3" name="矩形 6"/>
          <p:cNvSpPr/>
          <p:nvPr/>
        </p:nvSpPr>
        <p:spPr>
          <a:xfrm rot="187853">
            <a:off x="1161289" y="1759072"/>
            <a:ext cx="669412" cy="669413"/>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4" name="矩形 7"/>
          <p:cNvSpPr/>
          <p:nvPr/>
        </p:nvSpPr>
        <p:spPr>
          <a:xfrm rot="905749">
            <a:off x="2244535" y="1321824"/>
            <a:ext cx="962806" cy="962806"/>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5" name="矩形 9"/>
          <p:cNvSpPr/>
          <p:nvPr/>
        </p:nvSpPr>
        <p:spPr>
          <a:xfrm rot="19322283">
            <a:off x="2044075" y="1701161"/>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6" name="矩形 10"/>
          <p:cNvSpPr/>
          <p:nvPr/>
        </p:nvSpPr>
        <p:spPr>
          <a:xfrm rot="42066">
            <a:off x="1017200" y="3789355"/>
            <a:ext cx="252621" cy="252621"/>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7" name="矩形 11"/>
          <p:cNvSpPr/>
          <p:nvPr/>
        </p:nvSpPr>
        <p:spPr>
          <a:xfrm rot="20117985">
            <a:off x="3894744" y="1815825"/>
            <a:ext cx="2847507" cy="2847507"/>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8" name="矩形 13"/>
          <p:cNvSpPr/>
          <p:nvPr/>
        </p:nvSpPr>
        <p:spPr>
          <a:xfrm rot="905749">
            <a:off x="2447007" y="4636476"/>
            <a:ext cx="958418" cy="958418"/>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19" name="矩形 14"/>
          <p:cNvSpPr/>
          <p:nvPr/>
        </p:nvSpPr>
        <p:spPr>
          <a:xfrm rot="19322283">
            <a:off x="4995332" y="5259204"/>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20" name="矩形 15"/>
          <p:cNvSpPr/>
          <p:nvPr/>
        </p:nvSpPr>
        <p:spPr>
          <a:xfrm rot="19736611">
            <a:off x="3735113" y="4395456"/>
            <a:ext cx="997609" cy="997609"/>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21"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两栏内容">
    <p:spTree>
      <p:nvGrpSpPr>
        <p:cNvPr id="129" name=""/>
        <p:cNvGrpSpPr/>
        <p:nvPr/>
      </p:nvGrpSpPr>
      <p:grpSpPr>
        <a:xfrm>
          <a:off x="0" y="0"/>
          <a:ext cx="0" cy="0"/>
          <a:chOff x="0" y="0"/>
          <a:chExt cx="0" cy="0"/>
        </a:xfrm>
      </p:grpSpPr>
      <p:sp>
        <p:nvSpPr>
          <p:cNvPr id="1048950" name="标题文本"/>
          <p:cNvSpPr txBox="1"/>
          <p:nvPr>
            <p:ph type="title" hasCustomPrompt="1"/>
          </p:nvPr>
        </p:nvSpPr>
        <p:spPr>
          <a:prstGeom prst="rect">
            <a:avLst/>
          </a:prstGeom>
        </p:spPr>
        <p:txBody>
          <a:bodyPr/>
          <a:p>
            <a:r>
              <a:t>标题文本</a:t>
            </a:r>
          </a:p>
        </p:txBody>
      </p:sp>
      <p:sp>
        <p:nvSpPr>
          <p:cNvPr id="1048951" name="正文级别 1…"/>
          <p:cNvSpPr txBox="1"/>
          <p:nvPr>
            <p:ph type="body" sz="half" idx="1" hasCustomPrompt="1"/>
          </p:nvPr>
        </p:nvSpPr>
        <p:spPr>
          <a:xfrm>
            <a:off x="838200" y="1825625"/>
            <a:ext cx="5181600" cy="4351338"/>
          </a:xfrm>
          <a:prstGeom prst="rect">
            <a:avLst/>
          </a:prstGeom>
        </p:spPr>
        <p:txBody>
          <a:bodyPr/>
          <a:p>
            <a:r>
              <a:t>正文级别 1</a:t>
            </a:r>
          </a:p>
          <a:p>
            <a:pPr lvl="1"/>
            <a:r>
              <a:t>正文级别 2</a:t>
            </a:r>
          </a:p>
          <a:p>
            <a:pPr lvl="2"/>
            <a:r>
              <a:t>正文级别 3</a:t>
            </a:r>
          </a:p>
          <a:p>
            <a:pPr lvl="3"/>
            <a:r>
              <a:t>正文级别 4</a:t>
            </a:r>
          </a:p>
          <a:p>
            <a:pPr lvl="4"/>
            <a:r>
              <a:t>正文级别 5</a:t>
            </a:r>
          </a:p>
        </p:txBody>
      </p:sp>
      <p:sp>
        <p:nvSpPr>
          <p:cNvPr id="1048952"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比较">
    <p:spTree>
      <p:nvGrpSpPr>
        <p:cNvPr id="134" name=""/>
        <p:cNvGrpSpPr/>
        <p:nvPr/>
      </p:nvGrpSpPr>
      <p:grpSpPr>
        <a:xfrm>
          <a:off x="0" y="0"/>
          <a:ext cx="0" cy="0"/>
          <a:chOff x="0" y="0"/>
          <a:chExt cx="0" cy="0"/>
        </a:xfrm>
      </p:grpSpPr>
      <p:sp>
        <p:nvSpPr>
          <p:cNvPr id="1048963" name="标题文本"/>
          <p:cNvSpPr txBox="1"/>
          <p:nvPr>
            <p:ph type="title" hasCustomPrompt="1"/>
          </p:nvPr>
        </p:nvSpPr>
        <p:spPr>
          <a:xfrm>
            <a:off x="839787" y="365125"/>
            <a:ext cx="10515601" cy="1325563"/>
          </a:xfrm>
          <a:prstGeom prst="rect">
            <a:avLst/>
          </a:prstGeom>
        </p:spPr>
        <p:txBody>
          <a:bodyPr/>
          <a:p>
            <a:r>
              <a:t>标题文本</a:t>
            </a:r>
          </a:p>
        </p:txBody>
      </p:sp>
      <p:sp>
        <p:nvSpPr>
          <p:cNvPr id="1048964" name="正文级别 1…"/>
          <p:cNvSpPr txBox="1"/>
          <p:nvPr>
            <p:ph type="body" sz="quarter" idx="1" hasCustomPrompt="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048965" name="Text Placeholder 4"/>
          <p:cNvSpPr/>
          <p:nvPr>
            <p:ph type="body" sz="quarter" idx="13"/>
          </p:nvPr>
        </p:nvSpPr>
        <p:spPr>
          <a:xfrm>
            <a:off x="6172200" y="1681163"/>
            <a:ext cx="5183188" cy="823914"/>
          </a:xfrm>
          <a:prstGeom prst="rect">
            <a:avLst/>
          </a:prstGeom>
        </p:spPr>
        <p:txBody>
          <a:bodyPr anchor="b"/>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66"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仅标题">
    <p:spTree>
      <p:nvGrpSpPr>
        <p:cNvPr id="135" name=""/>
        <p:cNvGrpSpPr/>
        <p:nvPr/>
      </p:nvGrpSpPr>
      <p:grpSpPr>
        <a:xfrm>
          <a:off x="0" y="0"/>
          <a:ext cx="0" cy="0"/>
          <a:chOff x="0" y="0"/>
          <a:chExt cx="0" cy="0"/>
        </a:xfrm>
      </p:grpSpPr>
      <p:sp>
        <p:nvSpPr>
          <p:cNvPr id="1048967" name="标题文本"/>
          <p:cNvSpPr txBox="1"/>
          <p:nvPr>
            <p:ph type="title" hasCustomPrompt="1"/>
          </p:nvPr>
        </p:nvSpPr>
        <p:spPr>
          <a:prstGeom prst="rect">
            <a:avLst/>
          </a:prstGeom>
        </p:spPr>
        <p:txBody>
          <a:bodyPr/>
          <a:p>
            <a:r>
              <a:t>标题文本</a:t>
            </a:r>
          </a:p>
        </p:txBody>
      </p:sp>
      <p:sp>
        <p:nvSpPr>
          <p:cNvPr id="1048968"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空白">
    <p:spTree>
      <p:nvGrpSpPr>
        <p:cNvPr id="139" name=""/>
        <p:cNvGrpSpPr/>
        <p:nvPr/>
      </p:nvGrpSpPr>
      <p:grpSpPr>
        <a:xfrm>
          <a:off x="0" y="0"/>
          <a:ext cx="0" cy="0"/>
          <a:chOff x="0" y="0"/>
          <a:chExt cx="0" cy="0"/>
        </a:xfrm>
      </p:grpSpPr>
      <p:sp>
        <p:nvSpPr>
          <p:cNvPr id="1048978"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内容与标题">
    <p:spTree>
      <p:nvGrpSpPr>
        <p:cNvPr id="126" name=""/>
        <p:cNvGrpSpPr/>
        <p:nvPr/>
      </p:nvGrpSpPr>
      <p:grpSpPr>
        <a:xfrm>
          <a:off x="0" y="0"/>
          <a:ext cx="0" cy="0"/>
          <a:chOff x="0" y="0"/>
          <a:chExt cx="0" cy="0"/>
        </a:xfrm>
      </p:grpSpPr>
      <p:sp>
        <p:nvSpPr>
          <p:cNvPr id="1048937" name="标题文本"/>
          <p:cNvSpPr txBox="1"/>
          <p:nvPr>
            <p:ph type="title" hasCustomPrompt="1"/>
          </p:nvPr>
        </p:nvSpPr>
        <p:spPr>
          <a:xfrm>
            <a:off x="839787" y="457200"/>
            <a:ext cx="3932240" cy="1600200"/>
          </a:xfrm>
          <a:prstGeom prst="rect">
            <a:avLst/>
          </a:prstGeom>
        </p:spPr>
        <p:txBody>
          <a:bodyPr anchor="b"/>
          <a:lstStyle>
            <a:lvl1pPr>
              <a:defRPr sz="3200"/>
            </a:lvl1pPr>
          </a:lstStyle>
          <a:p>
            <a:r>
              <a:t>标题文本</a:t>
            </a:r>
          </a:p>
        </p:txBody>
      </p:sp>
      <p:sp>
        <p:nvSpPr>
          <p:cNvPr id="1048938" name="正文级别 1…"/>
          <p:cNvSpPr txBox="1"/>
          <p:nvPr>
            <p:ph type="body" sz="half" idx="1" hasCustomPrompt="1"/>
          </p:nvPr>
        </p:nvSpPr>
        <p:spPr>
          <a:xfrm>
            <a:off x="5183187" y="987425"/>
            <a:ext cx="6172202"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048939" name="Text Placeholder 3"/>
          <p:cNvSpPr/>
          <p:nvPr>
            <p:ph type="body" sz="quarter" idx="13"/>
          </p:nvPr>
        </p:nvSpPr>
        <p:spPr>
          <a:xfrm>
            <a:off x="839786" y="2057400"/>
            <a:ext cx="3932241" cy="3811588"/>
          </a:xfrm>
          <a:prstGeom prst="rect">
            <a:avLst/>
          </a:prstGeom>
        </p:spPr>
        <p:txBody>
          <a:bodyPr/>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40"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图片与标题">
    <p:spTree>
      <p:nvGrpSpPr>
        <p:cNvPr id="128" name=""/>
        <p:cNvGrpSpPr/>
        <p:nvPr/>
      </p:nvGrpSpPr>
      <p:grpSpPr>
        <a:xfrm>
          <a:off x="0" y="0"/>
          <a:ext cx="0" cy="0"/>
          <a:chOff x="0" y="0"/>
          <a:chExt cx="0" cy="0"/>
        </a:xfrm>
      </p:grpSpPr>
      <p:sp>
        <p:nvSpPr>
          <p:cNvPr id="1048946" name="标题文本"/>
          <p:cNvSpPr txBox="1"/>
          <p:nvPr>
            <p:ph type="title" hasCustomPrompt="1"/>
          </p:nvPr>
        </p:nvSpPr>
        <p:spPr>
          <a:xfrm>
            <a:off x="839787" y="457200"/>
            <a:ext cx="3932240" cy="1600200"/>
          </a:xfrm>
          <a:prstGeom prst="rect">
            <a:avLst/>
          </a:prstGeom>
        </p:spPr>
        <p:txBody>
          <a:bodyPr anchor="b"/>
          <a:lstStyle>
            <a:lvl1pPr>
              <a:defRPr sz="3200"/>
            </a:lvl1pPr>
          </a:lstStyle>
          <a:p>
            <a:r>
              <a:t>标题文本</a:t>
            </a:r>
          </a:p>
        </p:txBody>
      </p:sp>
      <p:sp>
        <p:nvSpPr>
          <p:cNvPr id="1048947" name="Picture Placeholder 2"/>
          <p:cNvSpPr/>
          <p:nvPr>
            <p:ph type="pic" sz="half" idx="13"/>
          </p:nvPr>
        </p:nvSpPr>
        <p:spPr>
          <a:xfrm>
            <a:off x="5183187" y="987425"/>
            <a:ext cx="6172202" cy="4873625"/>
          </a:xfrm>
          <a:prstGeom prst="rect">
            <a:avLst/>
          </a:prstGeom>
        </p:spPr>
        <p:txBody>
          <a:bodyPr lIns="91439" tIns="45719" rIns="91439" bIns="45719">
            <a:noAutofit/>
          </a:bodyPr>
          <a:p/>
        </p:txBody>
      </p:sp>
      <p:sp>
        <p:nvSpPr>
          <p:cNvPr id="1048948" name="正文级别 1…"/>
          <p:cNvSpPr txBox="1"/>
          <p:nvPr>
            <p:ph type="body" sz="quarter" idx="1" hasCustomPrompt="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1048949"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36" name=""/>
        <p:cNvGrpSpPr/>
        <p:nvPr/>
      </p:nvGrpSpPr>
      <p:grpSpPr>
        <a:xfrm>
          <a:off x="0" y="0"/>
          <a:ext cx="0" cy="0"/>
          <a:chOff x="0" y="0"/>
          <a:chExt cx="0" cy="0"/>
        </a:xfrm>
      </p:grpSpPr>
      <p:sp>
        <p:nvSpPr>
          <p:cNvPr id="1048969" name="标题文本"/>
          <p:cNvSpPr txBox="1"/>
          <p:nvPr>
            <p:ph type="title" hasCustomPrompt="1"/>
          </p:nvPr>
        </p:nvSpPr>
        <p:spPr>
          <a:prstGeom prst="rect">
            <a:avLst/>
          </a:prstGeom>
        </p:spPr>
        <p:txBody>
          <a:bodyPr/>
          <a:p>
            <a:r>
              <a:t>标题文本</a:t>
            </a:r>
          </a:p>
        </p:txBody>
      </p:sp>
      <p:sp>
        <p:nvSpPr>
          <p:cNvPr id="1048970" name="正文级别 1…"/>
          <p:cNvSpPr txBox="1"/>
          <p:nvPr>
            <p:ph type="body" idx="1" hasCustomPrompt="1"/>
          </p:nvPr>
        </p:nvSpPr>
        <p:spPr>
          <a:prstGeom prst="rect">
            <a:avLst/>
          </a:prstGeom>
        </p:spPr>
        <p:txBody>
          <a:bodyPr/>
          <a:p>
            <a:r>
              <a:t>正文级别 1</a:t>
            </a:r>
          </a:p>
          <a:p>
            <a:pPr lvl="1"/>
            <a:r>
              <a:t>正文级别 2</a:t>
            </a:r>
          </a:p>
          <a:p>
            <a:pPr lvl="2"/>
            <a:r>
              <a:t>正文级别 3</a:t>
            </a:r>
          </a:p>
          <a:p>
            <a:pPr lvl="3"/>
            <a:r>
              <a:t>正文级别 4</a:t>
            </a:r>
          </a:p>
          <a:p>
            <a:pPr lvl="4"/>
            <a:r>
              <a:t>正文级别 5</a:t>
            </a:r>
          </a:p>
        </p:txBody>
      </p:sp>
      <p:sp>
        <p:nvSpPr>
          <p:cNvPr id="1048971"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40" name=""/>
        <p:cNvGrpSpPr/>
        <p:nvPr/>
      </p:nvGrpSpPr>
      <p:grpSpPr>
        <a:xfrm>
          <a:off x="0" y="0"/>
          <a:ext cx="0" cy="0"/>
          <a:chOff x="0" y="0"/>
          <a:chExt cx="0" cy="0"/>
        </a:xfrm>
      </p:grpSpPr>
      <p:sp>
        <p:nvSpPr>
          <p:cNvPr id="1048979" name="标题文本"/>
          <p:cNvSpPr txBox="1"/>
          <p:nvPr>
            <p:ph type="title" hasCustomPrompt="1"/>
          </p:nvPr>
        </p:nvSpPr>
        <p:spPr>
          <a:xfrm>
            <a:off x="8724900" y="365125"/>
            <a:ext cx="2628900" cy="5811838"/>
          </a:xfrm>
          <a:prstGeom prst="rect">
            <a:avLst/>
          </a:prstGeom>
        </p:spPr>
        <p:txBody>
          <a:bodyPr/>
          <a:p>
            <a:r>
              <a:t>标题文本</a:t>
            </a:r>
          </a:p>
        </p:txBody>
      </p:sp>
      <p:sp>
        <p:nvSpPr>
          <p:cNvPr id="1048980" name="正文级别 1…"/>
          <p:cNvSpPr txBox="1"/>
          <p:nvPr>
            <p:ph type="body" idx="1" hasCustomPrompt="1"/>
          </p:nvPr>
        </p:nvSpPr>
        <p:spPr>
          <a:xfrm>
            <a:off x="838200" y="365125"/>
            <a:ext cx="7734300" cy="5811838"/>
          </a:xfrm>
          <a:prstGeom prst="rect">
            <a:avLst/>
          </a:prstGeom>
        </p:spPr>
        <p:txBody>
          <a:bodyPr/>
          <a:p>
            <a:r>
              <a:t>正文级别 1</a:t>
            </a:r>
          </a:p>
          <a:p>
            <a:pPr lvl="1"/>
            <a:r>
              <a:t>正文级别 2</a:t>
            </a:r>
          </a:p>
          <a:p>
            <a:pPr lvl="2"/>
            <a:r>
              <a:t>正文级别 3</a:t>
            </a:r>
          </a:p>
          <a:p>
            <a:pPr lvl="3"/>
            <a:r>
              <a:t>正文级别 4</a:t>
            </a:r>
          </a:p>
          <a:p>
            <a:pPr lvl="4"/>
            <a:r>
              <a:t>正文级别 5</a:t>
            </a:r>
          </a:p>
        </p:txBody>
      </p:sp>
      <p:sp>
        <p:nvSpPr>
          <p:cNvPr id="1048981"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2_标题幻灯片">
    <p:bg>
      <p:bgPr>
        <a:blipFill rotWithShape="1">
          <a:blip r:embed="rId2"/>
          <a:srcRect/>
          <a:tile tx="0" ty="0" sx="100000" sy="100000" flip="none" algn="tl"/>
        </a:blipFill>
        <a:effectLst/>
      </p:bgPr>
    </p:bg>
    <p:spTree>
      <p:nvGrpSpPr>
        <p:cNvPr id="40" name=""/>
        <p:cNvGrpSpPr/>
        <p:nvPr/>
      </p:nvGrpSpPr>
      <p:grpSpPr>
        <a:xfrm>
          <a:off x="0" y="0"/>
          <a:ext cx="0" cy="0"/>
          <a:chOff x="0" y="0"/>
          <a:chExt cx="0" cy="0"/>
        </a:xfrm>
      </p:grpSpPr>
      <p:sp>
        <p:nvSpPr>
          <p:cNvPr id="1048579" name="矩形 1"/>
          <p:cNvSpPr/>
          <p:nvPr/>
        </p:nvSpPr>
        <p:spPr>
          <a:xfrm rot="19896191">
            <a:off x="-846981" y="4391936"/>
            <a:ext cx="3716225" cy="3716224"/>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0" name="矩形 2"/>
          <p:cNvSpPr/>
          <p:nvPr/>
        </p:nvSpPr>
        <p:spPr>
          <a:xfrm rot="21433403">
            <a:off x="1038838" y="3145644"/>
            <a:ext cx="1172402" cy="1172401"/>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1" name="矩形 3"/>
          <p:cNvSpPr/>
          <p:nvPr/>
        </p:nvSpPr>
        <p:spPr>
          <a:xfrm rot="18900000">
            <a:off x="2964992" y="4498454"/>
            <a:ext cx="562744" cy="562744"/>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2" name="矩形 4"/>
          <p:cNvSpPr/>
          <p:nvPr/>
        </p:nvSpPr>
        <p:spPr>
          <a:xfrm rot="19462407">
            <a:off x="858415" y="3412397"/>
            <a:ext cx="305436" cy="305436"/>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3" name="矩形 5"/>
          <p:cNvSpPr/>
          <p:nvPr/>
        </p:nvSpPr>
        <p:spPr>
          <a:xfrm rot="2220555">
            <a:off x="9068972" y="-665079"/>
            <a:ext cx="2602003" cy="2602004"/>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4" name="矩形 6"/>
          <p:cNvSpPr/>
          <p:nvPr/>
        </p:nvSpPr>
        <p:spPr>
          <a:xfrm rot="20263185">
            <a:off x="10805817" y="58016"/>
            <a:ext cx="2082846" cy="2082845"/>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5" name="矩形 7"/>
          <p:cNvSpPr/>
          <p:nvPr/>
        </p:nvSpPr>
        <p:spPr>
          <a:xfrm rot="20229117">
            <a:off x="7312021" y="556810"/>
            <a:ext cx="562744" cy="562743"/>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6" name="矩形 8"/>
          <p:cNvSpPr/>
          <p:nvPr/>
        </p:nvSpPr>
        <p:spPr>
          <a:xfrm rot="20229117">
            <a:off x="10862349" y="2812891"/>
            <a:ext cx="472955" cy="472954"/>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7" name="矩形 9"/>
          <p:cNvSpPr/>
          <p:nvPr/>
        </p:nvSpPr>
        <p:spPr>
          <a:xfrm rot="17430621">
            <a:off x="3026990" y="5398176"/>
            <a:ext cx="219002" cy="219002"/>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88" name="正文级别 1…"/>
          <p:cNvSpPr txBox="1"/>
          <p:nvPr>
            <p:ph type="body" sz="quarter" idx="1" hasCustomPrompt="1"/>
          </p:nvPr>
        </p:nvSpPr>
        <p:spPr>
          <a:xfrm>
            <a:off x="335810" y="236935"/>
            <a:ext cx="5601366" cy="529571"/>
          </a:xfrm>
          <a:prstGeom prst="rect">
            <a:avLst/>
          </a:prstGeom>
        </p:spPr>
        <p:txBody>
          <a:bodyPr anchor="ctr"/>
          <a:lstStyle>
            <a:lvl1pPr marL="0" indent="0">
              <a:buSzTx/>
              <a:buFontTx/>
              <a:buNone/>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indent="-2286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indent="-27432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589"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3_标题幻灯片">
    <p:bg>
      <p:bgPr>
        <a:blipFill rotWithShape="1">
          <a:blip r:embed="rId2"/>
          <a:srcRect/>
          <a:tile tx="0" ty="0" sx="100000" sy="100000" flip="none" algn="tl"/>
        </a:blipFill>
        <a:effectLst/>
      </p:bgPr>
    </p:bg>
    <p:spTree>
      <p:nvGrpSpPr>
        <p:cNvPr id="66" name=""/>
        <p:cNvGrpSpPr/>
        <p:nvPr/>
      </p:nvGrpSpPr>
      <p:grpSpPr>
        <a:xfrm>
          <a:off x="0" y="0"/>
          <a:ext cx="0" cy="0"/>
          <a:chOff x="0" y="0"/>
          <a:chExt cx="0" cy="0"/>
        </a:xfrm>
      </p:grpSpPr>
      <p:sp>
        <p:nvSpPr>
          <p:cNvPr id="1048632" name="矩形 3"/>
          <p:cNvSpPr/>
          <p:nvPr/>
        </p:nvSpPr>
        <p:spPr>
          <a:xfrm rot="19238099">
            <a:off x="11440979" y="5083135"/>
            <a:ext cx="442245" cy="442245"/>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33" name="矩形 5"/>
          <p:cNvSpPr/>
          <p:nvPr/>
        </p:nvSpPr>
        <p:spPr>
          <a:xfrm rot="2558654">
            <a:off x="10718031" y="5587229"/>
            <a:ext cx="1790833" cy="1790833"/>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34" name="矩形 6"/>
          <p:cNvSpPr/>
          <p:nvPr/>
        </p:nvSpPr>
        <p:spPr>
          <a:xfrm rot="20601284">
            <a:off x="9831264" y="6039853"/>
            <a:ext cx="1029920" cy="1029921"/>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35" name="矩形 7"/>
          <p:cNvSpPr/>
          <p:nvPr/>
        </p:nvSpPr>
        <p:spPr>
          <a:xfrm rot="20567216">
            <a:off x="9227887" y="6150357"/>
            <a:ext cx="265267" cy="265267"/>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36" name="矩形 8"/>
          <p:cNvSpPr/>
          <p:nvPr/>
        </p:nvSpPr>
        <p:spPr>
          <a:xfrm rot="20567216">
            <a:off x="11022572" y="4821816"/>
            <a:ext cx="308838" cy="308838"/>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37" name="矩形 1"/>
          <p:cNvSpPr/>
          <p:nvPr/>
        </p:nvSpPr>
        <p:spPr>
          <a:xfrm rot="19896191">
            <a:off x="696210" y="33587"/>
            <a:ext cx="669413" cy="669415"/>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38" name="矩形 2"/>
          <p:cNvSpPr/>
          <p:nvPr/>
        </p:nvSpPr>
        <p:spPr>
          <a:xfrm rot="21433403">
            <a:off x="-424797" y="-289497"/>
            <a:ext cx="1261895" cy="1261898"/>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39" name="矩形 4"/>
          <p:cNvSpPr/>
          <p:nvPr/>
        </p:nvSpPr>
        <p:spPr>
          <a:xfrm rot="18585721">
            <a:off x="1181567" y="925973"/>
            <a:ext cx="284702" cy="284702"/>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40" name="矩形 9"/>
          <p:cNvSpPr/>
          <p:nvPr/>
        </p:nvSpPr>
        <p:spPr>
          <a:xfrm rot="17430621">
            <a:off x="1311073" y="134868"/>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41" name="正文级别 1…"/>
          <p:cNvSpPr txBox="1"/>
          <p:nvPr>
            <p:ph type="body" sz="quarter" idx="1" hasCustomPrompt="1"/>
          </p:nvPr>
        </p:nvSpPr>
        <p:spPr>
          <a:xfrm>
            <a:off x="1713832" y="236935"/>
            <a:ext cx="5601368" cy="529571"/>
          </a:xfrm>
          <a:prstGeom prst="rect">
            <a:avLst/>
          </a:prstGeom>
        </p:spPr>
        <p:txBody>
          <a:bodyPr anchor="ctr"/>
          <a:lstStyle>
            <a:lvl1pPr marL="0" indent="0">
              <a:buSzTx/>
              <a:buFontTx/>
              <a:buNone/>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indent="-2286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indent="-27432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642"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4_标题幻灯片">
    <p:bg>
      <p:bgPr>
        <a:blipFill rotWithShape="1">
          <a:blip r:embed="rId2"/>
          <a:srcRect/>
          <a:tile tx="0" ty="0" sx="100000" sy="100000" flip="none" algn="tl"/>
        </a:blipFill>
        <a:effectLst/>
      </p:bgPr>
    </p:bg>
    <p:spTree>
      <p:nvGrpSpPr>
        <p:cNvPr id="83" name=""/>
        <p:cNvGrpSpPr/>
        <p:nvPr/>
      </p:nvGrpSpPr>
      <p:grpSpPr>
        <a:xfrm>
          <a:off x="0" y="0"/>
          <a:ext cx="0" cy="0"/>
          <a:chOff x="0" y="0"/>
          <a:chExt cx="0" cy="0"/>
        </a:xfrm>
      </p:grpSpPr>
      <p:sp>
        <p:nvSpPr>
          <p:cNvPr id="1048734" name="矩形 3"/>
          <p:cNvSpPr/>
          <p:nvPr/>
        </p:nvSpPr>
        <p:spPr>
          <a:xfrm rot="15361769">
            <a:off x="6558088" y="-388008"/>
            <a:ext cx="1171439" cy="1171439"/>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35" name="矩形 5"/>
          <p:cNvSpPr/>
          <p:nvPr/>
        </p:nvSpPr>
        <p:spPr>
          <a:xfrm rot="2558654">
            <a:off x="6112257" y="3254276"/>
            <a:ext cx="331527" cy="331527"/>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36" name="矩形 6"/>
          <p:cNvSpPr/>
          <p:nvPr/>
        </p:nvSpPr>
        <p:spPr>
          <a:xfrm rot="20601284">
            <a:off x="5807446" y="2602019"/>
            <a:ext cx="472692" cy="472692"/>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37" name="矩形 7"/>
          <p:cNvSpPr/>
          <p:nvPr/>
        </p:nvSpPr>
        <p:spPr>
          <a:xfrm rot="2349059">
            <a:off x="6265431" y="2733673"/>
            <a:ext cx="223717" cy="223717"/>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38" name="矩形 8"/>
          <p:cNvSpPr/>
          <p:nvPr/>
        </p:nvSpPr>
        <p:spPr>
          <a:xfrm rot="1971513">
            <a:off x="5492430" y="1969498"/>
            <a:ext cx="478989" cy="478989"/>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39" name="矩形 1"/>
          <p:cNvSpPr/>
          <p:nvPr/>
        </p:nvSpPr>
        <p:spPr>
          <a:xfrm rot="19896191">
            <a:off x="6547994" y="1195050"/>
            <a:ext cx="669413" cy="669413"/>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40" name="矩形 2"/>
          <p:cNvSpPr/>
          <p:nvPr/>
        </p:nvSpPr>
        <p:spPr>
          <a:xfrm rot="20614087">
            <a:off x="4738003" y="792151"/>
            <a:ext cx="1325601" cy="1325603"/>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41" name="矩形 4"/>
          <p:cNvSpPr/>
          <p:nvPr/>
        </p:nvSpPr>
        <p:spPr>
          <a:xfrm rot="18585721">
            <a:off x="4977500" y="-1036467"/>
            <a:ext cx="1958894" cy="1958893"/>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42" name="矩形 9"/>
          <p:cNvSpPr/>
          <p:nvPr/>
        </p:nvSpPr>
        <p:spPr>
          <a:xfrm rot="17430621">
            <a:off x="4648688" y="376002"/>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43" name="矩形 10"/>
          <p:cNvSpPr/>
          <p:nvPr/>
        </p:nvSpPr>
        <p:spPr>
          <a:xfrm rot="19750402">
            <a:off x="6270904" y="2051889"/>
            <a:ext cx="252621" cy="252621"/>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44" name="矩形 11"/>
          <p:cNvSpPr/>
          <p:nvPr/>
        </p:nvSpPr>
        <p:spPr>
          <a:xfrm rot="19896191">
            <a:off x="4118800" y="1264919"/>
            <a:ext cx="329421" cy="329421"/>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45" name="正文级别 1…"/>
          <p:cNvSpPr txBox="1"/>
          <p:nvPr>
            <p:ph type="body" sz="quarter" idx="1" hasCustomPrompt="1"/>
          </p:nvPr>
        </p:nvSpPr>
        <p:spPr>
          <a:xfrm>
            <a:off x="335810" y="236935"/>
            <a:ext cx="5601366" cy="529571"/>
          </a:xfrm>
          <a:prstGeom prst="rect">
            <a:avLst/>
          </a:prstGeom>
        </p:spPr>
        <p:txBody>
          <a:bodyPr anchor="ctr"/>
          <a:lstStyle>
            <a:lvl1pPr marL="0" indent="0">
              <a:buSzTx/>
              <a:buFontTx/>
              <a:buNone/>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indent="-2286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indent="-27432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746"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17_标题幻灯片">
    <p:bg>
      <p:bgPr>
        <a:blipFill rotWithShape="1">
          <a:blip r:embed="rId2"/>
          <a:srcRect/>
          <a:tile tx="0" ty="0" sx="100000" sy="100000" flip="none" algn="tl"/>
        </a:blipFill>
        <a:effectLst/>
      </p:bgPr>
    </p:bg>
    <p:spTree>
      <p:nvGrpSpPr>
        <p:cNvPr id="72" name=""/>
        <p:cNvGrpSpPr/>
        <p:nvPr/>
      </p:nvGrpSpPr>
      <p:grpSpPr>
        <a:xfrm>
          <a:off x="0" y="0"/>
          <a:ext cx="0" cy="0"/>
          <a:chOff x="0" y="0"/>
          <a:chExt cx="0" cy="0"/>
        </a:xfrm>
      </p:grpSpPr>
      <p:sp>
        <p:nvSpPr>
          <p:cNvPr id="1048664" name="矩形 3"/>
          <p:cNvSpPr/>
          <p:nvPr/>
        </p:nvSpPr>
        <p:spPr>
          <a:xfrm rot="15361769">
            <a:off x="6558088" y="-388008"/>
            <a:ext cx="1171439" cy="1171439"/>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65" name="矩形 5"/>
          <p:cNvSpPr/>
          <p:nvPr/>
        </p:nvSpPr>
        <p:spPr>
          <a:xfrm rot="2558654">
            <a:off x="6112257" y="3254276"/>
            <a:ext cx="331527" cy="331527"/>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66" name="矩形 6"/>
          <p:cNvSpPr/>
          <p:nvPr/>
        </p:nvSpPr>
        <p:spPr>
          <a:xfrm rot="20601284">
            <a:off x="5807446" y="2602019"/>
            <a:ext cx="472692" cy="472692"/>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67" name="矩形 7"/>
          <p:cNvSpPr/>
          <p:nvPr/>
        </p:nvSpPr>
        <p:spPr>
          <a:xfrm rot="2349059">
            <a:off x="6265431" y="2733673"/>
            <a:ext cx="223717" cy="223717"/>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68" name="矩形 8"/>
          <p:cNvSpPr/>
          <p:nvPr/>
        </p:nvSpPr>
        <p:spPr>
          <a:xfrm rot="1971513">
            <a:off x="5492430" y="1969498"/>
            <a:ext cx="478989" cy="478989"/>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69" name="矩形 1"/>
          <p:cNvSpPr/>
          <p:nvPr/>
        </p:nvSpPr>
        <p:spPr>
          <a:xfrm rot="19896191">
            <a:off x="6547994" y="1195050"/>
            <a:ext cx="669413" cy="669413"/>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0" name="矩形 2"/>
          <p:cNvSpPr/>
          <p:nvPr/>
        </p:nvSpPr>
        <p:spPr>
          <a:xfrm rot="20614087">
            <a:off x="4738003" y="792151"/>
            <a:ext cx="1325601" cy="1325603"/>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1" name="矩形 4"/>
          <p:cNvSpPr/>
          <p:nvPr/>
        </p:nvSpPr>
        <p:spPr>
          <a:xfrm rot="18585721">
            <a:off x="4977500" y="-1036467"/>
            <a:ext cx="1958894" cy="1958893"/>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2" name="矩形 9"/>
          <p:cNvSpPr/>
          <p:nvPr/>
        </p:nvSpPr>
        <p:spPr>
          <a:xfrm rot="17430621">
            <a:off x="4648688" y="376002"/>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3" name="矩形 10"/>
          <p:cNvSpPr/>
          <p:nvPr/>
        </p:nvSpPr>
        <p:spPr>
          <a:xfrm rot="19750402">
            <a:off x="6270904" y="2051889"/>
            <a:ext cx="252621" cy="252621"/>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4" name="矩形 11"/>
          <p:cNvSpPr/>
          <p:nvPr/>
        </p:nvSpPr>
        <p:spPr>
          <a:xfrm rot="19896191">
            <a:off x="4118800" y="1264919"/>
            <a:ext cx="329421" cy="329421"/>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5" name="正文级别 1…"/>
          <p:cNvSpPr txBox="1"/>
          <p:nvPr>
            <p:ph type="body" sz="quarter" idx="1" hasCustomPrompt="1"/>
          </p:nvPr>
        </p:nvSpPr>
        <p:spPr>
          <a:xfrm>
            <a:off x="335810" y="236935"/>
            <a:ext cx="5601366" cy="529571"/>
          </a:xfrm>
          <a:prstGeom prst="rect">
            <a:avLst/>
          </a:prstGeom>
        </p:spPr>
        <p:txBody>
          <a:bodyPr anchor="ctr"/>
          <a:lstStyle>
            <a:lvl1pPr marL="0" indent="0">
              <a:buSzTx/>
              <a:buFontTx/>
              <a:buNone/>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indent="-2286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indent="-27432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676" name="矩形 14"/>
          <p:cNvSpPr/>
          <p:nvPr/>
        </p:nvSpPr>
        <p:spPr>
          <a:xfrm rot="9822520">
            <a:off x="8665853" y="4696597"/>
            <a:ext cx="716992" cy="716992"/>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7" name="矩形 15"/>
          <p:cNvSpPr/>
          <p:nvPr/>
        </p:nvSpPr>
        <p:spPr>
          <a:xfrm rot="18585721">
            <a:off x="8467652" y="2277789"/>
            <a:ext cx="1958893" cy="1958893"/>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8" name="矩形 16"/>
          <p:cNvSpPr/>
          <p:nvPr/>
        </p:nvSpPr>
        <p:spPr>
          <a:xfrm rot="4450317">
            <a:off x="8072322" y="3751684"/>
            <a:ext cx="139775" cy="139777"/>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79" name="矩形 17"/>
          <p:cNvSpPr/>
          <p:nvPr/>
        </p:nvSpPr>
        <p:spPr>
          <a:xfrm rot="892948">
            <a:off x="7236268" y="3424661"/>
            <a:ext cx="381186" cy="381186"/>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0" name="矩形 18"/>
          <p:cNvSpPr/>
          <p:nvPr/>
        </p:nvSpPr>
        <p:spPr>
          <a:xfrm rot="4240722">
            <a:off x="8522051" y="3995644"/>
            <a:ext cx="211667" cy="211667"/>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1" name="矩形 19"/>
          <p:cNvSpPr/>
          <p:nvPr/>
        </p:nvSpPr>
        <p:spPr>
          <a:xfrm rot="3863176">
            <a:off x="7740008" y="3010351"/>
            <a:ext cx="478989" cy="478989"/>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2" name="矩形 20"/>
          <p:cNvSpPr/>
          <p:nvPr/>
        </p:nvSpPr>
        <p:spPr>
          <a:xfrm rot="187853">
            <a:off x="6728072" y="2345801"/>
            <a:ext cx="669413" cy="669413"/>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3" name="矩形 21"/>
          <p:cNvSpPr/>
          <p:nvPr/>
        </p:nvSpPr>
        <p:spPr>
          <a:xfrm rot="905749">
            <a:off x="7811317" y="1908554"/>
            <a:ext cx="962806" cy="962806"/>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4" name="矩形 22"/>
          <p:cNvSpPr/>
          <p:nvPr/>
        </p:nvSpPr>
        <p:spPr>
          <a:xfrm rot="19322283">
            <a:off x="7610856" y="2287890"/>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5" name="矩形 23"/>
          <p:cNvSpPr/>
          <p:nvPr/>
        </p:nvSpPr>
        <p:spPr>
          <a:xfrm rot="42066">
            <a:off x="6583981" y="4376084"/>
            <a:ext cx="252621" cy="252621"/>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6" name="矩形 24"/>
          <p:cNvSpPr/>
          <p:nvPr/>
        </p:nvSpPr>
        <p:spPr>
          <a:xfrm rot="20117985">
            <a:off x="9461527" y="2402555"/>
            <a:ext cx="2847507" cy="2847507"/>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7" name="矩形 25"/>
          <p:cNvSpPr/>
          <p:nvPr/>
        </p:nvSpPr>
        <p:spPr>
          <a:xfrm rot="905749">
            <a:off x="8013789" y="5223207"/>
            <a:ext cx="958418" cy="958418"/>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8" name="矩形 26"/>
          <p:cNvSpPr/>
          <p:nvPr/>
        </p:nvSpPr>
        <p:spPr>
          <a:xfrm rot="19322283">
            <a:off x="10562114" y="5845935"/>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89" name="矩形 27"/>
          <p:cNvSpPr/>
          <p:nvPr/>
        </p:nvSpPr>
        <p:spPr>
          <a:xfrm rot="19736611">
            <a:off x="9301894" y="4982185"/>
            <a:ext cx="997610" cy="997610"/>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90"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5_标题幻灯片">
    <p:bg>
      <p:bgPr>
        <a:blipFill rotWithShape="1">
          <a:blip r:embed="rId2"/>
          <a:srcRect/>
          <a:tile tx="0" ty="0" sx="100000" sy="100000" flip="none" algn="tl"/>
        </a:blipFill>
        <a:effectLst/>
      </p:bgPr>
    </p:bg>
    <p:spTree>
      <p:nvGrpSpPr>
        <p:cNvPr id="77" name=""/>
        <p:cNvGrpSpPr/>
        <p:nvPr/>
      </p:nvGrpSpPr>
      <p:grpSpPr>
        <a:xfrm>
          <a:off x="0" y="0"/>
          <a:ext cx="0" cy="0"/>
          <a:chOff x="0" y="0"/>
          <a:chExt cx="0" cy="0"/>
        </a:xfrm>
      </p:grpSpPr>
      <p:sp>
        <p:nvSpPr>
          <p:cNvPr id="1048700" name="矩形 3"/>
          <p:cNvSpPr/>
          <p:nvPr/>
        </p:nvSpPr>
        <p:spPr>
          <a:xfrm rot="6238231" flipH="1">
            <a:off x="9407390" y="4234793"/>
            <a:ext cx="1171439" cy="1171439"/>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1" name="矩形 5"/>
          <p:cNvSpPr/>
          <p:nvPr/>
        </p:nvSpPr>
        <p:spPr>
          <a:xfrm rot="19041346" flipH="1">
            <a:off x="10088253" y="6106343"/>
            <a:ext cx="188106" cy="188106"/>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2" name="矩形 6"/>
          <p:cNvSpPr/>
          <p:nvPr/>
        </p:nvSpPr>
        <p:spPr>
          <a:xfrm rot="998716" flipH="1">
            <a:off x="10506345" y="5622066"/>
            <a:ext cx="472692" cy="472692"/>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3" name="矩形 7"/>
          <p:cNvSpPr/>
          <p:nvPr/>
        </p:nvSpPr>
        <p:spPr>
          <a:xfrm rot="19250942" flipH="1">
            <a:off x="10179321" y="5688691"/>
            <a:ext cx="223717" cy="223717"/>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4" name="矩形 8"/>
          <p:cNvSpPr/>
          <p:nvPr/>
        </p:nvSpPr>
        <p:spPr>
          <a:xfrm rot="19628487" flipH="1">
            <a:off x="11165499" y="6592298"/>
            <a:ext cx="478989" cy="478989"/>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5" name="矩形 1"/>
          <p:cNvSpPr/>
          <p:nvPr/>
        </p:nvSpPr>
        <p:spPr>
          <a:xfrm rot="1703809" flipH="1">
            <a:off x="11537856" y="2659624"/>
            <a:ext cx="669413" cy="669413"/>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6" name="矩形 2"/>
          <p:cNvSpPr/>
          <p:nvPr/>
        </p:nvSpPr>
        <p:spPr>
          <a:xfrm rot="985913" flipH="1">
            <a:off x="11073314" y="5414952"/>
            <a:ext cx="1325601" cy="1325601"/>
          </a:xfrm>
          <a:prstGeom prst="rect">
            <a:avLst/>
          </a:prstGeom>
          <a:solidFill>
            <a:schemeClr val="accent5">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7" name="矩形 4"/>
          <p:cNvSpPr/>
          <p:nvPr/>
        </p:nvSpPr>
        <p:spPr>
          <a:xfrm rot="3014279" flipH="1">
            <a:off x="10200523" y="3586333"/>
            <a:ext cx="1958893" cy="1958893"/>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8" name="矩形 9"/>
          <p:cNvSpPr/>
          <p:nvPr/>
        </p:nvSpPr>
        <p:spPr>
          <a:xfrm rot="4169379" flipH="1">
            <a:off x="8954406" y="5462201"/>
            <a:ext cx="204136" cy="204136"/>
          </a:xfrm>
          <a:prstGeom prst="rect">
            <a:avLst/>
          </a:prstGeom>
          <a:solidFill>
            <a:schemeClr val="accent4">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09" name="矩形 10"/>
          <p:cNvSpPr/>
          <p:nvPr/>
        </p:nvSpPr>
        <p:spPr>
          <a:xfrm rot="1849598" flipH="1">
            <a:off x="10415337" y="6386800"/>
            <a:ext cx="669021" cy="669021"/>
          </a:xfrm>
          <a:prstGeom prst="rect">
            <a:avLst/>
          </a:prstGeom>
          <a:solidFill>
            <a:schemeClr val="accent3">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10" name="矩形 11"/>
          <p:cNvSpPr/>
          <p:nvPr/>
        </p:nvSpPr>
        <p:spPr>
          <a:xfrm rot="1703809" flipH="1">
            <a:off x="10051625" y="3232154"/>
            <a:ext cx="329421" cy="329421"/>
          </a:xfrm>
          <a:prstGeom prst="rect">
            <a:avLst/>
          </a:prstGeom>
          <a:solidFill>
            <a:schemeClr val="accent1">
              <a:alpha val="50000"/>
            </a:schemeClr>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11" name="正文级别 1…"/>
          <p:cNvSpPr txBox="1"/>
          <p:nvPr>
            <p:ph type="body" sz="quarter" idx="1" hasCustomPrompt="1"/>
          </p:nvPr>
        </p:nvSpPr>
        <p:spPr>
          <a:xfrm>
            <a:off x="335810" y="236935"/>
            <a:ext cx="5601366" cy="529571"/>
          </a:xfrm>
          <a:prstGeom prst="rect">
            <a:avLst/>
          </a:prstGeom>
        </p:spPr>
        <p:txBody>
          <a:bodyPr anchor="ctr"/>
          <a:lstStyle>
            <a:lvl1pPr marL="0" indent="0">
              <a:buSzTx/>
              <a:buFontTx/>
              <a:buNone/>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indent="-2286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indent="-27432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indent="-304800">
              <a:buFontTx/>
              <a:defRPr sz="2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712"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0_标题幻灯片">
    <p:bg>
      <p:bgPr>
        <a:solidFill>
          <a:schemeClr val="accent1"/>
        </a:solidFill>
        <a:effectLst/>
      </p:bgPr>
    </p:bg>
    <p:spTree>
      <p:nvGrpSpPr>
        <p:cNvPr id="142" name=""/>
        <p:cNvGrpSpPr/>
        <p:nvPr/>
      </p:nvGrpSpPr>
      <p:grpSpPr>
        <a:xfrm>
          <a:off x="0" y="0"/>
          <a:ext cx="0" cy="0"/>
          <a:chOff x="0" y="0"/>
          <a:chExt cx="0" cy="0"/>
        </a:xfrm>
      </p:grpSpPr>
      <p:sp>
        <p:nvSpPr>
          <p:cNvPr id="1048985"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7_标题幻灯片">
    <p:bg>
      <p:bgPr>
        <a:solidFill>
          <a:schemeClr val="accent2"/>
        </a:solidFill>
        <a:effectLst/>
      </p:bgPr>
    </p:bg>
    <p:spTree>
      <p:nvGrpSpPr>
        <p:cNvPr id="115" name=""/>
        <p:cNvGrpSpPr/>
        <p:nvPr/>
      </p:nvGrpSpPr>
      <p:grpSpPr>
        <a:xfrm>
          <a:off x="0" y="0"/>
          <a:ext cx="0" cy="0"/>
          <a:chOff x="0" y="0"/>
          <a:chExt cx="0" cy="0"/>
        </a:xfrm>
      </p:grpSpPr>
      <p:sp>
        <p:nvSpPr>
          <p:cNvPr id="1048886" name="幻灯片编号"/>
          <p:cNvSpPr txBox="1"/>
          <p:nvPr>
            <p:ph type="sldNum" sz="quarter" idx="2"/>
          </p:nvPr>
        </p:nvSpPr>
        <p:spPr>
          <a:xfrm>
            <a:off x="8464542" y="6215381"/>
            <a:ext cx="273059" cy="281939"/>
          </a:xfrm>
          <a:prstGeom prst="rect">
            <a:avLst/>
          </a:prstGeom>
        </p:spPr>
        <p:txBody>
          <a:bodyPr/>
          <a:lstStyle>
            <a:lvl1pPr>
              <a:defRPr>
                <a:solidFill>
                  <a:srgbClr val="000000"/>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 name=""/>
        <p:cNvGrpSpPr/>
        <p:nvPr/>
      </p:nvGrpSpPr>
      <p:grpSpPr>
        <a:xfrm>
          <a:off x="0" y="0"/>
          <a:ext cx="0" cy="0"/>
          <a:chOff x="0" y="0"/>
          <a:chExt cx="0" cy="0"/>
        </a:xfrm>
      </p:grpSpPr>
      <p:sp>
        <p:nvSpPr>
          <p:cNvPr id="1048576" name="标题文本"/>
          <p:cNvSpPr txBox="1"/>
          <p:nvPr>
            <p:ph type="title"/>
          </p:nvPr>
        </p:nvSpPr>
        <p:spPr>
          <a:xfrm>
            <a:off x="838200" y="365125"/>
            <a:ext cx="10515600" cy="1325563"/>
          </a:xfrm>
          <a:prstGeom prst="rect">
            <a:avLst/>
          </a:prstGeom>
          <a:ln w="12700">
            <a:miter lim="400000"/>
          </a:ln>
        </p:spPr>
        <p:txBody>
          <a:bodyPr lIns="45718" tIns="45718" rIns="45718" bIns="45718" anchor="ctr">
            <a:normAutofit/>
          </a:bodyPr>
          <a:p>
            <a:r>
              <a:t>标题文本</a:t>
            </a:r>
          </a:p>
        </p:txBody>
      </p:sp>
      <p:sp>
        <p:nvSpPr>
          <p:cNvPr id="1048577" name="正文级别 1…"/>
          <p:cNvSpPr txBox="1"/>
          <p:nvPr>
            <p:ph type="body" idx="1"/>
          </p:nvPr>
        </p:nvSpPr>
        <p:spPr>
          <a:xfrm>
            <a:off x="838200" y="1825625"/>
            <a:ext cx="10515600" cy="4351338"/>
          </a:xfrm>
          <a:prstGeom prst="rect">
            <a:avLst/>
          </a:prstGeom>
          <a:ln w="12700">
            <a:miter lim="400000"/>
          </a:ln>
        </p:spPr>
        <p:txBody>
          <a:bodyPr lIns="45718" tIns="45718" rIns="45718" bIns="45718">
            <a:normAutofit/>
          </a:bodyPr>
          <a:p>
            <a:r>
              <a:t>正文级别 1</a:t>
            </a:r>
          </a:p>
          <a:p>
            <a:pPr lvl="1"/>
            <a:r>
              <a:t>正文级别 2</a:t>
            </a:r>
          </a:p>
          <a:p>
            <a:pPr lvl="2"/>
            <a:r>
              <a:t>正文级别 3</a:t>
            </a:r>
          </a:p>
          <a:p>
            <a:pPr lvl="3"/>
            <a:r>
              <a:t>正文级别 4</a:t>
            </a:r>
          </a:p>
          <a:p>
            <a:pPr lvl="4"/>
            <a:r>
              <a:t>正文级别 5</a:t>
            </a:r>
          </a:p>
        </p:txBody>
      </p:sp>
      <p:sp>
        <p:nvSpPr>
          <p:cNvPr id="1048578" name="幻灯片编号"/>
          <p:cNvSpPr txBox="1"/>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9pPr>
    </p:bodyStyle>
    <p:otherStyle>
      <a:lvl1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1pPr>
      <a:lvl2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2pPr>
      <a:lvl3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3pPr>
      <a:lvl4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4pPr>
      <a:lvl5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5pPr>
      <a:lvl6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6pPr>
      <a:lvl7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7pPr>
      <a:lvl8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8pPr>
      <a:lvl9pPr marL="0" marR="0" indent="0" algn="r" defTabSz="913130" rtl="0" latinLnBrk="0">
        <a:lnSpc>
          <a:spcPct val="100000"/>
        </a:lnSpc>
        <a:spcBef>
          <a:spcPts val="0"/>
        </a:spcBef>
        <a:spcAft>
          <a:spcPts val="0"/>
        </a:spcAft>
        <a:buClrTx/>
        <a:buSzTx/>
        <a:buFontTx/>
        <a:buNone/>
        <a:defRPr sz="1200" b="0" i="0" u="none" strike="noStrike" cap="none" spc="0" baseline="0">
          <a:ln>
            <a:noFill/>
          </a:ln>
          <a:solidFill>
            <a:schemeClr val="tx1"/>
          </a:solidFill>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0" name="文本框 3"/>
          <p:cNvSpPr txBox="1"/>
          <p:nvPr/>
        </p:nvSpPr>
        <p:spPr>
          <a:xfrm>
            <a:off x="2211704" y="1808389"/>
            <a:ext cx="7633970" cy="1105535"/>
          </a:xfrm>
          <a:prstGeom prst="rect">
            <a:avLst/>
          </a:prstGeom>
        </p:spPr>
        <p:style>
          <a:lnRef idx="3">
            <a:schemeClr val="lt1"/>
          </a:lnRef>
          <a:fillRef idx="1">
            <a:schemeClr val="accent4"/>
          </a:fillRef>
          <a:effectRef idx="1">
            <a:schemeClr val="accent4"/>
          </a:effectRef>
          <a:fontRef idx="minor">
            <a:schemeClr val="lt1"/>
          </a:fontRef>
        </p:style>
        <p:txBody>
          <a:bodyPr wrap="square" lIns="45718" tIns="45718" rIns="45718" bIns="45718">
            <a:spAutoFit/>
          </a:bodyPr>
          <a:lstStyle>
            <a:lvl1pPr algn="ctr">
              <a:defRPr sz="6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安全口令与口令破译</a:t>
            </a:r>
            <a:endParaRPr lang="zh-CN"/>
          </a:p>
        </p:txBody>
      </p:sp>
      <p:sp>
        <p:nvSpPr>
          <p:cNvPr id="1048591" name="文本框 4"/>
          <p:cNvSpPr txBox="1"/>
          <p:nvPr/>
        </p:nvSpPr>
        <p:spPr>
          <a:xfrm>
            <a:off x="2427600" y="4169240"/>
            <a:ext cx="7202170" cy="520700"/>
          </a:xfrm>
          <a:prstGeom prst="rect">
            <a:avLst/>
          </a:prstGeom>
          <a:ln w="12700">
            <a:miter lim="400000"/>
          </a:ln>
        </p:spPr>
        <p:txBody>
          <a:bodyPr wrap="none" lIns="45718" tIns="45718" rIns="45718" bIns="45718">
            <a:spAutoFit/>
          </a:bodyPr>
          <a:lstStyle>
            <a:lvl1pPr algn="ctr">
              <a:defRPr sz="28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zh-CN"/>
              <a:t>组员：</a:t>
            </a:r>
            <a:r>
              <a:rPr lang="zh-CN">
                <a:sym typeface="+mn-ea"/>
              </a:rPr>
              <a:t>郑晟，</a:t>
            </a:r>
            <a:r>
              <a:rPr lang="zh-CN">
                <a:sym typeface="+mn-ea"/>
              </a:rPr>
              <a:t>苏婷，</a:t>
            </a:r>
            <a:r>
              <a:rPr lang="zh-CN"/>
              <a:t>佘隐花，</a:t>
            </a:r>
            <a:r>
              <a:rPr lang="zh-CN">
                <a:sym typeface="+mn-ea"/>
              </a:rPr>
              <a:t>谭莹莹，郑鹏龙</a:t>
            </a:r>
            <a:endParaRPr lang="zh-CN">
              <a:sym typeface="+mn-ea"/>
            </a:endParaRPr>
          </a:p>
        </p:txBody>
      </p:sp>
      <p:sp>
        <p:nvSpPr>
          <p:cNvPr id="1048592" name="文本框 8"/>
          <p:cNvSpPr txBox="1"/>
          <p:nvPr/>
        </p:nvSpPr>
        <p:spPr>
          <a:xfrm>
            <a:off x="4156797" y="4984470"/>
            <a:ext cx="3294204" cy="505460"/>
          </a:xfrm>
          <a:prstGeom prst="rect">
            <a:avLst/>
          </a:prstGeom>
          <a:ln w="12700">
            <a:miter lim="400000"/>
          </a:ln>
        </p:spPr>
        <p:txBody>
          <a:bodyPr lIns="45718" tIns="45718" rIns="45718" bIns="45718">
            <a:spAutoFit/>
          </a:bodyPr>
          <a:lstStyle>
            <a:lvl1pPr marL="285750" indent="-285750" algn="ctr" defTabSz="914400">
              <a:lnSpc>
                <a:spcPct val="150000"/>
              </a:lnSpc>
              <a:buSzPct val="100000"/>
              <a:buChar char="■"/>
              <a:defRPr sz="1600" b="1">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indent="0">
              <a:buNone/>
            </a:pPr>
            <a:r>
              <a:rPr sz="1800"/>
              <a:t>报告人：</a:t>
            </a:r>
            <a:r>
              <a:rPr lang="zh-CN" sz="1800"/>
              <a:t>童晓珍</a:t>
            </a:r>
            <a:endParaRPr lang="zh-CN" sz="1800">
              <a:sym typeface="+mn-ea"/>
            </a:endParaRPr>
          </a:p>
        </p:txBody>
      </p:sp>
      <p:sp>
        <p:nvSpPr>
          <p:cNvPr id="1" name="文本框 4"/>
          <p:cNvSpPr txBox="1"/>
          <p:nvPr/>
        </p:nvSpPr>
        <p:spPr>
          <a:xfrm>
            <a:off x="4692010" y="3529795"/>
            <a:ext cx="2223770" cy="520700"/>
          </a:xfrm>
          <a:prstGeom prst="rect">
            <a:avLst/>
          </a:prstGeom>
          <a:ln w="12700">
            <a:miter lim="400000"/>
          </a:ln>
        </p:spPr>
        <p:txBody>
          <a:bodyPr wrap="none" lIns="45718" tIns="45718" rIns="45718" bIns="45718">
            <a:spAutoFit/>
          </a:bodyPr>
          <a:lstStyle>
            <a:lvl1pPr algn="ctr">
              <a:defRPr sz="28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zh-CN"/>
              <a:t>组长：童晓珍</a:t>
            </a:r>
            <a:endParaRPr lang="zh-CN"/>
          </a:p>
        </p:txBody>
      </p:sp>
    </p:spTree>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7" name="矩形 6"/>
          <p:cNvSpPr/>
          <p:nvPr/>
        </p:nvSpPr>
        <p:spPr>
          <a:xfrm>
            <a:off x="986155" y="1475105"/>
            <a:ext cx="791845" cy="3672205"/>
          </a:xfrm>
          <a:prstGeom prst="rect">
            <a:avLst/>
          </a:prstGeom>
          <a:solidFill>
            <a:srgbClr val="FFDDD9"/>
          </a:solidFill>
          <a:ln w="25400" cap="flat">
            <a:solidFill>
              <a:srgbClr val="FFDDD9"/>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ctr" forceAA="0" upright="0">
            <a:spAutoFit/>
          </a:bodyPr>
          <a:p>
            <a:pPr marL="0" marR="0" indent="0" algn="l" defTabSz="91313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latin typeface="+mj-lt"/>
              <a:ea typeface="+mj-ea"/>
              <a:cs typeface="+mj-cs"/>
              <a:sym typeface="Calibri" panose="020F0502020204030204"/>
            </a:endParaRPr>
          </a:p>
        </p:txBody>
      </p:sp>
      <p:grpSp>
        <p:nvGrpSpPr>
          <p:cNvPr id="103" name="组 7"/>
          <p:cNvGrpSpPr/>
          <p:nvPr/>
        </p:nvGrpSpPr>
        <p:grpSpPr>
          <a:xfrm>
            <a:off x="2326605" y="1074727"/>
            <a:ext cx="2598064" cy="4832590"/>
            <a:chOff x="-2" y="-1"/>
            <a:chExt cx="2598062" cy="4832589"/>
          </a:xfrm>
        </p:grpSpPr>
        <p:sp>
          <p:nvSpPr>
            <p:cNvPr id="1048845" name="矩形 4"/>
            <p:cNvSpPr/>
            <p:nvPr/>
          </p:nvSpPr>
          <p:spPr>
            <a:xfrm>
              <a:off x="-2" y="-1"/>
              <a:ext cx="2598061" cy="4832589"/>
            </a:xfrm>
            <a:prstGeom prst="rect">
              <a:avLst/>
            </a:prstGeom>
            <a:solidFill>
              <a:schemeClr val="accent3"/>
            </a:solidFill>
            <a:ln w="12700" cap="flat">
              <a:noFill/>
              <a:miter lim="4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grpSp>
          <p:nvGrpSpPr>
            <p:cNvPr id="104" name="图片 2"/>
            <p:cNvGrpSpPr/>
            <p:nvPr/>
          </p:nvGrpSpPr>
          <p:grpSpPr>
            <a:xfrm>
              <a:off x="-1" y="2234525"/>
              <a:ext cx="2598061" cy="2598063"/>
              <a:chOff x="0" y="0"/>
              <a:chExt cx="2598060" cy="2598062"/>
            </a:xfrm>
          </p:grpSpPr>
          <p:sp>
            <p:nvSpPr>
              <p:cNvPr id="1048846" name="三角形"/>
              <p:cNvSpPr/>
              <p:nvPr/>
            </p:nvSpPr>
            <p:spPr>
              <a:xfrm>
                <a:off x="0" y="0"/>
                <a:ext cx="2598061" cy="25980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rgbClr val="EDEDED"/>
              </a:solidFill>
              <a:ln w="12700" cap="flat">
                <a:noFill/>
                <a:miter lim="400000"/>
              </a:ln>
              <a:effectLst/>
            </p:spPr>
            <p:txBody>
              <a:bodyPr wrap="square" lIns="45718" tIns="45718" rIns="45718" bIns="45718" numCol="1" anchor="ctr">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pic>
            <p:nvPicPr>
              <p:cNvPr id="2097164" name="image2.png" descr="image2.png"/>
              <p:cNvPicPr>
                <a:picLocks noChangeAspect="1"/>
              </p:cNvPicPr>
              <p:nvPr/>
            </p:nvPicPr>
            <p:blipFill>
              <a:blip r:embed="rId1"/>
              <a:srcRect l="26400" t="11491" r="26509" b="29385"/>
              <a:stretch>
                <a:fillRect/>
              </a:stretch>
            </p:blipFill>
            <p:spPr>
              <a:xfrm>
                <a:off x="0" y="-1"/>
                <a:ext cx="2597945" cy="25979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ln w="88900" cap="sq">
                <a:solidFill>
                  <a:srgbClr val="FFFFFF"/>
                </a:solidFill>
                <a:prstDash val="solid"/>
                <a:miter lim="800000"/>
                <a:headEnd/>
                <a:tailEnd/>
              </a:ln>
              <a:effectLst>
                <a:outerShdw blurRad="50800" dist="18000" dir="5400000" rotWithShape="0">
                  <a:srgbClr val="000000">
                    <a:alpha val="40000"/>
                  </a:srgbClr>
                </a:outerShdw>
              </a:effectLst>
            </p:spPr>
          </p:pic>
        </p:grpSp>
        <p:sp>
          <p:nvSpPr>
            <p:cNvPr id="1048848" name="矩形 6"/>
            <p:cNvSpPr txBox="1"/>
            <p:nvPr/>
          </p:nvSpPr>
          <p:spPr>
            <a:xfrm>
              <a:off x="297085" y="46836"/>
              <a:ext cx="2003423" cy="617855"/>
            </a:xfrm>
            <a:custGeom>
              <a:avLst/>
              <a:gdLst>
                <a:gd name="connsiteX0" fmla="*/ 0 w 3155"/>
                <a:gd name="connsiteY0" fmla="*/ 265 h 973"/>
                <a:gd name="connsiteX1" fmla="*/ 3155 w 3155"/>
                <a:gd name="connsiteY1" fmla="*/ 0 h 973"/>
                <a:gd name="connsiteX2" fmla="*/ 3058 w 3155"/>
                <a:gd name="connsiteY2" fmla="*/ 354 h 973"/>
                <a:gd name="connsiteX3" fmla="*/ 0 w 3155"/>
                <a:gd name="connsiteY3" fmla="*/ 973 h 973"/>
                <a:gd name="connsiteX4" fmla="*/ 0 w 3155"/>
                <a:gd name="connsiteY4" fmla="*/ 265 h 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 h="973">
                  <a:moveTo>
                    <a:pt x="0" y="265"/>
                  </a:moveTo>
                  <a:lnTo>
                    <a:pt x="3155" y="0"/>
                  </a:lnTo>
                  <a:lnTo>
                    <a:pt x="3058" y="354"/>
                  </a:lnTo>
                  <a:lnTo>
                    <a:pt x="0" y="973"/>
                  </a:lnTo>
                  <a:lnTo>
                    <a:pt x="0" y="265"/>
                  </a:lnTo>
                  <a:close/>
                </a:path>
              </a:pathLst>
            </a:custGeom>
            <a:noFill/>
            <a:ln w="12700" cap="flat">
              <a:noFill/>
              <a:miter lim="400000"/>
            </a:ln>
            <a:effectLst/>
          </p:spPr>
          <p:txBody>
            <a:bodyPr wrap="square" lIns="45718" tIns="45718" rIns="45718" bIns="45718" numCol="1" anchor="t">
              <a:spAutoFit/>
            </a:bodyPr>
            <a:lstStyle>
              <a:lvl1pPr algn="ctr" defTabSz="608965">
                <a:lnSpc>
                  <a:spcPct val="130000"/>
                </a:lnSpc>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字典攻击</a:t>
              </a:r>
              <a:endParaRPr lang="zh-CN"/>
            </a:p>
          </p:txBody>
        </p:sp>
      </p:grpSp>
      <p:grpSp>
        <p:nvGrpSpPr>
          <p:cNvPr id="105" name="组 8"/>
          <p:cNvGrpSpPr/>
          <p:nvPr/>
        </p:nvGrpSpPr>
        <p:grpSpPr>
          <a:xfrm>
            <a:off x="5291239" y="1074727"/>
            <a:ext cx="2598063" cy="4832590"/>
            <a:chOff x="-2" y="-1"/>
            <a:chExt cx="2598062" cy="4832589"/>
          </a:xfrm>
        </p:grpSpPr>
        <p:sp>
          <p:nvSpPr>
            <p:cNvPr id="1048849" name="矩形 9"/>
            <p:cNvSpPr/>
            <p:nvPr/>
          </p:nvSpPr>
          <p:spPr>
            <a:xfrm>
              <a:off x="-2" y="-1"/>
              <a:ext cx="2598061" cy="4832589"/>
            </a:xfrm>
            <a:prstGeom prst="rect">
              <a:avLst/>
            </a:prstGeom>
            <a:solidFill>
              <a:schemeClr val="accent1"/>
            </a:solidFill>
            <a:ln w="12700" cap="flat">
              <a:noFill/>
              <a:miter lim="4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grpSp>
          <p:nvGrpSpPr>
            <p:cNvPr id="106" name="图片 10"/>
            <p:cNvGrpSpPr/>
            <p:nvPr/>
          </p:nvGrpSpPr>
          <p:grpSpPr>
            <a:xfrm>
              <a:off x="-1" y="2234525"/>
              <a:ext cx="2598061" cy="2598063"/>
              <a:chOff x="0" y="0"/>
              <a:chExt cx="2598060" cy="2598062"/>
            </a:xfrm>
          </p:grpSpPr>
          <p:sp>
            <p:nvSpPr>
              <p:cNvPr id="1048850" name="三角形"/>
              <p:cNvSpPr/>
              <p:nvPr/>
            </p:nvSpPr>
            <p:spPr>
              <a:xfrm>
                <a:off x="0" y="0"/>
                <a:ext cx="2598061" cy="25980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rgbClr val="EDEDED"/>
              </a:solidFill>
              <a:ln w="12700" cap="flat">
                <a:noFill/>
                <a:miter lim="400000"/>
              </a:ln>
              <a:effectLst/>
            </p:spPr>
            <p:txBody>
              <a:bodyPr wrap="square" lIns="45718" tIns="45718" rIns="45718" bIns="45718" numCol="1" anchor="ctr">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pic>
            <p:nvPicPr>
              <p:cNvPr id="2097165" name="image2.png" descr="image2.png"/>
              <p:cNvPicPr>
                <a:picLocks noChangeAspect="1"/>
              </p:cNvPicPr>
              <p:nvPr/>
            </p:nvPicPr>
            <p:blipFill>
              <a:blip r:embed="rId1"/>
              <a:srcRect l="26400" t="11491" r="26509" b="29385"/>
              <a:stretch>
                <a:fillRect/>
              </a:stretch>
            </p:blipFill>
            <p:spPr>
              <a:xfrm>
                <a:off x="0" y="-1"/>
                <a:ext cx="2597945" cy="25979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ln w="88900" cap="sq">
                <a:solidFill>
                  <a:srgbClr val="FFFFFF"/>
                </a:solidFill>
                <a:prstDash val="solid"/>
                <a:miter lim="800000"/>
                <a:headEnd/>
                <a:tailEnd/>
              </a:ln>
              <a:effectLst>
                <a:outerShdw blurRad="50800" dist="18000" dir="5400000" rotWithShape="0">
                  <a:srgbClr val="000000">
                    <a:alpha val="40000"/>
                  </a:srgbClr>
                </a:outerShdw>
              </a:effectLst>
            </p:spPr>
          </p:pic>
        </p:grpSp>
        <p:sp>
          <p:nvSpPr>
            <p:cNvPr id="1048851" name="文本框 8"/>
            <p:cNvSpPr txBox="1"/>
            <p:nvPr/>
          </p:nvSpPr>
          <p:spPr>
            <a:xfrm>
              <a:off x="154938" y="482599"/>
              <a:ext cx="2349499" cy="2882899"/>
            </a:xfrm>
            <a:prstGeom prst="rect">
              <a:avLst/>
            </a:prstGeom>
            <a:noFill/>
            <a:ln w="12700" cap="flat">
              <a:noFill/>
              <a:miter lim="400000"/>
            </a:ln>
            <a:effectLst/>
          </p:spPr>
          <p:txBody>
            <a:bodyPr wrap="square" lIns="45718" tIns="45718" rIns="45718" bIns="45718" numCol="1" anchor="t">
              <a:spAutoFit/>
            </a:bodyPr>
            <a:p>
              <a:pPr defTabSz="914400" eaLnBrk="1">
                <a:lnSpc>
                  <a:spcPts val="242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sz="1600" u="none"/>
                <a:t>     </a:t>
              </a:r>
              <a:r>
                <a:rPr sz="1600" u="none"/>
                <a:t>蛮力攻击</a:t>
              </a:r>
              <a:r>
                <a:rPr lang="zh-CN" sz="1600" u="none"/>
                <a:t>同样</a:t>
              </a:r>
              <a:r>
                <a:rPr sz="1600" u="none"/>
                <a:t>需要尝试上百万个口令，但它需要尝试每一个字母和标点符号的组合，直到找到正确口令。这种类型的攻击可能需要很长时间才能成  </a:t>
              </a:r>
              <a:endParaRPr sz="1600" u="none"/>
            </a:p>
            <a:p>
              <a:pPr defTabSz="914400" eaLnBrk="1">
                <a:lnSpc>
                  <a:spcPts val="242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600" u="none"/>
                <a:t>     功，因此它往往作为  </a:t>
              </a:r>
              <a:endParaRPr sz="1600" u="none"/>
            </a:p>
            <a:p>
              <a:pPr defTabSz="914400" eaLnBrk="1">
                <a:lnSpc>
                  <a:spcPts val="242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600" u="none"/>
                <a:t>           最后的一个选   </a:t>
              </a:r>
              <a:endParaRPr sz="1600" u="none"/>
            </a:p>
            <a:p>
              <a:pPr defTabSz="914400" eaLnBrk="1">
                <a:lnSpc>
                  <a:spcPts val="242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600" u="none"/>
                <a:t>                择。</a:t>
              </a:r>
              <a:endParaRPr sz="1600" u="none"/>
            </a:p>
          </p:txBody>
        </p:sp>
        <p:sp>
          <p:nvSpPr>
            <p:cNvPr id="1048852" name="矩形 12"/>
            <p:cNvSpPr txBox="1"/>
            <p:nvPr/>
          </p:nvSpPr>
          <p:spPr>
            <a:xfrm>
              <a:off x="258350" y="46836"/>
              <a:ext cx="2080493" cy="449580"/>
            </a:xfrm>
            <a:prstGeom prst="rect">
              <a:avLst/>
            </a:prstGeom>
            <a:noFill/>
            <a:ln w="12700" cap="flat">
              <a:noFill/>
              <a:miter lim="400000"/>
            </a:ln>
            <a:effectLst/>
          </p:spPr>
          <p:txBody>
            <a:bodyPr wrap="square" lIns="45718" tIns="45718" rIns="45718" bIns="45718" numCol="1" anchor="t">
              <a:spAutoFit/>
            </a:bodyPr>
            <a:lstStyle>
              <a:lvl1pPr algn="ctr" defTabSz="608965">
                <a:lnSpc>
                  <a:spcPct val="130000"/>
                </a:lnSpc>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暴力猜解</a:t>
              </a:r>
            </a:p>
          </p:txBody>
        </p:sp>
      </p:grpSp>
      <p:grpSp>
        <p:nvGrpSpPr>
          <p:cNvPr id="107" name="组 13"/>
          <p:cNvGrpSpPr/>
          <p:nvPr/>
        </p:nvGrpSpPr>
        <p:grpSpPr>
          <a:xfrm>
            <a:off x="8316834" y="1074727"/>
            <a:ext cx="2598063" cy="4832590"/>
            <a:chOff x="-2" y="-1"/>
            <a:chExt cx="2598062" cy="4832589"/>
          </a:xfrm>
        </p:grpSpPr>
        <p:sp>
          <p:nvSpPr>
            <p:cNvPr id="1048853" name="矩形 14"/>
            <p:cNvSpPr/>
            <p:nvPr/>
          </p:nvSpPr>
          <p:spPr>
            <a:xfrm>
              <a:off x="-2" y="-1"/>
              <a:ext cx="2598061" cy="4832589"/>
            </a:xfrm>
            <a:prstGeom prst="rect">
              <a:avLst/>
            </a:prstGeom>
            <a:solidFill>
              <a:schemeClr val="accent4"/>
            </a:solidFill>
            <a:ln w="12700" cap="flat">
              <a:noFill/>
              <a:miter lim="4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grpSp>
          <p:nvGrpSpPr>
            <p:cNvPr id="108" name="图片 15"/>
            <p:cNvGrpSpPr/>
            <p:nvPr/>
          </p:nvGrpSpPr>
          <p:grpSpPr>
            <a:xfrm>
              <a:off x="-1" y="2234525"/>
              <a:ext cx="2598061" cy="2598063"/>
              <a:chOff x="0" y="0"/>
              <a:chExt cx="2598060" cy="2598062"/>
            </a:xfrm>
          </p:grpSpPr>
          <p:sp>
            <p:nvSpPr>
              <p:cNvPr id="1048854" name="三角形"/>
              <p:cNvSpPr/>
              <p:nvPr/>
            </p:nvSpPr>
            <p:spPr>
              <a:xfrm>
                <a:off x="0" y="0"/>
                <a:ext cx="2598061" cy="25980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rgbClr val="EDEDED"/>
              </a:solidFill>
              <a:ln w="12700" cap="flat">
                <a:noFill/>
                <a:miter lim="400000"/>
              </a:ln>
              <a:effectLst/>
            </p:spPr>
            <p:txBody>
              <a:bodyPr wrap="square" lIns="45718" tIns="45718" rIns="45718" bIns="45718" numCol="1" anchor="ctr">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pic>
            <p:nvPicPr>
              <p:cNvPr id="2097166" name="image2.png" descr="image2.png"/>
              <p:cNvPicPr>
                <a:picLocks noChangeAspect="1"/>
              </p:cNvPicPr>
              <p:nvPr/>
            </p:nvPicPr>
            <p:blipFill>
              <a:blip r:embed="rId1"/>
              <a:srcRect l="26400" t="11491" r="26509" b="29385"/>
              <a:stretch>
                <a:fillRect/>
              </a:stretch>
            </p:blipFill>
            <p:spPr>
              <a:xfrm>
                <a:off x="0" y="-1"/>
                <a:ext cx="2597945" cy="25979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ln w="88900" cap="sq">
                <a:solidFill>
                  <a:srgbClr val="FFFFFF"/>
                </a:solidFill>
                <a:prstDash val="solid"/>
                <a:miter lim="800000"/>
                <a:headEnd/>
                <a:tailEnd/>
              </a:ln>
              <a:effectLst>
                <a:outerShdw blurRad="50800" dist="18000" dir="5400000" rotWithShape="0">
                  <a:srgbClr val="000000">
                    <a:alpha val="40000"/>
                  </a:srgbClr>
                </a:outerShdw>
              </a:effectLst>
            </p:spPr>
          </p:pic>
        </p:grpSp>
        <p:sp>
          <p:nvSpPr>
            <p:cNvPr id="1048855" name="文本框 8"/>
            <p:cNvSpPr txBox="1"/>
            <p:nvPr/>
          </p:nvSpPr>
          <p:spPr>
            <a:xfrm>
              <a:off x="116203" y="511809"/>
              <a:ext cx="2335529" cy="2812414"/>
            </a:xfrm>
            <a:prstGeom prst="rect">
              <a:avLst/>
            </a:prstGeom>
            <a:noFill/>
            <a:ln w="12700" cap="flat">
              <a:noFill/>
              <a:miter lim="400000"/>
            </a:ln>
            <a:effectLst/>
          </p:spPr>
          <p:txBody>
            <a:bodyPr wrap="square" lIns="45718" tIns="45718" rIns="45718" bIns="45718" numCol="1" anchor="t">
              <a:spAutoFit/>
            </a:bodyPr>
            <a:p>
              <a:pPr defTabSz="914400" eaLnBrk="1">
                <a:lnSpc>
                  <a:spcPts val="242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sz="1600" u="none"/>
                <a:t>      </a:t>
              </a:r>
              <a:r>
                <a:rPr sz="1600" u="none"/>
                <a:t>彩虹表中预先计算了上百万个口令的散列，这有效地提高了离线攻击的效率。当然，需要花很多时间去生成这些表，但是一旦有了这些表，就可以   </a:t>
              </a:r>
              <a:endParaRPr sz="1600" u="none"/>
            </a:p>
            <a:p>
              <a:pPr defTabSz="914400" eaLnBrk="1">
                <a:lnSpc>
                  <a:spcPts val="242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600" u="none"/>
                <a:t>       在几秒钟之内破解</a:t>
              </a:r>
              <a:endParaRPr sz="1600" u="none"/>
            </a:p>
            <a:p>
              <a:pPr defTabSz="914400" eaLnBrk="1">
                <a:lnSpc>
                  <a:spcPts val="242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600" u="none"/>
                <a:t>           大量的口令。</a:t>
              </a:r>
              <a:endParaRPr sz="1600" u="none"/>
            </a:p>
            <a:p>
              <a:pPr defTabSz="914400">
                <a:lnSpc>
                  <a:spcPct val="13000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1048856" name="矩形 17"/>
            <p:cNvSpPr txBox="1"/>
            <p:nvPr/>
          </p:nvSpPr>
          <p:spPr>
            <a:xfrm>
              <a:off x="258350" y="46836"/>
              <a:ext cx="2080493" cy="449580"/>
            </a:xfrm>
            <a:prstGeom prst="rect">
              <a:avLst/>
            </a:prstGeom>
            <a:noFill/>
            <a:ln w="12700" cap="flat">
              <a:noFill/>
              <a:miter lim="400000"/>
            </a:ln>
            <a:effectLst/>
          </p:spPr>
          <p:txBody>
            <a:bodyPr wrap="square" lIns="45718" tIns="45718" rIns="45718" bIns="45718" numCol="1" anchor="t">
              <a:spAutoFit/>
            </a:bodyPr>
            <a:lstStyle>
              <a:lvl1pPr algn="ctr" defTabSz="608965">
                <a:lnSpc>
                  <a:spcPct val="130000"/>
                </a:lnSpc>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彩虹表</a:t>
              </a:r>
            </a:p>
          </p:txBody>
        </p:sp>
      </p:grpSp>
      <p:sp>
        <p:nvSpPr>
          <p:cNvPr id="1048908" name="文本占位符 1"/>
          <p:cNvSpPr txBox="1"/>
          <p:nvPr/>
        </p:nvSpPr>
        <p:spPr>
          <a:xfrm>
            <a:off x="673100" y="325120"/>
            <a:ext cx="3740785" cy="662305"/>
          </a:xfrm>
          <a:prstGeom prst="rect">
            <a:avLst/>
          </a:prstGeom>
          <a:ln w="12700">
            <a:miter lim="400000"/>
          </a:ln>
        </p:spPr>
        <p:txBody>
          <a:bodyPr lIns="45718" tIns="45718" rIns="45718" bIns="45718" anchor="ctr">
            <a:normAutofit fontScale="90000"/>
          </a:bodyPr>
          <a:lstStyle>
            <a:lvl1pPr marL="0" marR="0" indent="0" algn="l" defTabSz="914400" rtl="0" latinLnBrk="0">
              <a:lnSpc>
                <a:spcPct val="90000"/>
              </a:lnSpc>
              <a:spcBef>
                <a:spcPts val="1000"/>
              </a:spcBef>
              <a:spcAft>
                <a:spcPts val="0"/>
              </a:spcAft>
              <a:buClrTx/>
              <a:buSzTx/>
              <a:buFontTx/>
              <a:buNone/>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marR="0" indent="-2286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marR="0" indent="-27432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9pPr>
          </a:lstStyle>
          <a:p>
            <a:pPr algn="l"/>
            <a:r>
              <a:rPr lang="zh-CN" sz="2800">
                <a:sym typeface="+mn-ea"/>
              </a:rPr>
              <a:t>常见口令破译工具的原理</a:t>
            </a:r>
            <a:endParaRPr sz="2800"/>
          </a:p>
        </p:txBody>
      </p:sp>
      <p:sp>
        <p:nvSpPr>
          <p:cNvPr id="5" name="文本框 4"/>
          <p:cNvSpPr txBox="1"/>
          <p:nvPr/>
        </p:nvSpPr>
        <p:spPr>
          <a:xfrm>
            <a:off x="1059815" y="1702435"/>
            <a:ext cx="643890" cy="420433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eaVert"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a:ln>
                  <a:noFill/>
                </a:ln>
                <a:solidFill>
                  <a:schemeClr val="bg1"/>
                </a:solidFill>
                <a:effectLst/>
                <a:latin typeface="微软雅黑" panose="020B0503020204020204" charset="-122"/>
                <a:ea typeface="微软雅黑" panose="020B0503020204020204" charset="-122"/>
                <a:cs typeface="+mj-cs"/>
                <a:sym typeface="Calibri" panose="020F0502020204030204"/>
              </a:rPr>
              <a:t>常见的穷举法</a:t>
            </a:r>
            <a:endParaRPr kumimoji="0" lang="zh-CN" altLang="en-US" sz="3600" b="1" i="0" u="none" strike="noStrike" cap="none" spc="0" normalizeH="0" baseline="0">
              <a:ln>
                <a:noFill/>
              </a:ln>
              <a:solidFill>
                <a:schemeClr val="bg1"/>
              </a:solidFill>
              <a:effectLst/>
              <a:latin typeface="微软雅黑" panose="020B0503020204020204" charset="-122"/>
              <a:ea typeface="微软雅黑" panose="020B0503020204020204" charset="-122"/>
              <a:cs typeface="+mj-cs"/>
              <a:sym typeface="Calibri" panose="020F0502020204030204"/>
            </a:endParaRPr>
          </a:p>
        </p:txBody>
      </p:sp>
      <p:sp>
        <p:nvSpPr>
          <p:cNvPr id="8" name="文本框 7"/>
          <p:cNvSpPr txBox="1"/>
          <p:nvPr/>
        </p:nvSpPr>
        <p:spPr>
          <a:xfrm>
            <a:off x="2439670" y="1557020"/>
            <a:ext cx="2484755" cy="443484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eaLnBrk="1">
              <a:lnSpc>
                <a:spcPts val="2420"/>
              </a:lnSpc>
              <a:spcBef>
                <a:spcPts val="0"/>
              </a:spcBef>
              <a:spcAft>
                <a:spcPts val="0"/>
              </a:spcAft>
              <a:buClrTx/>
              <a:buSzTx/>
              <a:buFontTx/>
              <a:buNone/>
            </a:pPr>
            <a:r>
              <a:rPr lang="en-US">
                <a:sym typeface="+mn-ea"/>
              </a:rPr>
              <a:t>   </a:t>
            </a:r>
            <a:r>
              <a:rPr lang="en-US">
                <a:latin typeface="微软雅黑" panose="020B0503020204020204" charset="-122"/>
                <a:ea typeface="微软雅黑" panose="020B0503020204020204" charset="-122"/>
                <a:cs typeface="微软雅黑" panose="020B0503020204020204" charset="-122"/>
                <a:sym typeface="+mn-ea"/>
              </a:rPr>
              <a:t>  </a:t>
            </a:r>
            <a:r>
              <a:rPr lang="en-US" sz="1600">
                <a:latin typeface="微软雅黑" panose="020B0503020204020204" charset="-122"/>
                <a:ea typeface="微软雅黑" panose="020B0503020204020204" charset="-122"/>
                <a:cs typeface="微软雅黑" panose="020B0503020204020204" charset="-122"/>
                <a:sym typeface="+mn-ea"/>
              </a:rPr>
              <a:t> </a:t>
            </a:r>
            <a:r>
              <a:rPr sz="1600">
                <a:solidFill>
                  <a:schemeClr val="bg1"/>
                </a:solidFill>
                <a:latin typeface="微软雅黑" panose="020B0503020204020204" charset="-122"/>
                <a:ea typeface="微软雅黑" panose="020B0503020204020204" charset="-122"/>
                <a:cs typeface="微软雅黑" panose="020B0503020204020204" charset="-122"/>
                <a:sym typeface="+mn-ea"/>
              </a:rPr>
              <a:t>黑客</a:t>
            </a:r>
            <a:r>
              <a:rPr lang="zh-CN" sz="1600">
                <a:solidFill>
                  <a:schemeClr val="bg1"/>
                </a:solidFill>
                <a:latin typeface="微软雅黑" panose="020B0503020204020204" charset="-122"/>
                <a:ea typeface="微软雅黑" panose="020B0503020204020204" charset="-122"/>
                <a:cs typeface="微软雅黑" panose="020B0503020204020204" charset="-122"/>
                <a:sym typeface="+mn-ea"/>
              </a:rPr>
              <a:t>进行</a:t>
            </a:r>
            <a:r>
              <a:rPr sz="1600">
                <a:solidFill>
                  <a:schemeClr val="bg1"/>
                </a:solidFill>
                <a:latin typeface="微软雅黑" panose="020B0503020204020204" charset="-122"/>
                <a:ea typeface="微软雅黑" panose="020B0503020204020204" charset="-122"/>
                <a:cs typeface="微软雅黑" panose="020B0503020204020204" charset="-122"/>
                <a:sym typeface="+mn-ea"/>
              </a:rPr>
              <a:t>字典攻击，即利用程序尝试字典中的单词的每种可能。字典攻击可以利用重复的登录或者收集加密的口令，并且试图同加密后的字典中的单  </a:t>
            </a:r>
            <a:endParaRPr sz="1600">
              <a:solidFill>
                <a:schemeClr val="bg1"/>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3130" rtl="0" eaLnBrk="1">
              <a:lnSpc>
                <a:spcPts val="2420"/>
              </a:lnSpc>
              <a:spcBef>
                <a:spcPts val="0"/>
              </a:spcBef>
              <a:spcAft>
                <a:spcPts val="0"/>
              </a:spcAft>
              <a:buClrTx/>
              <a:buSzTx/>
              <a:buFontTx/>
              <a:buNone/>
            </a:pPr>
            <a:r>
              <a:rPr sz="1600">
                <a:solidFill>
                  <a:schemeClr val="bg1"/>
                </a:solidFill>
                <a:latin typeface="微软雅黑" panose="020B0503020204020204" charset="-122"/>
                <a:ea typeface="微软雅黑" panose="020B0503020204020204" charset="-122"/>
                <a:cs typeface="微软雅黑" panose="020B0503020204020204" charset="-122"/>
                <a:sym typeface="+mn-ea"/>
              </a:rPr>
              <a:t>      词匹配</a:t>
            </a:r>
            <a:r>
              <a:rPr lang="zh-CN" sz="1600">
                <a:solidFill>
                  <a:schemeClr val="bg1"/>
                </a:solidFill>
                <a:latin typeface="微软雅黑" panose="020B0503020204020204" charset="-122"/>
                <a:ea typeface="微软雅黑" panose="020B0503020204020204" charset="-122"/>
                <a:cs typeface="微软雅黑" panose="020B0503020204020204" charset="-122"/>
                <a:sym typeface="+mn-ea"/>
              </a:rPr>
              <a:t>。</a:t>
            </a:r>
            <a:r>
              <a:rPr sz="1600">
                <a:solidFill>
                  <a:schemeClr val="bg1"/>
                </a:solidFill>
                <a:latin typeface="微软雅黑" panose="020B0503020204020204" charset="-122"/>
                <a:ea typeface="微软雅黑" panose="020B0503020204020204" charset="-122"/>
                <a:cs typeface="微软雅黑" panose="020B0503020204020204" charset="-122"/>
                <a:sym typeface="+mn-ea"/>
              </a:rPr>
              <a:t>黑客常利用英</a:t>
            </a:r>
            <a:endParaRPr sz="1600">
              <a:solidFill>
                <a:schemeClr val="bg1"/>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3130" rtl="0" eaLnBrk="1">
              <a:lnSpc>
                <a:spcPts val="2420"/>
              </a:lnSpc>
              <a:spcBef>
                <a:spcPts val="0"/>
              </a:spcBef>
              <a:spcAft>
                <a:spcPts val="0"/>
              </a:spcAft>
              <a:buClrTx/>
              <a:buSzTx/>
              <a:buFontTx/>
              <a:buNone/>
            </a:pPr>
            <a:r>
              <a:rPr sz="1600">
                <a:solidFill>
                  <a:schemeClr val="bg1"/>
                </a:solidFill>
                <a:latin typeface="微软雅黑" panose="020B0503020204020204" charset="-122"/>
                <a:ea typeface="微软雅黑" panose="020B0503020204020204" charset="-122"/>
                <a:cs typeface="微软雅黑" panose="020B0503020204020204" charset="-122"/>
                <a:sym typeface="+mn-ea"/>
              </a:rPr>
              <a:t>          语或其他语言的词</a:t>
            </a:r>
            <a:endParaRPr sz="1600">
              <a:solidFill>
                <a:schemeClr val="bg1"/>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3130" rtl="0" eaLnBrk="1">
              <a:lnSpc>
                <a:spcPts val="2420"/>
              </a:lnSpc>
              <a:spcBef>
                <a:spcPts val="0"/>
              </a:spcBef>
              <a:spcAft>
                <a:spcPts val="0"/>
              </a:spcAft>
              <a:buClrTx/>
              <a:buSzTx/>
              <a:buFontTx/>
              <a:buNone/>
            </a:pPr>
            <a:r>
              <a:rPr sz="1600">
                <a:solidFill>
                  <a:schemeClr val="bg1"/>
                </a:solidFill>
                <a:latin typeface="微软雅黑" panose="020B0503020204020204" charset="-122"/>
                <a:ea typeface="微软雅黑" panose="020B0503020204020204" charset="-122"/>
                <a:cs typeface="微软雅黑" panose="020B0503020204020204" charset="-122"/>
                <a:sym typeface="+mn-ea"/>
              </a:rPr>
              <a:t>               典</a:t>
            </a:r>
            <a:r>
              <a:rPr lang="zh-CN" sz="1600">
                <a:solidFill>
                  <a:schemeClr val="bg1"/>
                </a:solidFill>
                <a:latin typeface="微软雅黑" panose="020B0503020204020204" charset="-122"/>
                <a:ea typeface="微软雅黑" panose="020B0503020204020204" charset="-122"/>
                <a:cs typeface="微软雅黑" panose="020B0503020204020204" charset="-122"/>
                <a:sym typeface="+mn-ea"/>
              </a:rPr>
              <a:t>以及</a:t>
            </a:r>
            <a:r>
              <a:rPr sz="1600">
                <a:solidFill>
                  <a:schemeClr val="bg1"/>
                </a:solidFill>
                <a:latin typeface="微软雅黑" panose="020B0503020204020204" charset="-122"/>
                <a:ea typeface="微软雅黑" panose="020B0503020204020204" charset="-122"/>
                <a:cs typeface="微软雅黑" panose="020B0503020204020204" charset="-122"/>
                <a:sym typeface="+mn-ea"/>
              </a:rPr>
              <a:t>名字和常</a:t>
            </a:r>
            <a:endParaRPr sz="1600">
              <a:solidFill>
                <a:schemeClr val="bg1"/>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3130" rtl="0" eaLnBrk="1">
              <a:lnSpc>
                <a:spcPts val="2420"/>
              </a:lnSpc>
              <a:spcBef>
                <a:spcPts val="0"/>
              </a:spcBef>
              <a:spcAft>
                <a:spcPts val="0"/>
              </a:spcAft>
              <a:buClrTx/>
              <a:buSzTx/>
              <a:buFontTx/>
              <a:buNone/>
            </a:pPr>
            <a:r>
              <a:rPr sz="1600">
                <a:solidFill>
                  <a:schemeClr val="bg1"/>
                </a:solidFill>
                <a:latin typeface="微软雅黑" panose="020B0503020204020204" charset="-122"/>
                <a:ea typeface="微软雅黑" panose="020B0503020204020204" charset="-122"/>
                <a:cs typeface="微软雅黑" panose="020B0503020204020204" charset="-122"/>
                <a:sym typeface="+mn-ea"/>
              </a:rPr>
              <a:t>                    用的口令</a:t>
            </a:r>
            <a:r>
              <a:rPr lang="zh-CN" sz="1600">
                <a:solidFill>
                  <a:schemeClr val="bg1"/>
                </a:solidFill>
                <a:latin typeface="微软雅黑" panose="020B0503020204020204" charset="-122"/>
                <a:ea typeface="微软雅黑" panose="020B0503020204020204" charset="-122"/>
                <a:cs typeface="微软雅黑" panose="020B0503020204020204" charset="-122"/>
                <a:sym typeface="+mn-ea"/>
              </a:rPr>
              <a:t>等     </a:t>
            </a:r>
            <a:endParaRPr lang="zh-CN" sz="1600">
              <a:solidFill>
                <a:schemeClr val="bg1"/>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3130" rtl="0" eaLnBrk="1">
              <a:lnSpc>
                <a:spcPts val="2420"/>
              </a:lnSpc>
              <a:spcBef>
                <a:spcPts val="0"/>
              </a:spcBef>
              <a:spcAft>
                <a:spcPts val="0"/>
              </a:spcAft>
              <a:buClrTx/>
              <a:buSzTx/>
              <a:buFontTx/>
              <a:buNone/>
            </a:pPr>
            <a:r>
              <a:rPr lang="zh-CN" sz="1600">
                <a:solidFill>
                  <a:schemeClr val="bg1"/>
                </a:solidFill>
                <a:latin typeface="微软雅黑" panose="020B0503020204020204" charset="-122"/>
                <a:ea typeface="微软雅黑" panose="020B0503020204020204" charset="-122"/>
                <a:cs typeface="微软雅黑" panose="020B0503020204020204" charset="-122"/>
                <a:sym typeface="+mn-ea"/>
              </a:rPr>
              <a:t>                         字典数</a:t>
            </a:r>
            <a:endParaRPr lang="zh-CN" sz="1600">
              <a:solidFill>
                <a:schemeClr val="bg1"/>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3130" rtl="0" eaLnBrk="1">
              <a:lnSpc>
                <a:spcPts val="2420"/>
              </a:lnSpc>
              <a:spcBef>
                <a:spcPts val="0"/>
              </a:spcBef>
              <a:spcAft>
                <a:spcPts val="0"/>
              </a:spcAft>
              <a:buClrTx/>
              <a:buSzTx/>
              <a:buFontTx/>
              <a:buNone/>
            </a:pPr>
            <a:r>
              <a:rPr lang="zh-CN" sz="1600">
                <a:solidFill>
                  <a:schemeClr val="bg1"/>
                </a:solidFill>
                <a:latin typeface="微软雅黑" panose="020B0503020204020204" charset="-122"/>
                <a:ea typeface="微软雅黑" panose="020B0503020204020204" charset="-122"/>
                <a:cs typeface="微软雅黑" panose="020B0503020204020204" charset="-122"/>
                <a:sym typeface="+mn-ea"/>
              </a:rPr>
              <a:t>                               据。 </a:t>
            </a:r>
            <a:r>
              <a:rPr lang="zh-CN">
                <a:solidFill>
                  <a:schemeClr val="bg1"/>
                </a:solidFill>
                <a:latin typeface="微软雅黑" panose="020B0503020204020204" charset="-122"/>
                <a:ea typeface="微软雅黑" panose="020B0503020204020204" charset="-122"/>
                <a:cs typeface="微软雅黑" panose="020B0503020204020204" charset="-122"/>
                <a:sym typeface="+mn-ea"/>
              </a:rPr>
              <a:t>                   </a:t>
            </a:r>
            <a:endParaRPr lang="zh-CN">
              <a:solidFill>
                <a:schemeClr val="bg1"/>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3130" rtl="0" eaLnBrk="1">
              <a:lnSpc>
                <a:spcPts val="2420"/>
              </a:lnSpc>
              <a:spcBef>
                <a:spcPts val="0"/>
              </a:spcBef>
              <a:spcAft>
                <a:spcPts val="0"/>
              </a:spcAft>
              <a:buClrTx/>
              <a:buSzTx/>
              <a:buFontTx/>
              <a:buNone/>
            </a:pPr>
            <a:r>
              <a:rPr lang="zh-CN">
                <a:solidFill>
                  <a:schemeClr val="bg1"/>
                </a:solidFill>
                <a:latin typeface="微软雅黑" panose="020B0503020204020204" charset="-122"/>
                <a:ea typeface="微软雅黑" panose="020B0503020204020204" charset="-122"/>
                <a:cs typeface="微软雅黑" panose="020B0503020204020204" charset="-122"/>
                <a:sym typeface="+mn-ea"/>
              </a:rPr>
              <a:t>                                 </a:t>
            </a:r>
            <a:endParaRPr u="none"/>
          </a:p>
          <a:p>
            <a:pPr marL="0" marR="0" indent="0" algn="l" defTabSz="913130" rtl="0" eaLnBrk="1">
              <a:lnSpc>
                <a:spcPts val="2420"/>
              </a:lnSpc>
              <a:spcBef>
                <a:spcPts val="0"/>
              </a:spcBef>
              <a:spcAft>
                <a:spcPts val="0"/>
              </a:spcAft>
              <a:buClrTx/>
              <a:buSzTx/>
              <a:buFontTx/>
              <a:buNone/>
            </a:pPr>
            <a:endParaRPr kumimoji="0" lang="zh-CN" altLang="en-US" sz="1800" i="0" u="none" strike="noStrike" cap="none" spc="0" normalizeH="0" baseline="0">
              <a:ln>
                <a:noFill/>
              </a:ln>
              <a:solidFill>
                <a:srgbClr val="000000"/>
              </a:solidFill>
              <a:effectLst/>
              <a:latin typeface="+mj-lt"/>
              <a:ea typeface="+mj-ea"/>
              <a:cs typeface="+mj-cs"/>
              <a:sym typeface="Calibri" panose="020F0502020204030204"/>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6" presetClass="entr" presetSubtype="21"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barn(inVertical)">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3"/>
                                        </p:tgtEl>
                                        <p:attrNameLst>
                                          <p:attrName>style.visibility</p:attrName>
                                        </p:attrNameLst>
                                      </p:cBhvr>
                                      <p:to>
                                        <p:strVal val="visible"/>
                                      </p:to>
                                    </p:set>
                                    <p:animEffect transition="in" filter="fade">
                                      <p:cBhvr>
                                        <p:cTn id="14" dur="500"/>
                                        <p:tgtEl>
                                          <p:spTgt spid="10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747" name="矩形 3"/>
          <p:cNvSpPr/>
          <p:nvPr/>
        </p:nvSpPr>
        <p:spPr>
          <a:xfrm>
            <a:off x="1812290" y="2839720"/>
            <a:ext cx="4564380" cy="3637280"/>
          </a:xfrm>
          <a:prstGeom prst="rect">
            <a:avLst/>
          </a:prstGeom>
          <a:solidFill>
            <a:schemeClr val="accent4"/>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48" name="文本框 8"/>
          <p:cNvSpPr txBox="1"/>
          <p:nvPr/>
        </p:nvSpPr>
        <p:spPr>
          <a:xfrm>
            <a:off x="2169795" y="4229100"/>
            <a:ext cx="3992245" cy="1689735"/>
          </a:xfrm>
          <a:prstGeom prst="rect">
            <a:avLst/>
          </a:prstGeom>
          <a:ln w="12700">
            <a:miter lim="400000"/>
          </a:ln>
        </p:spPr>
        <p:txBody>
          <a:bodyPr wrap="square" lIns="45718" tIns="45718" rIns="45718" bIns="45718">
            <a:spAutoFit/>
          </a:bodyPr>
          <a:p>
            <a:pPr defTabSz="914400">
              <a:lnSpc>
                <a:spcPct val="13000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sz="1600" u="none"/>
              <a:t>      </a:t>
            </a:r>
            <a:r>
              <a:rPr sz="1600" u="none"/>
              <a:t>指密码分析者涌过分析密文和明文的统计规律来破译密码。密码分析者对截获的密文进行统计分析，总结出其间的统计规律，并与明文的统计规律进行比较，从中提取明文和密文之间的对应或变换信息。 </a:t>
            </a:r>
            <a:endParaRPr sz="1600" u="none"/>
          </a:p>
        </p:txBody>
      </p:sp>
      <p:sp>
        <p:nvSpPr>
          <p:cNvPr id="1048749" name="矩形 5"/>
          <p:cNvSpPr txBox="1"/>
          <p:nvPr/>
        </p:nvSpPr>
        <p:spPr>
          <a:xfrm>
            <a:off x="4022090" y="3411220"/>
            <a:ext cx="1971675" cy="569595"/>
          </a:xfrm>
          <a:prstGeom prst="rect">
            <a:avLst/>
          </a:prstGeom>
          <a:ln w="12700">
            <a:miter lim="400000"/>
          </a:ln>
        </p:spPr>
        <p:txBody>
          <a:bodyPr wrap="square" lIns="45718" tIns="45718" rIns="45718" bIns="45718">
            <a:spAutoFit/>
          </a:bodyPr>
          <a:lstStyle>
            <a:lvl1pPr defTabSz="608965">
              <a:lnSpc>
                <a:spcPct val="130000"/>
              </a:lnSpc>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400"/>
              <a:t>统计分析攻击</a:t>
            </a:r>
            <a:endParaRPr sz="2400"/>
          </a:p>
        </p:txBody>
      </p:sp>
      <p:pic>
        <p:nvPicPr>
          <p:cNvPr id="2097158" name="image2.png" descr="C:\Users\90641\Desktop\1.jpg1"/>
          <p:cNvPicPr>
            <a:picLocks noChangeAspect="1"/>
          </p:cNvPicPr>
          <p:nvPr/>
        </p:nvPicPr>
        <p:blipFill>
          <a:blip r:embed="rId1"/>
          <a:srcRect/>
          <a:stretch>
            <a:fillRect/>
          </a:stretch>
        </p:blipFill>
        <p:spPr>
          <a:xfrm>
            <a:off x="586105" y="917575"/>
            <a:ext cx="3030220" cy="3063240"/>
          </a:xfrm>
          <a:prstGeom prst="rect">
            <a:avLst/>
          </a:prstGeom>
          <a:blipFill>
            <a:blip r:embed="rId2"/>
            <a:tile tx="0" ty="0" sx="100000" sy="100000" flip="none" algn="tl"/>
          </a:blipFill>
          <a:ln w="88900" cap="sq">
            <a:solidFill>
              <a:srgbClr val="FFFFFF"/>
            </a:solidFill>
            <a:prstDash val="solid"/>
            <a:miter lim="800000"/>
            <a:headEnd/>
            <a:tailEnd/>
          </a:ln>
          <a:effectLst>
            <a:outerShdw blurRad="50800" dist="18000" dir="5400000" rotWithShape="0">
              <a:srgbClr val="000000">
                <a:alpha val="40000"/>
              </a:srgbClr>
            </a:outerShdw>
          </a:effectLst>
        </p:spPr>
      </p:pic>
      <p:sp>
        <p:nvSpPr>
          <p:cNvPr id="1048752" name="矩形 6"/>
          <p:cNvSpPr/>
          <p:nvPr/>
        </p:nvSpPr>
        <p:spPr>
          <a:xfrm>
            <a:off x="7999730" y="899160"/>
            <a:ext cx="4319905" cy="3329940"/>
          </a:xfrm>
          <a:prstGeom prst="rect">
            <a:avLst/>
          </a:prstGeom>
          <a:solidFill>
            <a:schemeClr val="accent1"/>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53" name="文本框 8"/>
          <p:cNvSpPr txBox="1"/>
          <p:nvPr/>
        </p:nvSpPr>
        <p:spPr>
          <a:xfrm>
            <a:off x="8561070" y="1924685"/>
            <a:ext cx="3260090" cy="1049655"/>
          </a:xfrm>
          <a:prstGeom prst="rect">
            <a:avLst/>
          </a:prstGeom>
          <a:ln w="12700">
            <a:miter lim="400000"/>
          </a:ln>
        </p:spPr>
        <p:txBody>
          <a:bodyPr wrap="square" lIns="45718" tIns="45718" rIns="45718" bIns="45718">
            <a:spAutoFit/>
          </a:bodyPr>
          <a:p>
            <a:pPr defTabSz="914400">
              <a:lnSpc>
                <a:spcPct val="130000"/>
              </a:lnSpc>
              <a:defRPr sz="1200" u="sng">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sz="1600" u="none"/>
              <a:t>       </a:t>
            </a:r>
            <a:r>
              <a:rPr sz="1600" u="none"/>
              <a:t>密码分析者针对加解密算法的数学基础和某些密码学特性，通过数学求解的方法来破译</a:t>
            </a:r>
            <a:r>
              <a:rPr lang="zh-CN" sz="1600" u="none"/>
              <a:t>目标</a:t>
            </a:r>
            <a:r>
              <a:rPr sz="1600" u="none"/>
              <a:t>密码。</a:t>
            </a:r>
            <a:endParaRPr sz="1600" u="none"/>
          </a:p>
        </p:txBody>
      </p:sp>
      <p:sp>
        <p:nvSpPr>
          <p:cNvPr id="1048754" name="矩形 8"/>
          <p:cNvSpPr txBox="1"/>
          <p:nvPr/>
        </p:nvSpPr>
        <p:spPr>
          <a:xfrm>
            <a:off x="8459850" y="1118857"/>
            <a:ext cx="1918970" cy="569595"/>
          </a:xfrm>
          <a:prstGeom prst="rect">
            <a:avLst/>
          </a:prstGeom>
          <a:ln w="12700">
            <a:miter lim="400000"/>
          </a:ln>
        </p:spPr>
        <p:txBody>
          <a:bodyPr wrap="none" lIns="45718" tIns="45718" rIns="45718" bIns="45718">
            <a:spAutoFit/>
          </a:bodyPr>
          <a:lstStyle>
            <a:lvl1pPr defTabSz="608965">
              <a:lnSpc>
                <a:spcPct val="130000"/>
              </a:lnSpc>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sz="2400"/>
              <a:t>数学分析攻击</a:t>
            </a:r>
            <a:endParaRPr sz="2400"/>
          </a:p>
        </p:txBody>
      </p:sp>
      <p:pic>
        <p:nvPicPr>
          <p:cNvPr id="2097159" name="image2.png" descr="C:\Users\90641\Desktop\4.jpg4"/>
          <p:cNvPicPr>
            <a:picLocks noChangeAspect="1"/>
          </p:cNvPicPr>
          <p:nvPr/>
        </p:nvPicPr>
        <p:blipFill>
          <a:blip r:embed="rId3"/>
          <a:srcRect/>
          <a:stretch>
            <a:fillRect/>
          </a:stretch>
        </p:blipFill>
        <p:spPr>
          <a:xfrm>
            <a:off x="6857365" y="3287395"/>
            <a:ext cx="3079115" cy="3056890"/>
          </a:xfrm>
          <a:prstGeom prst="rect">
            <a:avLst/>
          </a:prstGeom>
          <a:ln w="88900" cap="sq">
            <a:solidFill>
              <a:srgbClr val="FFFFFF"/>
            </a:solidFill>
            <a:prstDash val="solid"/>
            <a:miter lim="800000"/>
            <a:headEnd/>
            <a:tailEnd/>
          </a:ln>
          <a:effectLst>
            <a:outerShdw blurRad="50800" dist="18000" dir="5400000" rotWithShape="0">
              <a:srgbClr val="000000">
                <a:alpha val="40000"/>
              </a:srgbClr>
            </a:outerShdw>
          </a:effectLst>
        </p:spPr>
      </p:pic>
      <p:sp>
        <p:nvSpPr>
          <p:cNvPr id="1048908" name="文本占位符 1"/>
          <p:cNvSpPr txBox="1"/>
          <p:nvPr/>
        </p:nvSpPr>
        <p:spPr>
          <a:xfrm>
            <a:off x="586105" y="236855"/>
            <a:ext cx="3740785" cy="662305"/>
          </a:xfrm>
          <a:prstGeom prst="rect">
            <a:avLst/>
          </a:prstGeom>
          <a:ln w="12700">
            <a:miter lim="400000"/>
          </a:ln>
        </p:spPr>
        <p:txBody>
          <a:bodyPr lIns="45718" tIns="45718" rIns="45718" bIns="45718" anchor="ctr">
            <a:normAutofit fontScale="90000"/>
          </a:bodyPr>
          <a:lstStyle>
            <a:lvl1pPr marL="0" marR="0" indent="0" algn="l" defTabSz="914400" rtl="0" latinLnBrk="0">
              <a:lnSpc>
                <a:spcPct val="90000"/>
              </a:lnSpc>
              <a:spcBef>
                <a:spcPts val="1000"/>
              </a:spcBef>
              <a:spcAft>
                <a:spcPts val="0"/>
              </a:spcAft>
              <a:buClrTx/>
              <a:buSzTx/>
              <a:buFontTx/>
              <a:buNone/>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marR="0" indent="-2286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marR="0" indent="-27432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9pPr>
          </a:lstStyle>
          <a:p>
            <a:pPr algn="l"/>
            <a:r>
              <a:rPr lang="zh-CN" sz="2800">
                <a:sym typeface="+mn-ea"/>
              </a:rPr>
              <a:t>常见口令破译工具的原理</a:t>
            </a:r>
            <a:endParaRPr sz="280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7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48747"/>
                                        </p:tgtEl>
                                        <p:attrNameLst>
                                          <p:attrName>style.visibility</p:attrName>
                                        </p:attrNameLst>
                                      </p:cBhvr>
                                      <p:to>
                                        <p:strVal val="visible"/>
                                      </p:to>
                                    </p:set>
                                    <p:animEffect transition="in" filter="fade">
                                      <p:cBhvr>
                                        <p:cTn id="11" dur="500"/>
                                        <p:tgtEl>
                                          <p:spTgt spid="104874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971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48752"/>
                                        </p:tgtEl>
                                        <p:attrNameLst>
                                          <p:attrName>style.visibility</p:attrName>
                                        </p:attrNameLst>
                                      </p:cBhvr>
                                      <p:to>
                                        <p:strVal val="visible"/>
                                      </p:to>
                                    </p:set>
                                    <p:animEffect transition="in" filter="fade">
                                      <p:cBhvr>
                                        <p:cTn id="20" dur="500"/>
                                        <p:tgtEl>
                                          <p:spTgt spid="1048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7" grpId="0" animBg="1"/>
      <p:bldP spid="10487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56" name="文本框 2"/>
          <p:cNvSpPr txBox="1"/>
          <p:nvPr/>
        </p:nvSpPr>
        <p:spPr>
          <a:xfrm>
            <a:off x="4771545" y="1729469"/>
            <a:ext cx="1804085" cy="3812539"/>
          </a:xfrm>
          <a:prstGeom prst="rect">
            <a:avLst/>
          </a:prstGeom>
          <a:ln w="12700">
            <a:miter lim="400000"/>
          </a:ln>
        </p:spPr>
        <p:txBody>
          <a:bodyPr wrap="none" lIns="45718" tIns="45718" rIns="45718" bIns="45718">
            <a:spAutoFit/>
          </a:bodyPr>
          <a:lstStyle>
            <a:lvl1pPr algn="ctr">
              <a:defRPr sz="239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3</a:t>
            </a:r>
          </a:p>
        </p:txBody>
      </p:sp>
      <p:sp>
        <p:nvSpPr>
          <p:cNvPr id="1048757" name="文本框 1"/>
          <p:cNvSpPr txBox="1"/>
          <p:nvPr/>
        </p:nvSpPr>
        <p:spPr>
          <a:xfrm>
            <a:off x="5213305" y="1864934"/>
            <a:ext cx="920561" cy="523239"/>
          </a:xfrm>
          <a:prstGeom prst="rect">
            <a:avLst/>
          </a:prstGeom>
          <a:ln w="12700">
            <a:miter lim="400000"/>
          </a:ln>
        </p:spPr>
        <p:txBody>
          <a:bodyPr wrap="none" lIns="45718" tIns="45718" rIns="45718" bIns="45718">
            <a:spAutoFit/>
          </a:bodyPr>
          <a:lstStyle>
            <a:lvl1pPr algn="ctr">
              <a:defRPr sz="28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PART</a:t>
            </a:r>
          </a:p>
        </p:txBody>
      </p:sp>
      <p:sp>
        <p:nvSpPr>
          <p:cNvPr id="1048758" name="文本框 3"/>
          <p:cNvSpPr txBox="1"/>
          <p:nvPr/>
        </p:nvSpPr>
        <p:spPr>
          <a:xfrm>
            <a:off x="6865457" y="2779538"/>
            <a:ext cx="5148580" cy="1567180"/>
          </a:xfrm>
          <a:prstGeom prst="rect">
            <a:avLst/>
          </a:prstGeom>
          <a:ln w="12700">
            <a:miter lim="400000"/>
          </a:ln>
        </p:spPr>
        <p:txBody>
          <a:bodyPr wrap="none" lIns="45718" tIns="45718" rIns="45718" bIns="45718">
            <a:spAutoFit/>
          </a:bodyPr>
          <a:lstStyle>
            <a:lvl1pPr>
              <a:defRPr sz="6600" b="1">
                <a:solidFill>
                  <a:schemeClr val="accent4">
                    <a:alpha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4800">
                <a:sym typeface="+mn-ea"/>
              </a:rPr>
              <a:t> </a:t>
            </a:r>
            <a:r>
              <a:rPr lang="zh-CN" sz="4800">
                <a:sym typeface="+mn-ea"/>
              </a:rPr>
              <a:t>使用口令破译工具</a:t>
            </a:r>
            <a:endParaRPr lang="zh-CN" sz="4800">
              <a:sym typeface="+mn-ea"/>
            </a:endParaRPr>
          </a:p>
          <a:p>
            <a:pPr algn="l"/>
            <a:r>
              <a:rPr lang="zh-CN" sz="4800">
                <a:sym typeface="+mn-ea"/>
              </a:rPr>
              <a:t>    破译简单口令</a:t>
            </a:r>
            <a:endParaRPr sz="4800"/>
          </a:p>
        </p:txBody>
      </p:sp>
      <p:sp>
        <p:nvSpPr>
          <p:cNvPr id="1" name="文本框 6"/>
          <p:cNvSpPr txBox="1"/>
          <p:nvPr/>
        </p:nvSpPr>
        <p:spPr>
          <a:xfrm>
            <a:off x="6575425" y="4573270"/>
            <a:ext cx="5201920" cy="449580"/>
          </a:xfrm>
          <a:prstGeom prst="rect">
            <a:avLst/>
          </a:prstGeom>
          <a:ln w="12700">
            <a:miter lim="400000"/>
          </a:ln>
        </p:spPr>
        <p:txBody>
          <a:bodyPr wrap="square" lIns="45718" tIns="45718" rIns="45718" bIns="45718">
            <a:spAutoFit/>
          </a:bodyPr>
          <a:lstStyle>
            <a:lvl1pPr defTabSz="608965">
              <a:lnSpc>
                <a:spcPct val="130000"/>
              </a:lnSpc>
              <a:defRPr sz="12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t>    </a:t>
            </a:r>
            <a:r>
              <a:rPr lang="en-US">
                <a:solidFill>
                  <a:schemeClr val="accent4"/>
                </a:solidFill>
              </a:rPr>
              <a:t>                          </a:t>
            </a:r>
            <a:r>
              <a:rPr lang="en-US" sz="1800">
                <a:solidFill>
                  <a:schemeClr val="accent4"/>
                </a:solidFill>
              </a:rPr>
              <a:t>——</a:t>
            </a:r>
            <a:r>
              <a:rPr lang="zh-CN" altLang="en-US" sz="1800">
                <a:solidFill>
                  <a:schemeClr val="accent4"/>
                </a:solidFill>
              </a:rPr>
              <a:t>针对</a:t>
            </a:r>
            <a:r>
              <a:rPr lang="en-US" altLang="zh-CN" sz="1800" b="1">
                <a:solidFill>
                  <a:schemeClr val="accent4"/>
                </a:solidFill>
              </a:rPr>
              <a:t>Word</a:t>
            </a:r>
            <a:r>
              <a:rPr lang="zh-CN" altLang="en-US" sz="1800" b="1">
                <a:solidFill>
                  <a:schemeClr val="accent4"/>
                </a:solidFill>
              </a:rPr>
              <a:t>与</a:t>
            </a:r>
            <a:r>
              <a:rPr lang="en-US" altLang="zh-CN" sz="1800" b="1">
                <a:solidFill>
                  <a:schemeClr val="accent4"/>
                </a:solidFill>
              </a:rPr>
              <a:t>Excel</a:t>
            </a:r>
            <a:r>
              <a:rPr lang="zh-CN" altLang="en-US" sz="1800">
                <a:solidFill>
                  <a:schemeClr val="accent4"/>
                </a:solidFill>
              </a:rPr>
              <a:t>的简单破译</a:t>
            </a:r>
            <a:endParaRPr lang="zh-CN" altLang="en-US" sz="1800">
              <a:solidFill>
                <a:schemeClr val="accent4"/>
              </a:solidFill>
            </a:endParaRPr>
          </a:p>
        </p:txBody>
      </p:sp>
    </p:spTree>
  </p:cSld>
  <p:clrMapOvr>
    <a:masterClrMapping/>
  </p:clrMapOvr>
  <mc:AlternateContent xmlns:mc="http://schemas.openxmlformats.org/markup-compatibility/2006">
    <mc:Choice xmlns:p14="http://schemas.microsoft.com/office/powerpoint/2010/main" Requires="p14">
      <p:transition p14:dur="1200">
        <p:cover dir="d"/>
      </p:transition>
    </mc:Choice>
    <mc:Fallback>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048758"/>
                                        </p:tgtEl>
                                        <p:attrNameLst>
                                          <p:attrName>style.visibility</p:attrName>
                                        </p:attrNameLst>
                                      </p:cBhvr>
                                      <p:to>
                                        <p:strVal val="visible"/>
                                      </p:to>
                                    </p:set>
                                    <p:anim calcmode="lin" valueType="num">
                                      <p:cBhvr>
                                        <p:cTn id="7" dur="1000" fill="hold"/>
                                        <p:tgtEl>
                                          <p:spTgt spid="1048758"/>
                                        </p:tgtEl>
                                        <p:attrNameLst>
                                          <p:attrName>ppt_w</p:attrName>
                                        </p:attrNameLst>
                                      </p:cBhvr>
                                      <p:tavLst>
                                        <p:tav tm="0">
                                          <p:val>
                                            <p:strVal val="#ppt_w+.3"/>
                                          </p:val>
                                        </p:tav>
                                        <p:tav tm="100000">
                                          <p:val>
                                            <p:strVal val="#ppt_w"/>
                                          </p:val>
                                        </p:tav>
                                      </p:tavLst>
                                    </p:anim>
                                    <p:anim calcmode="lin" valueType="num">
                                      <p:cBhvr>
                                        <p:cTn id="8" dur="1000" fill="hold"/>
                                        <p:tgtEl>
                                          <p:spTgt spid="1048758"/>
                                        </p:tgtEl>
                                        <p:attrNameLst>
                                          <p:attrName>ppt_h</p:attrName>
                                        </p:attrNameLst>
                                      </p:cBhvr>
                                      <p:tavLst>
                                        <p:tav tm="0">
                                          <p:val>
                                            <p:strVal val="#ppt_h"/>
                                          </p:val>
                                        </p:tav>
                                        <p:tav tm="100000">
                                          <p:val>
                                            <p:strVal val="#ppt_h"/>
                                          </p:val>
                                        </p:tav>
                                      </p:tavLst>
                                    </p:anim>
                                    <p:animEffect transition="in" filter="fade">
                                      <p:cBhvr>
                                        <p:cTn id="9" dur="1000"/>
                                        <p:tgtEl>
                                          <p:spTgt spid="1048758"/>
                                        </p:tgtEl>
                                      </p:cBhvr>
                                    </p:animEffect>
                                  </p:childTnLst>
                                </p:cTn>
                              </p:par>
                              <p:par>
                                <p:cTn id="10" presetID="10" presetClass="entr" presetSubtype="0" fill="hold" grpId="0" nodeType="withEffect">
                                  <p:stCondLst>
                                    <p:cond delay="0"/>
                                  </p:stCondLst>
                                  <p:childTnLst>
                                    <p:set>
                                      <p:cBhvr>
                                        <p:cTn id="11" dur="1000" fill="hold">
                                          <p:stCondLst>
                                            <p:cond delay="0"/>
                                          </p:stCondLst>
                                        </p:cTn>
                                        <p:tgtEl>
                                          <p:spTgt spid="1"/>
                                        </p:tgtEl>
                                        <p:attrNameLst>
                                          <p:attrName>style.visibility</p:attrName>
                                        </p:attrNameLst>
                                      </p:cBhvr>
                                      <p:to>
                                        <p:strVal val="visible"/>
                                      </p:to>
                                    </p:set>
                                    <p:animEffect transition="in" filter="fade">
                                      <p:cBhvr>
                                        <p:cTn id="12" dur="10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8" grpId="0"/>
      <p:bldP spid="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804" name="文本占位符 1"/>
          <p:cNvSpPr txBox="1"/>
          <p:nvPr>
            <p:ph type="body" sz="quarter" idx="1"/>
          </p:nvPr>
        </p:nvSpPr>
        <p:spPr>
          <a:xfrm>
            <a:off x="1043907" y="305516"/>
            <a:ext cx="5601370" cy="529569"/>
          </a:xfrm>
          <a:prstGeom prst="rect">
            <a:avLst/>
          </a:prstGeom>
        </p:spPr>
        <p:txBody>
          <a:bodyPr/>
          <a:p>
            <a:r>
              <a:rPr lang="en-US" altLang="zh-CN"/>
              <a:t>Word</a:t>
            </a:r>
            <a:r>
              <a:rPr lang="zh-CN" altLang="en-US"/>
              <a:t>与</a:t>
            </a:r>
            <a:r>
              <a:rPr lang="en-US" altLang="zh-CN"/>
              <a:t>Excel</a:t>
            </a:r>
            <a:r>
              <a:rPr lang="zh-CN" altLang="en-US"/>
              <a:t>文档加密方法（</a:t>
            </a:r>
            <a:r>
              <a:rPr lang="en-US" altLang="zh-CN"/>
              <a:t>1</a:t>
            </a:r>
            <a:r>
              <a:rPr lang="zh-CN" altLang="en-US"/>
              <a:t>）</a:t>
            </a:r>
            <a:endParaRPr lang="zh-CN" altLang="en-US"/>
          </a:p>
        </p:txBody>
      </p:sp>
      <p:sp>
        <p:nvSpPr>
          <p:cNvPr id="1048806" name="形状 9"/>
          <p:cNvSpPr/>
          <p:nvPr/>
        </p:nvSpPr>
        <p:spPr>
          <a:xfrm>
            <a:off x="2534331" y="4725610"/>
            <a:ext cx="1782675" cy="550770"/>
          </a:xfrm>
          <a:custGeom>
            <a:avLst/>
            <a:gdLst/>
            <a:ahLst/>
            <a:cxnLst>
              <a:cxn ang="0">
                <a:pos x="wd2" y="hd2"/>
              </a:cxn>
              <a:cxn ang="5400000">
                <a:pos x="wd2" y="hd2"/>
              </a:cxn>
              <a:cxn ang="10800000">
                <a:pos x="wd2" y="hd2"/>
              </a:cxn>
              <a:cxn ang="16200000">
                <a:pos x="wd2" y="hd2"/>
              </a:cxn>
            </a:cxnLst>
            <a:rect l="0" t="0" r="r" b="b"/>
            <a:pathLst>
              <a:path w="21600" h="17188" extrusionOk="0">
                <a:moveTo>
                  <a:pt x="0" y="842"/>
                </a:moveTo>
                <a:lnTo>
                  <a:pt x="575" y="0"/>
                </a:lnTo>
                <a:cubicBezTo>
                  <a:pt x="3814" y="14688"/>
                  <a:pt x="11062" y="19833"/>
                  <a:pt x="16764" y="11492"/>
                </a:cubicBezTo>
                <a:cubicBezTo>
                  <a:pt x="18303" y="9240"/>
                  <a:pt x="19627" y="6132"/>
                  <a:pt x="20640" y="2393"/>
                </a:cubicBezTo>
                <a:lnTo>
                  <a:pt x="20257" y="1833"/>
                </a:lnTo>
                <a:lnTo>
                  <a:pt x="21513" y="421"/>
                </a:lnTo>
                <a:lnTo>
                  <a:pt x="21600" y="3797"/>
                </a:lnTo>
                <a:lnTo>
                  <a:pt x="21217" y="3238"/>
                </a:lnTo>
                <a:cubicBezTo>
                  <a:pt x="17285" y="17914"/>
                  <a:pt x="9478" y="21600"/>
                  <a:pt x="3780" y="11471"/>
                </a:cubicBezTo>
                <a:cubicBezTo>
                  <a:pt x="2225" y="8707"/>
                  <a:pt x="933" y="5073"/>
                  <a:pt x="0" y="842"/>
                </a:cubicBezTo>
                <a:close/>
              </a:path>
            </a:pathLst>
          </a:custGeom>
          <a:solidFill>
            <a:schemeClr val="accent1"/>
          </a:solidFill>
          <a:ln w="12700">
            <a:miter lim="400000"/>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808" name="圆角矩形 14"/>
          <p:cNvSpPr/>
          <p:nvPr/>
        </p:nvSpPr>
        <p:spPr>
          <a:xfrm>
            <a:off x="3700145" y="1849755"/>
            <a:ext cx="2060575" cy="2875280"/>
          </a:xfrm>
          <a:prstGeom prst="roundRect">
            <a:avLst>
              <a:gd name="adj" fmla="val 10000"/>
            </a:avLst>
          </a:prstGeom>
          <a:solidFill>
            <a:srgbClr val="FFFFFF">
              <a:alpha val="90000"/>
            </a:srgbClr>
          </a:solidFill>
          <a:ln w="6350">
            <a:solidFill>
              <a:schemeClr val="accent5"/>
            </a:solidFill>
            <a:miter/>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809" name="环形箭头 15"/>
          <p:cNvSpPr/>
          <p:nvPr/>
        </p:nvSpPr>
        <p:spPr>
          <a:xfrm>
            <a:off x="5090213" y="1232368"/>
            <a:ext cx="2011979" cy="617504"/>
          </a:xfrm>
          <a:custGeom>
            <a:avLst/>
            <a:gdLst/>
            <a:ahLst/>
            <a:cxnLst>
              <a:cxn ang="0">
                <a:pos x="wd2" y="hd2"/>
              </a:cxn>
              <a:cxn ang="5400000">
                <a:pos x="wd2" y="hd2"/>
              </a:cxn>
              <a:cxn ang="10800000">
                <a:pos x="wd2" y="hd2"/>
              </a:cxn>
              <a:cxn ang="16200000">
                <a:pos x="wd2" y="hd2"/>
              </a:cxn>
            </a:cxnLst>
            <a:rect l="0" t="0" r="r" b="b"/>
            <a:pathLst>
              <a:path w="21600" h="17029" extrusionOk="0">
                <a:moveTo>
                  <a:pt x="0" y="16285"/>
                </a:moveTo>
                <a:cubicBezTo>
                  <a:pt x="3415" y="839"/>
                  <a:pt x="11057" y="-4571"/>
                  <a:pt x="17070" y="4200"/>
                </a:cubicBezTo>
                <a:cubicBezTo>
                  <a:pt x="18747" y="6647"/>
                  <a:pt x="20181" y="10055"/>
                  <a:pt x="21261" y="14160"/>
                </a:cubicBezTo>
                <a:lnTo>
                  <a:pt x="21600" y="13665"/>
                </a:lnTo>
                <a:lnTo>
                  <a:pt x="21519" y="16657"/>
                </a:lnTo>
                <a:lnTo>
                  <a:pt x="20410" y="15401"/>
                </a:lnTo>
                <a:lnTo>
                  <a:pt x="20749" y="14907"/>
                </a:lnTo>
                <a:cubicBezTo>
                  <a:pt x="17038" y="915"/>
                  <a:pt x="9614" y="-2700"/>
                  <a:pt x="4168" y="6833"/>
                </a:cubicBezTo>
                <a:cubicBezTo>
                  <a:pt x="2661" y="9469"/>
                  <a:pt x="1410" y="12957"/>
                  <a:pt x="510" y="17029"/>
                </a:cubicBezTo>
                <a:close/>
              </a:path>
            </a:pathLst>
          </a:custGeom>
          <a:solidFill>
            <a:schemeClr val="accent5"/>
          </a:solidFill>
          <a:ln w="12700">
            <a:miter lim="400000"/>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811" name="任意形状 20"/>
          <p:cNvSpPr/>
          <p:nvPr/>
        </p:nvSpPr>
        <p:spPr>
          <a:xfrm>
            <a:off x="6249670" y="1849755"/>
            <a:ext cx="2060575" cy="287528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798" y="0"/>
                  <a:pt x="1782" y="0"/>
                </a:cubicBezTo>
                <a:lnTo>
                  <a:pt x="19818" y="0"/>
                </a:lnTo>
                <a:cubicBezTo>
                  <a:pt x="20802" y="0"/>
                  <a:pt x="21600" y="967"/>
                  <a:pt x="21600" y="2160"/>
                </a:cubicBezTo>
                <a:lnTo>
                  <a:pt x="21600" y="19440"/>
                </a:lnTo>
                <a:cubicBezTo>
                  <a:pt x="21600" y="20633"/>
                  <a:pt x="20802" y="21600"/>
                  <a:pt x="19818" y="21600"/>
                </a:cubicBezTo>
                <a:lnTo>
                  <a:pt x="1782" y="21600"/>
                </a:lnTo>
                <a:cubicBezTo>
                  <a:pt x="798" y="21600"/>
                  <a:pt x="0" y="20633"/>
                  <a:pt x="0" y="19440"/>
                </a:cubicBezTo>
                <a:lnTo>
                  <a:pt x="0" y="2160"/>
                </a:lnTo>
                <a:close/>
              </a:path>
            </a:pathLst>
          </a:custGeom>
          <a:ln w="6350">
            <a:solidFill>
              <a:schemeClr val="accent3"/>
            </a:solidFill>
            <a:miter/>
          </a:ln>
        </p:spPr>
        <p:txBody>
          <a:bodyPr lIns="45718" tIns="45718" rIns="45718" bIns="45718"/>
          <a:p>
            <a:pPr defTabSz="1333500">
              <a:lnSpc>
                <a:spcPct val="90000"/>
              </a:lnSpc>
              <a:spcBef>
                <a:spcPts val="300"/>
              </a:spcBef>
              <a:defRPr sz="3000">
                <a:latin typeface="Century Gothic" panose="020B0502020202020204"/>
                <a:ea typeface="Century Gothic" panose="020B0502020202020204"/>
                <a:cs typeface="Century Gothic" panose="020B0502020202020204"/>
                <a:sym typeface="Century Gothic" panose="020B0502020202020204"/>
              </a:defRPr>
            </a:pPr>
          </a:p>
        </p:txBody>
      </p:sp>
      <p:sp>
        <p:nvSpPr>
          <p:cNvPr id="1048812" name="形状 24"/>
          <p:cNvSpPr/>
          <p:nvPr/>
        </p:nvSpPr>
        <p:spPr>
          <a:xfrm>
            <a:off x="7663218" y="4725610"/>
            <a:ext cx="1782676" cy="550770"/>
          </a:xfrm>
          <a:custGeom>
            <a:avLst/>
            <a:gdLst/>
            <a:ahLst/>
            <a:cxnLst>
              <a:cxn ang="0">
                <a:pos x="wd2" y="hd2"/>
              </a:cxn>
              <a:cxn ang="5400000">
                <a:pos x="wd2" y="hd2"/>
              </a:cxn>
              <a:cxn ang="10800000">
                <a:pos x="wd2" y="hd2"/>
              </a:cxn>
              <a:cxn ang="16200000">
                <a:pos x="wd2" y="hd2"/>
              </a:cxn>
            </a:cxnLst>
            <a:rect l="0" t="0" r="r" b="b"/>
            <a:pathLst>
              <a:path w="21600" h="17188" extrusionOk="0">
                <a:moveTo>
                  <a:pt x="0" y="842"/>
                </a:moveTo>
                <a:lnTo>
                  <a:pt x="575" y="0"/>
                </a:lnTo>
                <a:cubicBezTo>
                  <a:pt x="3814" y="14688"/>
                  <a:pt x="11062" y="19833"/>
                  <a:pt x="16764" y="11492"/>
                </a:cubicBezTo>
                <a:cubicBezTo>
                  <a:pt x="18303" y="9240"/>
                  <a:pt x="19627" y="6132"/>
                  <a:pt x="20640" y="2393"/>
                </a:cubicBezTo>
                <a:lnTo>
                  <a:pt x="20257" y="1833"/>
                </a:lnTo>
                <a:lnTo>
                  <a:pt x="21513" y="421"/>
                </a:lnTo>
                <a:lnTo>
                  <a:pt x="21600" y="3797"/>
                </a:lnTo>
                <a:lnTo>
                  <a:pt x="21217" y="3238"/>
                </a:lnTo>
                <a:cubicBezTo>
                  <a:pt x="17285" y="17914"/>
                  <a:pt x="9478" y="21600"/>
                  <a:pt x="3780" y="11471"/>
                </a:cubicBezTo>
                <a:cubicBezTo>
                  <a:pt x="2225" y="8707"/>
                  <a:pt x="933" y="5073"/>
                  <a:pt x="0" y="842"/>
                </a:cubicBezTo>
                <a:close/>
              </a:path>
            </a:pathLst>
          </a:custGeom>
          <a:solidFill>
            <a:schemeClr val="accent3"/>
          </a:solidFill>
          <a:ln w="12700">
            <a:miter lim="400000"/>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814" name="任意形状 29"/>
          <p:cNvSpPr/>
          <p:nvPr/>
        </p:nvSpPr>
        <p:spPr>
          <a:xfrm>
            <a:off x="8799195" y="1848485"/>
            <a:ext cx="2060575" cy="287782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798" y="0"/>
                  <a:pt x="1782" y="0"/>
                </a:cubicBezTo>
                <a:lnTo>
                  <a:pt x="19818" y="0"/>
                </a:lnTo>
                <a:cubicBezTo>
                  <a:pt x="20802" y="0"/>
                  <a:pt x="21600" y="967"/>
                  <a:pt x="21600" y="2160"/>
                </a:cubicBezTo>
                <a:lnTo>
                  <a:pt x="21600" y="19440"/>
                </a:lnTo>
                <a:cubicBezTo>
                  <a:pt x="21600" y="20633"/>
                  <a:pt x="20802" y="21600"/>
                  <a:pt x="19818" y="21600"/>
                </a:cubicBezTo>
                <a:lnTo>
                  <a:pt x="1782" y="21600"/>
                </a:lnTo>
                <a:cubicBezTo>
                  <a:pt x="798" y="21600"/>
                  <a:pt x="0" y="20633"/>
                  <a:pt x="0" y="19440"/>
                </a:cubicBezTo>
                <a:lnTo>
                  <a:pt x="0" y="2160"/>
                </a:lnTo>
                <a:close/>
              </a:path>
            </a:pathLst>
          </a:custGeom>
          <a:solidFill>
            <a:srgbClr val="FFFFFF">
              <a:alpha val="90000"/>
            </a:srgbClr>
          </a:solidFill>
          <a:ln w="6350">
            <a:solidFill>
              <a:schemeClr val="accent4"/>
            </a:solidFill>
            <a:miter/>
          </a:ln>
        </p:spPr>
        <p:txBody>
          <a:bodyPr lIns="45718" tIns="45718" rIns="45718" bIns="45718"/>
          <a:p>
            <a:pPr defTabSz="1333500">
              <a:lnSpc>
                <a:spcPct val="90000"/>
              </a:lnSpc>
              <a:spcBef>
                <a:spcPts val="300"/>
              </a:spcBef>
              <a:defRPr sz="3000">
                <a:latin typeface="Century Gothic" panose="020B0502020202020204"/>
                <a:ea typeface="Century Gothic" panose="020B0502020202020204"/>
                <a:cs typeface="Century Gothic" panose="020B0502020202020204"/>
                <a:sym typeface="Century Gothic" panose="020B0502020202020204"/>
              </a:defRPr>
            </a:pPr>
          </a:p>
        </p:txBody>
      </p:sp>
      <p:sp>
        <p:nvSpPr>
          <p:cNvPr id="1048816" name="文本框 8"/>
          <p:cNvSpPr txBox="1"/>
          <p:nvPr/>
        </p:nvSpPr>
        <p:spPr>
          <a:xfrm>
            <a:off x="1321005" y="2122841"/>
            <a:ext cx="1719947" cy="2329815"/>
          </a:xfrm>
          <a:prstGeom prst="rect">
            <a:avLst/>
          </a:prstGeom>
          <a:ln w="12700">
            <a:miter lim="400000"/>
          </a:ln>
        </p:spPr>
        <p:txBody>
          <a:bodyPr lIns="45718" tIns="45718" rIns="45718" bIns="45718">
            <a:spAutoFit/>
          </a:bodyPr>
          <a:lstStyle>
            <a:lvl1pPr defTabSz="914400">
              <a:lnSpc>
                <a:spcPct val="130000"/>
              </a:lnSpc>
              <a:defRPr sz="9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600"/>
              <a:t>文字处理工具Word和表格处理工具Excel是Office中最常用的两个组件，他们的加密方法是相同的。</a:t>
            </a:r>
            <a:endParaRPr sz="1600"/>
          </a:p>
        </p:txBody>
      </p:sp>
      <p:sp>
        <p:nvSpPr>
          <p:cNvPr id="1048818" name="文本框 8"/>
          <p:cNvSpPr txBox="1"/>
          <p:nvPr/>
        </p:nvSpPr>
        <p:spPr>
          <a:xfrm>
            <a:off x="6419758" y="2202851"/>
            <a:ext cx="1719946" cy="2009775"/>
          </a:xfrm>
          <a:prstGeom prst="rect">
            <a:avLst/>
          </a:prstGeom>
          <a:ln w="12700">
            <a:miter lim="400000"/>
          </a:ln>
        </p:spPr>
        <p:txBody>
          <a:bodyPr lIns="45718" tIns="45718" rIns="45718" bIns="45718">
            <a:spAutoFit/>
          </a:bodyPr>
          <a:lstStyle>
            <a:lvl1pPr defTabSz="914400">
              <a:lnSpc>
                <a:spcPct val="130000"/>
              </a:lnSpc>
              <a:defRPr sz="9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600"/>
              <a:t>（2）</a:t>
            </a:r>
            <a:r>
              <a:rPr lang="zh-CN" sz="1600">
                <a:sym typeface="+mn-ea"/>
              </a:rPr>
              <a:t>点击【加密文档】</a:t>
            </a:r>
            <a:r>
              <a:rPr sz="1600">
                <a:sym typeface="+mn-ea"/>
              </a:rPr>
              <a:t>。</a:t>
            </a:r>
            <a:r>
              <a:rPr sz="1600"/>
              <a:t>在弹出窗口中单击一栏后输入想设置的密码并单击【确定】按钮。</a:t>
            </a:r>
            <a:endParaRPr sz="1600"/>
          </a:p>
        </p:txBody>
      </p:sp>
      <p:sp>
        <p:nvSpPr>
          <p:cNvPr id="1048820" name="文本框 8"/>
          <p:cNvSpPr txBox="1"/>
          <p:nvPr/>
        </p:nvSpPr>
        <p:spPr>
          <a:xfrm>
            <a:off x="3870325" y="2202815"/>
            <a:ext cx="1720850" cy="1689735"/>
          </a:xfrm>
          <a:prstGeom prst="rect">
            <a:avLst/>
          </a:prstGeom>
          <a:ln w="12700">
            <a:miter lim="400000"/>
          </a:ln>
        </p:spPr>
        <p:txBody>
          <a:bodyPr wrap="square" lIns="45718" tIns="45718" rIns="45718" bIns="45718">
            <a:spAutoFit/>
          </a:bodyPr>
          <a:lstStyle>
            <a:lvl1pPr defTabSz="914400">
              <a:lnSpc>
                <a:spcPct val="130000"/>
              </a:lnSpc>
              <a:defRPr sz="9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1600"/>
              <a:t>（</a:t>
            </a:r>
            <a:r>
              <a:rPr sz="1600"/>
              <a:t>1）在Word或Excel的主界面中单击</a:t>
            </a:r>
            <a:r>
              <a:rPr lang="en-US" sz="1600"/>
              <a:t>Office</a:t>
            </a:r>
            <a:r>
              <a:rPr sz="1600"/>
              <a:t>按钮，并在弹出菜单中</a:t>
            </a:r>
            <a:r>
              <a:rPr lang="zh-CN" sz="1600"/>
              <a:t>移至</a:t>
            </a:r>
            <a:r>
              <a:rPr sz="1600"/>
              <a:t>【</a:t>
            </a:r>
            <a:r>
              <a:rPr lang="zh-CN" sz="1600"/>
              <a:t>准备</a:t>
            </a:r>
            <a:r>
              <a:rPr sz="1600"/>
              <a:t>】按钮</a:t>
            </a:r>
            <a:r>
              <a:rPr lang="zh-CN" sz="1600"/>
              <a:t>。</a:t>
            </a:r>
            <a:endParaRPr sz="1600"/>
          </a:p>
        </p:txBody>
      </p:sp>
      <p:sp>
        <p:nvSpPr>
          <p:cNvPr id="1048822" name="文本框 8"/>
          <p:cNvSpPr txBox="1"/>
          <p:nvPr/>
        </p:nvSpPr>
        <p:spPr>
          <a:xfrm>
            <a:off x="8969171" y="2075008"/>
            <a:ext cx="1719946" cy="2649855"/>
          </a:xfrm>
          <a:prstGeom prst="rect">
            <a:avLst/>
          </a:prstGeom>
          <a:ln w="12700">
            <a:miter lim="400000"/>
          </a:ln>
        </p:spPr>
        <p:txBody>
          <a:bodyPr lIns="45718" tIns="45718" rIns="45718" bIns="45718">
            <a:spAutoFit/>
          </a:bodyPr>
          <a:lstStyle>
            <a:lvl1pPr defTabSz="914400">
              <a:lnSpc>
                <a:spcPct val="130000"/>
              </a:lnSpc>
              <a:defRPr sz="9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1600">
                <a:sym typeface="+mn-ea"/>
              </a:rPr>
              <a:t>（</a:t>
            </a:r>
            <a:r>
              <a:rPr lang="en-US" altLang="zh-CN" sz="1600">
                <a:sym typeface="+mn-ea"/>
              </a:rPr>
              <a:t>3</a:t>
            </a:r>
            <a:r>
              <a:rPr lang="zh-CN" altLang="en-US" sz="1600">
                <a:sym typeface="+mn-ea"/>
              </a:rPr>
              <a:t>）</a:t>
            </a:r>
            <a:r>
              <a:rPr sz="1600">
                <a:sym typeface="+mn-ea"/>
              </a:rPr>
              <a:t>在弹出的确认窗口中再次输入刚才的密码。这样在下次打开该文件时就会出现密码框，只有正确输入密码才可以访问文件中的内容。</a:t>
            </a:r>
            <a:endParaRPr sz="1600"/>
          </a:p>
        </p:txBody>
      </p:sp>
      <p:pic>
        <p:nvPicPr>
          <p:cNvPr id="2" name="图片 1" descr="屏幕截图(5)"/>
          <p:cNvPicPr>
            <a:picLocks noChangeAspect="1"/>
          </p:cNvPicPr>
          <p:nvPr/>
        </p:nvPicPr>
        <p:blipFill>
          <a:blip r:embed="rId1"/>
          <a:stretch>
            <a:fillRect/>
          </a:stretch>
        </p:blipFill>
        <p:spPr>
          <a:xfrm>
            <a:off x="8310245" y="2202815"/>
            <a:ext cx="3924300" cy="2295525"/>
          </a:xfrm>
          <a:prstGeom prst="rect">
            <a:avLst/>
          </a:prstGeom>
        </p:spPr>
      </p:pic>
      <p:pic>
        <p:nvPicPr>
          <p:cNvPr id="3" name="图片 2" descr="屏幕截图(6)"/>
          <p:cNvPicPr>
            <a:picLocks noChangeAspect="1"/>
          </p:cNvPicPr>
          <p:nvPr/>
        </p:nvPicPr>
        <p:blipFill>
          <a:blip r:embed="rId2"/>
          <a:srcRect l="14746" t="22952" r="15303" b="23048"/>
          <a:stretch>
            <a:fillRect/>
          </a:stretch>
        </p:blipFill>
        <p:spPr>
          <a:xfrm>
            <a:off x="7884160" y="27305"/>
            <a:ext cx="3521075" cy="1703705"/>
          </a:xfrm>
          <a:prstGeom prst="rect">
            <a:avLst/>
          </a:prstGeom>
        </p:spPr>
      </p:pic>
      <p:sp>
        <p:nvSpPr>
          <p:cNvPr id="4" name="任意形状 6"/>
          <p:cNvSpPr/>
          <p:nvPr/>
        </p:nvSpPr>
        <p:spPr>
          <a:xfrm>
            <a:off x="1150620" y="1847850"/>
            <a:ext cx="2060575" cy="2877185"/>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798" y="0"/>
                  <a:pt x="1782" y="0"/>
                </a:cubicBezTo>
                <a:lnTo>
                  <a:pt x="19818" y="0"/>
                </a:lnTo>
                <a:cubicBezTo>
                  <a:pt x="20802" y="0"/>
                  <a:pt x="21600" y="967"/>
                  <a:pt x="21600" y="2160"/>
                </a:cubicBezTo>
                <a:lnTo>
                  <a:pt x="21600" y="19440"/>
                </a:lnTo>
                <a:cubicBezTo>
                  <a:pt x="21600" y="20633"/>
                  <a:pt x="20802" y="21600"/>
                  <a:pt x="19818" y="21600"/>
                </a:cubicBezTo>
                <a:lnTo>
                  <a:pt x="1782" y="21600"/>
                </a:lnTo>
                <a:cubicBezTo>
                  <a:pt x="798" y="21600"/>
                  <a:pt x="0" y="20633"/>
                  <a:pt x="0" y="19440"/>
                </a:cubicBezTo>
                <a:lnTo>
                  <a:pt x="0" y="2160"/>
                </a:lnTo>
                <a:close/>
              </a:path>
            </a:pathLst>
          </a:custGeom>
          <a:noFill/>
          <a:ln w="6350">
            <a:solidFill>
              <a:schemeClr val="accent1"/>
            </a:solidFill>
            <a:miter/>
          </a:ln>
        </p:spPr>
        <p:txBody>
          <a:bodyPr lIns="45718" tIns="45718" rIns="45718" bIns="45718"/>
          <a:p>
            <a:pPr defTabSz="1333500">
              <a:lnSpc>
                <a:spcPct val="90000"/>
              </a:lnSpc>
              <a:spcBef>
                <a:spcPts val="300"/>
              </a:spcBef>
              <a:defRPr sz="3000">
                <a:latin typeface="Century Gothic" panose="020B0502020202020204"/>
                <a:ea typeface="Century Gothic" panose="020B0502020202020204"/>
                <a:cs typeface="Century Gothic" panose="020B0502020202020204"/>
                <a:sym typeface="Century Gothic" panose="020B0502020202020204"/>
              </a:defRPr>
            </a:pPr>
          </a:p>
        </p:txBody>
      </p:sp>
      <p:pic>
        <p:nvPicPr>
          <p:cNvPr id="1" name="图片 0" descr="屏幕截图(2)"/>
          <p:cNvPicPr>
            <a:picLocks noChangeAspect="1"/>
          </p:cNvPicPr>
          <p:nvPr/>
        </p:nvPicPr>
        <p:blipFill>
          <a:blip r:embed="rId3"/>
          <a:stretch>
            <a:fillRect/>
          </a:stretch>
        </p:blipFill>
        <p:spPr>
          <a:xfrm>
            <a:off x="6249670" y="835025"/>
            <a:ext cx="4945380" cy="5030470"/>
          </a:xfrm>
          <a:prstGeom prst="rect">
            <a:avLst/>
          </a:prstGeom>
        </p:spPr>
      </p:pic>
      <p:sp>
        <p:nvSpPr>
          <p:cNvPr id="5" name="文本框 4"/>
          <p:cNvSpPr txBox="1"/>
          <p:nvPr/>
        </p:nvSpPr>
        <p:spPr>
          <a:xfrm>
            <a:off x="1548130" y="766445"/>
            <a:ext cx="3216275" cy="36703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latin typeface="+mj-lt"/>
                <a:ea typeface="+mj-ea"/>
                <a:cs typeface="+mj-cs"/>
                <a:sym typeface="Calibri" panose="020F0502020204030204"/>
              </a:rPr>
              <a:t>以</a:t>
            </a:r>
            <a:r>
              <a:rPr kumimoji="0" lang="en-US" altLang="zh-CN" b="0" i="0" u="none" strike="noStrike" cap="none" spc="0" normalizeH="0" baseline="0">
                <a:ln>
                  <a:noFill/>
                </a:ln>
                <a:solidFill>
                  <a:srgbClr val="000000"/>
                </a:solidFill>
                <a:effectLst/>
                <a:latin typeface="+mj-lt"/>
                <a:ea typeface="+mj-ea"/>
                <a:cs typeface="+mj-cs"/>
                <a:sym typeface="Calibri" panose="020F0502020204030204"/>
              </a:rPr>
              <a:t>Microsoft Office 2007</a:t>
            </a:r>
            <a:r>
              <a:rPr kumimoji="0" lang="zh-CN" altLang="en-US" b="0" i="0" u="none" strike="noStrike" cap="none" spc="0" normalizeH="0" baseline="0">
                <a:ln>
                  <a:noFill/>
                </a:ln>
                <a:solidFill>
                  <a:srgbClr val="000000"/>
                </a:solidFill>
                <a:effectLst/>
                <a:latin typeface="+mj-lt"/>
                <a:ea typeface="+mj-ea"/>
                <a:cs typeface="+mj-cs"/>
                <a:sym typeface="Calibri" panose="020F0502020204030204"/>
              </a:rPr>
              <a:t>为例</a:t>
            </a:r>
            <a:endParaRPr kumimoji="0" lang="zh-CN" altLang="en-US" b="0" i="0" u="none" strike="noStrike" cap="none" spc="0" normalizeH="0" baseline="0">
              <a:ln>
                <a:noFill/>
              </a:ln>
              <a:solidFill>
                <a:srgbClr val="000000"/>
              </a:solidFill>
              <a:effectLst/>
              <a:latin typeface="+mj-lt"/>
              <a:ea typeface="+mj-ea"/>
              <a:cs typeface="+mj-cs"/>
              <a:sym typeface="Calibri" panose="020F0502020204030204"/>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816"/>
                                        </p:tgtEl>
                                        <p:attrNameLst>
                                          <p:attrName>style.visibility</p:attrName>
                                        </p:attrNameLst>
                                      </p:cBhvr>
                                      <p:to>
                                        <p:strVal val="visible"/>
                                      </p:to>
                                    </p:set>
                                    <p:anim calcmode="lin" valueType="num">
                                      <p:cBhvr additive="base">
                                        <p:cTn id="7" dur="500" fill="hold"/>
                                        <p:tgtEl>
                                          <p:spTgt spid="1048816"/>
                                        </p:tgtEl>
                                        <p:attrNameLst>
                                          <p:attrName>ppt_x</p:attrName>
                                        </p:attrNameLst>
                                      </p:cBhvr>
                                      <p:tavLst>
                                        <p:tav tm="0">
                                          <p:val>
                                            <p:strVal val="#ppt_x"/>
                                          </p:val>
                                        </p:tav>
                                        <p:tav tm="100000">
                                          <p:val>
                                            <p:strVal val="#ppt_x"/>
                                          </p:val>
                                        </p:tav>
                                      </p:tavLst>
                                    </p:anim>
                                    <p:anim calcmode="lin" valueType="num">
                                      <p:cBhvr additive="base">
                                        <p:cTn id="8" dur="500" fill="hold"/>
                                        <p:tgtEl>
                                          <p:spTgt spid="10488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8806"/>
                                        </p:tgtEl>
                                        <p:attrNameLst>
                                          <p:attrName>style.visibility</p:attrName>
                                        </p:attrNameLst>
                                      </p:cBhvr>
                                      <p:to>
                                        <p:strVal val="visible"/>
                                      </p:to>
                                    </p:set>
                                    <p:anim calcmode="lin" valueType="num">
                                      <p:cBhvr additive="base">
                                        <p:cTn id="17" dur="500" fill="hold"/>
                                        <p:tgtEl>
                                          <p:spTgt spid="1048806"/>
                                        </p:tgtEl>
                                        <p:attrNameLst>
                                          <p:attrName>ppt_x</p:attrName>
                                        </p:attrNameLst>
                                      </p:cBhvr>
                                      <p:tavLst>
                                        <p:tav tm="0">
                                          <p:val>
                                            <p:strVal val="#ppt_x"/>
                                          </p:val>
                                        </p:tav>
                                        <p:tav tm="100000">
                                          <p:val>
                                            <p:strVal val="#ppt_x"/>
                                          </p:val>
                                        </p:tav>
                                      </p:tavLst>
                                    </p:anim>
                                    <p:anim calcmode="lin" valueType="num">
                                      <p:cBhvr additive="base">
                                        <p:cTn id="18" dur="500" fill="hold"/>
                                        <p:tgtEl>
                                          <p:spTgt spid="104880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48808"/>
                                        </p:tgtEl>
                                        <p:attrNameLst>
                                          <p:attrName>style.visibility</p:attrName>
                                        </p:attrNameLst>
                                      </p:cBhvr>
                                      <p:to>
                                        <p:strVal val="visible"/>
                                      </p:to>
                                    </p:set>
                                    <p:anim calcmode="lin" valueType="num">
                                      <p:cBhvr additive="base">
                                        <p:cTn id="21" dur="500" fill="hold"/>
                                        <p:tgtEl>
                                          <p:spTgt spid="1048808"/>
                                        </p:tgtEl>
                                        <p:attrNameLst>
                                          <p:attrName>ppt_x</p:attrName>
                                        </p:attrNameLst>
                                      </p:cBhvr>
                                      <p:tavLst>
                                        <p:tav tm="0">
                                          <p:val>
                                            <p:strVal val="#ppt_x"/>
                                          </p:val>
                                        </p:tav>
                                        <p:tav tm="100000">
                                          <p:val>
                                            <p:strVal val="#ppt_x"/>
                                          </p:val>
                                        </p:tav>
                                      </p:tavLst>
                                    </p:anim>
                                    <p:anim calcmode="lin" valueType="num">
                                      <p:cBhvr additive="base">
                                        <p:cTn id="22" dur="500" fill="hold"/>
                                        <p:tgtEl>
                                          <p:spTgt spid="104880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48820"/>
                                        </p:tgtEl>
                                        <p:attrNameLst>
                                          <p:attrName>style.visibility</p:attrName>
                                        </p:attrNameLst>
                                      </p:cBhvr>
                                      <p:to>
                                        <p:strVal val="visible"/>
                                      </p:to>
                                    </p:set>
                                    <p:anim calcmode="lin" valueType="num">
                                      <p:cBhvr additive="base">
                                        <p:cTn id="25" dur="500" fill="hold"/>
                                        <p:tgtEl>
                                          <p:spTgt spid="1048820"/>
                                        </p:tgtEl>
                                        <p:attrNameLst>
                                          <p:attrName>ppt_x</p:attrName>
                                        </p:attrNameLst>
                                      </p:cBhvr>
                                      <p:tavLst>
                                        <p:tav tm="0">
                                          <p:val>
                                            <p:strVal val="#ppt_x"/>
                                          </p:val>
                                        </p:tav>
                                        <p:tav tm="100000">
                                          <p:val>
                                            <p:strVal val="#ppt_x"/>
                                          </p:val>
                                        </p:tav>
                                      </p:tavLst>
                                    </p:anim>
                                    <p:anim calcmode="lin" valueType="num">
                                      <p:cBhvr additive="base">
                                        <p:cTn id="26" dur="500" fill="hold"/>
                                        <p:tgtEl>
                                          <p:spTgt spid="10488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
                                        </p:tgtEl>
                                        <p:attrNameLst>
                                          <p:attrName>style.visibility</p:attrName>
                                        </p:attrNameLst>
                                      </p:cBhvr>
                                      <p:to>
                                        <p:strVal val="visible"/>
                                      </p:to>
                                    </p:set>
                                    <p:animEffect transition="in" filter="blinds(horizontal)">
                                      <p:cBhvr>
                                        <p:cTn id="31" dur="500"/>
                                        <p:tgtEl>
                                          <p:spTgt spid="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
                                        </p:tgtEl>
                                        <p:attrNameLst>
                                          <p:attrName>style.visibility</p:attrName>
                                        </p:attrNameLst>
                                      </p:cBhvr>
                                      <p:to>
                                        <p:strVal val="hidden"/>
                                      </p:to>
                                    </p:set>
                                  </p:childTnLst>
                                </p:cTn>
                              </p:par>
                              <p:par>
                                <p:cTn id="36" presetID="2" presetClass="entr" presetSubtype="4" fill="hold" grpId="0" nodeType="withEffect">
                                  <p:stCondLst>
                                    <p:cond delay="0"/>
                                  </p:stCondLst>
                                  <p:childTnLst>
                                    <p:set>
                                      <p:cBhvr>
                                        <p:cTn id="37" dur="1" fill="hold">
                                          <p:stCondLst>
                                            <p:cond delay="0"/>
                                          </p:stCondLst>
                                        </p:cTn>
                                        <p:tgtEl>
                                          <p:spTgt spid="1048809"/>
                                        </p:tgtEl>
                                        <p:attrNameLst>
                                          <p:attrName>style.visibility</p:attrName>
                                        </p:attrNameLst>
                                      </p:cBhvr>
                                      <p:to>
                                        <p:strVal val="visible"/>
                                      </p:to>
                                    </p:set>
                                    <p:anim calcmode="lin" valueType="num">
                                      <p:cBhvr additive="base">
                                        <p:cTn id="38" dur="500" fill="hold"/>
                                        <p:tgtEl>
                                          <p:spTgt spid="1048809"/>
                                        </p:tgtEl>
                                        <p:attrNameLst>
                                          <p:attrName>ppt_x</p:attrName>
                                        </p:attrNameLst>
                                      </p:cBhvr>
                                      <p:tavLst>
                                        <p:tav tm="0">
                                          <p:val>
                                            <p:strVal val="#ppt_x"/>
                                          </p:val>
                                        </p:tav>
                                        <p:tav tm="100000">
                                          <p:val>
                                            <p:strVal val="#ppt_x"/>
                                          </p:val>
                                        </p:tav>
                                      </p:tavLst>
                                    </p:anim>
                                    <p:anim calcmode="lin" valueType="num">
                                      <p:cBhvr additive="base">
                                        <p:cTn id="39" dur="500" fill="hold"/>
                                        <p:tgtEl>
                                          <p:spTgt spid="104880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48818"/>
                                        </p:tgtEl>
                                        <p:attrNameLst>
                                          <p:attrName>style.visibility</p:attrName>
                                        </p:attrNameLst>
                                      </p:cBhvr>
                                      <p:to>
                                        <p:strVal val="visible"/>
                                      </p:to>
                                    </p:set>
                                    <p:anim calcmode="lin" valueType="num">
                                      <p:cBhvr additive="base">
                                        <p:cTn id="42" dur="500" fill="hold"/>
                                        <p:tgtEl>
                                          <p:spTgt spid="1048818"/>
                                        </p:tgtEl>
                                        <p:attrNameLst>
                                          <p:attrName>ppt_x</p:attrName>
                                        </p:attrNameLst>
                                      </p:cBhvr>
                                      <p:tavLst>
                                        <p:tav tm="0">
                                          <p:val>
                                            <p:strVal val="#ppt_x"/>
                                          </p:val>
                                        </p:tav>
                                        <p:tav tm="100000">
                                          <p:val>
                                            <p:strVal val="#ppt_x"/>
                                          </p:val>
                                        </p:tav>
                                      </p:tavLst>
                                    </p:anim>
                                    <p:anim calcmode="lin" valueType="num">
                                      <p:cBhvr additive="base">
                                        <p:cTn id="43" dur="500" fill="hold"/>
                                        <p:tgtEl>
                                          <p:spTgt spid="104881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48811"/>
                                        </p:tgtEl>
                                        <p:attrNameLst>
                                          <p:attrName>style.visibility</p:attrName>
                                        </p:attrNameLst>
                                      </p:cBhvr>
                                      <p:to>
                                        <p:strVal val="visible"/>
                                      </p:to>
                                    </p:set>
                                    <p:anim calcmode="lin" valueType="num">
                                      <p:cBhvr additive="base">
                                        <p:cTn id="46" dur="500" fill="hold"/>
                                        <p:tgtEl>
                                          <p:spTgt spid="1048811"/>
                                        </p:tgtEl>
                                        <p:attrNameLst>
                                          <p:attrName>ppt_x</p:attrName>
                                        </p:attrNameLst>
                                      </p:cBhvr>
                                      <p:tavLst>
                                        <p:tav tm="0">
                                          <p:val>
                                            <p:strVal val="#ppt_x"/>
                                          </p:val>
                                        </p:tav>
                                        <p:tav tm="100000">
                                          <p:val>
                                            <p:strVal val="#ppt_x"/>
                                          </p:val>
                                        </p:tav>
                                      </p:tavLst>
                                    </p:anim>
                                    <p:anim calcmode="lin" valueType="num">
                                      <p:cBhvr additive="base">
                                        <p:cTn id="47" dur="500" fill="hold"/>
                                        <p:tgtEl>
                                          <p:spTgt spid="10488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2"/>
                                        </p:tgtEl>
                                        <p:attrNameLst>
                                          <p:attrName>style.visibility</p:attrName>
                                        </p:attrNameLst>
                                      </p:cBhvr>
                                      <p:to>
                                        <p:strVal val="hidden"/>
                                      </p:to>
                                    </p:set>
                                  </p:childTnLst>
                                </p:cTn>
                              </p:par>
                              <p:par>
                                <p:cTn id="57" presetID="2" presetClass="entr" presetSubtype="4" fill="hold" grpId="0" nodeType="withEffect">
                                  <p:stCondLst>
                                    <p:cond delay="0"/>
                                  </p:stCondLst>
                                  <p:childTnLst>
                                    <p:set>
                                      <p:cBhvr>
                                        <p:cTn id="58" dur="1" fill="hold">
                                          <p:stCondLst>
                                            <p:cond delay="0"/>
                                          </p:stCondLst>
                                        </p:cTn>
                                        <p:tgtEl>
                                          <p:spTgt spid="1048822"/>
                                        </p:tgtEl>
                                        <p:attrNameLst>
                                          <p:attrName>style.visibility</p:attrName>
                                        </p:attrNameLst>
                                      </p:cBhvr>
                                      <p:to>
                                        <p:strVal val="visible"/>
                                      </p:to>
                                    </p:set>
                                    <p:anim calcmode="lin" valueType="num">
                                      <p:cBhvr additive="base">
                                        <p:cTn id="59" dur="500" fill="hold"/>
                                        <p:tgtEl>
                                          <p:spTgt spid="1048822"/>
                                        </p:tgtEl>
                                        <p:attrNameLst>
                                          <p:attrName>ppt_x</p:attrName>
                                        </p:attrNameLst>
                                      </p:cBhvr>
                                      <p:tavLst>
                                        <p:tav tm="0">
                                          <p:val>
                                            <p:strVal val="#ppt_x"/>
                                          </p:val>
                                        </p:tav>
                                        <p:tav tm="100000">
                                          <p:val>
                                            <p:strVal val="#ppt_x"/>
                                          </p:val>
                                        </p:tav>
                                      </p:tavLst>
                                    </p:anim>
                                    <p:anim calcmode="lin" valueType="num">
                                      <p:cBhvr additive="base">
                                        <p:cTn id="60" dur="500" fill="hold"/>
                                        <p:tgtEl>
                                          <p:spTgt spid="10488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048812"/>
                                        </p:tgtEl>
                                        <p:attrNameLst>
                                          <p:attrName>style.visibility</p:attrName>
                                        </p:attrNameLst>
                                      </p:cBhvr>
                                      <p:to>
                                        <p:strVal val="visible"/>
                                      </p:to>
                                    </p:set>
                                    <p:anim calcmode="lin" valueType="num">
                                      <p:cBhvr additive="base">
                                        <p:cTn id="63" dur="500" fill="hold"/>
                                        <p:tgtEl>
                                          <p:spTgt spid="1048812"/>
                                        </p:tgtEl>
                                        <p:attrNameLst>
                                          <p:attrName>ppt_x</p:attrName>
                                        </p:attrNameLst>
                                      </p:cBhvr>
                                      <p:tavLst>
                                        <p:tav tm="0">
                                          <p:val>
                                            <p:strVal val="#ppt_x"/>
                                          </p:val>
                                        </p:tav>
                                        <p:tav tm="100000">
                                          <p:val>
                                            <p:strVal val="#ppt_x"/>
                                          </p:val>
                                        </p:tav>
                                      </p:tavLst>
                                    </p:anim>
                                    <p:anim calcmode="lin" valueType="num">
                                      <p:cBhvr additive="base">
                                        <p:cTn id="64" dur="500" fill="hold"/>
                                        <p:tgtEl>
                                          <p:spTgt spid="10488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048814"/>
                                        </p:tgtEl>
                                        <p:attrNameLst>
                                          <p:attrName>style.visibility</p:attrName>
                                        </p:attrNameLst>
                                      </p:cBhvr>
                                      <p:to>
                                        <p:strVal val="visible"/>
                                      </p:to>
                                    </p:set>
                                    <p:anim calcmode="lin" valueType="num">
                                      <p:cBhvr additive="base">
                                        <p:cTn id="67" dur="500" fill="hold"/>
                                        <p:tgtEl>
                                          <p:spTgt spid="1048814"/>
                                        </p:tgtEl>
                                        <p:attrNameLst>
                                          <p:attrName>ppt_x</p:attrName>
                                        </p:attrNameLst>
                                      </p:cBhvr>
                                      <p:tavLst>
                                        <p:tav tm="0">
                                          <p:val>
                                            <p:strVal val="#ppt_x"/>
                                          </p:val>
                                        </p:tav>
                                        <p:tav tm="100000">
                                          <p:val>
                                            <p:strVal val="#ppt_x"/>
                                          </p:val>
                                        </p:tav>
                                      </p:tavLst>
                                    </p:anim>
                                    <p:anim calcmode="lin" valueType="num">
                                      <p:cBhvr additive="base">
                                        <p:cTn id="68" dur="500" fill="hold"/>
                                        <p:tgtEl>
                                          <p:spTgt spid="10488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blinds(horizontal)">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6" grpId="0"/>
      <p:bldP spid="4" grpId="0" bldLvl="0" animBg="1"/>
      <p:bldP spid="1048806" grpId="0" animBg="1"/>
      <p:bldP spid="1048808" grpId="0" animBg="1"/>
      <p:bldP spid="1048820" grpId="0"/>
      <p:bldP spid="1048809" grpId="0" animBg="1"/>
      <p:bldP spid="1048818" grpId="0"/>
      <p:bldP spid="1048811" grpId="0" animBg="1"/>
      <p:bldP spid="1048822" grpId="0"/>
      <p:bldP spid="1048812" grpId="0" animBg="1"/>
      <p:bldP spid="10488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892" name="矩形 9"/>
          <p:cNvSpPr txBox="1"/>
          <p:nvPr/>
        </p:nvSpPr>
        <p:spPr>
          <a:xfrm>
            <a:off x="1129030" y="1356360"/>
            <a:ext cx="4534535" cy="1169035"/>
          </a:xfrm>
          <a:prstGeom prst="rect">
            <a:avLst/>
          </a:prstGeom>
          <a:ln w="12700">
            <a:miter lim="400000"/>
          </a:ln>
        </p:spPr>
        <p:txBody>
          <a:bodyPr wrap="square" lIns="45718" tIns="45718" rIns="45718" bIns="45718">
            <a:spAutoFit/>
          </a:bodyPr>
          <a:lstStyle>
            <a:lvl1pPr>
              <a:lnSpc>
                <a:spcPct val="130000"/>
              </a:lnSpc>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800"/>
              <a:t>我们可以将我们</a:t>
            </a:r>
            <a:r>
              <a:rPr lang="zh-CN" sz="1800"/>
              <a:t>已加密</a:t>
            </a:r>
            <a:r>
              <a:rPr sz="1800"/>
              <a:t>的Office文档打包为</a:t>
            </a:r>
            <a:r>
              <a:rPr lang="en-US" sz="1800"/>
              <a:t>RAR</a:t>
            </a:r>
            <a:r>
              <a:rPr sz="1800"/>
              <a:t>压缩包，与此同时给压缩包加上访问密码</a:t>
            </a:r>
            <a:r>
              <a:rPr lang="zh-CN" sz="1800"/>
              <a:t>，以提高文档的安全性</a:t>
            </a:r>
            <a:r>
              <a:rPr sz="1800"/>
              <a:t>。</a:t>
            </a:r>
            <a:endParaRPr sz="1800"/>
          </a:p>
        </p:txBody>
      </p:sp>
      <p:sp>
        <p:nvSpPr>
          <p:cNvPr id="1048894" name="矩形 11"/>
          <p:cNvSpPr txBox="1"/>
          <p:nvPr/>
        </p:nvSpPr>
        <p:spPr>
          <a:xfrm>
            <a:off x="1016000" y="3903980"/>
            <a:ext cx="4547235" cy="2088515"/>
          </a:xfrm>
          <a:prstGeom prst="rect">
            <a:avLst/>
          </a:prstGeom>
          <a:ln w="12700">
            <a:miter lim="400000"/>
          </a:ln>
        </p:spPr>
        <p:txBody>
          <a:bodyPr wrap="square" lIns="45718" tIns="45718" rIns="45718" bIns="45718">
            <a:spAutoFit/>
          </a:bodyPr>
          <a:lstStyle>
            <a:lvl1pPr>
              <a:lnSpc>
                <a:spcPct val="130000"/>
              </a:lnSpc>
              <a:defRPr sz="12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sz="1800"/>
          </a:p>
          <a:p>
            <a:r>
              <a:rPr lang="en-US" sz="2800" b="1"/>
              <a:t>·</a:t>
            </a:r>
            <a:r>
              <a:rPr sz="1800"/>
              <a:t>之后没</a:t>
            </a:r>
            <a:r>
              <a:rPr lang="zh-CN" sz="1800"/>
              <a:t>输入</a:t>
            </a:r>
            <a:r>
              <a:rPr sz="1800"/>
              <a:t>密码，就无法查看该压缩包中的Office文档了。这样在下次打开该文件时就会出现密码框，只有正确输入密码才可以</a:t>
            </a:r>
            <a:r>
              <a:rPr lang="zh-CN" sz="1800"/>
              <a:t>解压</a:t>
            </a:r>
            <a:r>
              <a:rPr sz="1800"/>
              <a:t>文件</a:t>
            </a:r>
            <a:r>
              <a:rPr lang="zh-CN" sz="1800"/>
              <a:t>，查看加密的文档</a:t>
            </a:r>
            <a:r>
              <a:rPr sz="1800"/>
              <a:t>。</a:t>
            </a:r>
            <a:endParaRPr sz="1800"/>
          </a:p>
        </p:txBody>
      </p:sp>
      <p:pic>
        <p:nvPicPr>
          <p:cNvPr id="1" name="图片 0" descr="屏幕截图(15)"/>
          <p:cNvPicPr>
            <a:picLocks noChangeAspect="1"/>
          </p:cNvPicPr>
          <p:nvPr/>
        </p:nvPicPr>
        <p:blipFill>
          <a:blip r:embed="rId1"/>
          <a:stretch>
            <a:fillRect/>
          </a:stretch>
        </p:blipFill>
        <p:spPr>
          <a:xfrm>
            <a:off x="6849745" y="1904365"/>
            <a:ext cx="3526155" cy="3462020"/>
          </a:xfrm>
          <a:prstGeom prst="rect">
            <a:avLst/>
          </a:prstGeom>
        </p:spPr>
      </p:pic>
      <p:pic>
        <p:nvPicPr>
          <p:cNvPr id="2" name="图片 1" descr="屏幕截图(14)"/>
          <p:cNvPicPr>
            <a:picLocks noChangeAspect="1"/>
          </p:cNvPicPr>
          <p:nvPr/>
        </p:nvPicPr>
        <p:blipFill>
          <a:blip r:embed="rId2"/>
          <a:stretch>
            <a:fillRect/>
          </a:stretch>
        </p:blipFill>
        <p:spPr>
          <a:xfrm>
            <a:off x="6986270" y="1816735"/>
            <a:ext cx="3556000" cy="3086100"/>
          </a:xfrm>
          <a:prstGeom prst="rect">
            <a:avLst/>
          </a:prstGeom>
        </p:spPr>
      </p:pic>
      <p:pic>
        <p:nvPicPr>
          <p:cNvPr id="3" name="图片 2" descr="屏幕截图(13)"/>
          <p:cNvPicPr>
            <a:picLocks noChangeAspect="1"/>
          </p:cNvPicPr>
          <p:nvPr/>
        </p:nvPicPr>
        <p:blipFill>
          <a:blip r:embed="rId3"/>
          <a:stretch>
            <a:fillRect/>
          </a:stretch>
        </p:blipFill>
        <p:spPr>
          <a:xfrm>
            <a:off x="6304915" y="1976755"/>
            <a:ext cx="4918710" cy="3467100"/>
          </a:xfrm>
          <a:prstGeom prst="rect">
            <a:avLst/>
          </a:prstGeom>
        </p:spPr>
      </p:pic>
      <p:pic>
        <p:nvPicPr>
          <p:cNvPr id="4" name="图片 3" descr="屏幕截图(12)"/>
          <p:cNvPicPr>
            <a:picLocks noChangeAspect="1"/>
          </p:cNvPicPr>
          <p:nvPr/>
        </p:nvPicPr>
        <p:blipFill>
          <a:blip r:embed="rId4"/>
          <a:stretch>
            <a:fillRect/>
          </a:stretch>
        </p:blipFill>
        <p:spPr>
          <a:xfrm>
            <a:off x="6127115" y="2525395"/>
            <a:ext cx="5274310" cy="2219960"/>
          </a:xfrm>
          <a:prstGeom prst="rect">
            <a:avLst/>
          </a:prstGeom>
        </p:spPr>
      </p:pic>
      <p:sp>
        <p:nvSpPr>
          <p:cNvPr id="1048804" name="文本占位符 1"/>
          <p:cNvSpPr txBox="1"/>
          <p:nvPr>
            <p:ph type="body" sz="quarter" idx="1"/>
          </p:nvPr>
        </p:nvSpPr>
        <p:spPr>
          <a:xfrm>
            <a:off x="1015260" y="350600"/>
            <a:ext cx="5601366" cy="529571"/>
          </a:xfrm>
          <a:prstGeom prst="rect">
            <a:avLst/>
          </a:prstGeom>
        </p:spPr>
        <p:txBody>
          <a:bodyPr>
            <a:normAutofit/>
          </a:bodyPr>
          <a:p>
            <a:pPr marL="0" indent="0">
              <a:buNone/>
            </a:pPr>
            <a:r>
              <a:rPr lang="en-US" altLang="zh-CN" sz="2400" b="1">
                <a:latin typeface="微软雅黑" panose="020B0503020204020204" charset="-122"/>
                <a:ea typeface="微软雅黑" panose="020B0503020204020204" charset="-122"/>
                <a:cs typeface="微软雅黑" panose="020B0503020204020204" charset="-122"/>
              </a:rPr>
              <a:t>Word</a:t>
            </a:r>
            <a:r>
              <a:rPr lang="zh-CN" altLang="en-US" sz="2400" b="1">
                <a:latin typeface="微软雅黑" panose="020B0503020204020204" charset="-122"/>
                <a:ea typeface="微软雅黑" panose="020B0503020204020204" charset="-122"/>
                <a:cs typeface="微软雅黑" panose="020B0503020204020204" charset="-122"/>
              </a:rPr>
              <a:t>与</a:t>
            </a:r>
            <a:r>
              <a:rPr lang="en-US" altLang="zh-CN" sz="2400" b="1">
                <a:latin typeface="微软雅黑" panose="020B0503020204020204" charset="-122"/>
                <a:ea typeface="微软雅黑" panose="020B0503020204020204" charset="-122"/>
                <a:cs typeface="微软雅黑" panose="020B0503020204020204" charset="-122"/>
              </a:rPr>
              <a:t>Excel</a:t>
            </a:r>
            <a:r>
              <a:rPr lang="zh-CN" altLang="en-US" sz="2400" b="1">
                <a:latin typeface="微软雅黑" panose="020B0503020204020204" charset="-122"/>
                <a:ea typeface="微软雅黑" panose="020B0503020204020204" charset="-122"/>
                <a:cs typeface="微软雅黑" panose="020B0503020204020204" charset="-122"/>
              </a:rPr>
              <a:t>文档加密方法（</a:t>
            </a:r>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endParaRPr lang="zh-CN" altLang="en-US" sz="24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784350" y="797560"/>
            <a:ext cx="3591560" cy="36703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b="1">
                <a:sym typeface="+mn-ea"/>
              </a:rPr>
              <a:t>以</a:t>
            </a:r>
            <a:r>
              <a:rPr lang="en-US" b="1">
                <a:sym typeface="+mn-ea"/>
              </a:rPr>
              <a:t>WinRAR</a:t>
            </a:r>
            <a:r>
              <a:rPr b="1">
                <a:sym typeface="+mn-ea"/>
              </a:rPr>
              <a:t>为例</a:t>
            </a:r>
            <a:endParaRPr kumimoji="0" lang="zh-CN" altLang="en-US" sz="1800" b="1" i="0" u="none" strike="noStrike" cap="none" spc="0" normalizeH="0" baseline="0">
              <a:ln>
                <a:noFill/>
              </a:ln>
              <a:solidFill>
                <a:srgbClr val="000000"/>
              </a:solidFill>
              <a:effectLst/>
              <a:latin typeface="+mj-lt"/>
              <a:ea typeface="+mj-ea"/>
              <a:cs typeface="+mj-cs"/>
              <a:sym typeface="Calibri" panose="020F0502020204030204"/>
            </a:endParaRPr>
          </a:p>
        </p:txBody>
      </p:sp>
      <p:sp>
        <p:nvSpPr>
          <p:cNvPr id="7" name="文本框 6"/>
          <p:cNvSpPr txBox="1"/>
          <p:nvPr/>
        </p:nvSpPr>
        <p:spPr>
          <a:xfrm>
            <a:off x="1129030" y="2667635"/>
            <a:ext cx="4004310" cy="64389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lang="en-US">
                <a:latin typeface="微软雅黑" panose="020B0503020204020204" charset="-122"/>
                <a:ea typeface="微软雅黑" panose="020B0503020204020204" charset="-122"/>
                <a:cs typeface="微软雅黑" panose="020B0503020204020204" charset="-122"/>
                <a:sym typeface="+mn-ea"/>
              </a:rPr>
              <a:t>1.</a:t>
            </a:r>
            <a:r>
              <a:rPr>
                <a:latin typeface="微软雅黑" panose="020B0503020204020204" charset="-122"/>
                <a:ea typeface="微软雅黑" panose="020B0503020204020204" charset="-122"/>
                <a:cs typeface="微软雅黑" panose="020B0503020204020204" charset="-122"/>
                <a:sym typeface="+mn-ea"/>
              </a:rPr>
              <a:t>右击文档并选择“添加到压缩文件”</a:t>
            </a:r>
            <a:endParaRPr>
              <a:sym typeface="+mn-ea"/>
            </a:endParaRPr>
          </a:p>
          <a:p>
            <a:pPr marL="0" marR="0" indent="0" algn="l" defTabSz="91313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latin typeface="+mj-lt"/>
              <a:ea typeface="+mj-ea"/>
              <a:cs typeface="+mj-cs"/>
              <a:sym typeface="Calibri" panose="020F0502020204030204"/>
            </a:endParaRPr>
          </a:p>
        </p:txBody>
      </p:sp>
      <p:sp>
        <p:nvSpPr>
          <p:cNvPr id="8" name="文本框 7"/>
          <p:cNvSpPr txBox="1"/>
          <p:nvPr/>
        </p:nvSpPr>
        <p:spPr>
          <a:xfrm>
            <a:off x="1141730" y="3107055"/>
            <a:ext cx="4234180" cy="64389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lang="en-US">
                <a:latin typeface="微软雅黑" panose="020B0503020204020204" charset="-122"/>
                <a:ea typeface="微软雅黑" panose="020B0503020204020204" charset="-122"/>
                <a:cs typeface="微软雅黑" panose="020B0503020204020204" charset="-122"/>
                <a:sym typeface="+mn-ea"/>
              </a:rPr>
              <a:t>2.</a:t>
            </a:r>
            <a:r>
              <a:rPr>
                <a:latin typeface="微软雅黑" panose="020B0503020204020204" charset="-122"/>
                <a:ea typeface="微软雅黑" panose="020B0503020204020204" charset="-122"/>
                <a:cs typeface="微软雅黑" panose="020B0503020204020204" charset="-122"/>
                <a:sym typeface="+mn-ea"/>
              </a:rPr>
              <a:t>之后在压缩文件设置窗口中，选择“</a:t>
            </a:r>
            <a:r>
              <a:rPr lang="zh-CN">
                <a:latin typeface="微软雅黑" panose="020B0503020204020204" charset="-122"/>
                <a:ea typeface="微软雅黑" panose="020B0503020204020204" charset="-122"/>
                <a:cs typeface="微软雅黑" panose="020B0503020204020204" charset="-122"/>
                <a:sym typeface="+mn-ea"/>
              </a:rPr>
              <a:t>设置</a:t>
            </a:r>
            <a:r>
              <a:rPr>
                <a:latin typeface="微软雅黑" panose="020B0503020204020204" charset="-122"/>
                <a:ea typeface="微软雅黑" panose="020B0503020204020204" charset="-122"/>
                <a:cs typeface="微软雅黑" panose="020B0503020204020204" charset="-122"/>
                <a:sym typeface="+mn-ea"/>
              </a:rPr>
              <a:t>密码”选项卡</a:t>
            </a:r>
            <a:endParaRPr kumimoji="0" lang="zh-CN" altLang="en-US" sz="18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Calibri" panose="020F0502020204030204"/>
            </a:endParaRPr>
          </a:p>
        </p:txBody>
      </p:sp>
      <p:sp>
        <p:nvSpPr>
          <p:cNvPr id="9" name="文本框 8"/>
          <p:cNvSpPr txBox="1"/>
          <p:nvPr/>
        </p:nvSpPr>
        <p:spPr>
          <a:xfrm>
            <a:off x="1172210" y="3750945"/>
            <a:ext cx="4234180" cy="64389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lang="en-US">
                <a:latin typeface="微软雅黑" panose="020B0503020204020204" charset="-122"/>
                <a:ea typeface="微软雅黑" panose="020B0503020204020204" charset="-122"/>
                <a:cs typeface="微软雅黑" panose="020B0503020204020204" charset="-122"/>
                <a:sym typeface="+mn-ea"/>
              </a:rPr>
              <a:t>3.</a:t>
            </a:r>
            <a:r>
              <a:rPr>
                <a:latin typeface="微软雅黑" panose="020B0503020204020204" charset="-122"/>
                <a:ea typeface="微软雅黑" panose="020B0503020204020204" charset="-122"/>
                <a:cs typeface="微软雅黑" panose="020B0503020204020204" charset="-122"/>
                <a:sym typeface="+mn-ea"/>
              </a:rPr>
              <a:t>输入压缩包的打开密码，确认之后开始压缩即可。</a:t>
            </a:r>
            <a:endParaRPr kumimoji="0" lang="zh-CN" altLang="en-US" sz="18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892"/>
                                        </p:tgtEl>
                                        <p:attrNameLst>
                                          <p:attrName>style.visibility</p:attrName>
                                        </p:attrNameLst>
                                      </p:cBhvr>
                                      <p:to>
                                        <p:strVal val="visible"/>
                                      </p:to>
                                    </p:set>
                                    <p:anim calcmode="lin" valueType="num">
                                      <p:cBhvr additive="base">
                                        <p:cTn id="7" dur="500" fill="hold"/>
                                        <p:tgtEl>
                                          <p:spTgt spid="1048892"/>
                                        </p:tgtEl>
                                        <p:attrNameLst>
                                          <p:attrName>ppt_x</p:attrName>
                                        </p:attrNameLst>
                                      </p:cBhvr>
                                      <p:tavLst>
                                        <p:tav tm="0">
                                          <p:val>
                                            <p:strVal val="#ppt_x"/>
                                          </p:val>
                                        </p:tav>
                                        <p:tav tm="100000">
                                          <p:val>
                                            <p:strVal val="#ppt_x"/>
                                          </p:val>
                                        </p:tav>
                                      </p:tavLst>
                                    </p:anim>
                                    <p:anim calcmode="lin" valueType="num">
                                      <p:cBhvr additive="base">
                                        <p:cTn id="8" dur="500" fill="hold"/>
                                        <p:tgtEl>
                                          <p:spTgt spid="10488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2" presetClass="exit" presetSubtype="4" fill="hold" nodeType="withEffect">
                                  <p:stCondLst>
                                    <p:cond delay="0"/>
                                  </p:stCondLst>
                                  <p:childTnLst>
                                    <p:anim calcmode="lin" valueType="num">
                                      <p:cBhvr additive="base">
                                        <p:cTn id="23" dur="500"/>
                                        <p:tgtEl>
                                          <p:spTgt spid="4"/>
                                        </p:tgtEl>
                                        <p:attrNameLst>
                                          <p:attrName>ppt_y</p:attrName>
                                        </p:attrNameLst>
                                      </p:cBhvr>
                                      <p:tavLst>
                                        <p:tav tm="0">
                                          <p:val>
                                            <p:strVal val="#ppt_y"/>
                                          </p:val>
                                        </p:tav>
                                        <p:tav tm="100000">
                                          <p:val>
                                            <p:strVal val="#ppt_y+#ppt_h*1.125000"/>
                                          </p:val>
                                        </p:tav>
                                      </p:tavLst>
                                    </p:anim>
                                    <p:animEffect transition="out" filter="wipe(down)">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2" presetClass="exit" presetSubtype="4" fill="hold" nodeType="withEffect">
                                  <p:stCondLst>
                                    <p:cond delay="0"/>
                                  </p:stCondLst>
                                  <p:childTnLst>
                                    <p:anim calcmode="lin" valueType="num">
                                      <p:cBhvr additive="base">
                                        <p:cTn id="35" dur="500"/>
                                        <p:tgtEl>
                                          <p:spTgt spid="3"/>
                                        </p:tgtEl>
                                        <p:attrNameLst>
                                          <p:attrName>ppt_y</p:attrName>
                                        </p:attrNameLst>
                                      </p:cBhvr>
                                      <p:tavLst>
                                        <p:tav tm="0">
                                          <p:val>
                                            <p:strVal val="#ppt_y"/>
                                          </p:val>
                                        </p:tav>
                                        <p:tav tm="100000">
                                          <p:val>
                                            <p:strVal val="#ppt_y+#ppt_h*1.125000"/>
                                          </p:val>
                                        </p:tav>
                                      </p:tavLst>
                                    </p:anim>
                                    <p:animEffect transition="out" filter="wipe(down)">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48894"/>
                                        </p:tgtEl>
                                        <p:attrNameLst>
                                          <p:attrName>style.visibility</p:attrName>
                                        </p:attrNameLst>
                                      </p:cBhvr>
                                      <p:to>
                                        <p:strVal val="visible"/>
                                      </p:to>
                                    </p:set>
                                    <p:animEffect transition="in" filter="fade">
                                      <p:cBhvr>
                                        <p:cTn id="45" dur="500"/>
                                        <p:tgtEl>
                                          <p:spTgt spid="1048894"/>
                                        </p:tgtEl>
                                      </p:cBhvr>
                                    </p:animEffect>
                                  </p:childTnLst>
                                </p:cTn>
                              </p:par>
                              <p:par>
                                <p:cTn id="46" presetID="12" presetClass="exit" presetSubtype="4" fill="hold" nodeType="withEffect">
                                  <p:stCondLst>
                                    <p:cond delay="0"/>
                                  </p:stCondLst>
                                  <p:childTnLst>
                                    <p:anim calcmode="lin" valueType="num">
                                      <p:cBhvr additive="base">
                                        <p:cTn id="47" dur="500"/>
                                        <p:tgtEl>
                                          <p:spTgt spid="2"/>
                                        </p:tgtEl>
                                        <p:attrNameLst>
                                          <p:attrName>ppt_y</p:attrName>
                                        </p:attrNameLst>
                                      </p:cBhvr>
                                      <p:tavLst>
                                        <p:tav tm="0">
                                          <p:val>
                                            <p:strVal val="#ppt_y"/>
                                          </p:val>
                                        </p:tav>
                                        <p:tav tm="100000">
                                          <p:val>
                                            <p:strVal val="#ppt_y+#ppt_h*1.125000"/>
                                          </p:val>
                                        </p:tav>
                                      </p:tavLst>
                                    </p:anim>
                                    <p:animEffect transition="out" filter="wipe(down)">
                                      <p:cBhvr>
                                        <p:cTn id="48" dur="500"/>
                                        <p:tgtEl>
                                          <p:spTgt spid="2"/>
                                        </p:tgtEl>
                                      </p:cBhvr>
                                    </p:animEffect>
                                    <p:set>
                                      <p:cBhvr>
                                        <p:cTn id="49" dur="1" fill="hold">
                                          <p:stCondLst>
                                            <p:cond delay="499"/>
                                          </p:stCondLst>
                                        </p:cTn>
                                        <p:tgtEl>
                                          <p:spTgt spid="2"/>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
                                        </p:tgtEl>
                                        <p:attrNameLst>
                                          <p:attrName>style.visibility</p:attrName>
                                        </p:attrNameLst>
                                      </p:cBhvr>
                                      <p:to>
                                        <p:strVal val="visible"/>
                                      </p:to>
                                    </p:set>
                                    <p:animEffect transition="in" filter="fade">
                                      <p:cBhvr>
                                        <p:cTn id="52" dur="5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2" grpId="0"/>
      <p:bldP spid="7" grpId="1" animBg="1"/>
      <p:bldP spid="8" grpId="0" animBg="1"/>
      <p:bldP spid="9" grpId="0" animBg="1"/>
      <p:bldP spid="10488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59" name="文本占位符 1"/>
          <p:cNvSpPr txBox="1"/>
          <p:nvPr>
            <p:ph type="body" sz="quarter" idx="1"/>
          </p:nvPr>
        </p:nvSpPr>
        <p:spPr>
          <a:xfrm>
            <a:off x="1713832" y="236936"/>
            <a:ext cx="5601370" cy="529569"/>
          </a:xfrm>
          <a:prstGeom prst="rect">
            <a:avLst/>
          </a:prstGeom>
        </p:spPr>
        <p:txBody>
          <a:bodyPr/>
          <a:p>
            <a:r>
              <a:rPr lang="en-US" altLang="zh-CN">
                <a:sym typeface="+mn-ea"/>
              </a:rPr>
              <a:t>Word</a:t>
            </a:r>
            <a:r>
              <a:rPr lang="zh-CN" altLang="en-US">
                <a:sym typeface="+mn-ea"/>
              </a:rPr>
              <a:t>与</a:t>
            </a:r>
            <a:r>
              <a:rPr lang="en-US" altLang="zh-CN">
                <a:sym typeface="+mn-ea"/>
              </a:rPr>
              <a:t>Excel</a:t>
            </a:r>
            <a:r>
              <a:rPr lang="zh-CN" altLang="en-US">
                <a:sym typeface="+mn-ea"/>
              </a:rPr>
              <a:t>文档破解方法</a:t>
            </a:r>
            <a:endParaRPr lang="zh-CN" altLang="en-US">
              <a:sym typeface="+mn-ea"/>
            </a:endParaRPr>
          </a:p>
        </p:txBody>
      </p:sp>
      <p:grpSp>
        <p:nvGrpSpPr>
          <p:cNvPr id="89" name="组 58"/>
          <p:cNvGrpSpPr/>
          <p:nvPr/>
        </p:nvGrpSpPr>
        <p:grpSpPr>
          <a:xfrm>
            <a:off x="1713865" y="1499870"/>
            <a:ext cx="3898265" cy="2435860"/>
            <a:chOff x="-1" y="0"/>
            <a:chExt cx="3898113" cy="1704427"/>
          </a:xfrm>
        </p:grpSpPr>
        <p:sp>
          <p:nvSpPr>
            <p:cNvPr id="1048760" name="矩形 15"/>
            <p:cNvSpPr/>
            <p:nvPr/>
          </p:nvSpPr>
          <p:spPr>
            <a:xfrm>
              <a:off x="-1" y="-1"/>
              <a:ext cx="3898114" cy="1704429"/>
            </a:xfrm>
            <a:prstGeom prst="rect">
              <a:avLst/>
            </a:prstGeom>
            <a:solidFill>
              <a:srgbClr val="FFFFFF"/>
            </a:solidFill>
            <a:ln w="19050" cap="flat">
              <a:solidFill>
                <a:schemeClr val="accent3"/>
              </a:solidFill>
              <a:prstDash val="solid"/>
              <a:miter lim="8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61" name="矩形 16"/>
            <p:cNvSpPr/>
            <p:nvPr/>
          </p:nvSpPr>
          <p:spPr>
            <a:xfrm>
              <a:off x="-2" y="-1"/>
              <a:ext cx="1007040" cy="1704429"/>
            </a:xfrm>
            <a:prstGeom prst="rect">
              <a:avLst/>
            </a:prstGeom>
            <a:solidFill>
              <a:schemeClr val="accent3"/>
            </a:solidFill>
            <a:ln w="12700" cap="flat">
              <a:noFill/>
              <a:miter lim="4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grpSp>
      <p:sp>
        <p:nvSpPr>
          <p:cNvPr id="1048763" name="矩形 19"/>
          <p:cNvSpPr txBox="1"/>
          <p:nvPr/>
        </p:nvSpPr>
        <p:spPr>
          <a:xfrm>
            <a:off x="2975656" y="1683885"/>
            <a:ext cx="2381502" cy="2247900"/>
          </a:xfrm>
          <a:prstGeom prst="rect">
            <a:avLst/>
          </a:prstGeom>
          <a:ln w="12700">
            <a:miter lim="400000"/>
          </a:ln>
        </p:spPr>
        <p:txBody>
          <a:bodyPr lIns="45718" tIns="45718" rIns="45718" bIns="45718">
            <a:spAutoFit/>
          </a:bodyPr>
          <a:lstStyle>
            <a:lvl1pPr defTabSz="608965">
              <a:lnSpc>
                <a:spcPct val="130000"/>
              </a:lnSpc>
              <a:defRPr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a:solidFill>
                  <a:schemeClr val="tx1"/>
                </a:solidFill>
                <a:sym typeface="+mn-ea"/>
              </a:rPr>
              <a:t>(1)</a:t>
            </a:r>
            <a:r>
              <a:rPr lang="zh-CN">
                <a:solidFill>
                  <a:schemeClr val="tx1"/>
                </a:solidFill>
                <a:sym typeface="+mn-ea"/>
              </a:rPr>
              <a:t>进入该</a:t>
            </a:r>
            <a:r>
              <a:rPr>
                <a:solidFill>
                  <a:schemeClr val="tx1"/>
                </a:solidFill>
                <a:sym typeface="+mn-ea"/>
              </a:rPr>
              <a:t>软件的主界面，首先单击主界面中</a:t>
            </a:r>
            <a:r>
              <a:rPr lang="zh-CN">
                <a:solidFill>
                  <a:schemeClr val="tx1"/>
                </a:solidFill>
                <a:sym typeface="+mn-ea"/>
              </a:rPr>
              <a:t>的</a:t>
            </a:r>
            <a:r>
              <a:rPr>
                <a:solidFill>
                  <a:schemeClr val="tx1"/>
                </a:solidFill>
                <a:sym typeface="+mn-ea"/>
              </a:rPr>
              <a:t>[Word/Excell</a:t>
            </a:r>
            <a:r>
              <a:rPr lang="en-US">
                <a:solidFill>
                  <a:schemeClr val="tx1"/>
                </a:solidFill>
                <a:sym typeface="+mn-ea"/>
              </a:rPr>
              <a:t>]</a:t>
            </a:r>
            <a:r>
              <a:rPr>
                <a:solidFill>
                  <a:schemeClr val="tx1"/>
                </a:solidFill>
                <a:sym typeface="+mn-ea"/>
              </a:rPr>
              <a:t>标签进入Word/Excel破解界面</a:t>
            </a:r>
            <a:r>
              <a:rPr lang="zh-CN">
                <a:solidFill>
                  <a:schemeClr val="tx1"/>
                </a:solidFill>
                <a:sym typeface="+mn-ea"/>
              </a:rPr>
              <a:t>。</a:t>
            </a:r>
            <a:endParaRPr lang="zh-CN">
              <a:solidFill>
                <a:schemeClr val="tx1"/>
              </a:solidFill>
            </a:endParaRPr>
          </a:p>
          <a:p/>
        </p:txBody>
      </p:sp>
      <p:sp>
        <p:nvSpPr>
          <p:cNvPr id="1048764" name="椭圆 14"/>
          <p:cNvSpPr/>
          <p:nvPr/>
        </p:nvSpPr>
        <p:spPr>
          <a:xfrm>
            <a:off x="5383776" y="3667994"/>
            <a:ext cx="445031" cy="445031"/>
          </a:xfrm>
          <a:prstGeom prst="ellipse">
            <a:avLst/>
          </a:prstGeom>
          <a:solidFill>
            <a:schemeClr val="accent3"/>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65" name="文本框 21"/>
          <p:cNvSpPr txBox="1"/>
          <p:nvPr/>
        </p:nvSpPr>
        <p:spPr>
          <a:xfrm>
            <a:off x="1789490" y="1977857"/>
            <a:ext cx="855721" cy="1336039"/>
          </a:xfrm>
          <a:prstGeom prst="rect">
            <a:avLst/>
          </a:prstGeom>
          <a:ln w="12700">
            <a:miter lim="400000"/>
          </a:ln>
        </p:spPr>
        <p:txBody>
          <a:bodyPr wrap="none" lIns="45718" tIns="45718" rIns="45718" bIns="45718" anchor="ctr">
            <a:spAutoFit/>
          </a:bodyPr>
          <a:lstStyle>
            <a:lvl1pPr algn="ctr">
              <a:defRPr sz="80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A</a:t>
            </a:r>
          </a:p>
        </p:txBody>
      </p:sp>
      <p:grpSp>
        <p:nvGrpSpPr>
          <p:cNvPr id="90" name="组 59"/>
          <p:cNvGrpSpPr/>
          <p:nvPr/>
        </p:nvGrpSpPr>
        <p:grpSpPr>
          <a:xfrm>
            <a:off x="6195695" y="1499870"/>
            <a:ext cx="4620260" cy="1431290"/>
            <a:chOff x="0" y="0"/>
            <a:chExt cx="3898114" cy="1704427"/>
          </a:xfrm>
        </p:grpSpPr>
        <p:sp>
          <p:nvSpPr>
            <p:cNvPr id="1048766" name="矩形 30"/>
            <p:cNvSpPr/>
            <p:nvPr/>
          </p:nvSpPr>
          <p:spPr>
            <a:xfrm flipH="1">
              <a:off x="-1" y="-1"/>
              <a:ext cx="3898114" cy="1704429"/>
            </a:xfrm>
            <a:prstGeom prst="rect">
              <a:avLst/>
            </a:prstGeom>
            <a:solidFill>
              <a:srgbClr val="FFFFFF"/>
            </a:solidFill>
            <a:ln w="19050" cap="flat">
              <a:solidFill>
                <a:schemeClr val="accent1"/>
              </a:solidFill>
              <a:prstDash val="solid"/>
              <a:miter lim="8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67" name="矩形 31"/>
            <p:cNvSpPr/>
            <p:nvPr/>
          </p:nvSpPr>
          <p:spPr>
            <a:xfrm flipH="1">
              <a:off x="2891073" y="-1"/>
              <a:ext cx="1007041" cy="1704429"/>
            </a:xfrm>
            <a:prstGeom prst="rect">
              <a:avLst/>
            </a:prstGeom>
            <a:solidFill>
              <a:schemeClr val="accent1"/>
            </a:solidFill>
            <a:ln w="12700" cap="flat">
              <a:noFill/>
              <a:miter lim="4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grpSp>
      <p:sp>
        <p:nvSpPr>
          <p:cNvPr id="1048769" name="矩形 29"/>
          <p:cNvSpPr txBox="1"/>
          <p:nvPr/>
        </p:nvSpPr>
        <p:spPr>
          <a:xfrm>
            <a:off x="6450330" y="1595120"/>
            <a:ext cx="2622550" cy="1528445"/>
          </a:xfrm>
          <a:prstGeom prst="rect">
            <a:avLst/>
          </a:prstGeom>
          <a:ln w="12700">
            <a:miter lim="400000"/>
          </a:ln>
        </p:spPr>
        <p:txBody>
          <a:bodyPr wrap="square" lIns="45718" tIns="45718" rIns="45718" bIns="45718">
            <a:spAutoFit/>
          </a:bodyPr>
          <a:lstStyle>
            <a:lvl1pPr defTabSz="608965">
              <a:lnSpc>
                <a:spcPct val="130000"/>
              </a:lnSpc>
              <a:defRPr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a:solidFill>
                  <a:schemeClr val="tx1"/>
                </a:solidFill>
                <a:sym typeface="+mn-ea"/>
              </a:rPr>
              <a:t>(2)单击界面中的[浏览]按钮，在弹出窗口中选择想要破解的文档</a:t>
            </a:r>
            <a:r>
              <a:rPr lang="zh-CN">
                <a:solidFill>
                  <a:schemeClr val="tx1"/>
                </a:solidFill>
                <a:sym typeface="+mn-ea"/>
              </a:rPr>
              <a:t>。</a:t>
            </a:r>
            <a:endParaRPr>
              <a:solidFill>
                <a:schemeClr val="tx1"/>
              </a:solidFill>
            </a:endParaRPr>
          </a:p>
          <a:p/>
        </p:txBody>
      </p:sp>
      <p:sp>
        <p:nvSpPr>
          <p:cNvPr id="1048770" name="椭圆 25"/>
          <p:cNvSpPr/>
          <p:nvPr/>
        </p:nvSpPr>
        <p:spPr>
          <a:xfrm flipH="1">
            <a:off x="6005317" y="2676759"/>
            <a:ext cx="445026" cy="445031"/>
          </a:xfrm>
          <a:prstGeom prst="ellipse">
            <a:avLst/>
          </a:prstGeom>
          <a:solidFill>
            <a:schemeClr val="accent1"/>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71" name="文本框 26"/>
          <p:cNvSpPr txBox="1"/>
          <p:nvPr/>
        </p:nvSpPr>
        <p:spPr>
          <a:xfrm>
            <a:off x="9872080" y="1594952"/>
            <a:ext cx="693498" cy="1336039"/>
          </a:xfrm>
          <a:prstGeom prst="rect">
            <a:avLst/>
          </a:prstGeom>
          <a:ln w="12700">
            <a:miter lim="400000"/>
          </a:ln>
        </p:spPr>
        <p:txBody>
          <a:bodyPr wrap="none" lIns="45718" tIns="45718" rIns="45718" bIns="45718" anchor="ctr">
            <a:spAutoFit/>
          </a:bodyPr>
          <a:lstStyle>
            <a:lvl1pPr algn="ctr">
              <a:defRPr sz="80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B</a:t>
            </a:r>
          </a:p>
        </p:txBody>
      </p:sp>
      <p:grpSp>
        <p:nvGrpSpPr>
          <p:cNvPr id="91" name="组 48"/>
          <p:cNvGrpSpPr/>
          <p:nvPr/>
        </p:nvGrpSpPr>
        <p:grpSpPr>
          <a:xfrm>
            <a:off x="1713865" y="4291965"/>
            <a:ext cx="3898265" cy="2219960"/>
            <a:chOff x="0" y="0"/>
            <a:chExt cx="3898113" cy="1704428"/>
          </a:xfrm>
        </p:grpSpPr>
        <p:sp>
          <p:nvSpPr>
            <p:cNvPr id="1048772" name="矩形 51"/>
            <p:cNvSpPr/>
            <p:nvPr/>
          </p:nvSpPr>
          <p:spPr>
            <a:xfrm rot="10800000" flipH="1">
              <a:off x="-1" y="-1"/>
              <a:ext cx="3898115" cy="1704429"/>
            </a:xfrm>
            <a:prstGeom prst="rect">
              <a:avLst/>
            </a:prstGeom>
            <a:solidFill>
              <a:srgbClr val="FFFFFF"/>
            </a:solidFill>
            <a:ln w="19050" cap="flat">
              <a:solidFill>
                <a:schemeClr val="accent4"/>
              </a:solidFill>
              <a:prstDash val="solid"/>
              <a:miter lim="8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73" name="矩形 52"/>
            <p:cNvSpPr/>
            <p:nvPr/>
          </p:nvSpPr>
          <p:spPr>
            <a:xfrm rot="10800000" flipH="1">
              <a:off x="-1" y="-1"/>
              <a:ext cx="1007040" cy="1704429"/>
            </a:xfrm>
            <a:prstGeom prst="rect">
              <a:avLst/>
            </a:prstGeom>
            <a:solidFill>
              <a:schemeClr val="accent4"/>
            </a:solidFill>
            <a:ln w="12700" cap="flat">
              <a:noFill/>
              <a:miter lim="4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grpSp>
      <p:sp>
        <p:nvSpPr>
          <p:cNvPr id="1048775" name="矩形 50"/>
          <p:cNvSpPr txBox="1"/>
          <p:nvPr/>
        </p:nvSpPr>
        <p:spPr>
          <a:xfrm>
            <a:off x="2975656" y="4464512"/>
            <a:ext cx="2381502" cy="2247900"/>
          </a:xfrm>
          <a:prstGeom prst="rect">
            <a:avLst/>
          </a:prstGeom>
          <a:ln w="12700">
            <a:miter lim="400000"/>
          </a:ln>
        </p:spPr>
        <p:txBody>
          <a:bodyPr lIns="45718" tIns="45718" rIns="45718" bIns="45718">
            <a:spAutoFit/>
          </a:bodyPr>
          <a:lstStyle>
            <a:lvl1pPr defTabSz="608965">
              <a:lnSpc>
                <a:spcPct val="130000"/>
              </a:lnSpc>
              <a:defRPr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a:solidFill>
                  <a:schemeClr val="tx1"/>
                </a:solidFill>
                <a:sym typeface="+mn-ea"/>
              </a:rPr>
              <a:t>(3)通过“密码位数设置”来选择密码长度，</a:t>
            </a:r>
            <a:r>
              <a:rPr lang="zh-CN">
                <a:solidFill>
                  <a:schemeClr val="tx1"/>
                </a:solidFill>
                <a:sym typeface="+mn-ea"/>
              </a:rPr>
              <a:t>如未知</a:t>
            </a:r>
            <a:r>
              <a:rPr>
                <a:solidFill>
                  <a:schemeClr val="tx1"/>
                </a:solidFill>
                <a:sym typeface="+mn-ea"/>
              </a:rPr>
              <a:t>密码的长度，建议将最小和最大的长度范围设置的尽量宽些。</a:t>
            </a:r>
            <a:endParaRPr>
              <a:solidFill>
                <a:schemeClr val="tx1"/>
              </a:solidFill>
            </a:endParaRPr>
          </a:p>
          <a:p/>
        </p:txBody>
      </p:sp>
      <p:sp>
        <p:nvSpPr>
          <p:cNvPr id="1048776" name="椭圆 46"/>
          <p:cNvSpPr/>
          <p:nvPr/>
        </p:nvSpPr>
        <p:spPr>
          <a:xfrm flipV="1">
            <a:off x="5383776" y="4109586"/>
            <a:ext cx="445031" cy="445029"/>
          </a:xfrm>
          <a:prstGeom prst="ellipse">
            <a:avLst/>
          </a:prstGeom>
          <a:solidFill>
            <a:schemeClr val="accent4"/>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77" name="文本框 47"/>
          <p:cNvSpPr txBox="1"/>
          <p:nvPr/>
        </p:nvSpPr>
        <p:spPr>
          <a:xfrm>
            <a:off x="1769150" y="4734097"/>
            <a:ext cx="896401" cy="1336039"/>
          </a:xfrm>
          <a:prstGeom prst="rect">
            <a:avLst/>
          </a:prstGeom>
          <a:ln w="12700">
            <a:miter lim="400000"/>
          </a:ln>
        </p:spPr>
        <p:txBody>
          <a:bodyPr wrap="none" lIns="45718" tIns="45718" rIns="45718" bIns="45718" anchor="ctr">
            <a:spAutoFit/>
          </a:bodyPr>
          <a:lstStyle>
            <a:lvl1pPr algn="ctr">
              <a:defRPr sz="80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C</a:t>
            </a:r>
          </a:p>
        </p:txBody>
      </p:sp>
      <p:grpSp>
        <p:nvGrpSpPr>
          <p:cNvPr id="92" name="组 40"/>
          <p:cNvGrpSpPr/>
          <p:nvPr/>
        </p:nvGrpSpPr>
        <p:grpSpPr>
          <a:xfrm>
            <a:off x="6196330" y="3442335"/>
            <a:ext cx="4633595" cy="3192780"/>
            <a:chOff x="0" y="0"/>
            <a:chExt cx="3898113" cy="1704428"/>
          </a:xfrm>
        </p:grpSpPr>
        <p:sp>
          <p:nvSpPr>
            <p:cNvPr id="1048778" name="矩形 43"/>
            <p:cNvSpPr/>
            <p:nvPr/>
          </p:nvSpPr>
          <p:spPr>
            <a:xfrm rot="10800000">
              <a:off x="0" y="-1"/>
              <a:ext cx="3898113" cy="1704429"/>
            </a:xfrm>
            <a:prstGeom prst="rect">
              <a:avLst/>
            </a:prstGeom>
            <a:solidFill>
              <a:srgbClr val="FFFFFF"/>
            </a:solidFill>
            <a:ln w="19050" cap="flat">
              <a:solidFill>
                <a:schemeClr val="accent2"/>
              </a:solidFill>
              <a:prstDash val="solid"/>
              <a:miter lim="8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79" name="矩形 44"/>
            <p:cNvSpPr/>
            <p:nvPr/>
          </p:nvSpPr>
          <p:spPr>
            <a:xfrm rot="10800000">
              <a:off x="2891073" y="-1"/>
              <a:ext cx="1007041" cy="1704429"/>
            </a:xfrm>
            <a:prstGeom prst="rect">
              <a:avLst/>
            </a:prstGeom>
            <a:solidFill>
              <a:schemeClr val="accent2"/>
            </a:solidFill>
            <a:ln w="12700" cap="flat">
              <a:noFill/>
              <a:miter lim="400000"/>
            </a:ln>
            <a:effectLst/>
          </p:spPr>
          <p:txBody>
            <a:bodyPr wrap="square" lIns="45718" tIns="45718" rIns="45718" bIns="45718" numCol="1" anchor="ctr">
              <a:noAutofit/>
            </a:bodyP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grpSp>
      <p:sp>
        <p:nvSpPr>
          <p:cNvPr id="1048782" name="椭圆 38"/>
          <p:cNvSpPr/>
          <p:nvPr/>
        </p:nvSpPr>
        <p:spPr>
          <a:xfrm flipH="1" flipV="1">
            <a:off x="5975472" y="3222818"/>
            <a:ext cx="445026" cy="445029"/>
          </a:xfrm>
          <a:prstGeom prst="ellipse">
            <a:avLst/>
          </a:prstGeom>
          <a:solidFill>
            <a:schemeClr val="accent2"/>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783" name="文本框 39"/>
          <p:cNvSpPr txBox="1"/>
          <p:nvPr/>
        </p:nvSpPr>
        <p:spPr>
          <a:xfrm>
            <a:off x="9823760" y="3935902"/>
            <a:ext cx="815538" cy="1336039"/>
          </a:xfrm>
          <a:prstGeom prst="rect">
            <a:avLst/>
          </a:prstGeom>
          <a:ln w="12700">
            <a:miter lim="400000"/>
          </a:ln>
        </p:spPr>
        <p:txBody>
          <a:bodyPr wrap="none" lIns="45718" tIns="45718" rIns="45718" bIns="45718" anchor="ctr">
            <a:spAutoFit/>
          </a:bodyPr>
          <a:lstStyle>
            <a:lvl1pPr algn="ctr">
              <a:defRPr sz="80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D</a:t>
            </a:r>
          </a:p>
        </p:txBody>
      </p:sp>
      <p:sp>
        <p:nvSpPr>
          <p:cNvPr id="5" name="文本框 4"/>
          <p:cNvSpPr txBox="1"/>
          <p:nvPr/>
        </p:nvSpPr>
        <p:spPr>
          <a:xfrm>
            <a:off x="1765300" y="766445"/>
            <a:ext cx="3591560" cy="36703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b="1">
                <a:latin typeface="微软雅黑" panose="020B0503020204020204" charset="-122"/>
                <a:ea typeface="微软雅黑" panose="020B0503020204020204" charset="-122"/>
                <a:sym typeface="+mn-ea"/>
              </a:rPr>
              <a:t>以</a:t>
            </a:r>
            <a:r>
              <a:rPr lang="zh-CN" b="1">
                <a:latin typeface="微软雅黑" panose="020B0503020204020204" charset="-122"/>
                <a:ea typeface="微软雅黑" panose="020B0503020204020204" charset="-122"/>
                <a:sym typeface="+mn-ea"/>
              </a:rPr>
              <a:t>某</a:t>
            </a:r>
            <a:r>
              <a:rPr lang="zh-CN" altLang="en-US" b="1">
                <a:latin typeface="微软雅黑" panose="020B0503020204020204" charset="-122"/>
                <a:ea typeface="微软雅黑" panose="020B0503020204020204" charset="-122"/>
                <a:sym typeface="+mn-ea"/>
              </a:rPr>
              <a:t>破解软件</a:t>
            </a:r>
            <a:r>
              <a:rPr b="1">
                <a:latin typeface="微软雅黑" panose="020B0503020204020204" charset="-122"/>
                <a:ea typeface="微软雅黑" panose="020B0503020204020204" charset="-122"/>
                <a:sym typeface="+mn-ea"/>
              </a:rPr>
              <a:t>为例</a:t>
            </a:r>
            <a:endParaRPr kumimoji="0" lang="zh-CN" altLang="en-US" b="1" i="0" u="none" strike="noStrike" cap="none" spc="0" normalizeH="0" baseline="0">
              <a:ln>
                <a:noFill/>
              </a:ln>
              <a:solidFill>
                <a:srgbClr val="000000"/>
              </a:solidFill>
              <a:effectLst/>
              <a:latin typeface="微软雅黑" panose="020B0503020204020204" charset="-122"/>
              <a:ea typeface="微软雅黑" panose="020B0503020204020204" charset="-122"/>
              <a:cs typeface="+mj-cs"/>
              <a:sym typeface="Calibri" panose="020F0502020204030204"/>
            </a:endParaRPr>
          </a:p>
        </p:txBody>
      </p:sp>
      <p:sp>
        <p:nvSpPr>
          <p:cNvPr id="2" name="矩形 42"/>
          <p:cNvSpPr txBox="1"/>
          <p:nvPr/>
        </p:nvSpPr>
        <p:spPr>
          <a:xfrm>
            <a:off x="6434455" y="3555365"/>
            <a:ext cx="3198495" cy="2967355"/>
          </a:xfrm>
          <a:prstGeom prst="rect">
            <a:avLst/>
          </a:prstGeom>
          <a:ln w="12700">
            <a:miter lim="400000"/>
          </a:ln>
        </p:spPr>
        <p:txBody>
          <a:bodyPr wrap="square" lIns="45718" tIns="45718" rIns="45718" bIns="45718">
            <a:spAutoFit/>
          </a:bodyPr>
          <a:lstStyle>
            <a:lvl1pPr defTabSz="608965">
              <a:lnSpc>
                <a:spcPct val="130000"/>
              </a:lnSpc>
              <a:defRPr b="1">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solidFill>
                  <a:srgbClr val="000000"/>
                </a:solidFill>
                <a:sym typeface="Calibri" panose="020F0502020204030204"/>
              </a:rPr>
              <a:t>(4) 通过“密码字符设置”选择使用哪此字符来进行猜测。如已知部分密码可以选择[自定义字符集]选项，软件会将这些个字符进行猜解，极大地提高了软件的破解速度。软件会自动使用不同的排列组合进行猜解。猜解完成后自动输出密码</a:t>
            </a:r>
            <a:endParaRPr lang="zh-CN" altLang="en-US">
              <a:solidFill>
                <a:srgbClr val="000000"/>
              </a:solidFill>
              <a:sym typeface="Calibri" panose="020F0502020204030204"/>
            </a:endParaRPr>
          </a:p>
        </p:txBody>
      </p:sp>
      <p:pic>
        <p:nvPicPr>
          <p:cNvPr id="8" name="图片 7" descr="ce4DitQE2ggDc"/>
          <p:cNvPicPr>
            <a:picLocks noChangeAspect="1"/>
          </p:cNvPicPr>
          <p:nvPr/>
        </p:nvPicPr>
        <p:blipFill>
          <a:blip r:embed="rId1"/>
          <a:srcRect b="9594"/>
          <a:stretch>
            <a:fillRect/>
          </a:stretch>
        </p:blipFill>
        <p:spPr>
          <a:xfrm>
            <a:off x="5975350" y="3272790"/>
            <a:ext cx="5715000" cy="3536315"/>
          </a:xfrm>
          <a:prstGeom prst="rect">
            <a:avLst/>
          </a:prstGeom>
        </p:spPr>
      </p:pic>
      <p:pic>
        <p:nvPicPr>
          <p:cNvPr id="10" name="图片 9" descr="cegtVAEavJd7I"/>
          <p:cNvPicPr>
            <a:picLocks noChangeAspect="1"/>
          </p:cNvPicPr>
          <p:nvPr/>
        </p:nvPicPr>
        <p:blipFill>
          <a:blip r:embed="rId2"/>
          <a:srcRect b="9513"/>
          <a:stretch>
            <a:fillRect/>
          </a:stretch>
        </p:blipFill>
        <p:spPr>
          <a:xfrm>
            <a:off x="6005195" y="3269615"/>
            <a:ext cx="5715000" cy="3539490"/>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ppt_x"/>
                                          </p:val>
                                        </p:tav>
                                        <p:tav tm="100000">
                                          <p:val>
                                            <p:strVal val="#ppt_x"/>
                                          </p:val>
                                        </p:tav>
                                      </p:tavLst>
                                    </p:anim>
                                    <p:anim calcmode="lin" valueType="num">
                                      <p:cBhvr additive="base">
                                        <p:cTn id="8" dur="500" fill="hold"/>
                                        <p:tgtEl>
                                          <p:spTgt spid="8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8763"/>
                                        </p:tgtEl>
                                        <p:attrNameLst>
                                          <p:attrName>style.visibility</p:attrName>
                                        </p:attrNameLst>
                                      </p:cBhvr>
                                      <p:to>
                                        <p:strVal val="visible"/>
                                      </p:to>
                                    </p:set>
                                    <p:anim calcmode="lin" valueType="num">
                                      <p:cBhvr additive="base">
                                        <p:cTn id="11" dur="500" fill="hold"/>
                                        <p:tgtEl>
                                          <p:spTgt spid="1048763"/>
                                        </p:tgtEl>
                                        <p:attrNameLst>
                                          <p:attrName>ppt_x</p:attrName>
                                        </p:attrNameLst>
                                      </p:cBhvr>
                                      <p:tavLst>
                                        <p:tav tm="0">
                                          <p:val>
                                            <p:strVal val="#ppt_x"/>
                                          </p:val>
                                        </p:tav>
                                        <p:tav tm="100000">
                                          <p:val>
                                            <p:strVal val="#ppt_x"/>
                                          </p:val>
                                        </p:tav>
                                      </p:tavLst>
                                    </p:anim>
                                    <p:anim calcmode="lin" valueType="num">
                                      <p:cBhvr additive="base">
                                        <p:cTn id="12" dur="500" fill="hold"/>
                                        <p:tgtEl>
                                          <p:spTgt spid="10487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8765"/>
                                        </p:tgtEl>
                                        <p:attrNameLst>
                                          <p:attrName>style.visibility</p:attrName>
                                        </p:attrNameLst>
                                      </p:cBhvr>
                                      <p:to>
                                        <p:strVal val="visible"/>
                                      </p:to>
                                    </p:set>
                                    <p:anim calcmode="lin" valueType="num">
                                      <p:cBhvr additive="base">
                                        <p:cTn id="15" dur="500" fill="hold"/>
                                        <p:tgtEl>
                                          <p:spTgt spid="1048765"/>
                                        </p:tgtEl>
                                        <p:attrNameLst>
                                          <p:attrName>ppt_x</p:attrName>
                                        </p:attrNameLst>
                                      </p:cBhvr>
                                      <p:tavLst>
                                        <p:tav tm="0">
                                          <p:val>
                                            <p:strVal val="#ppt_x"/>
                                          </p:val>
                                        </p:tav>
                                        <p:tav tm="100000">
                                          <p:val>
                                            <p:strVal val="#ppt_x"/>
                                          </p:val>
                                        </p:tav>
                                      </p:tavLst>
                                    </p:anim>
                                    <p:anim calcmode="lin" valueType="num">
                                      <p:cBhvr additive="base">
                                        <p:cTn id="16" dur="500" fill="hold"/>
                                        <p:tgtEl>
                                          <p:spTgt spid="10487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8764"/>
                                        </p:tgtEl>
                                        <p:attrNameLst>
                                          <p:attrName>style.visibility</p:attrName>
                                        </p:attrNameLst>
                                      </p:cBhvr>
                                      <p:to>
                                        <p:strVal val="visible"/>
                                      </p:to>
                                    </p:set>
                                    <p:anim calcmode="lin" valueType="num">
                                      <p:cBhvr additive="base">
                                        <p:cTn id="19" dur="500" fill="hold"/>
                                        <p:tgtEl>
                                          <p:spTgt spid="1048764"/>
                                        </p:tgtEl>
                                        <p:attrNameLst>
                                          <p:attrName>ppt_x</p:attrName>
                                        </p:attrNameLst>
                                      </p:cBhvr>
                                      <p:tavLst>
                                        <p:tav tm="0">
                                          <p:val>
                                            <p:strVal val="#ppt_x"/>
                                          </p:val>
                                        </p:tav>
                                        <p:tav tm="100000">
                                          <p:val>
                                            <p:strVal val="#ppt_x"/>
                                          </p:val>
                                        </p:tav>
                                      </p:tavLst>
                                    </p:anim>
                                    <p:anim calcmode="lin" valueType="num">
                                      <p:cBhvr additive="base">
                                        <p:cTn id="20" dur="500" fill="hold"/>
                                        <p:tgtEl>
                                          <p:spTgt spid="10487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2" presetClass="entr" presetSubtype="4" fill="hold" grpId="0" nodeType="withEffect">
                                  <p:stCondLst>
                                    <p:cond delay="0"/>
                                  </p:stCondLst>
                                  <p:childTnLst>
                                    <p:set>
                                      <p:cBhvr>
                                        <p:cTn id="32" dur="1" fill="hold">
                                          <p:stCondLst>
                                            <p:cond delay="0"/>
                                          </p:stCondLst>
                                        </p:cTn>
                                        <p:tgtEl>
                                          <p:spTgt spid="1048769"/>
                                        </p:tgtEl>
                                        <p:attrNameLst>
                                          <p:attrName>style.visibility</p:attrName>
                                        </p:attrNameLst>
                                      </p:cBhvr>
                                      <p:to>
                                        <p:strVal val="visible"/>
                                      </p:to>
                                    </p:set>
                                    <p:anim calcmode="lin" valueType="num">
                                      <p:cBhvr additive="base">
                                        <p:cTn id="33" dur="500" fill="hold"/>
                                        <p:tgtEl>
                                          <p:spTgt spid="1048769"/>
                                        </p:tgtEl>
                                        <p:attrNameLst>
                                          <p:attrName>ppt_x</p:attrName>
                                        </p:attrNameLst>
                                      </p:cBhvr>
                                      <p:tavLst>
                                        <p:tav tm="0">
                                          <p:val>
                                            <p:strVal val="#ppt_x"/>
                                          </p:val>
                                        </p:tav>
                                        <p:tav tm="100000">
                                          <p:val>
                                            <p:strVal val="#ppt_x"/>
                                          </p:val>
                                        </p:tav>
                                      </p:tavLst>
                                    </p:anim>
                                    <p:anim calcmode="lin" valueType="num">
                                      <p:cBhvr additive="base">
                                        <p:cTn id="34" dur="500" fill="hold"/>
                                        <p:tgtEl>
                                          <p:spTgt spid="10487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48770"/>
                                        </p:tgtEl>
                                        <p:attrNameLst>
                                          <p:attrName>style.visibility</p:attrName>
                                        </p:attrNameLst>
                                      </p:cBhvr>
                                      <p:to>
                                        <p:strVal val="visible"/>
                                      </p:to>
                                    </p:set>
                                    <p:anim calcmode="lin" valueType="num">
                                      <p:cBhvr additive="base">
                                        <p:cTn id="37" dur="500" fill="hold"/>
                                        <p:tgtEl>
                                          <p:spTgt spid="1048770"/>
                                        </p:tgtEl>
                                        <p:attrNameLst>
                                          <p:attrName>ppt_x</p:attrName>
                                        </p:attrNameLst>
                                      </p:cBhvr>
                                      <p:tavLst>
                                        <p:tav tm="0">
                                          <p:val>
                                            <p:strVal val="#ppt_x"/>
                                          </p:val>
                                        </p:tav>
                                        <p:tav tm="100000">
                                          <p:val>
                                            <p:strVal val="#ppt_x"/>
                                          </p:val>
                                        </p:tav>
                                      </p:tavLst>
                                    </p:anim>
                                    <p:anim calcmode="lin" valueType="num">
                                      <p:cBhvr additive="base">
                                        <p:cTn id="38" dur="500" fill="hold"/>
                                        <p:tgtEl>
                                          <p:spTgt spid="104877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48771"/>
                                        </p:tgtEl>
                                        <p:attrNameLst>
                                          <p:attrName>style.visibility</p:attrName>
                                        </p:attrNameLst>
                                      </p:cBhvr>
                                      <p:to>
                                        <p:strVal val="visible"/>
                                      </p:to>
                                    </p:set>
                                    <p:anim calcmode="lin" valueType="num">
                                      <p:cBhvr additive="base">
                                        <p:cTn id="41" dur="500" fill="hold"/>
                                        <p:tgtEl>
                                          <p:spTgt spid="1048771"/>
                                        </p:tgtEl>
                                        <p:attrNameLst>
                                          <p:attrName>ppt_x</p:attrName>
                                        </p:attrNameLst>
                                      </p:cBhvr>
                                      <p:tavLst>
                                        <p:tav tm="0">
                                          <p:val>
                                            <p:strVal val="#ppt_x"/>
                                          </p:val>
                                        </p:tav>
                                        <p:tav tm="100000">
                                          <p:val>
                                            <p:strVal val="#ppt_x"/>
                                          </p:val>
                                        </p:tav>
                                      </p:tavLst>
                                    </p:anim>
                                    <p:anim calcmode="lin" valueType="num">
                                      <p:cBhvr additive="base">
                                        <p:cTn id="42" dur="500" fill="hold"/>
                                        <p:tgtEl>
                                          <p:spTgt spid="104877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anim calcmode="lin" valueType="num">
                                      <p:cBhvr additive="base">
                                        <p:cTn id="45" dur="500" fill="hold"/>
                                        <p:tgtEl>
                                          <p:spTgt spid="90"/>
                                        </p:tgtEl>
                                        <p:attrNameLst>
                                          <p:attrName>ppt_x</p:attrName>
                                        </p:attrNameLst>
                                      </p:cBhvr>
                                      <p:tavLst>
                                        <p:tav tm="0">
                                          <p:val>
                                            <p:strVal val="#ppt_x"/>
                                          </p:val>
                                        </p:tav>
                                        <p:tav tm="100000">
                                          <p:val>
                                            <p:strVal val="#ppt_x"/>
                                          </p:val>
                                        </p:tav>
                                      </p:tavLst>
                                    </p:anim>
                                    <p:anim calcmode="lin" valueType="num">
                                      <p:cBhvr additive="base">
                                        <p:cTn id="4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48775"/>
                                        </p:tgtEl>
                                        <p:attrNameLst>
                                          <p:attrName>style.visibility</p:attrName>
                                        </p:attrNameLst>
                                      </p:cBhvr>
                                      <p:to>
                                        <p:strVal val="visible"/>
                                      </p:to>
                                    </p:set>
                                    <p:anim calcmode="lin" valueType="num">
                                      <p:cBhvr additive="base">
                                        <p:cTn id="57" dur="500" fill="hold"/>
                                        <p:tgtEl>
                                          <p:spTgt spid="1048775"/>
                                        </p:tgtEl>
                                        <p:attrNameLst>
                                          <p:attrName>ppt_x</p:attrName>
                                        </p:attrNameLst>
                                      </p:cBhvr>
                                      <p:tavLst>
                                        <p:tav tm="0">
                                          <p:val>
                                            <p:strVal val="#ppt_x"/>
                                          </p:val>
                                        </p:tav>
                                        <p:tav tm="100000">
                                          <p:val>
                                            <p:strVal val="#ppt_x"/>
                                          </p:val>
                                        </p:tav>
                                      </p:tavLst>
                                    </p:anim>
                                    <p:anim calcmode="lin" valueType="num">
                                      <p:cBhvr additive="base">
                                        <p:cTn id="58" dur="500" fill="hold"/>
                                        <p:tgtEl>
                                          <p:spTgt spid="104877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48776"/>
                                        </p:tgtEl>
                                        <p:attrNameLst>
                                          <p:attrName>style.visibility</p:attrName>
                                        </p:attrNameLst>
                                      </p:cBhvr>
                                      <p:to>
                                        <p:strVal val="visible"/>
                                      </p:to>
                                    </p:set>
                                    <p:anim calcmode="lin" valueType="num">
                                      <p:cBhvr additive="base">
                                        <p:cTn id="61" dur="500" fill="hold"/>
                                        <p:tgtEl>
                                          <p:spTgt spid="1048776"/>
                                        </p:tgtEl>
                                        <p:attrNameLst>
                                          <p:attrName>ppt_x</p:attrName>
                                        </p:attrNameLst>
                                      </p:cBhvr>
                                      <p:tavLst>
                                        <p:tav tm="0">
                                          <p:val>
                                            <p:strVal val="#ppt_x"/>
                                          </p:val>
                                        </p:tav>
                                        <p:tav tm="100000">
                                          <p:val>
                                            <p:strVal val="#ppt_x"/>
                                          </p:val>
                                        </p:tav>
                                      </p:tavLst>
                                    </p:anim>
                                    <p:anim calcmode="lin" valueType="num">
                                      <p:cBhvr additive="base">
                                        <p:cTn id="62" dur="500" fill="hold"/>
                                        <p:tgtEl>
                                          <p:spTgt spid="104877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48777"/>
                                        </p:tgtEl>
                                        <p:attrNameLst>
                                          <p:attrName>style.visibility</p:attrName>
                                        </p:attrNameLst>
                                      </p:cBhvr>
                                      <p:to>
                                        <p:strVal val="visible"/>
                                      </p:to>
                                    </p:set>
                                    <p:anim calcmode="lin" valueType="num">
                                      <p:cBhvr additive="base">
                                        <p:cTn id="65" dur="500" fill="hold"/>
                                        <p:tgtEl>
                                          <p:spTgt spid="1048777"/>
                                        </p:tgtEl>
                                        <p:attrNameLst>
                                          <p:attrName>ppt_x</p:attrName>
                                        </p:attrNameLst>
                                      </p:cBhvr>
                                      <p:tavLst>
                                        <p:tav tm="0">
                                          <p:val>
                                            <p:strVal val="#ppt_x"/>
                                          </p:val>
                                        </p:tav>
                                        <p:tav tm="100000">
                                          <p:val>
                                            <p:strVal val="#ppt_x"/>
                                          </p:val>
                                        </p:tav>
                                      </p:tavLst>
                                    </p:anim>
                                    <p:anim calcmode="lin" valueType="num">
                                      <p:cBhvr additive="base">
                                        <p:cTn id="66" dur="500" fill="hold"/>
                                        <p:tgtEl>
                                          <p:spTgt spid="104877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91"/>
                                        </p:tgtEl>
                                        <p:attrNameLst>
                                          <p:attrName>style.visibility</p:attrName>
                                        </p:attrNameLst>
                                      </p:cBhvr>
                                      <p:to>
                                        <p:strVal val="visible"/>
                                      </p:to>
                                    </p:set>
                                    <p:anim calcmode="lin" valueType="num">
                                      <p:cBhvr additive="base">
                                        <p:cTn id="69" dur="500" fill="hold"/>
                                        <p:tgtEl>
                                          <p:spTgt spid="91"/>
                                        </p:tgtEl>
                                        <p:attrNameLst>
                                          <p:attrName>ppt_x</p:attrName>
                                        </p:attrNameLst>
                                      </p:cBhvr>
                                      <p:tavLst>
                                        <p:tav tm="0">
                                          <p:val>
                                            <p:strVal val="#ppt_x"/>
                                          </p:val>
                                        </p:tav>
                                        <p:tav tm="100000">
                                          <p:val>
                                            <p:strVal val="#ppt_x"/>
                                          </p:val>
                                        </p:tav>
                                      </p:tavLst>
                                    </p:anim>
                                    <p:anim calcmode="lin" valueType="num">
                                      <p:cBhvr additive="base">
                                        <p:cTn id="7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8"/>
                                        </p:tgtEl>
                                        <p:attrNameLst>
                                          <p:attrName>style.visibility</p:attrName>
                                        </p:attrNameLst>
                                      </p:cBhvr>
                                      <p:to>
                                        <p:strVal val="hidden"/>
                                      </p:to>
                                    </p:set>
                                  </p:childTnLst>
                                </p:cTn>
                              </p:par>
                              <p:par>
                                <p:cTn id="75" presetID="2" presetClass="entr" presetSubtype="4" fill="hold" nodeType="withEffect">
                                  <p:stCondLst>
                                    <p:cond delay="0"/>
                                  </p:stCondLst>
                                  <p:childTnLst>
                                    <p:set>
                                      <p:cBhvr>
                                        <p:cTn id="76" dur="1" fill="hold">
                                          <p:stCondLst>
                                            <p:cond delay="0"/>
                                          </p:stCondLst>
                                        </p:cTn>
                                        <p:tgtEl>
                                          <p:spTgt spid="92"/>
                                        </p:tgtEl>
                                        <p:attrNameLst>
                                          <p:attrName>style.visibility</p:attrName>
                                        </p:attrNameLst>
                                      </p:cBhvr>
                                      <p:to>
                                        <p:strVal val="visible"/>
                                      </p:to>
                                    </p:set>
                                    <p:anim calcmode="lin" valueType="num">
                                      <p:cBhvr additive="base">
                                        <p:cTn id="77" dur="500" fill="hold"/>
                                        <p:tgtEl>
                                          <p:spTgt spid="92"/>
                                        </p:tgtEl>
                                        <p:attrNameLst>
                                          <p:attrName>ppt_x</p:attrName>
                                        </p:attrNameLst>
                                      </p:cBhvr>
                                      <p:tavLst>
                                        <p:tav tm="0">
                                          <p:val>
                                            <p:strVal val="#ppt_x"/>
                                          </p:val>
                                        </p:tav>
                                        <p:tav tm="100000">
                                          <p:val>
                                            <p:strVal val="#ppt_x"/>
                                          </p:val>
                                        </p:tav>
                                      </p:tavLst>
                                    </p:anim>
                                    <p:anim calcmode="lin" valueType="num">
                                      <p:cBhvr additive="base">
                                        <p:cTn id="78" dur="500" fill="hold"/>
                                        <p:tgtEl>
                                          <p:spTgt spid="9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48783"/>
                                        </p:tgtEl>
                                        <p:attrNameLst>
                                          <p:attrName>style.visibility</p:attrName>
                                        </p:attrNameLst>
                                      </p:cBhvr>
                                      <p:to>
                                        <p:strVal val="visible"/>
                                      </p:to>
                                    </p:set>
                                    <p:anim calcmode="lin" valueType="num">
                                      <p:cBhvr additive="base">
                                        <p:cTn id="81" dur="500" fill="hold"/>
                                        <p:tgtEl>
                                          <p:spTgt spid="1048783"/>
                                        </p:tgtEl>
                                        <p:attrNameLst>
                                          <p:attrName>ppt_x</p:attrName>
                                        </p:attrNameLst>
                                      </p:cBhvr>
                                      <p:tavLst>
                                        <p:tav tm="0">
                                          <p:val>
                                            <p:strVal val="#ppt_x"/>
                                          </p:val>
                                        </p:tav>
                                        <p:tav tm="100000">
                                          <p:val>
                                            <p:strVal val="#ppt_x"/>
                                          </p:val>
                                        </p:tav>
                                      </p:tavLst>
                                    </p:anim>
                                    <p:anim calcmode="lin" valueType="num">
                                      <p:cBhvr additive="base">
                                        <p:cTn id="82" dur="500" fill="hold"/>
                                        <p:tgtEl>
                                          <p:spTgt spid="104878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ppt_x"/>
                                          </p:val>
                                        </p:tav>
                                        <p:tav tm="100000">
                                          <p:val>
                                            <p:strVal val="#ppt_x"/>
                                          </p:val>
                                        </p:tav>
                                      </p:tavLst>
                                    </p:anim>
                                    <p:anim calcmode="lin" valueType="num">
                                      <p:cBhvr additive="base">
                                        <p:cTn id="86" dur="500" fill="hold"/>
                                        <p:tgtEl>
                                          <p:spTgt spid="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48782"/>
                                        </p:tgtEl>
                                        <p:attrNameLst>
                                          <p:attrName>style.visibility</p:attrName>
                                        </p:attrNameLst>
                                      </p:cBhvr>
                                      <p:to>
                                        <p:strVal val="visible"/>
                                      </p:to>
                                    </p:set>
                                    <p:anim calcmode="lin" valueType="num">
                                      <p:cBhvr additive="base">
                                        <p:cTn id="89" dur="500" fill="hold"/>
                                        <p:tgtEl>
                                          <p:spTgt spid="1048782"/>
                                        </p:tgtEl>
                                        <p:attrNameLst>
                                          <p:attrName>ppt_x</p:attrName>
                                        </p:attrNameLst>
                                      </p:cBhvr>
                                      <p:tavLst>
                                        <p:tav tm="0">
                                          <p:val>
                                            <p:strVal val="#ppt_x"/>
                                          </p:val>
                                        </p:tav>
                                        <p:tav tm="100000">
                                          <p:val>
                                            <p:strVal val="#ppt_x"/>
                                          </p:val>
                                        </p:tav>
                                      </p:tavLst>
                                    </p:anim>
                                    <p:anim calcmode="lin" valueType="num">
                                      <p:cBhvr additive="base">
                                        <p:cTn id="90" dur="500" fill="hold"/>
                                        <p:tgtEl>
                                          <p:spTgt spid="1048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3" grpId="0"/>
      <p:bldP spid="1048765" grpId="0"/>
      <p:bldP spid="1048769" grpId="0"/>
      <p:bldP spid="1048771" grpId="0"/>
      <p:bldP spid="1048775" grpId="0"/>
      <p:bldP spid="1048777" grpId="0"/>
      <p:bldP spid="1048783" grpId="0"/>
      <p:bldP spid="2" grpId="0"/>
      <p:bldP spid="1048764" grpId="0" animBg="1"/>
      <p:bldP spid="1048770" grpId="0" animBg="1"/>
      <p:bldP spid="1048776" grpId="0" animBg="1"/>
      <p:bldP spid="10487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grpSp>
        <p:nvGrpSpPr>
          <p:cNvPr id="76" name="图片 4"/>
          <p:cNvGrpSpPr/>
          <p:nvPr/>
        </p:nvGrpSpPr>
        <p:grpSpPr>
          <a:xfrm>
            <a:off x="0" y="643465"/>
            <a:ext cx="12192000" cy="3335870"/>
            <a:chOff x="0" y="0"/>
            <a:chExt cx="12192000" cy="3335868"/>
          </a:xfrm>
        </p:grpSpPr>
        <p:sp>
          <p:nvSpPr>
            <p:cNvPr id="1048697" name="矩形"/>
            <p:cNvSpPr/>
            <p:nvPr/>
          </p:nvSpPr>
          <p:spPr>
            <a:xfrm>
              <a:off x="0" y="-1"/>
              <a:ext cx="12192000" cy="3335869"/>
            </a:xfrm>
            <a:prstGeom prst="rect">
              <a:avLst/>
            </a:prstGeom>
            <a:solidFill>
              <a:srgbClr val="EDEDED"/>
            </a:solidFill>
            <a:ln w="12700" cap="flat">
              <a:noFill/>
              <a:miter lim="400000"/>
            </a:ln>
            <a:effectLst/>
          </p:spPr>
          <p:txBody>
            <a:bodyPr wrap="square" lIns="45718" tIns="45718" rIns="45718" bIns="45718" numCol="1" anchor="ctr">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pic>
          <p:nvPicPr>
            <p:cNvPr id="2097153" name="image2.png" descr="image2.png"/>
            <p:cNvPicPr>
              <a:picLocks noChangeAspect="1"/>
            </p:cNvPicPr>
            <p:nvPr/>
          </p:nvPicPr>
          <p:blipFill>
            <a:blip r:embed="rId1"/>
            <a:srcRect t="15948" b="49699"/>
            <a:stretch>
              <a:fillRect/>
            </a:stretch>
          </p:blipFill>
          <p:spPr>
            <a:xfrm>
              <a:off x="0" y="-1"/>
              <a:ext cx="12192000" cy="3335870"/>
            </a:xfrm>
            <a:prstGeom prst="rect">
              <a:avLst/>
            </a:prstGeom>
            <a:ln w="12700" cap="flat">
              <a:noFill/>
              <a:miter lim="400000"/>
              <a:headEnd/>
              <a:tailEnd/>
            </a:ln>
            <a:effectLst>
              <a:reflection stA="38000" endPos="40000" dir="5400000" sy="-100000" algn="bl" rotWithShape="0"/>
            </a:effectLst>
          </p:spPr>
        </p:pic>
      </p:grpSp>
      <p:sp>
        <p:nvSpPr>
          <p:cNvPr id="1048699" name="矩形 2"/>
          <p:cNvSpPr txBox="1"/>
          <p:nvPr/>
        </p:nvSpPr>
        <p:spPr>
          <a:xfrm>
            <a:off x="5339714" y="3979224"/>
            <a:ext cx="1512570" cy="649605"/>
          </a:xfrm>
          <a:prstGeom prst="rect">
            <a:avLst/>
          </a:prstGeom>
          <a:ln w="12700">
            <a:miter lim="400000"/>
          </a:ln>
        </p:spPr>
        <p:txBody>
          <a:bodyPr wrap="none" lIns="45718" tIns="45718" rIns="45718" bIns="45718">
            <a:spAutoFit/>
          </a:bodyPr>
          <a:lstStyle>
            <a:lvl1pPr algn="ctr" defTabSz="608965">
              <a:lnSpc>
                <a:spcPct val="130000"/>
              </a:lnSpc>
              <a:defRPr sz="2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2800"/>
              <a:t>友情提示</a:t>
            </a:r>
            <a:endParaRPr lang="zh-CN" sz="2800"/>
          </a:p>
        </p:txBody>
      </p:sp>
      <p:sp>
        <p:nvSpPr>
          <p:cNvPr id="1" name="文本框 0"/>
          <p:cNvSpPr txBox="1"/>
          <p:nvPr/>
        </p:nvSpPr>
        <p:spPr>
          <a:xfrm>
            <a:off x="1627505" y="4628515"/>
            <a:ext cx="9236710" cy="162877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chemeClr val="bg1"/>
                </a:solidFill>
                <a:effectLst/>
                <a:latin typeface="微软雅黑" panose="020B0503020204020204" charset="-122"/>
                <a:ea typeface="微软雅黑" panose="020B0503020204020204" charset="-122"/>
                <a:cs typeface="+mj-cs"/>
                <a:sym typeface="Calibri" panose="020F0502020204030204"/>
              </a:rPr>
              <a:t>密码穷举对于简单的长度较少的密码非常有效，但是将密码设的较长一些而且没有明显规律特征（如用一些特殊字符和数字字母组合），那么破解过程就变得非常困难，破解者往往会对长时间的穷举失去耐心。通常认为，密码长度应该大于8位，且密码中最好包含字母数字和符号，不要使用纯数字的密码，不要使用常用英文单词的组合，不要使用自己的姓名做密码，不要使用生日做密码等等。</a:t>
            </a:r>
            <a:endParaRPr kumimoji="0" lang="zh-CN" altLang="en-US" sz="2000" b="0" i="0" u="none" strike="noStrike" cap="none" spc="0" normalizeH="0" baseline="0">
              <a:ln>
                <a:noFill/>
              </a:ln>
              <a:solidFill>
                <a:schemeClr val="bg1"/>
              </a:solidFill>
              <a:effectLst/>
              <a:latin typeface="微软雅黑" panose="020B0503020204020204" charset="-122"/>
              <a:ea typeface="微软雅黑" panose="020B0503020204020204" charset="-122"/>
              <a:cs typeface="+mj-cs"/>
              <a:sym typeface="Calibri" panose="020F0502020204030204"/>
            </a:endParaRPr>
          </a:p>
        </p:txBody>
      </p:sp>
    </p:spTree>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935" name="文本框 2"/>
          <p:cNvSpPr txBox="1"/>
          <p:nvPr/>
        </p:nvSpPr>
        <p:spPr>
          <a:xfrm>
            <a:off x="4294952" y="1713991"/>
            <a:ext cx="3602096" cy="764539"/>
          </a:xfrm>
          <a:prstGeom prst="rect">
            <a:avLst/>
          </a:prstGeom>
          <a:ln w="12700">
            <a:miter lim="400000"/>
          </a:ln>
        </p:spPr>
        <p:txBody>
          <a:bodyPr wrap="none" lIns="45718" tIns="45718" rIns="45718" bIns="45718">
            <a:spAutoFit/>
          </a:bodyPr>
          <a:lstStyle>
            <a:lvl1pPr algn="ctr">
              <a:defRPr sz="44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THANK YOU!</a:t>
            </a:r>
          </a:p>
        </p:txBody>
      </p:sp>
      <p:sp>
        <p:nvSpPr>
          <p:cNvPr id="1048936" name="文本框 3"/>
          <p:cNvSpPr txBox="1"/>
          <p:nvPr/>
        </p:nvSpPr>
        <p:spPr>
          <a:xfrm>
            <a:off x="3266440" y="2557780"/>
            <a:ext cx="5658485" cy="1105535"/>
          </a:xfrm>
          <a:prstGeom prst="rect">
            <a:avLst/>
          </a:prstGeom>
          <a:solidFill>
            <a:schemeClr val="accent4"/>
          </a:solidFill>
          <a:ln w="12700">
            <a:miter lim="400000"/>
          </a:ln>
        </p:spPr>
        <p:txBody>
          <a:bodyPr wrap="square" lIns="45718" tIns="45718" rIns="45718" bIns="45718">
            <a:spAutoFit/>
          </a:bodyPr>
          <a:lstStyle>
            <a:lvl1pPr algn="ctr">
              <a:defRPr sz="6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感谢</a:t>
            </a:r>
            <a:r>
              <a:rPr lang="zh-CN"/>
              <a:t>观看</a:t>
            </a:r>
            <a:endParaRPr lang="zh-CN"/>
          </a:p>
        </p:txBody>
      </p:sp>
      <p:sp>
        <p:nvSpPr>
          <p:cNvPr id="1" name="文本框 0"/>
          <p:cNvSpPr txBox="1"/>
          <p:nvPr/>
        </p:nvSpPr>
        <p:spPr>
          <a:xfrm>
            <a:off x="4294505" y="3948430"/>
            <a:ext cx="3602355" cy="76708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ctr" defTabSz="913130" rtl="0" fontAlgn="auto" latinLnBrk="0" hangingPunct="0">
              <a:lnSpc>
                <a:spcPct val="100000"/>
              </a:lnSpc>
              <a:spcBef>
                <a:spcPts val="0"/>
              </a:spcBef>
              <a:spcAft>
                <a:spcPts val="0"/>
              </a:spcAft>
              <a:buClrTx/>
              <a:buSzTx/>
              <a:buFontTx/>
              <a:buNone/>
            </a:pPr>
            <a:r>
              <a:rPr kumimoji="0" lang="en-US" altLang="zh-CN" sz="4000" b="1" i="0" u="none" strike="noStrike" cap="none" spc="0" normalizeH="0" baseline="0">
                <a:ln>
                  <a:noFill/>
                </a:ln>
                <a:solidFill>
                  <a:schemeClr val="tx2"/>
                </a:solidFill>
                <a:effectLst/>
                <a:latin typeface="微软雅黑" panose="020B0503020204020204" charset="-122"/>
                <a:ea typeface="微软雅黑" panose="020B0503020204020204" charset="-122"/>
                <a:cs typeface="+mj-cs"/>
                <a:sym typeface="Calibri" panose="020F0502020204030204"/>
              </a:rPr>
              <a:t>   </a:t>
            </a:r>
            <a:r>
              <a:rPr kumimoji="0" lang="zh-CN" altLang="en-US" sz="4400" b="1" i="0" u="none" strike="noStrike" cap="none" spc="0" normalizeH="0" baseline="0">
                <a:ln>
                  <a:noFill/>
                </a:ln>
                <a:solidFill>
                  <a:schemeClr val="tx2"/>
                </a:solidFill>
                <a:effectLst/>
                <a:latin typeface="微软雅黑" panose="020B0503020204020204" charset="-122"/>
                <a:ea typeface="微软雅黑" panose="020B0503020204020204" charset="-122"/>
                <a:cs typeface="+mj-cs"/>
                <a:sym typeface="Calibri" panose="020F0502020204030204"/>
              </a:rPr>
              <a:t>谢谢！</a:t>
            </a:r>
            <a:endParaRPr kumimoji="0" lang="zh-CN" altLang="en-US" sz="4400" b="1" i="0" u="none" strike="noStrike" cap="none" spc="0" normalizeH="0" baseline="0">
              <a:ln>
                <a:noFill/>
              </a:ln>
              <a:solidFill>
                <a:schemeClr val="tx2"/>
              </a:solidFill>
              <a:effectLst/>
              <a:latin typeface="微软雅黑" panose="020B0503020204020204" charset="-122"/>
              <a:ea typeface="微软雅黑" panose="020B0503020204020204" charset="-122"/>
              <a:cs typeface="+mj-cs"/>
              <a:sym typeface="Calibri" panose="020F0502020204030204"/>
            </a:endParaRPr>
          </a:p>
        </p:txBody>
      </p:sp>
      <p:sp>
        <p:nvSpPr>
          <p:cNvPr id="2" name="文本框 1"/>
          <p:cNvSpPr txBox="1"/>
          <p:nvPr/>
        </p:nvSpPr>
        <p:spPr>
          <a:xfrm>
            <a:off x="2965450" y="5173345"/>
            <a:ext cx="6261735" cy="144399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bodyPr>
          <a:p>
            <a:pPr marL="0" marR="0" indent="0" algn="l" defTabSz="91313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latin typeface="+mj-lt"/>
                <a:ea typeface="+mj-ea"/>
                <a:cs typeface="+mj-cs"/>
                <a:sym typeface="Calibri" panose="020F0502020204030204"/>
              </a:rPr>
              <a:t>相关资料来源：https://www.csdn.net</a:t>
            </a:r>
            <a:endParaRPr kumimoji="0" lang="zh-CN" altLang="en-US" sz="2200" b="0" i="0" u="none" strike="noStrike" cap="none" spc="0" normalizeH="0" baseline="0">
              <a:ln>
                <a:noFill/>
              </a:ln>
              <a:solidFill>
                <a:srgbClr val="000000"/>
              </a:solidFill>
              <a:effectLst/>
              <a:latin typeface="+mj-lt"/>
              <a:ea typeface="+mj-ea"/>
              <a:cs typeface="+mj-cs"/>
              <a:sym typeface="Calibri" panose="020F0502020204030204"/>
            </a:endParaRPr>
          </a:p>
          <a:p>
            <a:pPr marL="0" marR="0" indent="0" algn="l" defTabSz="91313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latin typeface="+mj-lt"/>
                <a:ea typeface="宋体" panose="02010600030101010101" pitchFamily="2" charset="-122"/>
                <a:cs typeface="+mj-cs"/>
                <a:sym typeface="Calibri" panose="020F0502020204030204"/>
              </a:rPr>
              <a:t>                            </a:t>
            </a:r>
            <a:r>
              <a:rPr lang="zh-CN" altLang="en-US" sz="2200">
                <a:ea typeface="宋体" panose="02010600030101010101" pitchFamily="2" charset="-122"/>
                <a:sym typeface="Calibri" panose="020F0502020204030204"/>
              </a:rPr>
              <a:t>《加密与解密实战全攻略》</a:t>
            </a:r>
            <a:endParaRPr kumimoji="0" lang="zh-CN" altLang="en-US" sz="2200" b="0" i="0" u="none" strike="noStrike" cap="none" spc="0" normalizeH="0" baseline="0">
              <a:ln>
                <a:noFill/>
              </a:ln>
              <a:solidFill>
                <a:srgbClr val="000000"/>
              </a:solidFill>
              <a:effectLst/>
              <a:latin typeface="+mj-lt"/>
              <a:ea typeface="宋体" panose="02010600030101010101" pitchFamily="2" charset="-122"/>
              <a:cs typeface="+mj-cs"/>
              <a:sym typeface="Calibri" panose="020F0502020204030204"/>
            </a:endParaRPr>
          </a:p>
          <a:p>
            <a:pPr marL="0" marR="0" indent="0" algn="l" defTabSz="91313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latin typeface="+mj-lt"/>
                <a:ea typeface="宋体" panose="02010600030101010101" pitchFamily="2" charset="-122"/>
                <a:cs typeface="+mj-cs"/>
                <a:sym typeface="Calibri" panose="020F0502020204030204"/>
              </a:rPr>
              <a:t>                            《菜鸟也能防黑客之完美口令》</a:t>
            </a:r>
            <a:endParaRPr kumimoji="0" lang="zh-CN" altLang="en-US" sz="2200" b="0" i="0" u="none" strike="noStrike" cap="none" spc="0" normalizeH="0" baseline="0">
              <a:ln>
                <a:noFill/>
              </a:ln>
              <a:solidFill>
                <a:srgbClr val="000000"/>
              </a:solidFill>
              <a:effectLst/>
              <a:latin typeface="+mj-lt"/>
              <a:ea typeface="宋体" panose="02010600030101010101" pitchFamily="2" charset="-122"/>
              <a:cs typeface="+mj-cs"/>
              <a:sym typeface="Calibri" panose="020F0502020204030204"/>
            </a:endParaRPr>
          </a:p>
          <a:p>
            <a:pPr marL="0" marR="0" indent="0" algn="l" defTabSz="91313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latin typeface="+mj-lt"/>
                <a:ea typeface="宋体" panose="02010600030101010101" pitchFamily="2" charset="-122"/>
                <a:cs typeface="+mj-cs"/>
                <a:sym typeface="Calibri" panose="020F0502020204030204"/>
              </a:rPr>
              <a:t>                            </a:t>
            </a:r>
            <a:endParaRPr kumimoji="0" lang="zh-CN" altLang="en-US" sz="2200" b="0" i="0" u="none" strike="noStrike" cap="none" spc="0" normalizeH="0" baseline="0">
              <a:ln>
                <a:noFill/>
              </a:ln>
              <a:solidFill>
                <a:srgbClr val="000000"/>
              </a:solidFill>
              <a:effectLst/>
              <a:latin typeface="+mj-lt"/>
              <a:ea typeface="宋体" panose="02010600030101010101" pitchFamily="2" charset="-122"/>
              <a:cs typeface="+mj-cs"/>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p14:dur="1200">
        <p:cover dir="d"/>
      </p:transition>
    </mc:Choice>
    <mc:Fallback>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000" fill="hold">
                                          <p:stCondLst>
                                            <p:cond delay="0"/>
                                          </p:stCondLst>
                                        </p:cTn>
                                        <p:tgtEl>
                                          <p:spTgt spid="1048935"/>
                                        </p:tgtEl>
                                        <p:attrNameLst>
                                          <p:attrName>style.visibility</p:attrName>
                                        </p:attrNameLst>
                                      </p:cBhvr>
                                      <p:to>
                                        <p:strVal val="visible"/>
                                      </p:to>
                                    </p:set>
                                    <p:animEffect transition="in" filter="fade">
                                      <p:cBhvr>
                                        <p:cTn id="7" dur="1000"/>
                                        <p:tgtEl>
                                          <p:spTgt spid="1048935"/>
                                        </p:tgtEl>
                                      </p:cBhvr>
                                    </p:animEffect>
                                  </p:childTnLst>
                                </p:cTn>
                              </p:par>
                              <p:par>
                                <p:cTn id="8" presetID="10" presetClass="entr" presetSubtype="0" fill="hold" grpId="1" nodeType="withEffect">
                                  <p:stCondLst>
                                    <p:cond delay="0"/>
                                  </p:stCondLst>
                                  <p:childTnLst>
                                    <p:set>
                                      <p:cBhvr>
                                        <p:cTn id="9" dur="1000" fill="hold">
                                          <p:stCondLst>
                                            <p:cond delay="0"/>
                                          </p:stCondLst>
                                        </p:cTn>
                                        <p:tgtEl>
                                          <p:spTgt spid="1"/>
                                        </p:tgtEl>
                                        <p:attrNameLst>
                                          <p:attrName>style.visibility</p:attrName>
                                        </p:attrNameLst>
                                      </p:cBhvr>
                                      <p:to>
                                        <p:strVal val="visible"/>
                                      </p:to>
                                    </p:set>
                                    <p:animEffect transition="in" filter="fade">
                                      <p:cBhvr>
                                        <p:cTn id="10" dur="1000"/>
                                        <p:tgtEl>
                                          <p:spTgt spid="1"/>
                                        </p:tgtEl>
                                      </p:cBhvr>
                                    </p:animEffect>
                                  </p:childTnLst>
                                </p:cTn>
                              </p:par>
                              <p:par>
                                <p:cTn id="11" presetID="10" presetClass="entr" presetSubtype="0" fill="hold" grpId="1" nodeType="withEffect">
                                  <p:stCondLst>
                                    <p:cond delay="0"/>
                                  </p:stCondLst>
                                  <p:childTnLst>
                                    <p:set>
                                      <p:cBhvr>
                                        <p:cTn id="12" dur="1000" fill="hold">
                                          <p:stCondLst>
                                            <p:cond delay="0"/>
                                          </p:stCondLst>
                                        </p:cTn>
                                        <p:tgtEl>
                                          <p:spTgt spid="1048936"/>
                                        </p:tgtEl>
                                        <p:attrNameLst>
                                          <p:attrName>style.visibility</p:attrName>
                                        </p:attrNameLst>
                                      </p:cBhvr>
                                      <p:to>
                                        <p:strVal val="visible"/>
                                      </p:to>
                                    </p:set>
                                    <p:animEffect transition="in" filter="fade">
                                      <p:cBhvr>
                                        <p:cTn id="13" dur="1000"/>
                                        <p:tgtEl>
                                          <p:spTgt spid="1048936"/>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5" grpId="1"/>
      <p:bldP spid="1" grpId="1" bldLvl="0" animBg="1"/>
      <p:bldP spid="1048936" grpId="1"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grpSp>
        <p:nvGrpSpPr>
          <p:cNvPr id="65" name="图片 2"/>
          <p:cNvGrpSpPr/>
          <p:nvPr/>
        </p:nvGrpSpPr>
        <p:grpSpPr>
          <a:xfrm>
            <a:off x="581025" y="1070610"/>
            <a:ext cx="5734685" cy="3862070"/>
            <a:chOff x="-398" y="261573"/>
            <a:chExt cx="5710637" cy="3796664"/>
          </a:xfrm>
        </p:grpSpPr>
        <p:sp>
          <p:nvSpPr>
            <p:cNvPr id="1048626" name="形状"/>
            <p:cNvSpPr/>
            <p:nvPr/>
          </p:nvSpPr>
          <p:spPr>
            <a:xfrm>
              <a:off x="399164" y="270964"/>
              <a:ext cx="5311075" cy="3777909"/>
            </a:xfrm>
            <a:custGeom>
              <a:avLst/>
              <a:gdLst/>
              <a:ahLst/>
              <a:cxnLst>
                <a:cxn ang="0">
                  <a:pos x="wd2" y="hd2"/>
                </a:cxn>
                <a:cxn ang="5400000">
                  <a:pos x="wd2" y="hd2"/>
                </a:cxn>
                <a:cxn ang="10800000">
                  <a:pos x="wd2" y="hd2"/>
                </a:cxn>
                <a:cxn ang="16200000">
                  <a:pos x="wd2" y="hd2"/>
                </a:cxn>
              </a:cxnLst>
              <a:rect l="0" t="0" r="r" b="b"/>
              <a:pathLst>
                <a:path w="21600" h="21600" extrusionOk="0">
                  <a:moveTo>
                    <a:pt x="0" y="452"/>
                  </a:moveTo>
                  <a:cubicBezTo>
                    <a:pt x="0" y="202"/>
                    <a:pt x="152" y="0"/>
                    <a:pt x="339" y="0"/>
                  </a:cubicBezTo>
                  <a:lnTo>
                    <a:pt x="21261" y="0"/>
                  </a:lnTo>
                  <a:cubicBezTo>
                    <a:pt x="21448" y="0"/>
                    <a:pt x="21600" y="202"/>
                    <a:pt x="21600" y="452"/>
                  </a:cubicBezTo>
                  <a:lnTo>
                    <a:pt x="21600" y="21148"/>
                  </a:lnTo>
                  <a:cubicBezTo>
                    <a:pt x="21600" y="21398"/>
                    <a:pt x="21448" y="21600"/>
                    <a:pt x="21261" y="21600"/>
                  </a:cubicBezTo>
                  <a:lnTo>
                    <a:pt x="339" y="21600"/>
                  </a:lnTo>
                  <a:cubicBezTo>
                    <a:pt x="152" y="21600"/>
                    <a:pt x="0" y="21398"/>
                    <a:pt x="0" y="21148"/>
                  </a:cubicBezTo>
                  <a:close/>
                </a:path>
              </a:pathLst>
            </a:custGeom>
            <a:solidFill>
              <a:srgbClr val="EDEDED"/>
            </a:solidFill>
            <a:ln w="12700" cap="flat">
              <a:noFill/>
              <a:miter lim="400000"/>
            </a:ln>
            <a:effectLst/>
          </p:spPr>
          <p:txBody>
            <a:bodyPr wrap="square" lIns="45718" tIns="45718" rIns="45718" bIns="45718" numCol="1" anchor="ctr">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pic>
          <p:nvPicPr>
            <p:cNvPr id="2097152" name="image2.png" descr="C:\Users\90641\Desktop\75952837326155496.jpg75952837326155496"/>
            <p:cNvPicPr>
              <a:picLocks noChangeAspect="1"/>
            </p:cNvPicPr>
            <p:nvPr/>
          </p:nvPicPr>
          <p:blipFill>
            <a:blip r:embed="rId1"/>
            <a:srcRect/>
            <a:stretch>
              <a:fillRect/>
            </a:stretch>
          </p:blipFill>
          <p:spPr>
            <a:xfrm>
              <a:off x="-398" y="261573"/>
              <a:ext cx="5710636" cy="3796664"/>
            </a:xfrm>
            <a:custGeom>
              <a:avLst/>
              <a:gdLst/>
              <a:ahLst/>
              <a:cxnLst>
                <a:cxn ang="0">
                  <a:pos x="wd2" y="hd2"/>
                </a:cxn>
                <a:cxn ang="5400000">
                  <a:pos x="wd2" y="hd2"/>
                </a:cxn>
                <a:cxn ang="10800000">
                  <a:pos x="wd2" y="hd2"/>
                </a:cxn>
                <a:cxn ang="16200000">
                  <a:pos x="wd2" y="hd2"/>
                </a:cxn>
              </a:cxnLst>
              <a:rect l="0" t="0" r="r" b="b"/>
              <a:pathLst>
                <a:path w="21600" h="21600" extrusionOk="0">
                  <a:moveTo>
                    <a:pt x="339" y="0"/>
                  </a:moveTo>
                  <a:cubicBezTo>
                    <a:pt x="152" y="0"/>
                    <a:pt x="0" y="203"/>
                    <a:pt x="0" y="452"/>
                  </a:cubicBezTo>
                  <a:lnTo>
                    <a:pt x="0" y="21148"/>
                  </a:lnTo>
                  <a:cubicBezTo>
                    <a:pt x="0" y="21397"/>
                    <a:pt x="152" y="21600"/>
                    <a:pt x="339" y="21600"/>
                  </a:cubicBezTo>
                  <a:lnTo>
                    <a:pt x="21262" y="21600"/>
                  </a:lnTo>
                  <a:cubicBezTo>
                    <a:pt x="21449" y="21600"/>
                    <a:pt x="21600" y="21397"/>
                    <a:pt x="21600" y="21148"/>
                  </a:cubicBezTo>
                  <a:lnTo>
                    <a:pt x="21600" y="452"/>
                  </a:lnTo>
                  <a:cubicBezTo>
                    <a:pt x="21600" y="203"/>
                    <a:pt x="21449" y="0"/>
                    <a:pt x="21262" y="0"/>
                  </a:cubicBezTo>
                  <a:lnTo>
                    <a:pt x="339" y="0"/>
                  </a:lnTo>
                  <a:close/>
                </a:path>
              </a:pathLst>
            </a:custGeom>
            <a:ln w="12700" cap="flat">
              <a:noFill/>
              <a:miter lim="400000"/>
              <a:headEnd/>
              <a:tailEnd/>
            </a:ln>
            <a:effectLst>
              <a:reflection stA="38000" endPos="40000" dir="5400000" sy="-100000" algn="bl" rotWithShape="0"/>
            </a:effectLst>
          </p:spPr>
        </p:pic>
      </p:grpSp>
      <p:sp>
        <p:nvSpPr>
          <p:cNvPr id="1048627" name="文本框 3"/>
          <p:cNvSpPr txBox="1"/>
          <p:nvPr/>
        </p:nvSpPr>
        <p:spPr>
          <a:xfrm>
            <a:off x="6718300" y="1071245"/>
            <a:ext cx="4903470" cy="4529455"/>
          </a:xfrm>
          <a:prstGeom prst="rect">
            <a:avLst/>
          </a:prstGeom>
          <a:ln w="12700">
            <a:miter lim="400000"/>
          </a:ln>
        </p:spPr>
        <p:txBody>
          <a:bodyPr wrap="square" lIns="45718" tIns="45718" rIns="45718" bIns="45718">
            <a:spAutoFit/>
          </a:bodyPr>
          <a:p>
            <a:pPr defTabSz="608965" eaLnBrk="1">
              <a:lnSpc>
                <a:spcPts val="3500"/>
              </a:lnSpc>
              <a:defRPr sz="24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sz="2000" b="0"/>
              <a:t>       </a:t>
            </a:r>
            <a:r>
              <a:rPr sz="2000" b="0">
                <a:sym typeface="+mn-ea"/>
              </a:rPr>
              <a:t>自从有了人类社会，作为社会的构成单位的人就会对其自身的隐私自然而然地提出保密的要求。在军事计算机系统、国防计算机系统和外交计算机系统</a:t>
            </a:r>
            <a:r>
              <a:rPr lang="zh-CN" sz="2000" b="0">
                <a:sym typeface="+mn-ea"/>
              </a:rPr>
              <a:t>等</a:t>
            </a:r>
            <a:r>
              <a:rPr sz="2000" b="0">
                <a:sym typeface="+mn-ea"/>
              </a:rPr>
              <a:t>,信息的机密性对一个国家是极端重要的。在信息化的当代社会,计算机和通信网络已日益结合并得到广泛应用,在给人们的生活和工作带来方便的同时,也带来了许多需要解决的问题,最突出的就是</a:t>
            </a:r>
            <a:r>
              <a:rPr u="sng">
                <a:sym typeface="+mn-ea"/>
              </a:rPr>
              <a:t>口令</a:t>
            </a:r>
            <a:r>
              <a:rPr sz="2000" b="0">
                <a:sym typeface="+mn-ea"/>
              </a:rPr>
              <a:t>的保密问题。</a:t>
            </a:r>
            <a:endParaRPr sz="2000">
              <a:sym typeface="+mn-ea"/>
            </a:endParaRPr>
          </a:p>
          <a:p>
            <a:pPr defTabSz="608965">
              <a:lnSpc>
                <a:spcPct val="130000"/>
              </a:lnSpc>
              <a:defRPr sz="24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2000"/>
          </a:p>
        </p:txBody>
      </p:sp>
      <p:sp>
        <p:nvSpPr>
          <p:cNvPr id="1048628" name="文本框 4"/>
          <p:cNvSpPr txBox="1"/>
          <p:nvPr/>
        </p:nvSpPr>
        <p:spPr>
          <a:xfrm>
            <a:off x="6586187" y="713320"/>
            <a:ext cx="904988" cy="1183639"/>
          </a:xfrm>
          <a:prstGeom prst="rect">
            <a:avLst/>
          </a:prstGeom>
          <a:ln w="12700">
            <a:miter lim="400000"/>
          </a:ln>
        </p:spPr>
        <p:txBody>
          <a:bodyPr lIns="45718" tIns="45718" rIns="45718" bIns="45718">
            <a:spAutoFit/>
          </a:bodyPr>
          <a:lstStyle>
            <a:lvl1pPr defTabSz="608965">
              <a:defRPr sz="7200">
                <a:solidFill>
                  <a:srgbClr val="FFFFFF"/>
                </a:solidFill>
                <a:latin typeface="+mn-lt"/>
                <a:ea typeface="+mn-ea"/>
                <a:cs typeface="+mn-cs"/>
                <a:sym typeface="Helvetica"/>
              </a:defRPr>
            </a:lvl1pPr>
          </a:lstStyle>
          <a:p>
            <a:r>
              <a:t>“</a:t>
            </a:r>
          </a:p>
        </p:txBody>
      </p:sp>
      <p:sp>
        <p:nvSpPr>
          <p:cNvPr id="1048629" name="文本框 5"/>
          <p:cNvSpPr txBox="1"/>
          <p:nvPr/>
        </p:nvSpPr>
        <p:spPr>
          <a:xfrm>
            <a:off x="11317442" y="5203794"/>
            <a:ext cx="904988" cy="1183639"/>
          </a:xfrm>
          <a:prstGeom prst="rect">
            <a:avLst/>
          </a:prstGeom>
          <a:ln w="12700">
            <a:miter lim="400000"/>
          </a:ln>
        </p:spPr>
        <p:txBody>
          <a:bodyPr lIns="45718" tIns="45718" rIns="45718" bIns="45718">
            <a:spAutoFit/>
          </a:bodyPr>
          <a:lstStyle>
            <a:lvl1pPr defTabSz="608965">
              <a:defRPr sz="7200">
                <a:solidFill>
                  <a:srgbClr val="FFFFFF"/>
                </a:solidFill>
                <a:latin typeface="+mn-lt"/>
                <a:ea typeface="+mn-ea"/>
                <a:cs typeface="+mn-cs"/>
                <a:sym typeface="Helvetica"/>
              </a:defRPr>
            </a:lvl1pPr>
          </a:lstStyle>
          <a:p>
            <a:r>
              <a:t>”</a:t>
            </a: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4" name="文本框 1"/>
          <p:cNvSpPr txBox="1"/>
          <p:nvPr/>
        </p:nvSpPr>
        <p:spPr>
          <a:xfrm>
            <a:off x="1325350" y="3642936"/>
            <a:ext cx="2694936" cy="688336"/>
          </a:xfrm>
          <a:prstGeom prst="rect">
            <a:avLst/>
          </a:prstGeom>
          <a:ln w="12700">
            <a:miter lim="400000"/>
          </a:ln>
        </p:spPr>
        <p:txBody>
          <a:bodyPr wrap="none" lIns="45718" tIns="45718" rIns="45718" bIns="45718">
            <a:spAutoFit/>
          </a:bodyPr>
          <a:lstStyle>
            <a:lvl1pPr algn="ctr">
              <a:defRPr sz="40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CONTENTS</a:t>
            </a:r>
          </a:p>
        </p:txBody>
      </p:sp>
      <p:sp>
        <p:nvSpPr>
          <p:cNvPr id="1048595" name="文本框 2"/>
          <p:cNvSpPr txBox="1"/>
          <p:nvPr/>
        </p:nvSpPr>
        <p:spPr>
          <a:xfrm>
            <a:off x="6376035" y="1466850"/>
            <a:ext cx="4512310" cy="582295"/>
          </a:xfrm>
          <a:prstGeom prst="rect">
            <a:avLst/>
          </a:prstGeom>
          <a:ln w="12700">
            <a:miter lim="400000"/>
          </a:ln>
        </p:spPr>
        <p:txBody>
          <a:bodyPr wrap="square" lIns="45718" tIns="45718" rIns="45718" bIns="45718">
            <a:spAutoFit/>
          </a:bodyPr>
          <a:lstStyle>
            <a:lvl1pPr defTabSz="608965">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3200">
                <a:solidFill>
                  <a:srgbClr val="FFFFFF"/>
                </a:solidFill>
              </a:rPr>
              <a:t>口令安全的重要性</a:t>
            </a:r>
            <a:endParaRPr lang="zh-CN" sz="3200">
              <a:solidFill>
                <a:srgbClr val="FFFFFF"/>
              </a:solidFill>
            </a:endParaRPr>
          </a:p>
        </p:txBody>
      </p:sp>
      <p:grpSp>
        <p:nvGrpSpPr>
          <p:cNvPr id="58" name="椭圆 4"/>
          <p:cNvGrpSpPr/>
          <p:nvPr/>
        </p:nvGrpSpPr>
        <p:grpSpPr>
          <a:xfrm>
            <a:off x="5292089" y="1436824"/>
            <a:ext cx="661670" cy="642348"/>
            <a:chOff x="187147" y="136524"/>
            <a:chExt cx="639377" cy="639377"/>
          </a:xfrm>
        </p:grpSpPr>
        <p:sp>
          <p:nvSpPr>
            <p:cNvPr id="1048596" name="圆形"/>
            <p:cNvSpPr/>
            <p:nvPr/>
          </p:nvSpPr>
          <p:spPr>
            <a:xfrm>
              <a:off x="187147" y="136524"/>
              <a:ext cx="639377" cy="639377"/>
            </a:xfrm>
            <a:prstGeom prst="ellipse">
              <a:avLst/>
            </a:prstGeom>
            <a:solidFill>
              <a:schemeClr val="accent4"/>
            </a:solidFill>
            <a:ln w="28575" cap="flat">
              <a:solidFill>
                <a:srgbClr val="FFFFFF"/>
              </a:solidFill>
              <a:prstDash val="solid"/>
              <a:round/>
            </a:ln>
            <a:effectLst/>
          </p:spPr>
          <p:txBody>
            <a:bodyPr wrap="square" lIns="45718" tIns="45718" rIns="45718" bIns="45718" numCol="1" anchor="ctr">
              <a:noAutofit/>
            </a:bodyPr>
            <a:p>
              <a:pPr algn="ctr" defTabSz="608965">
                <a:defRPr sz="3200" b="1">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597" name="1"/>
            <p:cNvSpPr txBox="1"/>
            <p:nvPr/>
          </p:nvSpPr>
          <p:spPr>
            <a:xfrm>
              <a:off x="281643" y="167180"/>
              <a:ext cx="451000" cy="579602"/>
            </a:xfrm>
            <a:prstGeom prst="rect">
              <a:avLst/>
            </a:prstGeom>
            <a:noFill/>
            <a:ln w="12700" cap="flat">
              <a:noFill/>
              <a:miter lim="400000"/>
            </a:ln>
            <a:effectLst/>
          </p:spPr>
          <p:txBody>
            <a:bodyPr wrap="square" lIns="45718" tIns="45718" rIns="45718" bIns="45718" numCol="1" anchor="ctr">
              <a:spAutoFit/>
            </a:bodyPr>
            <a:lstStyle>
              <a:lvl1pPr algn="ctr" defTabSz="608965">
                <a:defRPr sz="32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1</a:t>
              </a:r>
            </a:p>
          </p:txBody>
        </p:sp>
      </p:grpSp>
      <p:sp>
        <p:nvSpPr>
          <p:cNvPr id="1048598" name="文本框 5"/>
          <p:cNvSpPr txBox="1"/>
          <p:nvPr/>
        </p:nvSpPr>
        <p:spPr>
          <a:xfrm>
            <a:off x="6327459" y="2838897"/>
            <a:ext cx="4560570" cy="582295"/>
          </a:xfrm>
          <a:prstGeom prst="rect">
            <a:avLst/>
          </a:prstGeom>
          <a:ln w="12700">
            <a:miter lim="400000"/>
          </a:ln>
        </p:spPr>
        <p:txBody>
          <a:bodyPr wrap="none" lIns="45718" tIns="45718" rIns="45718" bIns="45718">
            <a:spAutoFit/>
          </a:bodyPr>
          <a:lstStyle>
            <a:lvl1pPr defTabSz="608965">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3200"/>
              <a:t>常见口令破译工具的原理</a:t>
            </a:r>
            <a:endParaRPr lang="zh-CN" sz="3200"/>
          </a:p>
        </p:txBody>
      </p:sp>
      <p:grpSp>
        <p:nvGrpSpPr>
          <p:cNvPr id="59" name="椭圆 7"/>
          <p:cNvGrpSpPr/>
          <p:nvPr/>
        </p:nvGrpSpPr>
        <p:grpSpPr>
          <a:xfrm>
            <a:off x="5310907" y="2812715"/>
            <a:ext cx="639377" cy="639377"/>
            <a:chOff x="-1" y="-1"/>
            <a:chExt cx="639375" cy="639375"/>
          </a:xfrm>
        </p:grpSpPr>
        <p:sp>
          <p:nvSpPr>
            <p:cNvPr id="1048600" name="圆形"/>
            <p:cNvSpPr/>
            <p:nvPr/>
          </p:nvSpPr>
          <p:spPr>
            <a:xfrm>
              <a:off x="-2" y="-2"/>
              <a:ext cx="639377" cy="639377"/>
            </a:xfrm>
            <a:prstGeom prst="ellipse">
              <a:avLst/>
            </a:prstGeom>
            <a:solidFill>
              <a:schemeClr val="accent4"/>
            </a:solidFill>
            <a:ln w="28575" cap="flat">
              <a:solidFill>
                <a:srgbClr val="FFFFFF"/>
              </a:solidFill>
              <a:prstDash val="solid"/>
              <a:round/>
            </a:ln>
            <a:effectLst/>
          </p:spPr>
          <p:txBody>
            <a:bodyPr wrap="square" lIns="45718" tIns="45718" rIns="45718" bIns="45718" numCol="1" anchor="ctr">
              <a:noAutofit/>
            </a:bodyPr>
            <a:p>
              <a:pPr algn="ctr" defTabSz="608965">
                <a:defRPr sz="3200" b="1">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01" name="2"/>
            <p:cNvSpPr txBox="1"/>
            <p:nvPr/>
          </p:nvSpPr>
          <p:spPr>
            <a:xfrm>
              <a:off x="93634" y="26316"/>
              <a:ext cx="452105" cy="586739"/>
            </a:xfrm>
            <a:prstGeom prst="rect">
              <a:avLst/>
            </a:prstGeom>
            <a:noFill/>
            <a:ln w="12700" cap="flat">
              <a:noFill/>
              <a:miter lim="400000"/>
            </a:ln>
            <a:effectLst/>
          </p:spPr>
          <p:txBody>
            <a:bodyPr wrap="square" lIns="45718" tIns="45718" rIns="45718" bIns="45718" numCol="1" anchor="ctr">
              <a:spAutoFit/>
            </a:bodyPr>
            <a:lstStyle>
              <a:lvl1pPr algn="ctr" defTabSz="608965">
                <a:defRPr sz="32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2</a:t>
              </a:r>
            </a:p>
          </p:txBody>
        </p:sp>
      </p:grpSp>
      <p:sp>
        <p:nvSpPr>
          <p:cNvPr id="1048602" name="文本框 8"/>
          <p:cNvSpPr txBox="1"/>
          <p:nvPr/>
        </p:nvSpPr>
        <p:spPr>
          <a:xfrm>
            <a:off x="6375719" y="4105149"/>
            <a:ext cx="5779770" cy="582295"/>
          </a:xfrm>
          <a:prstGeom prst="rect">
            <a:avLst/>
          </a:prstGeom>
          <a:ln w="12700">
            <a:miter lim="400000"/>
          </a:ln>
        </p:spPr>
        <p:txBody>
          <a:bodyPr wrap="none" lIns="45718" tIns="45718" rIns="45718" bIns="45718">
            <a:spAutoFit/>
          </a:bodyPr>
          <a:lstStyle>
            <a:lvl1pPr defTabSz="608965">
              <a:defRPr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3200"/>
              <a:t>使用口令破译工具破译简单口令</a:t>
            </a:r>
            <a:endParaRPr lang="zh-CN" sz="3200"/>
          </a:p>
        </p:txBody>
      </p:sp>
      <p:grpSp>
        <p:nvGrpSpPr>
          <p:cNvPr id="60" name="椭圆 10"/>
          <p:cNvGrpSpPr/>
          <p:nvPr/>
        </p:nvGrpSpPr>
        <p:grpSpPr>
          <a:xfrm>
            <a:off x="5303285" y="4076425"/>
            <a:ext cx="639379" cy="639377"/>
            <a:chOff x="-18418" y="65404"/>
            <a:chExt cx="639377" cy="639376"/>
          </a:xfrm>
        </p:grpSpPr>
        <p:sp>
          <p:nvSpPr>
            <p:cNvPr id="1048604" name="圆形"/>
            <p:cNvSpPr/>
            <p:nvPr/>
          </p:nvSpPr>
          <p:spPr>
            <a:xfrm>
              <a:off x="-18418" y="65404"/>
              <a:ext cx="639377" cy="639376"/>
            </a:xfrm>
            <a:prstGeom prst="ellipse">
              <a:avLst/>
            </a:prstGeom>
            <a:solidFill>
              <a:schemeClr val="accent4"/>
            </a:solidFill>
            <a:ln w="28575" cap="flat">
              <a:solidFill>
                <a:srgbClr val="FFFFFF"/>
              </a:solidFill>
              <a:prstDash val="solid"/>
              <a:round/>
            </a:ln>
            <a:effectLst/>
          </p:spPr>
          <p:txBody>
            <a:bodyPr wrap="square" lIns="45718" tIns="45718" rIns="45718" bIns="45718" numCol="1" anchor="ctr">
              <a:noAutofit/>
            </a:bodyPr>
            <a:p>
              <a:pPr algn="ctr" defTabSz="608965">
                <a:defRPr sz="3200" b="1">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605" name="3"/>
            <p:cNvSpPr txBox="1"/>
            <p:nvPr/>
          </p:nvSpPr>
          <p:spPr>
            <a:xfrm>
              <a:off x="93634" y="65686"/>
              <a:ext cx="452105" cy="586739"/>
            </a:xfrm>
            <a:prstGeom prst="rect">
              <a:avLst/>
            </a:prstGeom>
            <a:noFill/>
            <a:ln w="12700" cap="flat">
              <a:noFill/>
              <a:miter lim="400000"/>
            </a:ln>
            <a:effectLst/>
          </p:spPr>
          <p:txBody>
            <a:bodyPr wrap="square" lIns="45718" tIns="45718" rIns="45718" bIns="45718" numCol="1" anchor="ctr">
              <a:spAutoFit/>
            </a:bodyPr>
            <a:lstStyle>
              <a:lvl1pPr algn="ctr" defTabSz="608965">
                <a:defRPr sz="32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3</a:t>
              </a:r>
            </a:p>
          </p:txBody>
        </p:sp>
      </p:grpSp>
      <p:sp>
        <p:nvSpPr>
          <p:cNvPr id="1048606" name="文本框 17"/>
          <p:cNvSpPr txBox="1"/>
          <p:nvPr/>
        </p:nvSpPr>
        <p:spPr>
          <a:xfrm>
            <a:off x="1144759" y="1973590"/>
            <a:ext cx="3012436" cy="1805936"/>
          </a:xfrm>
          <a:prstGeom prst="rect">
            <a:avLst/>
          </a:prstGeom>
          <a:ln w="12700">
            <a:miter lim="400000"/>
          </a:ln>
        </p:spPr>
        <p:txBody>
          <a:bodyPr wrap="none" lIns="45718" tIns="45718" rIns="45718" bIns="45718">
            <a:spAutoFit/>
          </a:bodyPr>
          <a:lstStyle>
            <a:lvl1pPr algn="ctr">
              <a:defRPr sz="115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目录</a:t>
            </a:r>
          </a:p>
        </p:txBody>
      </p:sp>
      <p:sp>
        <p:nvSpPr>
          <p:cNvPr id="1" name="文本框 6"/>
          <p:cNvSpPr txBox="1"/>
          <p:nvPr/>
        </p:nvSpPr>
        <p:spPr>
          <a:xfrm>
            <a:off x="6551930" y="4818380"/>
            <a:ext cx="5018405" cy="449580"/>
          </a:xfrm>
          <a:prstGeom prst="rect">
            <a:avLst/>
          </a:prstGeom>
          <a:ln w="12700">
            <a:miter lim="400000"/>
          </a:ln>
        </p:spPr>
        <p:txBody>
          <a:bodyPr wrap="square" lIns="45718" tIns="45718" rIns="45718" bIns="45718">
            <a:spAutoFit/>
          </a:bodyPr>
          <a:lstStyle>
            <a:lvl1pPr defTabSz="608965">
              <a:lnSpc>
                <a:spcPct val="130000"/>
              </a:lnSpc>
              <a:defRPr sz="12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t>               </a:t>
            </a:r>
            <a:r>
              <a:rPr lang="en-US" sz="1800"/>
              <a:t>——</a:t>
            </a:r>
            <a:r>
              <a:rPr lang="zh-CN" altLang="en-US" sz="1800"/>
              <a:t>针对</a:t>
            </a:r>
            <a:r>
              <a:rPr lang="en-US" altLang="zh-CN" sz="1800" b="1"/>
              <a:t>Word</a:t>
            </a:r>
            <a:r>
              <a:rPr lang="zh-CN" altLang="en-US" sz="1800" b="1"/>
              <a:t>与</a:t>
            </a:r>
            <a:r>
              <a:rPr lang="en-US" altLang="zh-CN" sz="1800" b="1"/>
              <a:t>Excel</a:t>
            </a:r>
            <a:r>
              <a:rPr lang="zh-CN" altLang="en-US" sz="1800"/>
              <a:t>的加密与简单破译</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500" fill="hold">
                                          <p:stCondLst>
                                            <p:cond delay="0"/>
                                          </p:stCondLst>
                                        </p:cTn>
                                        <p:tgtEl>
                                          <p:spTgt spid="58"/>
                                        </p:tgtEl>
                                        <p:attrNameLst>
                                          <p:attrName>style.visibility</p:attrName>
                                        </p:attrNameLst>
                                      </p:cBhvr>
                                      <p:to>
                                        <p:strVal val="visible"/>
                                      </p:to>
                                    </p:set>
                                    <p:animEffect transition="in" filter="diamond(in)">
                                      <p:cBhvr>
                                        <p:cTn id="7" dur="500"/>
                                        <p:tgtEl>
                                          <p:spTgt spid="58"/>
                                        </p:tgtEl>
                                      </p:cBhvr>
                                    </p:animEffect>
                                  </p:childTnLst>
                                </p:cTn>
                              </p:par>
                              <p:par>
                                <p:cTn id="8" presetID="5" presetClass="entr" presetSubtype="10" fill="hold" grpId="0" nodeType="withEffect">
                                  <p:stCondLst>
                                    <p:cond delay="0"/>
                                  </p:stCondLst>
                                  <p:childTnLst>
                                    <p:set>
                                      <p:cBhvr>
                                        <p:cTn id="9" dur="1000" fill="hold">
                                          <p:stCondLst>
                                            <p:cond delay="0"/>
                                          </p:stCondLst>
                                        </p:cTn>
                                        <p:tgtEl>
                                          <p:spTgt spid="1048595"/>
                                        </p:tgtEl>
                                        <p:attrNameLst>
                                          <p:attrName>style.visibility</p:attrName>
                                        </p:attrNameLst>
                                      </p:cBhvr>
                                      <p:to>
                                        <p:strVal val="visible"/>
                                      </p:to>
                                    </p:set>
                                    <p:animEffect transition="in" filter="checkerboard(across)">
                                      <p:cBhvr>
                                        <p:cTn id="10" dur="1000"/>
                                        <p:tgtEl>
                                          <p:spTgt spid="104859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500" fill="hold">
                                          <p:stCondLst>
                                            <p:cond delay="0"/>
                                          </p:stCondLst>
                                        </p:cTn>
                                        <p:tgtEl>
                                          <p:spTgt spid="59"/>
                                        </p:tgtEl>
                                        <p:attrNameLst>
                                          <p:attrName>style.visibility</p:attrName>
                                        </p:attrNameLst>
                                      </p:cBhvr>
                                      <p:to>
                                        <p:strVal val="visible"/>
                                      </p:to>
                                    </p:set>
                                    <p:animEffect transition="in" filter="diamond(in)">
                                      <p:cBhvr>
                                        <p:cTn id="15" dur="500"/>
                                        <p:tgtEl>
                                          <p:spTgt spid="59"/>
                                        </p:tgtEl>
                                      </p:cBhvr>
                                    </p:animEffect>
                                  </p:childTnLst>
                                </p:cTn>
                              </p:par>
                              <p:par>
                                <p:cTn id="16" presetID="5" presetClass="entr" presetSubtype="10" fill="hold" grpId="0" nodeType="withEffect">
                                  <p:stCondLst>
                                    <p:cond delay="0"/>
                                  </p:stCondLst>
                                  <p:childTnLst>
                                    <p:set>
                                      <p:cBhvr>
                                        <p:cTn id="17" dur="1000" fill="hold">
                                          <p:stCondLst>
                                            <p:cond delay="0"/>
                                          </p:stCondLst>
                                        </p:cTn>
                                        <p:tgtEl>
                                          <p:spTgt spid="1048598"/>
                                        </p:tgtEl>
                                        <p:attrNameLst>
                                          <p:attrName>style.visibility</p:attrName>
                                        </p:attrNameLst>
                                      </p:cBhvr>
                                      <p:to>
                                        <p:strVal val="visible"/>
                                      </p:to>
                                    </p:set>
                                    <p:animEffect transition="in" filter="checkerboard(across)">
                                      <p:cBhvr>
                                        <p:cTn id="18" dur="1000"/>
                                        <p:tgtEl>
                                          <p:spTgt spid="1048598"/>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500" fill="hold">
                                          <p:stCondLst>
                                            <p:cond delay="0"/>
                                          </p:stCondLst>
                                        </p:cTn>
                                        <p:tgtEl>
                                          <p:spTgt spid="60"/>
                                        </p:tgtEl>
                                        <p:attrNameLst>
                                          <p:attrName>style.visibility</p:attrName>
                                        </p:attrNameLst>
                                      </p:cBhvr>
                                      <p:to>
                                        <p:strVal val="visible"/>
                                      </p:to>
                                    </p:set>
                                    <p:animEffect transition="in" filter="diamond(in)">
                                      <p:cBhvr>
                                        <p:cTn id="23" dur="500"/>
                                        <p:tgtEl>
                                          <p:spTgt spid="60"/>
                                        </p:tgtEl>
                                      </p:cBhvr>
                                    </p:animEffect>
                                  </p:childTnLst>
                                </p:cTn>
                              </p:par>
                              <p:par>
                                <p:cTn id="24" presetID="5" presetClass="entr" presetSubtype="10" fill="hold" grpId="0" nodeType="withEffect">
                                  <p:stCondLst>
                                    <p:cond delay="0"/>
                                  </p:stCondLst>
                                  <p:childTnLst>
                                    <p:set>
                                      <p:cBhvr>
                                        <p:cTn id="25" dur="1000" fill="hold">
                                          <p:stCondLst>
                                            <p:cond delay="0"/>
                                          </p:stCondLst>
                                        </p:cTn>
                                        <p:tgtEl>
                                          <p:spTgt spid="1048602"/>
                                        </p:tgtEl>
                                        <p:attrNameLst>
                                          <p:attrName>style.visibility</p:attrName>
                                        </p:attrNameLst>
                                      </p:cBhvr>
                                      <p:to>
                                        <p:strVal val="visible"/>
                                      </p:to>
                                    </p:set>
                                    <p:animEffect transition="in" filter="checkerboard(across)">
                                      <p:cBhvr>
                                        <p:cTn id="26" dur="1000"/>
                                        <p:tgtEl>
                                          <p:spTgt spid="1048602"/>
                                        </p:tgtEl>
                                      </p:cBhvr>
                                    </p:animEffect>
                                  </p:childTnLst>
                                </p:cTn>
                              </p:par>
                              <p:par>
                                <p:cTn id="27" presetID="5" presetClass="entr" presetSubtype="10" fill="hold" grpId="0" nodeType="withEffect">
                                  <p:stCondLst>
                                    <p:cond delay="0"/>
                                  </p:stCondLst>
                                  <p:childTnLst>
                                    <p:set>
                                      <p:cBhvr>
                                        <p:cTn id="28" dur="1000" fill="hold">
                                          <p:stCondLst>
                                            <p:cond delay="0"/>
                                          </p:stCondLst>
                                        </p:cTn>
                                        <p:tgtEl>
                                          <p:spTgt spid="1"/>
                                        </p:tgtEl>
                                        <p:attrNameLst>
                                          <p:attrName>style.visibility</p:attrName>
                                        </p:attrNameLst>
                                      </p:cBhvr>
                                      <p:to>
                                        <p:strVal val="visible"/>
                                      </p:to>
                                    </p:set>
                                    <p:animEffect transition="in" filter="checkerboard(across)">
                                      <p:cBhvr>
                                        <p:cTn id="29" dur="10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p:bldP spid="1048598" grpId="0"/>
      <p:bldP spid="1048602" grpId="0"/>
      <p:bldP spid="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2" name="文本框 2"/>
          <p:cNvSpPr txBox="1"/>
          <p:nvPr/>
        </p:nvSpPr>
        <p:spPr>
          <a:xfrm>
            <a:off x="4771545" y="1729469"/>
            <a:ext cx="1793237" cy="3647437"/>
          </a:xfrm>
          <a:prstGeom prst="rect">
            <a:avLst/>
          </a:prstGeom>
          <a:ln w="12700">
            <a:miter lim="400000"/>
          </a:ln>
        </p:spPr>
        <p:txBody>
          <a:bodyPr wrap="none" lIns="45718" tIns="45718" rIns="45718" bIns="45718">
            <a:spAutoFit/>
          </a:bodyPr>
          <a:lstStyle>
            <a:lvl1pPr algn="ctr">
              <a:defRPr sz="239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1</a:t>
            </a:r>
          </a:p>
        </p:txBody>
      </p:sp>
      <p:sp>
        <p:nvSpPr>
          <p:cNvPr id="1048623" name="文本框 1"/>
          <p:cNvSpPr txBox="1"/>
          <p:nvPr/>
        </p:nvSpPr>
        <p:spPr>
          <a:xfrm>
            <a:off x="5213305" y="1864934"/>
            <a:ext cx="920561" cy="523239"/>
          </a:xfrm>
          <a:prstGeom prst="rect">
            <a:avLst/>
          </a:prstGeom>
          <a:ln w="12700">
            <a:miter lim="400000"/>
          </a:ln>
        </p:spPr>
        <p:txBody>
          <a:bodyPr wrap="none" lIns="45718" tIns="45718" rIns="45718" bIns="45718">
            <a:spAutoFit/>
          </a:bodyPr>
          <a:lstStyle>
            <a:lvl1pPr algn="ctr">
              <a:defRPr sz="28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PART</a:t>
            </a:r>
          </a:p>
        </p:txBody>
      </p:sp>
      <p:sp>
        <p:nvSpPr>
          <p:cNvPr id="1048624" name="文本框 3"/>
          <p:cNvSpPr txBox="1"/>
          <p:nvPr/>
        </p:nvSpPr>
        <p:spPr>
          <a:xfrm>
            <a:off x="7078817" y="3015123"/>
            <a:ext cx="4305300" cy="705485"/>
          </a:xfrm>
          <a:prstGeom prst="rect">
            <a:avLst/>
          </a:prstGeom>
          <a:ln w="12700">
            <a:miter lim="400000"/>
          </a:ln>
        </p:spPr>
        <p:txBody>
          <a:bodyPr wrap="none" lIns="45718" tIns="45718" rIns="45718" bIns="45718">
            <a:spAutoFit/>
            <a:scene3d>
              <a:camera prst="orthographicFront"/>
              <a:lightRig rig="threePt" dir="t"/>
            </a:scene3d>
          </a:bodyPr>
          <a:lstStyle>
            <a:lvl1pPr>
              <a:defRPr sz="6600" b="1">
                <a:solidFill>
                  <a:schemeClr val="accent4">
                    <a:alpha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4000">
                <a:sym typeface="+mn-ea"/>
              </a:rPr>
              <a:t> </a:t>
            </a:r>
            <a:r>
              <a:rPr lang="zh-CN" sz="4000">
                <a:sym typeface="+mn-ea"/>
              </a:rPr>
              <a:t>口令安全的重要性</a:t>
            </a:r>
            <a:endParaRPr lang="zh-CN" sz="4000">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1" nodeType="clickEffect">
                                  <p:stCondLst>
                                    <p:cond delay="0"/>
                                  </p:stCondLst>
                                  <p:childTnLst>
                                    <p:set>
                                      <p:cBhvr>
                                        <p:cTn id="6" dur="1" fill="hold">
                                          <p:stCondLst>
                                            <p:cond delay="0"/>
                                          </p:stCondLst>
                                        </p:cTn>
                                        <p:tgtEl>
                                          <p:spTgt spid="1048624"/>
                                        </p:tgtEl>
                                        <p:attrNameLst>
                                          <p:attrName>style.visibility</p:attrName>
                                        </p:attrNameLst>
                                      </p:cBhvr>
                                      <p:to>
                                        <p:strVal val="visible"/>
                                      </p:to>
                                    </p:set>
                                    <p:anim calcmode="lin" valueType="num">
                                      <p:cBhvr>
                                        <p:cTn id="7" dur="1000" fill="hold"/>
                                        <p:tgtEl>
                                          <p:spTgt spid="1048624"/>
                                        </p:tgtEl>
                                        <p:attrNameLst>
                                          <p:attrName>ppt_w</p:attrName>
                                        </p:attrNameLst>
                                      </p:cBhvr>
                                      <p:tavLst>
                                        <p:tav tm="0">
                                          <p:val>
                                            <p:strVal val="#ppt_w+.3"/>
                                          </p:val>
                                        </p:tav>
                                        <p:tav tm="100000">
                                          <p:val>
                                            <p:strVal val="#ppt_w"/>
                                          </p:val>
                                        </p:tav>
                                      </p:tavLst>
                                    </p:anim>
                                    <p:anim calcmode="lin" valueType="num">
                                      <p:cBhvr>
                                        <p:cTn id="8" dur="1000" fill="hold"/>
                                        <p:tgtEl>
                                          <p:spTgt spid="1048624"/>
                                        </p:tgtEl>
                                        <p:attrNameLst>
                                          <p:attrName>ppt_h</p:attrName>
                                        </p:attrNameLst>
                                      </p:cBhvr>
                                      <p:tavLst>
                                        <p:tav tm="0">
                                          <p:val>
                                            <p:strVal val="#ppt_h"/>
                                          </p:val>
                                        </p:tav>
                                        <p:tav tm="100000">
                                          <p:val>
                                            <p:strVal val="#ppt_h"/>
                                          </p:val>
                                        </p:tav>
                                      </p:tavLst>
                                    </p:anim>
                                    <p:animEffect transition="in" filter="fade">
                                      <p:cBhvr>
                                        <p:cTn id="9" dur="1000"/>
                                        <p:tgtEl>
                                          <p:spTgt spid="104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92" name="文本框 8"/>
          <p:cNvSpPr txBox="1"/>
          <p:nvPr/>
        </p:nvSpPr>
        <p:spPr>
          <a:xfrm>
            <a:off x="884555" y="2809875"/>
            <a:ext cx="5645150" cy="2783205"/>
          </a:xfrm>
          <a:prstGeom prst="rect">
            <a:avLst/>
          </a:prstGeom>
          <a:ln w="12700">
            <a:miter lim="400000"/>
          </a:ln>
        </p:spPr>
        <p:txBody>
          <a:bodyPr wrap="square" lIns="45718" tIns="45718" rIns="45718" bIns="45718">
            <a:spAutoFit/>
          </a:bodyPr>
          <a:p>
            <a:pPr defTabSz="914400" eaLnBrk="1">
              <a:lnSpc>
                <a:spcPts val="3500"/>
              </a:lnSpc>
              <a:defRPr sz="1400" u="sng">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sz="1800" u="none">
                <a:sym typeface="+mn-ea"/>
              </a:rPr>
              <a:t>   </a:t>
            </a:r>
            <a:r>
              <a:rPr lang="en-US" sz="2000" u="none">
                <a:sym typeface="+mn-ea"/>
              </a:rPr>
              <a:t>   </a:t>
            </a:r>
            <a:r>
              <a:rPr sz="2000" u="none">
                <a:sym typeface="+mn-ea"/>
              </a:rPr>
              <a:t>口令是计算机及其信息系统的第一道安全防线，涉密计算机信息系统通过口令验证用户身份，区分和控制访问。涉密计算机的口令如果设置不符合保密规定，很容易被破解。口令一旦被破解，破解者就可以冒充合法用户进入涉密计算机窃取信息。</a:t>
            </a:r>
            <a:endParaRPr sz="2000" u="none"/>
          </a:p>
        </p:txBody>
      </p:sp>
      <p:sp>
        <p:nvSpPr>
          <p:cNvPr id="1048874" name="文本占位符 1"/>
          <p:cNvSpPr txBox="1"/>
          <p:nvPr/>
        </p:nvSpPr>
        <p:spPr>
          <a:xfrm>
            <a:off x="375813" y="391876"/>
            <a:ext cx="5601370" cy="529569"/>
          </a:xfrm>
          <a:prstGeom prst="rect">
            <a:avLst/>
          </a:prstGeom>
          <a:ln w="12700">
            <a:miter lim="400000"/>
          </a:ln>
        </p:spPr>
        <p:txBody>
          <a:bodyPr lIns="45718" tIns="45718" rIns="45718" bIns="45718" anchor="ctr">
            <a:normAutofit lnSpcReduction="20000"/>
          </a:bodyPr>
          <a:lstStyle>
            <a:lvl1pPr marL="0" marR="0" indent="0" algn="l" defTabSz="914400" rtl="0" latinLnBrk="0">
              <a:lnSpc>
                <a:spcPct val="90000"/>
              </a:lnSpc>
              <a:spcBef>
                <a:spcPts val="1000"/>
              </a:spcBef>
              <a:spcAft>
                <a:spcPts val="0"/>
              </a:spcAft>
              <a:buClrTx/>
              <a:buSzTx/>
              <a:buFontTx/>
              <a:buNone/>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marR="0" indent="-2286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marR="0" indent="-27432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9pPr>
          </a:lstStyle>
          <a:p>
            <a:r>
              <a:rPr lang="en-US" altLang="zh-CN"/>
              <a:t>  </a:t>
            </a:r>
            <a:r>
              <a:rPr lang="zh-CN" sz="2800"/>
              <a:t>口令安全的重要性</a:t>
            </a:r>
            <a:endParaRPr lang="zh-CN" sz="280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8692"/>
                                        </p:tgtEl>
                                        <p:attrNameLst>
                                          <p:attrName>style.visibility</p:attrName>
                                        </p:attrNameLst>
                                      </p:cBhvr>
                                      <p:to>
                                        <p:strVal val="visible"/>
                                      </p:to>
                                    </p:set>
                                    <p:anim calcmode="lin" valueType="num">
                                      <p:cBhvr additive="base">
                                        <p:cTn id="7" dur="500" fill="hold"/>
                                        <p:tgtEl>
                                          <p:spTgt spid="1048692"/>
                                        </p:tgtEl>
                                        <p:attrNameLst>
                                          <p:attrName>ppt_x</p:attrName>
                                        </p:attrNameLst>
                                      </p:cBhvr>
                                      <p:tavLst>
                                        <p:tav tm="0">
                                          <p:val>
                                            <p:strVal val="0-#ppt_w/2"/>
                                          </p:val>
                                        </p:tav>
                                        <p:tav tm="100000">
                                          <p:val>
                                            <p:strVal val="#ppt_x"/>
                                          </p:val>
                                        </p:tav>
                                      </p:tavLst>
                                    </p:anim>
                                    <p:anim calcmode="lin" valueType="num">
                                      <p:cBhvr additive="base">
                                        <p:cTn id="8" dur="500" fill="hold"/>
                                        <p:tgtEl>
                                          <p:spTgt spid="1048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73" name="矩形 5"/>
          <p:cNvSpPr/>
          <p:nvPr/>
        </p:nvSpPr>
        <p:spPr>
          <a:xfrm>
            <a:off x="5452745" y="4147185"/>
            <a:ext cx="6179820" cy="2209800"/>
          </a:xfrm>
          <a:prstGeom prst="rect">
            <a:avLst/>
          </a:prstGeom>
          <a:solidFill>
            <a:schemeClr val="accent4"/>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875" name="手杖形箭头 3"/>
          <p:cNvSpPr/>
          <p:nvPr/>
        </p:nvSpPr>
        <p:spPr>
          <a:xfrm rot="16200000" flipH="1">
            <a:off x="3512456" y="2667000"/>
            <a:ext cx="1611088" cy="34906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401"/>
                </a:lnTo>
                <a:cubicBezTo>
                  <a:pt x="0" y="1970"/>
                  <a:pt x="4269" y="0"/>
                  <a:pt x="9536" y="0"/>
                </a:cubicBezTo>
                <a:cubicBezTo>
                  <a:pt x="14802" y="0"/>
                  <a:pt x="19071" y="1970"/>
                  <a:pt x="19071" y="4401"/>
                </a:cubicBezTo>
                <a:lnTo>
                  <a:pt x="19071" y="19018"/>
                </a:lnTo>
                <a:lnTo>
                  <a:pt x="21600" y="19018"/>
                </a:lnTo>
                <a:lnTo>
                  <a:pt x="18049" y="21600"/>
                </a:lnTo>
                <a:lnTo>
                  <a:pt x="14497" y="19018"/>
                </a:lnTo>
                <a:lnTo>
                  <a:pt x="17026" y="19018"/>
                </a:lnTo>
                <a:lnTo>
                  <a:pt x="17026" y="4401"/>
                </a:lnTo>
                <a:cubicBezTo>
                  <a:pt x="17026" y="2492"/>
                  <a:pt x="13673" y="944"/>
                  <a:pt x="9536" y="944"/>
                </a:cubicBezTo>
                <a:cubicBezTo>
                  <a:pt x="5399" y="944"/>
                  <a:pt x="2045" y="2492"/>
                  <a:pt x="2045" y="4401"/>
                </a:cubicBezTo>
                <a:lnTo>
                  <a:pt x="2045" y="21600"/>
                </a:lnTo>
                <a:close/>
              </a:path>
            </a:pathLst>
          </a:custGeom>
          <a:solidFill>
            <a:schemeClr val="accent3"/>
          </a:solidFill>
          <a:ln w="12700">
            <a:miter lim="400000"/>
          </a:ln>
        </p:spPr>
        <p:txBody>
          <a:bodyPr lIns="45718" tIns="45718" rIns="45718" bIns="45718" anchor="ctr"/>
          <a:p>
            <a:pPr algn="ct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876" name="矩形 2"/>
          <p:cNvSpPr/>
          <p:nvPr/>
        </p:nvSpPr>
        <p:spPr>
          <a:xfrm>
            <a:off x="413385" y="962025"/>
            <a:ext cx="6313805" cy="2209800"/>
          </a:xfrm>
          <a:prstGeom prst="rect">
            <a:avLst/>
          </a:prstGeom>
          <a:solidFill>
            <a:schemeClr val="accent1"/>
          </a:solidFill>
          <a:ln w="12700">
            <a:miter lim="400000"/>
          </a:ln>
        </p:spPr>
        <p:txBody>
          <a:bodyPr lIns="45718" tIns="45718" rIns="45718" bIns="45718" anchor="ctr"/>
          <a:p>
            <a:pPr algn="ctr">
              <a:defRPr>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877" name="手杖形箭头 4"/>
          <p:cNvSpPr/>
          <p:nvPr/>
        </p:nvSpPr>
        <p:spPr>
          <a:xfrm rot="5400000" flipH="1">
            <a:off x="7003142" y="1208315"/>
            <a:ext cx="1611088" cy="34906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401"/>
                </a:lnTo>
                <a:cubicBezTo>
                  <a:pt x="0" y="1970"/>
                  <a:pt x="4269" y="0"/>
                  <a:pt x="9536" y="0"/>
                </a:cubicBezTo>
                <a:cubicBezTo>
                  <a:pt x="14802" y="0"/>
                  <a:pt x="19071" y="1970"/>
                  <a:pt x="19071" y="4401"/>
                </a:cubicBezTo>
                <a:lnTo>
                  <a:pt x="19071" y="19018"/>
                </a:lnTo>
                <a:lnTo>
                  <a:pt x="21600" y="19018"/>
                </a:lnTo>
                <a:lnTo>
                  <a:pt x="18049" y="21600"/>
                </a:lnTo>
                <a:lnTo>
                  <a:pt x="14497" y="19018"/>
                </a:lnTo>
                <a:lnTo>
                  <a:pt x="17026" y="19018"/>
                </a:lnTo>
                <a:lnTo>
                  <a:pt x="17026" y="4401"/>
                </a:lnTo>
                <a:cubicBezTo>
                  <a:pt x="17026" y="2492"/>
                  <a:pt x="13673" y="944"/>
                  <a:pt x="9536" y="944"/>
                </a:cubicBezTo>
                <a:cubicBezTo>
                  <a:pt x="5399" y="944"/>
                  <a:pt x="2045" y="2492"/>
                  <a:pt x="2045" y="4401"/>
                </a:cubicBezTo>
                <a:lnTo>
                  <a:pt x="2045" y="21600"/>
                </a:lnTo>
                <a:close/>
              </a:path>
            </a:pathLst>
          </a:custGeom>
          <a:solidFill>
            <a:schemeClr val="accent2"/>
          </a:solidFill>
          <a:ln w="12700">
            <a:miter lim="400000"/>
          </a:ln>
        </p:spPr>
        <p:txBody>
          <a:bodyPr lIns="45718" tIns="45718" rIns="45718" bIns="45718" anchor="ctr"/>
          <a:p>
            <a:pPr algn="ctr">
              <a:defRPr>
                <a:latin typeface="Century Gothic" panose="020B0502020202020204"/>
                <a:ea typeface="Century Gothic" panose="020B0502020202020204"/>
                <a:cs typeface="Century Gothic" panose="020B0502020202020204"/>
                <a:sym typeface="Century Gothic" panose="020B0502020202020204"/>
              </a:defRPr>
            </a:pPr>
          </a:p>
        </p:txBody>
      </p:sp>
      <p:grpSp>
        <p:nvGrpSpPr>
          <p:cNvPr id="113" name="椭圆 6"/>
          <p:cNvGrpSpPr/>
          <p:nvPr/>
        </p:nvGrpSpPr>
        <p:grpSpPr>
          <a:xfrm>
            <a:off x="8349341" y="2591704"/>
            <a:ext cx="881747" cy="881747"/>
            <a:chOff x="0" y="0"/>
            <a:chExt cx="881745" cy="881745"/>
          </a:xfrm>
        </p:grpSpPr>
        <p:sp>
          <p:nvSpPr>
            <p:cNvPr id="1048878" name="圆形"/>
            <p:cNvSpPr/>
            <p:nvPr/>
          </p:nvSpPr>
          <p:spPr>
            <a:xfrm>
              <a:off x="-1" y="-1"/>
              <a:ext cx="881747" cy="881747"/>
            </a:xfrm>
            <a:prstGeom prst="ellipse">
              <a:avLst/>
            </a:prstGeom>
            <a:solidFill>
              <a:schemeClr val="accent1"/>
            </a:solidFill>
            <a:ln w="12700" cap="flat">
              <a:noFill/>
              <a:miter lim="400000"/>
            </a:ln>
            <a:effectLst/>
          </p:spPr>
          <p:txBody>
            <a:bodyPr wrap="square" lIns="45718" tIns="45718" rIns="45718" bIns="45718" numCol="1" anchor="ctr">
              <a:noAutofit/>
            </a:bodyPr>
            <a:p>
              <a:pPr algn="ctr">
                <a:defRPr sz="4000" b="1">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879" name="A"/>
            <p:cNvSpPr txBox="1"/>
            <p:nvPr/>
          </p:nvSpPr>
          <p:spPr>
            <a:xfrm>
              <a:off x="129128" y="84001"/>
              <a:ext cx="623488" cy="713739"/>
            </a:xfrm>
            <a:prstGeom prst="rect">
              <a:avLst/>
            </a:prstGeom>
            <a:noFill/>
            <a:ln w="12700" cap="flat">
              <a:noFill/>
              <a:miter lim="400000"/>
            </a:ln>
            <a:effectLst/>
          </p:spPr>
          <p:txBody>
            <a:bodyPr wrap="square" lIns="45718" tIns="45718" rIns="45718" bIns="45718" numCol="1" anchor="ctr">
              <a:spAutoFit/>
            </a:bodyPr>
            <a:lstStyle>
              <a:lvl1pPr algn="ctr">
                <a:defRPr sz="40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A</a:t>
              </a:r>
            </a:p>
          </p:txBody>
        </p:sp>
      </p:grpSp>
      <p:grpSp>
        <p:nvGrpSpPr>
          <p:cNvPr id="114" name="椭圆 7"/>
          <p:cNvGrpSpPr/>
          <p:nvPr/>
        </p:nvGrpSpPr>
        <p:grpSpPr>
          <a:xfrm>
            <a:off x="2862939" y="3887105"/>
            <a:ext cx="881747" cy="881747"/>
            <a:chOff x="0" y="0"/>
            <a:chExt cx="881745" cy="881745"/>
          </a:xfrm>
        </p:grpSpPr>
        <p:sp>
          <p:nvSpPr>
            <p:cNvPr id="1048880" name="圆形"/>
            <p:cNvSpPr/>
            <p:nvPr/>
          </p:nvSpPr>
          <p:spPr>
            <a:xfrm>
              <a:off x="-1" y="-1"/>
              <a:ext cx="881747" cy="881747"/>
            </a:xfrm>
            <a:prstGeom prst="ellipse">
              <a:avLst/>
            </a:prstGeom>
            <a:solidFill>
              <a:schemeClr val="accent4"/>
            </a:solidFill>
            <a:ln w="12700" cap="flat">
              <a:noFill/>
              <a:miter lim="400000"/>
            </a:ln>
            <a:effectLst/>
          </p:spPr>
          <p:txBody>
            <a:bodyPr wrap="square" lIns="45718" tIns="45718" rIns="45718" bIns="45718" numCol="1" anchor="ctr">
              <a:noAutofit/>
            </a:bodyPr>
            <a:p>
              <a:pPr algn="ctr">
                <a:defRPr sz="4000" b="1">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881" name="B"/>
            <p:cNvSpPr txBox="1"/>
            <p:nvPr/>
          </p:nvSpPr>
          <p:spPr>
            <a:xfrm>
              <a:off x="129128" y="84001"/>
              <a:ext cx="623488" cy="713739"/>
            </a:xfrm>
            <a:prstGeom prst="rect">
              <a:avLst/>
            </a:prstGeom>
            <a:noFill/>
            <a:ln w="12700" cap="flat">
              <a:noFill/>
              <a:miter lim="400000"/>
            </a:ln>
            <a:effectLst/>
          </p:spPr>
          <p:txBody>
            <a:bodyPr wrap="square" lIns="45718" tIns="45718" rIns="45718" bIns="45718" numCol="1" anchor="ctr">
              <a:spAutoFit/>
            </a:bodyPr>
            <a:lstStyle>
              <a:lvl1pPr algn="ctr">
                <a:defRPr sz="40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B</a:t>
              </a:r>
            </a:p>
          </p:txBody>
        </p:sp>
      </p:grpSp>
      <p:sp>
        <p:nvSpPr>
          <p:cNvPr id="1048882" name="文本框 8"/>
          <p:cNvSpPr txBox="1"/>
          <p:nvPr/>
        </p:nvSpPr>
        <p:spPr>
          <a:xfrm>
            <a:off x="575310" y="1650365"/>
            <a:ext cx="6313805" cy="1369695"/>
          </a:xfrm>
          <a:prstGeom prst="rect">
            <a:avLst/>
          </a:prstGeom>
          <a:ln w="12700">
            <a:miter lim="400000"/>
          </a:ln>
        </p:spPr>
        <p:txBody>
          <a:bodyPr wrap="square" lIns="45718" tIns="45718" rIns="45718" bIns="45718">
            <a:spAutoFit/>
          </a:bodyPr>
          <a:lstStyle>
            <a:lvl1pPr defTabSz="914400">
              <a:lnSpc>
                <a:spcPct val="130000"/>
              </a:lnSpc>
              <a:defRPr sz="12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600" b="1"/>
              <a:t> 口令：</a:t>
            </a:r>
            <a:r>
              <a:rPr sz="1600"/>
              <a:t>是与用户名对应的，用来验证是否拥有该用户名对应的权限。</a:t>
            </a:r>
            <a:endParaRPr sz="1600"/>
          </a:p>
          <a:p>
            <a:r>
              <a:rPr sz="1600" b="1"/>
              <a:t> 密码</a:t>
            </a:r>
            <a:r>
              <a:rPr lang="zh-CN" sz="1600" b="1"/>
              <a:t>：</a:t>
            </a:r>
            <a:r>
              <a:rPr sz="1600"/>
              <a:t>为了 保护某种文本或口令,采用特定的加密算法,产生</a:t>
            </a:r>
            <a:endParaRPr sz="1600"/>
          </a:p>
          <a:p>
            <a:r>
              <a:rPr lang="zh-CN" sz="1600"/>
              <a:t>           新</a:t>
            </a:r>
            <a:r>
              <a:rPr sz="1600"/>
              <a:t>的文本或字符串。</a:t>
            </a:r>
            <a:endParaRPr sz="1600"/>
          </a:p>
          <a:p>
            <a:r>
              <a:rPr sz="1600"/>
              <a:t>我们生活中说的密码，很多时候按专业的说法其实是口令。</a:t>
            </a:r>
            <a:endParaRPr sz="1600"/>
          </a:p>
        </p:txBody>
      </p:sp>
      <p:sp>
        <p:nvSpPr>
          <p:cNvPr id="1048883" name="矩形 9"/>
          <p:cNvSpPr txBox="1"/>
          <p:nvPr/>
        </p:nvSpPr>
        <p:spPr>
          <a:xfrm>
            <a:off x="664810" y="1071980"/>
            <a:ext cx="2878566" cy="490220"/>
          </a:xfrm>
          <a:prstGeom prst="rect">
            <a:avLst/>
          </a:prstGeom>
          <a:ln w="12700">
            <a:miter lim="400000"/>
          </a:ln>
        </p:spPr>
        <p:txBody>
          <a:bodyPr lIns="45718" tIns="45718" rIns="45718" bIns="45718">
            <a:spAutoFit/>
          </a:bodyPr>
          <a:lstStyle>
            <a:lvl1pPr defTabSz="608965">
              <a:lnSpc>
                <a:spcPct val="130000"/>
              </a:lnSpc>
              <a:defRPr sz="2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口令？密码？</a:t>
            </a:r>
            <a:endParaRPr lang="zh-CN"/>
          </a:p>
        </p:txBody>
      </p:sp>
      <p:sp>
        <p:nvSpPr>
          <p:cNvPr id="1048884" name="文本框 10"/>
          <p:cNvSpPr txBox="1"/>
          <p:nvPr/>
        </p:nvSpPr>
        <p:spPr>
          <a:xfrm>
            <a:off x="6227445" y="4458970"/>
            <a:ext cx="4952365" cy="1369695"/>
          </a:xfrm>
          <a:prstGeom prst="rect">
            <a:avLst/>
          </a:prstGeom>
          <a:ln w="12700">
            <a:miter lim="400000"/>
          </a:ln>
        </p:spPr>
        <p:txBody>
          <a:bodyPr wrap="square" lIns="45718" tIns="45718" rIns="45718" bIns="45718">
            <a:spAutoFit/>
          </a:bodyPr>
          <a:lstStyle>
            <a:lvl1pPr defTabSz="914400">
              <a:lnSpc>
                <a:spcPct val="130000"/>
              </a:lnSpc>
              <a:defRPr sz="12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sz="1600"/>
              <a:t>       </a:t>
            </a:r>
            <a:r>
              <a:rPr sz="1600"/>
              <a:t>当前，无论是计算机用户，还是一个银行的户头，都是用口令保护的，通过口令来验证  用户的身份。在网络上，使</a:t>
            </a:r>
            <a:r>
              <a:rPr lang="zh-CN" sz="1600"/>
              <a:t>用</a:t>
            </a:r>
            <a:r>
              <a:rPr sz="1600"/>
              <a:t>用户口令来验证用户的身份成了一种基本的手段。</a:t>
            </a:r>
            <a:endParaRPr sz="160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883"/>
                                        </p:tgtEl>
                                        <p:attrNameLst>
                                          <p:attrName>style.visibility</p:attrName>
                                        </p:attrNameLst>
                                      </p:cBhvr>
                                      <p:to>
                                        <p:strVal val="visible"/>
                                      </p:to>
                                    </p:set>
                                    <p:animEffect transition="in" filter="fade">
                                      <p:cBhvr>
                                        <p:cTn id="7" dur="500"/>
                                        <p:tgtEl>
                                          <p:spTgt spid="1048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048882"/>
                                        </p:tgtEl>
                                        <p:attrNameLst>
                                          <p:attrName>style.visibility</p:attrName>
                                        </p:attrNameLst>
                                      </p:cBhvr>
                                      <p:to>
                                        <p:strVal val="visible"/>
                                      </p:to>
                                    </p:set>
                                    <p:animEffect transition="in" filter="fade">
                                      <p:cBhvr>
                                        <p:cTn id="12" dur="500"/>
                                        <p:tgtEl>
                                          <p:spTgt spid="10488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884"/>
                                        </p:tgtEl>
                                        <p:attrNameLst>
                                          <p:attrName>style.visibility</p:attrName>
                                        </p:attrNameLst>
                                      </p:cBhvr>
                                      <p:to>
                                        <p:strVal val="visible"/>
                                      </p:to>
                                    </p:set>
                                    <p:animEffect transition="in" filter="fade">
                                      <p:cBhvr>
                                        <p:cTn id="17" dur="500"/>
                                        <p:tgtEl>
                                          <p:spTgt spid="1048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3" grpId="0"/>
      <p:bldP spid="1048882" grpId="1"/>
      <p:bldP spid="10488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94" name="文本框 2"/>
          <p:cNvSpPr txBox="1"/>
          <p:nvPr/>
        </p:nvSpPr>
        <p:spPr>
          <a:xfrm>
            <a:off x="4771545" y="1729469"/>
            <a:ext cx="1804085" cy="3812539"/>
          </a:xfrm>
          <a:prstGeom prst="rect">
            <a:avLst/>
          </a:prstGeom>
          <a:ln w="12700">
            <a:miter lim="400000"/>
          </a:ln>
        </p:spPr>
        <p:txBody>
          <a:bodyPr wrap="none" lIns="45718" tIns="45718" rIns="45718" bIns="45718">
            <a:spAutoFit/>
          </a:bodyPr>
          <a:lstStyle>
            <a:lvl1pPr algn="ctr">
              <a:defRPr sz="23900" b="1">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2</a:t>
            </a:r>
          </a:p>
        </p:txBody>
      </p:sp>
      <p:sp>
        <p:nvSpPr>
          <p:cNvPr id="1048695" name="文本框 1"/>
          <p:cNvSpPr txBox="1"/>
          <p:nvPr/>
        </p:nvSpPr>
        <p:spPr>
          <a:xfrm>
            <a:off x="5213305" y="1864934"/>
            <a:ext cx="920561" cy="523239"/>
          </a:xfrm>
          <a:prstGeom prst="rect">
            <a:avLst/>
          </a:prstGeom>
          <a:ln w="12700">
            <a:miter lim="400000"/>
          </a:ln>
        </p:spPr>
        <p:txBody>
          <a:bodyPr wrap="none" lIns="45718" tIns="45718" rIns="45718" bIns="45718">
            <a:spAutoFit/>
          </a:bodyPr>
          <a:lstStyle>
            <a:lvl1pPr algn="ctr">
              <a:defRPr sz="28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stStyle>
          <a:p>
            <a:r>
              <a:t>PART</a:t>
            </a:r>
          </a:p>
        </p:txBody>
      </p:sp>
      <p:sp>
        <p:nvSpPr>
          <p:cNvPr id="1048696" name="文本框 3"/>
          <p:cNvSpPr txBox="1"/>
          <p:nvPr/>
        </p:nvSpPr>
        <p:spPr>
          <a:xfrm>
            <a:off x="7437755" y="2852420"/>
            <a:ext cx="4107815" cy="1567180"/>
          </a:xfrm>
          <a:prstGeom prst="rect">
            <a:avLst/>
          </a:prstGeom>
          <a:ln w="12700">
            <a:miter lim="400000"/>
          </a:ln>
        </p:spPr>
        <p:txBody>
          <a:bodyPr wrap="square" lIns="45718" tIns="45718" rIns="45718" bIns="45718">
            <a:spAutoFit/>
          </a:bodyPr>
          <a:lstStyle>
            <a:lvl1pPr>
              <a:defRPr sz="6600" b="1">
                <a:solidFill>
                  <a:schemeClr val="accent4">
                    <a:alpha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4800">
                <a:sym typeface="+mn-ea"/>
              </a:rPr>
              <a:t> </a:t>
            </a:r>
            <a:r>
              <a:rPr lang="zh-CN" sz="4800">
                <a:sym typeface="+mn-ea"/>
              </a:rPr>
              <a:t>常见口令破译</a:t>
            </a:r>
            <a:endParaRPr lang="zh-CN" sz="4800">
              <a:sym typeface="+mn-ea"/>
            </a:endParaRPr>
          </a:p>
          <a:p>
            <a:pPr algn="l"/>
            <a:r>
              <a:rPr lang="zh-CN" sz="4800">
                <a:sym typeface="+mn-ea"/>
              </a:rPr>
              <a:t>   工具的原理</a:t>
            </a:r>
            <a:endParaRPr sz="4800"/>
          </a:p>
        </p:txBody>
      </p:sp>
    </p:spTree>
  </p:cSld>
  <p:clrMapOvr>
    <a:masterClrMapping/>
  </p:clrMapOvr>
  <mc:AlternateContent xmlns:mc="http://schemas.openxmlformats.org/markup-compatibility/2006">
    <mc:Choice xmlns:p14="http://schemas.microsoft.com/office/powerpoint/2010/main" Requires="p14">
      <p:transition p14:dur="1200">
        <p:cover dir="d"/>
      </p:transition>
    </mc:Choice>
    <mc:Fallback>
      <p:transition>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48696">
                                            <p:txEl>
                                              <p:pRg st="0" end="0"/>
                                            </p:txEl>
                                          </p:spTgt>
                                        </p:tgtEl>
                                        <p:attrNameLst>
                                          <p:attrName>style.visibility</p:attrName>
                                        </p:attrNameLst>
                                      </p:cBhvr>
                                      <p:to>
                                        <p:strVal val="visible"/>
                                      </p:to>
                                    </p:set>
                                    <p:anim calcmode="lin" valueType="num">
                                      <p:cBhvr>
                                        <p:cTn id="7" dur="1000" fill="hold"/>
                                        <p:tgtEl>
                                          <p:spTgt spid="1048696">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04869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048696">
                                            <p:txEl>
                                              <p:pRg st="0" end="0"/>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048696">
                                            <p:txEl>
                                              <p:pRg st="1" end="1"/>
                                            </p:txEl>
                                          </p:spTgt>
                                        </p:tgtEl>
                                        <p:attrNameLst>
                                          <p:attrName>style.visibility</p:attrName>
                                        </p:attrNameLst>
                                      </p:cBhvr>
                                      <p:to>
                                        <p:strVal val="visible"/>
                                      </p:to>
                                    </p:set>
                                    <p:anim calcmode="lin" valueType="num">
                                      <p:cBhvr>
                                        <p:cTn id="12" dur="1000" fill="hold"/>
                                        <p:tgtEl>
                                          <p:spTgt spid="1048696">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1048696">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0486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908" name="文本占位符 1"/>
          <p:cNvSpPr txBox="1"/>
          <p:nvPr>
            <p:ph type="body" sz="quarter" idx="1"/>
          </p:nvPr>
        </p:nvSpPr>
        <p:spPr>
          <a:xfrm>
            <a:off x="589915" y="330835"/>
            <a:ext cx="3740785" cy="662305"/>
          </a:xfrm>
          <a:prstGeom prst="rect">
            <a:avLst/>
          </a:prstGeom>
        </p:spPr>
        <p:txBody>
          <a:bodyPr>
            <a:normAutofit fontScale="90000"/>
          </a:bodyPr>
          <a:p>
            <a:pPr algn="l"/>
            <a:r>
              <a:rPr lang="zh-CN" sz="2800">
                <a:sym typeface="+mn-ea"/>
              </a:rPr>
              <a:t>常见口令破译工具的原理</a:t>
            </a:r>
            <a:endParaRPr sz="2800"/>
          </a:p>
        </p:txBody>
      </p:sp>
      <p:sp>
        <p:nvSpPr>
          <p:cNvPr id="1048909" name="空心弧 4"/>
          <p:cNvSpPr/>
          <p:nvPr/>
        </p:nvSpPr>
        <p:spPr>
          <a:xfrm>
            <a:off x="3159760" y="2439670"/>
            <a:ext cx="668020" cy="3577590"/>
          </a:xfrm>
          <a:custGeom>
            <a:avLst/>
            <a:gdLst/>
            <a:ahLst/>
            <a:cxnLst>
              <a:cxn ang="0">
                <a:pos x="wd2" y="hd2"/>
              </a:cxn>
              <a:cxn ang="5400000">
                <a:pos x="wd2" y="hd2"/>
              </a:cxn>
              <a:cxn ang="10800000">
                <a:pos x="wd2" y="hd2"/>
              </a:cxn>
              <a:cxn ang="16200000">
                <a:pos x="wd2" y="hd2"/>
              </a:cxn>
            </a:cxnLst>
            <a:rect l="0" t="0" r="r" b="b"/>
            <a:pathLst>
              <a:path w="16257" h="21600" extrusionOk="0">
                <a:moveTo>
                  <a:pt x="229" y="0"/>
                </a:moveTo>
                <a:cubicBezTo>
                  <a:pt x="21600" y="5965"/>
                  <a:pt x="21600" y="15635"/>
                  <a:pt x="229" y="21600"/>
                </a:cubicBezTo>
                <a:lnTo>
                  <a:pt x="0" y="21536"/>
                </a:lnTo>
                <a:cubicBezTo>
                  <a:pt x="21244" y="15607"/>
                  <a:pt x="21244" y="5993"/>
                  <a:pt x="0" y="64"/>
                </a:cubicBezTo>
                <a:close/>
              </a:path>
            </a:pathLst>
          </a:custGeom>
          <a:ln w="12700">
            <a:solidFill>
              <a:srgbClr val="E8C4C1"/>
            </a:solidFill>
            <a:miter/>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10" name="任意形状 5"/>
          <p:cNvSpPr/>
          <p:nvPr/>
        </p:nvSpPr>
        <p:spPr>
          <a:xfrm>
            <a:off x="3581400" y="2320290"/>
            <a:ext cx="6264910" cy="803275"/>
          </a:xfrm>
          <a:prstGeom prst="rect">
            <a:avLst/>
          </a:prstGeom>
          <a:solidFill>
            <a:srgbClr val="E8C4C1"/>
          </a:solidFill>
          <a:ln w="12700">
            <a:solidFill>
              <a:srgbClr val="FFFFFF"/>
            </a:solidFill>
            <a:miter/>
          </a:ln>
        </p:spPr>
        <p:txBody>
          <a:bodyPr lIns="45718" tIns="45718" rIns="45718" bIns="45718" anchor="ctr"/>
          <a:p>
            <a:pPr defTabSz="1911350">
              <a:lnSpc>
                <a:spcPct val="90000"/>
              </a:lnSpc>
              <a:spcBef>
                <a:spcPts val="700"/>
              </a:spcBef>
              <a:defRPr sz="4300">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911" name="椭圆 6"/>
          <p:cNvSpPr/>
          <p:nvPr/>
        </p:nvSpPr>
        <p:spPr>
          <a:xfrm>
            <a:off x="2910169" y="2196642"/>
            <a:ext cx="1042012" cy="1042013"/>
          </a:xfrm>
          <a:prstGeom prst="ellipse">
            <a:avLst/>
          </a:prstGeom>
          <a:solidFill>
            <a:srgbClr val="FFFFFF"/>
          </a:solidFill>
          <a:ln w="12700">
            <a:solidFill>
              <a:srgbClr val="E8C4C1"/>
            </a:solidFill>
            <a:miter/>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12" name="任意形状 7"/>
          <p:cNvSpPr/>
          <p:nvPr/>
        </p:nvSpPr>
        <p:spPr>
          <a:xfrm>
            <a:off x="3952240" y="3593465"/>
            <a:ext cx="6459855" cy="833755"/>
          </a:xfrm>
          <a:prstGeom prst="rect">
            <a:avLst/>
          </a:prstGeom>
          <a:solidFill>
            <a:schemeClr val="accent3"/>
          </a:solidFill>
          <a:ln w="12700">
            <a:solidFill>
              <a:srgbClr val="FFFFFF"/>
            </a:solidFill>
            <a:miter/>
          </a:ln>
        </p:spPr>
        <p:txBody>
          <a:bodyPr lIns="45718" tIns="45718" rIns="45718" bIns="45718" anchor="ctr"/>
          <a:p>
            <a:pPr defTabSz="1911350">
              <a:lnSpc>
                <a:spcPct val="90000"/>
              </a:lnSpc>
              <a:spcBef>
                <a:spcPts val="700"/>
              </a:spcBef>
              <a:defRPr sz="4300">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913" name="椭圆 8"/>
          <p:cNvSpPr/>
          <p:nvPr/>
        </p:nvSpPr>
        <p:spPr>
          <a:xfrm>
            <a:off x="3288401" y="3489180"/>
            <a:ext cx="1042013" cy="1042013"/>
          </a:xfrm>
          <a:prstGeom prst="ellipse">
            <a:avLst/>
          </a:prstGeom>
          <a:solidFill>
            <a:srgbClr val="FFFFFF"/>
          </a:solidFill>
          <a:ln w="12700">
            <a:solidFill>
              <a:schemeClr val="accent3"/>
            </a:solidFill>
            <a:miter/>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16" name="任意形状 11"/>
          <p:cNvSpPr/>
          <p:nvPr/>
        </p:nvSpPr>
        <p:spPr>
          <a:xfrm>
            <a:off x="3829050" y="4951730"/>
            <a:ext cx="6169025" cy="833755"/>
          </a:xfrm>
          <a:prstGeom prst="rect">
            <a:avLst/>
          </a:prstGeom>
          <a:solidFill>
            <a:schemeClr val="accent5"/>
          </a:solidFill>
          <a:ln w="12700">
            <a:solidFill>
              <a:srgbClr val="FFFFFF"/>
            </a:solidFill>
            <a:miter/>
          </a:ln>
        </p:spPr>
        <p:txBody>
          <a:bodyPr lIns="45718" tIns="45718" rIns="45718" bIns="45718" anchor="ctr"/>
          <a:p>
            <a:pPr defTabSz="1911350">
              <a:lnSpc>
                <a:spcPct val="90000"/>
              </a:lnSpc>
              <a:spcBef>
                <a:spcPts val="700"/>
              </a:spcBef>
              <a:defRPr sz="4300">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1048917" name="椭圆 12"/>
          <p:cNvSpPr/>
          <p:nvPr/>
        </p:nvSpPr>
        <p:spPr>
          <a:xfrm>
            <a:off x="3067649" y="4847437"/>
            <a:ext cx="1042012" cy="1042013"/>
          </a:xfrm>
          <a:prstGeom prst="ellipse">
            <a:avLst/>
          </a:prstGeom>
          <a:solidFill>
            <a:srgbClr val="FFFFFF"/>
          </a:solidFill>
          <a:ln w="12700">
            <a:solidFill>
              <a:schemeClr val="accent5"/>
            </a:solidFill>
            <a:miter/>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18" name="Freeform 5"/>
          <p:cNvSpPr/>
          <p:nvPr/>
        </p:nvSpPr>
        <p:spPr>
          <a:xfrm>
            <a:off x="3198642" y="2637646"/>
            <a:ext cx="504969" cy="217238"/>
          </a:xfrm>
          <a:custGeom>
            <a:avLst/>
            <a:gdLst/>
            <a:ahLst/>
            <a:cxnLst>
              <a:cxn ang="0">
                <a:pos x="wd2" y="hd2"/>
              </a:cxn>
              <a:cxn ang="5400000">
                <a:pos x="wd2" y="hd2"/>
              </a:cxn>
              <a:cxn ang="10800000">
                <a:pos x="wd2" y="hd2"/>
              </a:cxn>
              <a:cxn ang="16200000">
                <a:pos x="wd2" y="hd2"/>
              </a:cxn>
            </a:cxnLst>
            <a:rect l="0" t="0" r="r" b="b"/>
            <a:pathLst>
              <a:path w="21538" h="21591" extrusionOk="0">
                <a:moveTo>
                  <a:pt x="11835" y="19472"/>
                </a:moveTo>
                <a:cubicBezTo>
                  <a:pt x="10320" y="19472"/>
                  <a:pt x="9087" y="16605"/>
                  <a:pt x="9087" y="13085"/>
                </a:cubicBezTo>
                <a:cubicBezTo>
                  <a:pt x="9087" y="9564"/>
                  <a:pt x="10320" y="6697"/>
                  <a:pt x="11835" y="6697"/>
                </a:cubicBezTo>
                <a:cubicBezTo>
                  <a:pt x="13349" y="6697"/>
                  <a:pt x="14583" y="9564"/>
                  <a:pt x="14583" y="13085"/>
                </a:cubicBezTo>
                <a:cubicBezTo>
                  <a:pt x="14583" y="16605"/>
                  <a:pt x="13349" y="19472"/>
                  <a:pt x="11835" y="19472"/>
                </a:cubicBezTo>
                <a:close/>
                <a:moveTo>
                  <a:pt x="3659" y="19472"/>
                </a:moveTo>
                <a:cubicBezTo>
                  <a:pt x="2145" y="19472"/>
                  <a:pt x="911" y="16605"/>
                  <a:pt x="911" y="13085"/>
                </a:cubicBezTo>
                <a:cubicBezTo>
                  <a:pt x="911" y="9628"/>
                  <a:pt x="2097" y="6809"/>
                  <a:pt x="3577" y="6713"/>
                </a:cubicBezTo>
                <a:cubicBezTo>
                  <a:pt x="3605" y="6729"/>
                  <a:pt x="3639" y="6729"/>
                  <a:pt x="3673" y="6729"/>
                </a:cubicBezTo>
                <a:cubicBezTo>
                  <a:pt x="3701" y="6729"/>
                  <a:pt x="3735" y="6729"/>
                  <a:pt x="3769" y="6713"/>
                </a:cubicBezTo>
                <a:cubicBezTo>
                  <a:pt x="5229" y="6841"/>
                  <a:pt x="6407" y="9660"/>
                  <a:pt x="6407" y="13085"/>
                </a:cubicBezTo>
                <a:cubicBezTo>
                  <a:pt x="6407" y="16605"/>
                  <a:pt x="5174" y="19472"/>
                  <a:pt x="3659" y="19472"/>
                </a:cubicBezTo>
                <a:close/>
                <a:moveTo>
                  <a:pt x="20319" y="469"/>
                </a:moveTo>
                <a:cubicBezTo>
                  <a:pt x="20319" y="469"/>
                  <a:pt x="20319" y="453"/>
                  <a:pt x="20319" y="453"/>
                </a:cubicBezTo>
                <a:cubicBezTo>
                  <a:pt x="20305" y="421"/>
                  <a:pt x="20298" y="405"/>
                  <a:pt x="20284" y="373"/>
                </a:cubicBezTo>
                <a:cubicBezTo>
                  <a:pt x="20277" y="341"/>
                  <a:pt x="20264" y="310"/>
                  <a:pt x="20257" y="294"/>
                </a:cubicBezTo>
                <a:cubicBezTo>
                  <a:pt x="20257" y="294"/>
                  <a:pt x="20250" y="294"/>
                  <a:pt x="20250" y="294"/>
                </a:cubicBezTo>
                <a:cubicBezTo>
                  <a:pt x="20243" y="262"/>
                  <a:pt x="20236" y="262"/>
                  <a:pt x="20229" y="246"/>
                </a:cubicBezTo>
                <a:cubicBezTo>
                  <a:pt x="20216" y="214"/>
                  <a:pt x="20202" y="182"/>
                  <a:pt x="20181" y="166"/>
                </a:cubicBezTo>
                <a:cubicBezTo>
                  <a:pt x="20175" y="150"/>
                  <a:pt x="20161" y="134"/>
                  <a:pt x="20147" y="118"/>
                </a:cubicBezTo>
                <a:cubicBezTo>
                  <a:pt x="20134" y="103"/>
                  <a:pt x="20120" y="87"/>
                  <a:pt x="20106" y="71"/>
                </a:cubicBezTo>
                <a:cubicBezTo>
                  <a:pt x="20092" y="55"/>
                  <a:pt x="20079" y="55"/>
                  <a:pt x="20065" y="39"/>
                </a:cubicBezTo>
                <a:cubicBezTo>
                  <a:pt x="20044" y="39"/>
                  <a:pt x="20031" y="23"/>
                  <a:pt x="20017" y="23"/>
                </a:cubicBezTo>
                <a:cubicBezTo>
                  <a:pt x="20003" y="7"/>
                  <a:pt x="19990" y="7"/>
                  <a:pt x="19976" y="7"/>
                </a:cubicBezTo>
                <a:cubicBezTo>
                  <a:pt x="19962" y="7"/>
                  <a:pt x="19948" y="-9"/>
                  <a:pt x="19928" y="7"/>
                </a:cubicBezTo>
                <a:cubicBezTo>
                  <a:pt x="19921" y="7"/>
                  <a:pt x="19907" y="7"/>
                  <a:pt x="19894" y="7"/>
                </a:cubicBezTo>
                <a:cubicBezTo>
                  <a:pt x="19873" y="7"/>
                  <a:pt x="19859" y="23"/>
                  <a:pt x="19846" y="23"/>
                </a:cubicBezTo>
                <a:cubicBezTo>
                  <a:pt x="19832" y="23"/>
                  <a:pt x="19818" y="39"/>
                  <a:pt x="19805" y="55"/>
                </a:cubicBezTo>
                <a:cubicBezTo>
                  <a:pt x="19784" y="71"/>
                  <a:pt x="19770" y="71"/>
                  <a:pt x="19757" y="87"/>
                </a:cubicBezTo>
                <a:cubicBezTo>
                  <a:pt x="19743" y="103"/>
                  <a:pt x="19729" y="118"/>
                  <a:pt x="19709" y="150"/>
                </a:cubicBezTo>
                <a:cubicBezTo>
                  <a:pt x="19702" y="166"/>
                  <a:pt x="19695" y="166"/>
                  <a:pt x="19681" y="182"/>
                </a:cubicBezTo>
                <a:cubicBezTo>
                  <a:pt x="19681" y="182"/>
                  <a:pt x="19681" y="182"/>
                  <a:pt x="19681" y="182"/>
                </a:cubicBezTo>
                <a:cubicBezTo>
                  <a:pt x="19668" y="214"/>
                  <a:pt x="19654" y="230"/>
                  <a:pt x="19647" y="262"/>
                </a:cubicBezTo>
                <a:cubicBezTo>
                  <a:pt x="19633" y="278"/>
                  <a:pt x="19620" y="310"/>
                  <a:pt x="19606" y="326"/>
                </a:cubicBezTo>
                <a:cubicBezTo>
                  <a:pt x="19606" y="326"/>
                  <a:pt x="19606" y="326"/>
                  <a:pt x="19606" y="326"/>
                </a:cubicBezTo>
                <a:lnTo>
                  <a:pt x="15364" y="10823"/>
                </a:lnTo>
                <a:cubicBezTo>
                  <a:pt x="14939" y="7223"/>
                  <a:pt x="13521" y="4579"/>
                  <a:pt x="11835" y="4579"/>
                </a:cubicBezTo>
                <a:cubicBezTo>
                  <a:pt x="9971" y="4579"/>
                  <a:pt x="8429" y="7828"/>
                  <a:pt x="8203" y="12033"/>
                </a:cubicBezTo>
                <a:lnTo>
                  <a:pt x="7291" y="12033"/>
                </a:lnTo>
                <a:cubicBezTo>
                  <a:pt x="7106" y="8577"/>
                  <a:pt x="6030" y="5773"/>
                  <a:pt x="4619" y="4881"/>
                </a:cubicBezTo>
                <a:lnTo>
                  <a:pt x="5475" y="2747"/>
                </a:lnTo>
                <a:lnTo>
                  <a:pt x="6298" y="5566"/>
                </a:lnTo>
                <a:cubicBezTo>
                  <a:pt x="6387" y="5869"/>
                  <a:pt x="6531" y="6044"/>
                  <a:pt x="6681" y="6044"/>
                </a:cubicBezTo>
                <a:cubicBezTo>
                  <a:pt x="6771" y="6044"/>
                  <a:pt x="6860" y="5980"/>
                  <a:pt x="6935" y="5853"/>
                </a:cubicBezTo>
                <a:cubicBezTo>
                  <a:pt x="7141" y="5518"/>
                  <a:pt x="7195" y="4865"/>
                  <a:pt x="7058" y="4372"/>
                </a:cubicBezTo>
                <a:lnTo>
                  <a:pt x="5914" y="469"/>
                </a:lnTo>
                <a:cubicBezTo>
                  <a:pt x="5914" y="469"/>
                  <a:pt x="5914" y="453"/>
                  <a:pt x="5914" y="453"/>
                </a:cubicBezTo>
                <a:cubicBezTo>
                  <a:pt x="5900" y="421"/>
                  <a:pt x="5893" y="405"/>
                  <a:pt x="5880" y="373"/>
                </a:cubicBezTo>
                <a:cubicBezTo>
                  <a:pt x="5873" y="341"/>
                  <a:pt x="5859" y="310"/>
                  <a:pt x="5852" y="294"/>
                </a:cubicBezTo>
                <a:cubicBezTo>
                  <a:pt x="5852" y="294"/>
                  <a:pt x="5852" y="294"/>
                  <a:pt x="5845" y="294"/>
                </a:cubicBezTo>
                <a:cubicBezTo>
                  <a:pt x="5839" y="262"/>
                  <a:pt x="5832" y="262"/>
                  <a:pt x="5825" y="246"/>
                </a:cubicBezTo>
                <a:cubicBezTo>
                  <a:pt x="5811" y="214"/>
                  <a:pt x="5797" y="182"/>
                  <a:pt x="5777" y="166"/>
                </a:cubicBezTo>
                <a:cubicBezTo>
                  <a:pt x="5770" y="150"/>
                  <a:pt x="5756" y="134"/>
                  <a:pt x="5743" y="118"/>
                </a:cubicBezTo>
                <a:cubicBezTo>
                  <a:pt x="5729" y="103"/>
                  <a:pt x="5715" y="87"/>
                  <a:pt x="5702" y="71"/>
                </a:cubicBezTo>
                <a:cubicBezTo>
                  <a:pt x="5688" y="55"/>
                  <a:pt x="5667" y="55"/>
                  <a:pt x="5654" y="39"/>
                </a:cubicBezTo>
                <a:cubicBezTo>
                  <a:pt x="5640" y="39"/>
                  <a:pt x="5626" y="23"/>
                  <a:pt x="5612" y="23"/>
                </a:cubicBezTo>
                <a:cubicBezTo>
                  <a:pt x="5599" y="7"/>
                  <a:pt x="5585" y="7"/>
                  <a:pt x="5571" y="7"/>
                </a:cubicBezTo>
                <a:cubicBezTo>
                  <a:pt x="5558" y="7"/>
                  <a:pt x="5544" y="7"/>
                  <a:pt x="5530" y="7"/>
                </a:cubicBezTo>
                <a:cubicBezTo>
                  <a:pt x="5516" y="7"/>
                  <a:pt x="5496" y="7"/>
                  <a:pt x="5482" y="7"/>
                </a:cubicBezTo>
                <a:cubicBezTo>
                  <a:pt x="5469" y="7"/>
                  <a:pt x="5455" y="23"/>
                  <a:pt x="5441" y="23"/>
                </a:cubicBezTo>
                <a:cubicBezTo>
                  <a:pt x="5427" y="23"/>
                  <a:pt x="5414" y="39"/>
                  <a:pt x="5393" y="55"/>
                </a:cubicBezTo>
                <a:cubicBezTo>
                  <a:pt x="5379" y="71"/>
                  <a:pt x="5366" y="71"/>
                  <a:pt x="5359" y="87"/>
                </a:cubicBezTo>
                <a:cubicBezTo>
                  <a:pt x="5338" y="103"/>
                  <a:pt x="5325" y="118"/>
                  <a:pt x="5304" y="150"/>
                </a:cubicBezTo>
                <a:cubicBezTo>
                  <a:pt x="5297" y="166"/>
                  <a:pt x="5290" y="166"/>
                  <a:pt x="5277" y="182"/>
                </a:cubicBezTo>
                <a:cubicBezTo>
                  <a:pt x="5277" y="182"/>
                  <a:pt x="5277" y="182"/>
                  <a:pt x="5277" y="182"/>
                </a:cubicBezTo>
                <a:cubicBezTo>
                  <a:pt x="5263" y="214"/>
                  <a:pt x="5249" y="230"/>
                  <a:pt x="5242" y="262"/>
                </a:cubicBezTo>
                <a:cubicBezTo>
                  <a:pt x="5229" y="278"/>
                  <a:pt x="5215" y="310"/>
                  <a:pt x="5208" y="326"/>
                </a:cubicBezTo>
                <a:cubicBezTo>
                  <a:pt x="5201" y="326"/>
                  <a:pt x="5201" y="326"/>
                  <a:pt x="5201" y="326"/>
                </a:cubicBezTo>
                <a:lnTo>
                  <a:pt x="3481" y="4595"/>
                </a:lnTo>
                <a:cubicBezTo>
                  <a:pt x="1542" y="4802"/>
                  <a:pt x="0" y="8529"/>
                  <a:pt x="0" y="13085"/>
                </a:cubicBezTo>
                <a:cubicBezTo>
                  <a:pt x="0" y="17784"/>
                  <a:pt x="1638" y="21591"/>
                  <a:pt x="3659" y="21591"/>
                </a:cubicBezTo>
                <a:cubicBezTo>
                  <a:pt x="5523" y="21591"/>
                  <a:pt x="7065" y="18341"/>
                  <a:pt x="7291" y="14152"/>
                </a:cubicBezTo>
                <a:lnTo>
                  <a:pt x="8203" y="14152"/>
                </a:lnTo>
                <a:cubicBezTo>
                  <a:pt x="8429" y="18341"/>
                  <a:pt x="9971" y="21591"/>
                  <a:pt x="11835" y="21591"/>
                </a:cubicBezTo>
                <a:cubicBezTo>
                  <a:pt x="13781" y="21591"/>
                  <a:pt x="15371" y="18071"/>
                  <a:pt x="15487" y="13626"/>
                </a:cubicBezTo>
                <a:lnTo>
                  <a:pt x="19880" y="2747"/>
                </a:lnTo>
                <a:lnTo>
                  <a:pt x="20702" y="5566"/>
                </a:lnTo>
                <a:cubicBezTo>
                  <a:pt x="20791" y="5869"/>
                  <a:pt x="20935" y="6044"/>
                  <a:pt x="21086" y="6044"/>
                </a:cubicBezTo>
                <a:cubicBezTo>
                  <a:pt x="21168" y="6044"/>
                  <a:pt x="21264" y="5980"/>
                  <a:pt x="21340" y="5853"/>
                </a:cubicBezTo>
                <a:cubicBezTo>
                  <a:pt x="21545" y="5518"/>
                  <a:pt x="21600" y="4865"/>
                  <a:pt x="21463" y="4372"/>
                </a:cubicBezTo>
                <a:lnTo>
                  <a:pt x="20319" y="469"/>
                </a:lnTo>
                <a:close/>
              </a:path>
            </a:pathLst>
          </a:custGeom>
          <a:solidFill>
            <a:srgbClr val="E8C4C1"/>
          </a:solidFill>
          <a:ln w="12700">
            <a:miter lim="400000"/>
          </a:ln>
        </p:spPr>
        <p:txBody>
          <a:bodyPr lIns="45718" tIns="45718" rIns="45718" bIns="45718"/>
          <a:p>
            <a:pPr>
              <a:defRPr>
                <a:latin typeface="Century Gothic" panose="020B0502020202020204"/>
                <a:ea typeface="Century Gothic" panose="020B0502020202020204"/>
                <a:cs typeface="Century Gothic" panose="020B0502020202020204"/>
                <a:sym typeface="Century Gothic" panose="020B0502020202020204"/>
              </a:defRPr>
            </a:pPr>
          </a:p>
        </p:txBody>
      </p:sp>
      <p:grpSp>
        <p:nvGrpSpPr>
          <p:cNvPr id="122" name="组合 20"/>
          <p:cNvGrpSpPr/>
          <p:nvPr/>
        </p:nvGrpSpPr>
        <p:grpSpPr>
          <a:xfrm>
            <a:off x="3419359" y="5108803"/>
            <a:ext cx="321658" cy="505220"/>
            <a:chOff x="0" y="1"/>
            <a:chExt cx="321657" cy="505219"/>
          </a:xfrm>
        </p:grpSpPr>
        <p:sp>
          <p:nvSpPr>
            <p:cNvPr id="1048919" name="Freeform 6"/>
            <p:cNvSpPr/>
            <p:nvPr/>
          </p:nvSpPr>
          <p:spPr>
            <a:xfrm>
              <a:off x="60037" y="1"/>
              <a:ext cx="102325" cy="68307"/>
            </a:xfrm>
            <a:custGeom>
              <a:avLst/>
              <a:gdLst/>
              <a:ahLst/>
              <a:cxnLst>
                <a:cxn ang="0">
                  <a:pos x="wd2" y="hd2"/>
                </a:cxn>
                <a:cxn ang="5400000">
                  <a:pos x="wd2" y="hd2"/>
                </a:cxn>
                <a:cxn ang="10800000">
                  <a:pos x="wd2" y="hd2"/>
                </a:cxn>
                <a:cxn ang="16200000">
                  <a:pos x="wd2" y="hd2"/>
                </a:cxn>
              </a:cxnLst>
              <a:rect l="0" t="0" r="r" b="b"/>
              <a:pathLst>
                <a:path w="21107" h="20860" extrusionOk="0">
                  <a:moveTo>
                    <a:pt x="590" y="19570"/>
                  </a:moveTo>
                  <a:cubicBezTo>
                    <a:pt x="1087" y="20797"/>
                    <a:pt x="2180" y="21239"/>
                    <a:pt x="3009" y="20503"/>
                  </a:cubicBezTo>
                  <a:lnTo>
                    <a:pt x="20236" y="5775"/>
                  </a:lnTo>
                  <a:cubicBezTo>
                    <a:pt x="21064" y="5088"/>
                    <a:pt x="21362" y="3468"/>
                    <a:pt x="20865" y="2192"/>
                  </a:cubicBezTo>
                  <a:lnTo>
                    <a:pt x="20501" y="1259"/>
                  </a:lnTo>
                  <a:cubicBezTo>
                    <a:pt x="20037" y="81"/>
                    <a:pt x="18944" y="-361"/>
                    <a:pt x="18115" y="326"/>
                  </a:cubicBezTo>
                  <a:lnTo>
                    <a:pt x="888" y="15054"/>
                  </a:lnTo>
                  <a:cubicBezTo>
                    <a:pt x="27" y="15741"/>
                    <a:pt x="-238" y="17361"/>
                    <a:pt x="226" y="18588"/>
                  </a:cubicBezTo>
                  <a:lnTo>
                    <a:pt x="590" y="19570"/>
                  </a:lnTo>
                  <a:close/>
                </a:path>
              </a:pathLst>
            </a:custGeom>
            <a:solidFill>
              <a:schemeClr val="accent5"/>
            </a:solidFill>
            <a:ln w="12700" cap="flat">
              <a:noFill/>
              <a:miter lim="400000"/>
            </a:ln>
            <a:effectLst/>
          </p:spPr>
          <p:txBody>
            <a:bodyPr wrap="square" lIns="45718" tIns="45718" rIns="45718" bIns="45718" numCol="1" anchor="t">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20" name="Freeform 7"/>
            <p:cNvSpPr/>
            <p:nvPr/>
          </p:nvSpPr>
          <p:spPr>
            <a:xfrm>
              <a:off x="0" y="13783"/>
              <a:ext cx="283896" cy="491438"/>
            </a:xfrm>
            <a:custGeom>
              <a:avLst/>
              <a:gdLst/>
              <a:ahLst/>
              <a:cxnLst>
                <a:cxn ang="0">
                  <a:pos x="wd2" y="hd2"/>
                </a:cxn>
                <a:cxn ang="5400000">
                  <a:pos x="wd2" y="hd2"/>
                </a:cxn>
                <a:cxn ang="10800000">
                  <a:pos x="wd2" y="hd2"/>
                </a:cxn>
                <a:cxn ang="16200000">
                  <a:pos x="wd2" y="hd2"/>
                </a:cxn>
              </a:cxnLst>
              <a:rect l="0" t="0" r="r" b="b"/>
              <a:pathLst>
                <a:path w="21162" h="21546" extrusionOk="0">
                  <a:moveTo>
                    <a:pt x="4492" y="16589"/>
                  </a:moveTo>
                  <a:cubicBezTo>
                    <a:pt x="5462" y="16589"/>
                    <a:pt x="6240" y="17046"/>
                    <a:pt x="6240" y="17616"/>
                  </a:cubicBezTo>
                  <a:cubicBezTo>
                    <a:pt x="6240" y="18178"/>
                    <a:pt x="5462" y="18642"/>
                    <a:pt x="4492" y="18642"/>
                  </a:cubicBezTo>
                  <a:cubicBezTo>
                    <a:pt x="3534" y="18642"/>
                    <a:pt x="2756" y="18178"/>
                    <a:pt x="2756" y="17616"/>
                  </a:cubicBezTo>
                  <a:cubicBezTo>
                    <a:pt x="2756" y="17046"/>
                    <a:pt x="3534" y="16589"/>
                    <a:pt x="4492" y="16589"/>
                  </a:cubicBezTo>
                  <a:close/>
                  <a:moveTo>
                    <a:pt x="2" y="14416"/>
                  </a:moveTo>
                  <a:lnTo>
                    <a:pt x="2" y="21166"/>
                  </a:lnTo>
                  <a:cubicBezTo>
                    <a:pt x="2" y="21377"/>
                    <a:pt x="290" y="21546"/>
                    <a:pt x="637" y="21546"/>
                  </a:cubicBezTo>
                  <a:lnTo>
                    <a:pt x="19758" y="21546"/>
                  </a:lnTo>
                  <a:cubicBezTo>
                    <a:pt x="20106" y="21546"/>
                    <a:pt x="20393" y="21377"/>
                    <a:pt x="20393" y="21166"/>
                  </a:cubicBezTo>
                  <a:lnTo>
                    <a:pt x="20393" y="19641"/>
                  </a:lnTo>
                  <a:cubicBezTo>
                    <a:pt x="20393" y="19430"/>
                    <a:pt x="20106" y="19261"/>
                    <a:pt x="19758" y="19261"/>
                  </a:cubicBezTo>
                  <a:lnTo>
                    <a:pt x="10084" y="19261"/>
                  </a:lnTo>
                  <a:cubicBezTo>
                    <a:pt x="10096" y="18593"/>
                    <a:pt x="9880" y="17587"/>
                    <a:pt x="8779" y="16448"/>
                  </a:cubicBezTo>
                  <a:cubicBezTo>
                    <a:pt x="6815" y="14416"/>
                    <a:pt x="3403" y="14416"/>
                    <a:pt x="3403" y="14416"/>
                  </a:cubicBezTo>
                  <a:cubicBezTo>
                    <a:pt x="3834" y="8433"/>
                    <a:pt x="8551" y="6605"/>
                    <a:pt x="9461" y="6309"/>
                  </a:cubicBezTo>
                  <a:lnTo>
                    <a:pt x="13760" y="10676"/>
                  </a:lnTo>
                  <a:lnTo>
                    <a:pt x="13580" y="10739"/>
                  </a:lnTo>
                  <a:cubicBezTo>
                    <a:pt x="13269" y="10844"/>
                    <a:pt x="13161" y="11069"/>
                    <a:pt x="13341" y="11252"/>
                  </a:cubicBezTo>
                  <a:cubicBezTo>
                    <a:pt x="13520" y="11428"/>
                    <a:pt x="13915" y="11491"/>
                    <a:pt x="14215" y="11386"/>
                  </a:cubicBezTo>
                  <a:lnTo>
                    <a:pt x="15005" y="11119"/>
                  </a:lnTo>
                  <a:lnTo>
                    <a:pt x="16921" y="11519"/>
                  </a:lnTo>
                  <a:lnTo>
                    <a:pt x="19686" y="10584"/>
                  </a:lnTo>
                  <a:lnTo>
                    <a:pt x="20046" y="9410"/>
                  </a:lnTo>
                  <a:lnTo>
                    <a:pt x="20836" y="9143"/>
                  </a:lnTo>
                  <a:cubicBezTo>
                    <a:pt x="21147" y="9037"/>
                    <a:pt x="21255" y="8805"/>
                    <a:pt x="21075" y="8630"/>
                  </a:cubicBezTo>
                  <a:cubicBezTo>
                    <a:pt x="20896" y="8454"/>
                    <a:pt x="20501" y="8391"/>
                    <a:pt x="20201" y="8489"/>
                  </a:cubicBezTo>
                  <a:lnTo>
                    <a:pt x="20022" y="8552"/>
                  </a:lnTo>
                  <a:lnTo>
                    <a:pt x="13365" y="1781"/>
                  </a:lnTo>
                  <a:lnTo>
                    <a:pt x="14741" y="1317"/>
                  </a:lnTo>
                  <a:cubicBezTo>
                    <a:pt x="15053" y="1212"/>
                    <a:pt x="15149" y="987"/>
                    <a:pt x="14981" y="804"/>
                  </a:cubicBezTo>
                  <a:lnTo>
                    <a:pt x="14370" y="185"/>
                  </a:lnTo>
                  <a:cubicBezTo>
                    <a:pt x="14191" y="9"/>
                    <a:pt x="13796" y="-54"/>
                    <a:pt x="13496" y="51"/>
                  </a:cubicBezTo>
                  <a:lnTo>
                    <a:pt x="4480" y="3110"/>
                  </a:lnTo>
                  <a:cubicBezTo>
                    <a:pt x="4169" y="3209"/>
                    <a:pt x="4061" y="3441"/>
                    <a:pt x="4241" y="3616"/>
                  </a:cubicBezTo>
                  <a:lnTo>
                    <a:pt x="4851" y="4235"/>
                  </a:lnTo>
                  <a:cubicBezTo>
                    <a:pt x="5031" y="4418"/>
                    <a:pt x="5414" y="4481"/>
                    <a:pt x="5726" y="4376"/>
                  </a:cubicBezTo>
                  <a:lnTo>
                    <a:pt x="7102" y="3912"/>
                  </a:lnTo>
                  <a:lnTo>
                    <a:pt x="8168" y="4994"/>
                  </a:lnTo>
                  <a:cubicBezTo>
                    <a:pt x="-345" y="7624"/>
                    <a:pt x="2" y="14416"/>
                    <a:pt x="2" y="14416"/>
                  </a:cubicBezTo>
                  <a:close/>
                </a:path>
              </a:pathLst>
            </a:custGeom>
            <a:solidFill>
              <a:schemeClr val="accent5"/>
            </a:solidFill>
            <a:ln w="12700" cap="flat">
              <a:noFill/>
              <a:miter lim="400000"/>
            </a:ln>
            <a:effectLst/>
          </p:spPr>
          <p:txBody>
            <a:bodyPr wrap="square" lIns="45718" tIns="45718" rIns="45718" bIns="45718" numCol="1" anchor="t">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21" name="Freeform 8"/>
            <p:cNvSpPr/>
            <p:nvPr/>
          </p:nvSpPr>
          <p:spPr>
            <a:xfrm>
              <a:off x="174452" y="269913"/>
              <a:ext cx="147206" cy="92274"/>
            </a:xfrm>
            <a:custGeom>
              <a:avLst/>
              <a:gdLst/>
              <a:ahLst/>
              <a:cxnLst>
                <a:cxn ang="0">
                  <a:pos x="wd2" y="hd2"/>
                </a:cxn>
                <a:cxn ang="5400000">
                  <a:pos x="wd2" y="hd2"/>
                </a:cxn>
                <a:cxn ang="10800000">
                  <a:pos x="wd2" y="hd2"/>
                </a:cxn>
                <a:cxn ang="16200000">
                  <a:pos x="wd2" y="hd2"/>
                </a:cxn>
              </a:cxnLst>
              <a:rect l="0" t="0" r="r" b="b"/>
              <a:pathLst>
                <a:path w="21242" h="21034" extrusionOk="0">
                  <a:moveTo>
                    <a:pt x="168" y="20069"/>
                  </a:moveTo>
                  <a:cubicBezTo>
                    <a:pt x="516" y="20986"/>
                    <a:pt x="1258" y="21316"/>
                    <a:pt x="1862" y="20766"/>
                  </a:cubicBezTo>
                  <a:lnTo>
                    <a:pt x="20631" y="3640"/>
                  </a:lnTo>
                  <a:cubicBezTo>
                    <a:pt x="21211" y="3127"/>
                    <a:pt x="21420" y="1916"/>
                    <a:pt x="21072" y="1000"/>
                  </a:cubicBezTo>
                  <a:cubicBezTo>
                    <a:pt x="20747" y="46"/>
                    <a:pt x="19982" y="-284"/>
                    <a:pt x="19378" y="266"/>
                  </a:cubicBezTo>
                  <a:lnTo>
                    <a:pt x="632" y="17392"/>
                  </a:lnTo>
                  <a:cubicBezTo>
                    <a:pt x="29" y="17942"/>
                    <a:pt x="-180" y="19116"/>
                    <a:pt x="168" y="20069"/>
                  </a:cubicBezTo>
                  <a:close/>
                </a:path>
              </a:pathLst>
            </a:custGeom>
            <a:solidFill>
              <a:schemeClr val="accent5"/>
            </a:solidFill>
            <a:ln w="12700" cap="flat">
              <a:noFill/>
              <a:miter lim="400000"/>
            </a:ln>
            <a:effectLst/>
          </p:spPr>
          <p:txBody>
            <a:bodyPr wrap="square" lIns="45718" tIns="45718" rIns="45718" bIns="45718" numCol="1" anchor="t">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124" name="组合 23"/>
          <p:cNvGrpSpPr/>
          <p:nvPr/>
        </p:nvGrpSpPr>
        <p:grpSpPr>
          <a:xfrm>
            <a:off x="3625898" y="3827019"/>
            <a:ext cx="367017" cy="366332"/>
            <a:chOff x="0" y="-1"/>
            <a:chExt cx="367016" cy="366331"/>
          </a:xfrm>
        </p:grpSpPr>
        <p:sp>
          <p:nvSpPr>
            <p:cNvPr id="1048929" name="Freeform 19"/>
            <p:cNvSpPr/>
            <p:nvPr/>
          </p:nvSpPr>
          <p:spPr>
            <a:xfrm>
              <a:off x="0" y="-1"/>
              <a:ext cx="367017" cy="366332"/>
            </a:xfrm>
            <a:custGeom>
              <a:avLst/>
              <a:gdLst/>
              <a:ahLst/>
              <a:cxnLst>
                <a:cxn ang="0">
                  <a:pos x="wd2" y="hd2"/>
                </a:cxn>
                <a:cxn ang="5400000">
                  <a:pos x="wd2" y="hd2"/>
                </a:cxn>
                <a:cxn ang="10800000">
                  <a:pos x="wd2" y="hd2"/>
                </a:cxn>
                <a:cxn ang="16200000">
                  <a:pos x="wd2" y="hd2"/>
                </a:cxn>
              </a:cxnLst>
              <a:rect l="0" t="0" r="r" b="b"/>
              <a:pathLst>
                <a:path w="21600" h="21600" extrusionOk="0">
                  <a:moveTo>
                    <a:pt x="18148" y="13297"/>
                  </a:moveTo>
                  <a:cubicBezTo>
                    <a:pt x="17760" y="12502"/>
                    <a:pt x="17259" y="11661"/>
                    <a:pt x="16644" y="10800"/>
                  </a:cubicBezTo>
                  <a:cubicBezTo>
                    <a:pt x="17250" y="9958"/>
                    <a:pt x="17760" y="9126"/>
                    <a:pt x="18158" y="8313"/>
                  </a:cubicBezTo>
                  <a:cubicBezTo>
                    <a:pt x="19860" y="9013"/>
                    <a:pt x="20843" y="9920"/>
                    <a:pt x="20843" y="10809"/>
                  </a:cubicBezTo>
                  <a:cubicBezTo>
                    <a:pt x="20843" y="11689"/>
                    <a:pt x="19860" y="12597"/>
                    <a:pt x="18148" y="13297"/>
                  </a:cubicBezTo>
                  <a:close/>
                  <a:moveTo>
                    <a:pt x="17902" y="17902"/>
                  </a:moveTo>
                  <a:cubicBezTo>
                    <a:pt x="17609" y="18195"/>
                    <a:pt x="17174" y="18347"/>
                    <a:pt x="16607" y="18347"/>
                  </a:cubicBezTo>
                  <a:cubicBezTo>
                    <a:pt x="15926" y="18347"/>
                    <a:pt x="15122" y="18139"/>
                    <a:pt x="14233" y="17760"/>
                  </a:cubicBezTo>
                  <a:cubicBezTo>
                    <a:pt x="14526" y="16928"/>
                    <a:pt x="14763" y="15973"/>
                    <a:pt x="14933" y="14942"/>
                  </a:cubicBezTo>
                  <a:cubicBezTo>
                    <a:pt x="15973" y="14772"/>
                    <a:pt x="16919" y="14536"/>
                    <a:pt x="17760" y="14242"/>
                  </a:cubicBezTo>
                  <a:cubicBezTo>
                    <a:pt x="18479" y="15945"/>
                    <a:pt x="18526" y="17288"/>
                    <a:pt x="17902" y="17902"/>
                  </a:cubicBezTo>
                  <a:close/>
                  <a:moveTo>
                    <a:pt x="13552" y="17448"/>
                  </a:moveTo>
                  <a:cubicBezTo>
                    <a:pt x="12871" y="17108"/>
                    <a:pt x="12162" y="16682"/>
                    <a:pt x="11443" y="16181"/>
                  </a:cubicBezTo>
                  <a:cubicBezTo>
                    <a:pt x="11831" y="15878"/>
                    <a:pt x="12228" y="15547"/>
                    <a:pt x="12625" y="15207"/>
                  </a:cubicBezTo>
                  <a:cubicBezTo>
                    <a:pt x="13145" y="15169"/>
                    <a:pt x="13656" y="15122"/>
                    <a:pt x="14148" y="15056"/>
                  </a:cubicBezTo>
                  <a:cubicBezTo>
                    <a:pt x="13996" y="15945"/>
                    <a:pt x="13788" y="16749"/>
                    <a:pt x="13552" y="17448"/>
                  </a:cubicBezTo>
                  <a:close/>
                  <a:moveTo>
                    <a:pt x="10800" y="20843"/>
                  </a:moveTo>
                  <a:cubicBezTo>
                    <a:pt x="9920" y="20843"/>
                    <a:pt x="9003" y="19869"/>
                    <a:pt x="8303" y="18167"/>
                  </a:cubicBezTo>
                  <a:cubicBezTo>
                    <a:pt x="9107" y="17770"/>
                    <a:pt x="9949" y="17259"/>
                    <a:pt x="10800" y="16654"/>
                  </a:cubicBezTo>
                  <a:cubicBezTo>
                    <a:pt x="11642" y="17259"/>
                    <a:pt x="12483" y="17770"/>
                    <a:pt x="13287" y="18167"/>
                  </a:cubicBezTo>
                  <a:cubicBezTo>
                    <a:pt x="12587" y="19869"/>
                    <a:pt x="11680" y="20843"/>
                    <a:pt x="10800" y="20843"/>
                  </a:cubicBezTo>
                  <a:close/>
                  <a:moveTo>
                    <a:pt x="7443" y="15056"/>
                  </a:moveTo>
                  <a:cubicBezTo>
                    <a:pt x="7935" y="15122"/>
                    <a:pt x="8445" y="15169"/>
                    <a:pt x="8975" y="15207"/>
                  </a:cubicBezTo>
                  <a:cubicBezTo>
                    <a:pt x="9363" y="15547"/>
                    <a:pt x="9760" y="15878"/>
                    <a:pt x="10157" y="16181"/>
                  </a:cubicBezTo>
                  <a:cubicBezTo>
                    <a:pt x="9429" y="16682"/>
                    <a:pt x="8719" y="17108"/>
                    <a:pt x="8039" y="17448"/>
                  </a:cubicBezTo>
                  <a:cubicBezTo>
                    <a:pt x="7802" y="16749"/>
                    <a:pt x="7604" y="15945"/>
                    <a:pt x="7443" y="15056"/>
                  </a:cubicBezTo>
                  <a:close/>
                  <a:moveTo>
                    <a:pt x="4993" y="18347"/>
                  </a:moveTo>
                  <a:cubicBezTo>
                    <a:pt x="4426" y="18347"/>
                    <a:pt x="3981" y="18195"/>
                    <a:pt x="3698" y="17902"/>
                  </a:cubicBezTo>
                  <a:cubicBezTo>
                    <a:pt x="3074" y="17288"/>
                    <a:pt x="3121" y="15945"/>
                    <a:pt x="3830" y="14242"/>
                  </a:cubicBezTo>
                  <a:cubicBezTo>
                    <a:pt x="4672" y="14536"/>
                    <a:pt x="5627" y="14772"/>
                    <a:pt x="6658" y="14942"/>
                  </a:cubicBezTo>
                  <a:cubicBezTo>
                    <a:pt x="6828" y="15973"/>
                    <a:pt x="7064" y="16928"/>
                    <a:pt x="7358" y="17760"/>
                  </a:cubicBezTo>
                  <a:cubicBezTo>
                    <a:pt x="6478" y="18139"/>
                    <a:pt x="5665" y="18347"/>
                    <a:pt x="4993" y="18347"/>
                  </a:cubicBezTo>
                  <a:close/>
                  <a:moveTo>
                    <a:pt x="757" y="10809"/>
                  </a:moveTo>
                  <a:cubicBezTo>
                    <a:pt x="757" y="9920"/>
                    <a:pt x="1731" y="9013"/>
                    <a:pt x="3442" y="8313"/>
                  </a:cubicBezTo>
                  <a:cubicBezTo>
                    <a:pt x="3840" y="9126"/>
                    <a:pt x="4341" y="9958"/>
                    <a:pt x="4946" y="10800"/>
                  </a:cubicBezTo>
                  <a:cubicBezTo>
                    <a:pt x="4331" y="11661"/>
                    <a:pt x="3830" y="12502"/>
                    <a:pt x="3442" y="13297"/>
                  </a:cubicBezTo>
                  <a:cubicBezTo>
                    <a:pt x="1731" y="12597"/>
                    <a:pt x="757" y="11689"/>
                    <a:pt x="757" y="10809"/>
                  </a:cubicBezTo>
                  <a:close/>
                  <a:moveTo>
                    <a:pt x="6393" y="8984"/>
                  </a:moveTo>
                  <a:cubicBezTo>
                    <a:pt x="6043" y="9372"/>
                    <a:pt x="5722" y="9769"/>
                    <a:pt x="5419" y="10166"/>
                  </a:cubicBezTo>
                  <a:cubicBezTo>
                    <a:pt x="4918" y="9448"/>
                    <a:pt x="4492" y="8738"/>
                    <a:pt x="4152" y="8048"/>
                  </a:cubicBezTo>
                  <a:cubicBezTo>
                    <a:pt x="4861" y="7812"/>
                    <a:pt x="5655" y="7604"/>
                    <a:pt x="6544" y="7452"/>
                  </a:cubicBezTo>
                  <a:cubicBezTo>
                    <a:pt x="6478" y="7944"/>
                    <a:pt x="6431" y="8455"/>
                    <a:pt x="6393" y="8984"/>
                  </a:cubicBezTo>
                  <a:close/>
                  <a:moveTo>
                    <a:pt x="6393" y="12625"/>
                  </a:moveTo>
                  <a:cubicBezTo>
                    <a:pt x="6431" y="13155"/>
                    <a:pt x="6478" y="13665"/>
                    <a:pt x="6544" y="14157"/>
                  </a:cubicBezTo>
                  <a:cubicBezTo>
                    <a:pt x="5655" y="14006"/>
                    <a:pt x="4851" y="13798"/>
                    <a:pt x="4142" y="13561"/>
                  </a:cubicBezTo>
                  <a:cubicBezTo>
                    <a:pt x="4473" y="12890"/>
                    <a:pt x="4899" y="12181"/>
                    <a:pt x="5419" y="11443"/>
                  </a:cubicBezTo>
                  <a:cubicBezTo>
                    <a:pt x="5722" y="11840"/>
                    <a:pt x="6053" y="12237"/>
                    <a:pt x="6393" y="12625"/>
                  </a:cubicBezTo>
                  <a:close/>
                  <a:moveTo>
                    <a:pt x="6336" y="11386"/>
                  </a:moveTo>
                  <a:cubicBezTo>
                    <a:pt x="6185" y="11188"/>
                    <a:pt x="6024" y="10999"/>
                    <a:pt x="5882" y="10800"/>
                  </a:cubicBezTo>
                  <a:cubicBezTo>
                    <a:pt x="6024" y="10611"/>
                    <a:pt x="6175" y="10412"/>
                    <a:pt x="6336" y="10214"/>
                  </a:cubicBezTo>
                  <a:cubicBezTo>
                    <a:pt x="6336" y="10412"/>
                    <a:pt x="6327" y="10611"/>
                    <a:pt x="6327" y="10809"/>
                  </a:cubicBezTo>
                  <a:cubicBezTo>
                    <a:pt x="6327" y="10999"/>
                    <a:pt x="6336" y="11197"/>
                    <a:pt x="6336" y="11386"/>
                  </a:cubicBezTo>
                  <a:close/>
                  <a:moveTo>
                    <a:pt x="3698" y="3707"/>
                  </a:moveTo>
                  <a:cubicBezTo>
                    <a:pt x="3981" y="3414"/>
                    <a:pt x="4426" y="3263"/>
                    <a:pt x="4993" y="3263"/>
                  </a:cubicBezTo>
                  <a:cubicBezTo>
                    <a:pt x="5665" y="3263"/>
                    <a:pt x="6478" y="3471"/>
                    <a:pt x="7358" y="3849"/>
                  </a:cubicBezTo>
                  <a:cubicBezTo>
                    <a:pt x="7064" y="4681"/>
                    <a:pt x="6828" y="5636"/>
                    <a:pt x="6658" y="6667"/>
                  </a:cubicBezTo>
                  <a:cubicBezTo>
                    <a:pt x="5627" y="6837"/>
                    <a:pt x="4672" y="7074"/>
                    <a:pt x="3840" y="7367"/>
                  </a:cubicBezTo>
                  <a:cubicBezTo>
                    <a:pt x="3121" y="5665"/>
                    <a:pt x="3064" y="4331"/>
                    <a:pt x="3698" y="3707"/>
                  </a:cubicBezTo>
                  <a:close/>
                  <a:moveTo>
                    <a:pt x="8039" y="4161"/>
                  </a:moveTo>
                  <a:cubicBezTo>
                    <a:pt x="8719" y="4502"/>
                    <a:pt x="9429" y="4927"/>
                    <a:pt x="10157" y="5428"/>
                  </a:cubicBezTo>
                  <a:cubicBezTo>
                    <a:pt x="9760" y="5731"/>
                    <a:pt x="9363" y="6062"/>
                    <a:pt x="8975" y="6402"/>
                  </a:cubicBezTo>
                  <a:cubicBezTo>
                    <a:pt x="8445" y="6440"/>
                    <a:pt x="7935" y="6488"/>
                    <a:pt x="7443" y="6554"/>
                  </a:cubicBezTo>
                  <a:cubicBezTo>
                    <a:pt x="7604" y="5665"/>
                    <a:pt x="7802" y="4861"/>
                    <a:pt x="8039" y="4161"/>
                  </a:cubicBezTo>
                  <a:close/>
                  <a:moveTo>
                    <a:pt x="10800" y="757"/>
                  </a:moveTo>
                  <a:cubicBezTo>
                    <a:pt x="11680" y="757"/>
                    <a:pt x="12587" y="1740"/>
                    <a:pt x="13287" y="3442"/>
                  </a:cubicBezTo>
                  <a:cubicBezTo>
                    <a:pt x="12483" y="3840"/>
                    <a:pt x="11642" y="4350"/>
                    <a:pt x="10800" y="4956"/>
                  </a:cubicBezTo>
                  <a:cubicBezTo>
                    <a:pt x="9949" y="4350"/>
                    <a:pt x="9107" y="3840"/>
                    <a:pt x="8303" y="3442"/>
                  </a:cubicBezTo>
                  <a:cubicBezTo>
                    <a:pt x="9003" y="1740"/>
                    <a:pt x="9920" y="757"/>
                    <a:pt x="10800" y="757"/>
                  </a:cubicBezTo>
                  <a:close/>
                  <a:moveTo>
                    <a:pt x="14148" y="6554"/>
                  </a:moveTo>
                  <a:cubicBezTo>
                    <a:pt x="13656" y="6488"/>
                    <a:pt x="13145" y="6440"/>
                    <a:pt x="12625" y="6402"/>
                  </a:cubicBezTo>
                  <a:cubicBezTo>
                    <a:pt x="12228" y="6062"/>
                    <a:pt x="11831" y="5731"/>
                    <a:pt x="11443" y="5428"/>
                  </a:cubicBezTo>
                  <a:cubicBezTo>
                    <a:pt x="12162" y="4927"/>
                    <a:pt x="12871" y="4502"/>
                    <a:pt x="13552" y="4161"/>
                  </a:cubicBezTo>
                  <a:cubicBezTo>
                    <a:pt x="13788" y="4861"/>
                    <a:pt x="13996" y="5665"/>
                    <a:pt x="14148" y="6554"/>
                  </a:cubicBezTo>
                  <a:close/>
                  <a:moveTo>
                    <a:pt x="13533" y="7235"/>
                  </a:moveTo>
                  <a:cubicBezTo>
                    <a:pt x="13788" y="7263"/>
                    <a:pt x="14034" y="7291"/>
                    <a:pt x="14271" y="7329"/>
                  </a:cubicBezTo>
                  <a:cubicBezTo>
                    <a:pt x="14309" y="7566"/>
                    <a:pt x="14337" y="7812"/>
                    <a:pt x="14365" y="8067"/>
                  </a:cubicBezTo>
                  <a:cubicBezTo>
                    <a:pt x="14233" y="7925"/>
                    <a:pt x="14091" y="7783"/>
                    <a:pt x="13959" y="7651"/>
                  </a:cubicBezTo>
                  <a:cubicBezTo>
                    <a:pt x="13817" y="7509"/>
                    <a:pt x="13675" y="7367"/>
                    <a:pt x="13533" y="7235"/>
                  </a:cubicBezTo>
                  <a:close/>
                  <a:moveTo>
                    <a:pt x="10223" y="6346"/>
                  </a:moveTo>
                  <a:cubicBezTo>
                    <a:pt x="10412" y="6194"/>
                    <a:pt x="10601" y="6043"/>
                    <a:pt x="10800" y="5892"/>
                  </a:cubicBezTo>
                  <a:cubicBezTo>
                    <a:pt x="10989" y="6043"/>
                    <a:pt x="11178" y="6194"/>
                    <a:pt x="11377" y="6346"/>
                  </a:cubicBezTo>
                  <a:cubicBezTo>
                    <a:pt x="11178" y="6336"/>
                    <a:pt x="10989" y="6336"/>
                    <a:pt x="10800" y="6336"/>
                  </a:cubicBezTo>
                  <a:cubicBezTo>
                    <a:pt x="10601" y="6336"/>
                    <a:pt x="10412" y="6336"/>
                    <a:pt x="10223" y="6346"/>
                  </a:cubicBezTo>
                  <a:close/>
                  <a:moveTo>
                    <a:pt x="7225" y="8067"/>
                  </a:moveTo>
                  <a:cubicBezTo>
                    <a:pt x="7254" y="7812"/>
                    <a:pt x="7282" y="7566"/>
                    <a:pt x="7320" y="7329"/>
                  </a:cubicBezTo>
                  <a:cubicBezTo>
                    <a:pt x="7556" y="7291"/>
                    <a:pt x="7812" y="7263"/>
                    <a:pt x="8057" y="7235"/>
                  </a:cubicBezTo>
                  <a:cubicBezTo>
                    <a:pt x="7916" y="7367"/>
                    <a:pt x="7774" y="7509"/>
                    <a:pt x="7641" y="7651"/>
                  </a:cubicBezTo>
                  <a:cubicBezTo>
                    <a:pt x="7499" y="7783"/>
                    <a:pt x="7367" y="7925"/>
                    <a:pt x="7225" y="8067"/>
                  </a:cubicBezTo>
                  <a:close/>
                  <a:moveTo>
                    <a:pt x="8057" y="14375"/>
                  </a:moveTo>
                  <a:cubicBezTo>
                    <a:pt x="7812" y="14346"/>
                    <a:pt x="7556" y="14318"/>
                    <a:pt x="7320" y="14280"/>
                  </a:cubicBezTo>
                  <a:cubicBezTo>
                    <a:pt x="7282" y="14044"/>
                    <a:pt x="7254" y="13798"/>
                    <a:pt x="7225" y="13543"/>
                  </a:cubicBezTo>
                  <a:cubicBezTo>
                    <a:pt x="7367" y="13684"/>
                    <a:pt x="7499" y="13826"/>
                    <a:pt x="7641" y="13959"/>
                  </a:cubicBezTo>
                  <a:cubicBezTo>
                    <a:pt x="7774" y="14101"/>
                    <a:pt x="7916" y="14242"/>
                    <a:pt x="8057" y="14375"/>
                  </a:cubicBezTo>
                  <a:close/>
                  <a:moveTo>
                    <a:pt x="11377" y="15264"/>
                  </a:moveTo>
                  <a:cubicBezTo>
                    <a:pt x="11178" y="15415"/>
                    <a:pt x="10989" y="15566"/>
                    <a:pt x="10800" y="15718"/>
                  </a:cubicBezTo>
                  <a:cubicBezTo>
                    <a:pt x="10601" y="15566"/>
                    <a:pt x="10412" y="15415"/>
                    <a:pt x="10223" y="15264"/>
                  </a:cubicBezTo>
                  <a:cubicBezTo>
                    <a:pt x="10412" y="15273"/>
                    <a:pt x="10601" y="15273"/>
                    <a:pt x="10800" y="15273"/>
                  </a:cubicBezTo>
                  <a:cubicBezTo>
                    <a:pt x="10989" y="15273"/>
                    <a:pt x="11178" y="15273"/>
                    <a:pt x="11377" y="15264"/>
                  </a:cubicBezTo>
                  <a:close/>
                  <a:moveTo>
                    <a:pt x="14365" y="13543"/>
                  </a:moveTo>
                  <a:cubicBezTo>
                    <a:pt x="14337" y="13798"/>
                    <a:pt x="14309" y="14044"/>
                    <a:pt x="14271" y="14280"/>
                  </a:cubicBezTo>
                  <a:cubicBezTo>
                    <a:pt x="14034" y="14318"/>
                    <a:pt x="13788" y="14346"/>
                    <a:pt x="13533" y="14375"/>
                  </a:cubicBezTo>
                  <a:cubicBezTo>
                    <a:pt x="13675" y="14242"/>
                    <a:pt x="13817" y="14101"/>
                    <a:pt x="13959" y="13959"/>
                  </a:cubicBezTo>
                  <a:cubicBezTo>
                    <a:pt x="14091" y="13826"/>
                    <a:pt x="14233" y="13684"/>
                    <a:pt x="14365" y="13543"/>
                  </a:cubicBezTo>
                  <a:close/>
                  <a:moveTo>
                    <a:pt x="13420" y="13429"/>
                  </a:moveTo>
                  <a:cubicBezTo>
                    <a:pt x="13060" y="13788"/>
                    <a:pt x="12691" y="14138"/>
                    <a:pt x="12313" y="14469"/>
                  </a:cubicBezTo>
                  <a:cubicBezTo>
                    <a:pt x="11821" y="14498"/>
                    <a:pt x="11320" y="14517"/>
                    <a:pt x="10800" y="14517"/>
                  </a:cubicBezTo>
                  <a:cubicBezTo>
                    <a:pt x="10280" y="14517"/>
                    <a:pt x="9769" y="14498"/>
                    <a:pt x="9277" y="14469"/>
                  </a:cubicBezTo>
                  <a:cubicBezTo>
                    <a:pt x="8909" y="14138"/>
                    <a:pt x="8540" y="13788"/>
                    <a:pt x="8171" y="13429"/>
                  </a:cubicBezTo>
                  <a:cubicBezTo>
                    <a:pt x="7812" y="13060"/>
                    <a:pt x="7462" y="12691"/>
                    <a:pt x="7131" y="12323"/>
                  </a:cubicBezTo>
                  <a:cubicBezTo>
                    <a:pt x="7102" y="11831"/>
                    <a:pt x="7083" y="11330"/>
                    <a:pt x="7083" y="10809"/>
                  </a:cubicBezTo>
                  <a:cubicBezTo>
                    <a:pt x="7083" y="10280"/>
                    <a:pt x="7102" y="9779"/>
                    <a:pt x="7131" y="9287"/>
                  </a:cubicBezTo>
                  <a:cubicBezTo>
                    <a:pt x="7462" y="8918"/>
                    <a:pt x="7802" y="8549"/>
                    <a:pt x="8171" y="8180"/>
                  </a:cubicBezTo>
                  <a:cubicBezTo>
                    <a:pt x="8540" y="7821"/>
                    <a:pt x="8909" y="7471"/>
                    <a:pt x="9277" y="7140"/>
                  </a:cubicBezTo>
                  <a:cubicBezTo>
                    <a:pt x="9769" y="7112"/>
                    <a:pt x="10280" y="7093"/>
                    <a:pt x="10800" y="7093"/>
                  </a:cubicBezTo>
                  <a:cubicBezTo>
                    <a:pt x="11320" y="7093"/>
                    <a:pt x="11821" y="7112"/>
                    <a:pt x="12313" y="7140"/>
                  </a:cubicBezTo>
                  <a:cubicBezTo>
                    <a:pt x="12691" y="7471"/>
                    <a:pt x="13060" y="7821"/>
                    <a:pt x="13420" y="8180"/>
                  </a:cubicBezTo>
                  <a:cubicBezTo>
                    <a:pt x="13788" y="8549"/>
                    <a:pt x="14138" y="8918"/>
                    <a:pt x="14460" y="9287"/>
                  </a:cubicBezTo>
                  <a:cubicBezTo>
                    <a:pt x="14488" y="9779"/>
                    <a:pt x="14507" y="10280"/>
                    <a:pt x="14507" y="10809"/>
                  </a:cubicBezTo>
                  <a:cubicBezTo>
                    <a:pt x="14507" y="11330"/>
                    <a:pt x="14488" y="11831"/>
                    <a:pt x="14460" y="12323"/>
                  </a:cubicBezTo>
                  <a:cubicBezTo>
                    <a:pt x="14129" y="12691"/>
                    <a:pt x="13779" y="13060"/>
                    <a:pt x="13420" y="13429"/>
                  </a:cubicBezTo>
                  <a:close/>
                  <a:moveTo>
                    <a:pt x="16172" y="10166"/>
                  </a:moveTo>
                  <a:cubicBezTo>
                    <a:pt x="15869" y="9769"/>
                    <a:pt x="15547" y="9372"/>
                    <a:pt x="15198" y="8984"/>
                  </a:cubicBezTo>
                  <a:cubicBezTo>
                    <a:pt x="15169" y="8455"/>
                    <a:pt x="15112" y="7944"/>
                    <a:pt x="15046" y="7452"/>
                  </a:cubicBezTo>
                  <a:cubicBezTo>
                    <a:pt x="15935" y="7604"/>
                    <a:pt x="16739" y="7812"/>
                    <a:pt x="17439" y="8048"/>
                  </a:cubicBezTo>
                  <a:cubicBezTo>
                    <a:pt x="17098" y="8738"/>
                    <a:pt x="16673" y="9448"/>
                    <a:pt x="16172" y="10166"/>
                  </a:cubicBezTo>
                  <a:close/>
                  <a:moveTo>
                    <a:pt x="16181" y="11443"/>
                  </a:moveTo>
                  <a:cubicBezTo>
                    <a:pt x="16692" y="12181"/>
                    <a:pt x="17117" y="12890"/>
                    <a:pt x="17448" y="13561"/>
                  </a:cubicBezTo>
                  <a:cubicBezTo>
                    <a:pt x="16739" y="13798"/>
                    <a:pt x="15935" y="14006"/>
                    <a:pt x="15046" y="14157"/>
                  </a:cubicBezTo>
                  <a:cubicBezTo>
                    <a:pt x="15112" y="13665"/>
                    <a:pt x="15169" y="13155"/>
                    <a:pt x="15198" y="12625"/>
                  </a:cubicBezTo>
                  <a:cubicBezTo>
                    <a:pt x="15547" y="12237"/>
                    <a:pt x="15869" y="11840"/>
                    <a:pt x="16181" y="11443"/>
                  </a:cubicBezTo>
                  <a:close/>
                  <a:moveTo>
                    <a:pt x="15254" y="10214"/>
                  </a:moveTo>
                  <a:cubicBezTo>
                    <a:pt x="15415" y="10412"/>
                    <a:pt x="15566" y="10611"/>
                    <a:pt x="15708" y="10800"/>
                  </a:cubicBezTo>
                  <a:cubicBezTo>
                    <a:pt x="15566" y="10999"/>
                    <a:pt x="15415" y="11188"/>
                    <a:pt x="15254" y="11386"/>
                  </a:cubicBezTo>
                  <a:cubicBezTo>
                    <a:pt x="15264" y="11197"/>
                    <a:pt x="15264" y="10999"/>
                    <a:pt x="15264" y="10809"/>
                  </a:cubicBezTo>
                  <a:cubicBezTo>
                    <a:pt x="15264" y="10611"/>
                    <a:pt x="15264" y="10412"/>
                    <a:pt x="15254" y="10214"/>
                  </a:cubicBezTo>
                  <a:close/>
                  <a:moveTo>
                    <a:pt x="16607" y="3263"/>
                  </a:moveTo>
                  <a:cubicBezTo>
                    <a:pt x="17174" y="3263"/>
                    <a:pt x="17609" y="3414"/>
                    <a:pt x="17902" y="3707"/>
                  </a:cubicBezTo>
                  <a:cubicBezTo>
                    <a:pt x="18526" y="4331"/>
                    <a:pt x="18470" y="5665"/>
                    <a:pt x="17760" y="7367"/>
                  </a:cubicBezTo>
                  <a:cubicBezTo>
                    <a:pt x="16919" y="7074"/>
                    <a:pt x="15973" y="6837"/>
                    <a:pt x="14933" y="6667"/>
                  </a:cubicBezTo>
                  <a:cubicBezTo>
                    <a:pt x="14763" y="5636"/>
                    <a:pt x="14526" y="4681"/>
                    <a:pt x="14233" y="3849"/>
                  </a:cubicBezTo>
                  <a:cubicBezTo>
                    <a:pt x="15122" y="3471"/>
                    <a:pt x="15926" y="3263"/>
                    <a:pt x="16607" y="3263"/>
                  </a:cubicBezTo>
                  <a:close/>
                  <a:moveTo>
                    <a:pt x="18460" y="7632"/>
                  </a:moveTo>
                  <a:cubicBezTo>
                    <a:pt x="19311" y="5618"/>
                    <a:pt x="19302" y="4038"/>
                    <a:pt x="18432" y="3168"/>
                  </a:cubicBezTo>
                  <a:cubicBezTo>
                    <a:pt x="17997" y="2733"/>
                    <a:pt x="17382" y="2506"/>
                    <a:pt x="16607" y="2506"/>
                  </a:cubicBezTo>
                  <a:cubicBezTo>
                    <a:pt x="15841" y="2506"/>
                    <a:pt x="14942" y="2733"/>
                    <a:pt x="13968" y="3140"/>
                  </a:cubicBezTo>
                  <a:cubicBezTo>
                    <a:pt x="13164" y="1192"/>
                    <a:pt x="12048" y="0"/>
                    <a:pt x="10800" y="0"/>
                  </a:cubicBezTo>
                  <a:cubicBezTo>
                    <a:pt x="9542" y="0"/>
                    <a:pt x="8426" y="1192"/>
                    <a:pt x="7622" y="3140"/>
                  </a:cubicBezTo>
                  <a:cubicBezTo>
                    <a:pt x="6658" y="2733"/>
                    <a:pt x="5759" y="2506"/>
                    <a:pt x="4993" y="2506"/>
                  </a:cubicBezTo>
                  <a:cubicBezTo>
                    <a:pt x="4218" y="2506"/>
                    <a:pt x="3594" y="2733"/>
                    <a:pt x="3159" y="3168"/>
                  </a:cubicBezTo>
                  <a:cubicBezTo>
                    <a:pt x="2289" y="4038"/>
                    <a:pt x="2289" y="5618"/>
                    <a:pt x="3130" y="7632"/>
                  </a:cubicBezTo>
                  <a:cubicBezTo>
                    <a:pt x="1182" y="8436"/>
                    <a:pt x="0" y="9552"/>
                    <a:pt x="0" y="10809"/>
                  </a:cubicBezTo>
                  <a:cubicBezTo>
                    <a:pt x="0" y="12058"/>
                    <a:pt x="1182" y="13174"/>
                    <a:pt x="3130" y="13978"/>
                  </a:cubicBezTo>
                  <a:cubicBezTo>
                    <a:pt x="2326" y="15926"/>
                    <a:pt x="2270" y="17552"/>
                    <a:pt x="3159" y="18441"/>
                  </a:cubicBezTo>
                  <a:cubicBezTo>
                    <a:pt x="3594" y="18876"/>
                    <a:pt x="4218" y="19103"/>
                    <a:pt x="4993" y="19103"/>
                  </a:cubicBezTo>
                  <a:cubicBezTo>
                    <a:pt x="5759" y="19103"/>
                    <a:pt x="6658" y="18876"/>
                    <a:pt x="7622" y="18470"/>
                  </a:cubicBezTo>
                  <a:cubicBezTo>
                    <a:pt x="8426" y="20418"/>
                    <a:pt x="9542" y="21600"/>
                    <a:pt x="10800" y="21600"/>
                  </a:cubicBezTo>
                  <a:cubicBezTo>
                    <a:pt x="12048" y="21600"/>
                    <a:pt x="13164" y="20418"/>
                    <a:pt x="13968" y="18470"/>
                  </a:cubicBezTo>
                  <a:cubicBezTo>
                    <a:pt x="14942" y="18876"/>
                    <a:pt x="15841" y="19103"/>
                    <a:pt x="16607" y="19103"/>
                  </a:cubicBezTo>
                  <a:cubicBezTo>
                    <a:pt x="17382" y="19103"/>
                    <a:pt x="17997" y="18876"/>
                    <a:pt x="18432" y="18441"/>
                  </a:cubicBezTo>
                  <a:cubicBezTo>
                    <a:pt x="19321" y="17552"/>
                    <a:pt x="19274" y="15926"/>
                    <a:pt x="18460" y="13978"/>
                  </a:cubicBezTo>
                  <a:cubicBezTo>
                    <a:pt x="20408" y="13174"/>
                    <a:pt x="21600" y="12058"/>
                    <a:pt x="21600" y="10809"/>
                  </a:cubicBezTo>
                  <a:cubicBezTo>
                    <a:pt x="21600" y="9552"/>
                    <a:pt x="20408" y="8436"/>
                    <a:pt x="18460" y="7632"/>
                  </a:cubicBezTo>
                  <a:close/>
                </a:path>
              </a:pathLst>
            </a:custGeom>
            <a:solidFill>
              <a:schemeClr val="accent3"/>
            </a:solidFill>
            <a:ln w="12700" cap="flat">
              <a:noFill/>
              <a:miter lim="400000"/>
            </a:ln>
            <a:effectLst/>
          </p:spPr>
          <p:txBody>
            <a:bodyPr wrap="square" lIns="45718" tIns="45718" rIns="45718" bIns="45718" numCol="1" anchor="t">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8930" name="Freeform 20"/>
            <p:cNvSpPr/>
            <p:nvPr/>
          </p:nvSpPr>
          <p:spPr>
            <a:xfrm>
              <a:off x="164109" y="164109"/>
              <a:ext cx="38454" cy="384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0" y="0"/>
                    <a:pt x="0" y="4770"/>
                    <a:pt x="0" y="10800"/>
                  </a:cubicBezTo>
                  <a:cubicBezTo>
                    <a:pt x="0" y="16740"/>
                    <a:pt x="4770" y="21600"/>
                    <a:pt x="10800" y="21600"/>
                  </a:cubicBezTo>
                  <a:cubicBezTo>
                    <a:pt x="16740" y="21600"/>
                    <a:pt x="21600" y="16740"/>
                    <a:pt x="21600" y="10800"/>
                  </a:cubicBezTo>
                  <a:cubicBezTo>
                    <a:pt x="21600" y="4770"/>
                    <a:pt x="16740" y="0"/>
                    <a:pt x="10800" y="0"/>
                  </a:cubicBezTo>
                  <a:close/>
                </a:path>
              </a:pathLst>
            </a:custGeom>
            <a:solidFill>
              <a:schemeClr val="accent3"/>
            </a:solidFill>
            <a:ln w="12700" cap="flat">
              <a:noFill/>
              <a:miter lim="400000"/>
            </a:ln>
            <a:effectLst/>
          </p:spPr>
          <p:txBody>
            <a:bodyPr wrap="square" lIns="45718" tIns="45718" rIns="45718" bIns="45718" numCol="1" anchor="t">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1048931" name="文本框 29"/>
          <p:cNvSpPr txBox="1"/>
          <p:nvPr/>
        </p:nvSpPr>
        <p:spPr>
          <a:xfrm>
            <a:off x="1725295" y="1204595"/>
            <a:ext cx="9236710" cy="848995"/>
          </a:xfrm>
          <a:prstGeom prst="rect">
            <a:avLst/>
          </a:prstGeom>
          <a:ln w="12700">
            <a:miter lim="400000"/>
          </a:ln>
        </p:spPr>
        <p:txBody>
          <a:bodyPr wrap="square" lIns="45718" tIns="45718" rIns="45718" bIns="45718">
            <a:spAutoFit/>
          </a:bodyPr>
          <a:lstStyle>
            <a:lvl1pPr defTabSz="914400">
              <a:lnSpc>
                <a:spcPct val="130000"/>
              </a:lnSpc>
              <a:defRPr sz="1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sz="1800">
                <a:solidFill>
                  <a:schemeClr val="tx1"/>
                </a:solidFill>
              </a:rPr>
              <a:t>      </a:t>
            </a:r>
            <a:r>
              <a:rPr sz="1900">
                <a:solidFill>
                  <a:schemeClr val="tx1"/>
                </a:solidFill>
              </a:rPr>
              <a:t>密码分析之所以能够成功破译密码，最根本的原因是明文中有冗余度。攻击或破译的方法主要有</a:t>
            </a:r>
            <a:r>
              <a:rPr lang="zh-CN" sz="1900">
                <a:solidFill>
                  <a:schemeClr val="tx1"/>
                </a:solidFill>
              </a:rPr>
              <a:t>以下</a:t>
            </a:r>
            <a:r>
              <a:rPr sz="1900">
                <a:solidFill>
                  <a:schemeClr val="tx1"/>
                </a:solidFill>
              </a:rPr>
              <a:t>三种</a:t>
            </a:r>
            <a:r>
              <a:rPr lang="zh-CN" sz="1900">
                <a:solidFill>
                  <a:schemeClr val="tx1"/>
                </a:solidFill>
              </a:rPr>
              <a:t>：</a:t>
            </a:r>
            <a:endParaRPr lang="zh-CN" sz="1900">
              <a:solidFill>
                <a:schemeClr val="tx1"/>
              </a:solidFill>
            </a:endParaRPr>
          </a:p>
        </p:txBody>
      </p:sp>
      <p:sp>
        <p:nvSpPr>
          <p:cNvPr id="1048932" name="文本框 30"/>
          <p:cNvSpPr txBox="1"/>
          <p:nvPr/>
        </p:nvSpPr>
        <p:spPr>
          <a:xfrm>
            <a:off x="4605676" y="2319973"/>
            <a:ext cx="6080684" cy="649605"/>
          </a:xfrm>
          <a:prstGeom prst="rect">
            <a:avLst/>
          </a:prstGeom>
          <a:ln w="12700">
            <a:miter lim="400000"/>
          </a:ln>
        </p:spPr>
        <p:txBody>
          <a:bodyPr lIns="45718" tIns="45718" rIns="45718" bIns="45718">
            <a:spAutoFit/>
          </a:bodyPr>
          <a:lstStyle>
            <a:lvl1pPr defTabSz="914400">
              <a:lnSpc>
                <a:spcPct val="130000"/>
              </a:lnSpc>
              <a:defRPr sz="1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2800"/>
              <a:t>穷举法</a:t>
            </a:r>
            <a:endParaRPr lang="zh-CN" sz="2800"/>
          </a:p>
        </p:txBody>
      </p:sp>
      <p:sp>
        <p:nvSpPr>
          <p:cNvPr id="1048933" name="文本框 31"/>
          <p:cNvSpPr txBox="1"/>
          <p:nvPr/>
        </p:nvSpPr>
        <p:spPr>
          <a:xfrm>
            <a:off x="4902856" y="3593409"/>
            <a:ext cx="6080684" cy="649605"/>
          </a:xfrm>
          <a:prstGeom prst="rect">
            <a:avLst/>
          </a:prstGeom>
          <a:ln w="12700">
            <a:miter lim="400000"/>
          </a:ln>
        </p:spPr>
        <p:txBody>
          <a:bodyPr lIns="45718" tIns="45718" rIns="45718" bIns="45718">
            <a:spAutoFit/>
          </a:bodyPr>
          <a:lstStyle>
            <a:lvl1pPr defTabSz="914400">
              <a:lnSpc>
                <a:spcPct val="130000"/>
              </a:lnSpc>
              <a:defRPr sz="1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2800"/>
              <a:t>数学分析法</a:t>
            </a:r>
            <a:endParaRPr lang="zh-CN" sz="2800"/>
          </a:p>
        </p:txBody>
      </p:sp>
      <p:sp>
        <p:nvSpPr>
          <p:cNvPr id="1048934" name="文本框 32"/>
          <p:cNvSpPr txBox="1"/>
          <p:nvPr/>
        </p:nvSpPr>
        <p:spPr>
          <a:xfrm>
            <a:off x="4605713" y="4951806"/>
            <a:ext cx="6675006" cy="649605"/>
          </a:xfrm>
          <a:prstGeom prst="rect">
            <a:avLst/>
          </a:prstGeom>
          <a:ln w="12700">
            <a:miter lim="400000"/>
          </a:ln>
        </p:spPr>
        <p:txBody>
          <a:bodyPr lIns="45718" tIns="45718" rIns="45718" bIns="45718">
            <a:spAutoFit/>
          </a:bodyPr>
          <a:lstStyle>
            <a:lvl1pPr defTabSz="914400">
              <a:lnSpc>
                <a:spcPct val="130000"/>
              </a:lnSpc>
              <a:defRPr sz="1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sz="2800"/>
              <a:t>统计分析法</a:t>
            </a:r>
            <a:endParaRPr lang="zh-CN" sz="280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000" fill="hold">
                                          <p:stCondLst>
                                            <p:cond delay="0"/>
                                          </p:stCondLst>
                                        </p:cTn>
                                        <p:tgtEl>
                                          <p:spTgt spid="1048931"/>
                                        </p:tgtEl>
                                        <p:attrNameLst>
                                          <p:attrName>style.visibility</p:attrName>
                                        </p:attrNameLst>
                                      </p:cBhvr>
                                      <p:to>
                                        <p:strVal val="visible"/>
                                      </p:to>
                                    </p:set>
                                    <p:animEffect transition="in" filter="fade">
                                      <p:cBhvr>
                                        <p:cTn id="7" dur="1000"/>
                                        <p:tgtEl>
                                          <p:spTgt spid="10489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489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489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4890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4891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489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489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489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4891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48932"/>
                                        </p:tgtEl>
                                        <p:attrNameLst>
                                          <p:attrName>style.visibility</p:attrName>
                                        </p:attrNameLst>
                                      </p:cBhvr>
                                      <p:to>
                                        <p:strVal val="visible"/>
                                      </p:to>
                                    </p:set>
                                    <p:animEffect transition="in" filter="dissolve">
                                      <p:cBhvr>
                                        <p:cTn id="34" dur="500"/>
                                        <p:tgtEl>
                                          <p:spTgt spid="104893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048933"/>
                                        </p:tgtEl>
                                        <p:attrNameLst>
                                          <p:attrName>style.visibility</p:attrName>
                                        </p:attrNameLst>
                                      </p:cBhvr>
                                      <p:to>
                                        <p:strVal val="visible"/>
                                      </p:to>
                                    </p:set>
                                    <p:animEffect transition="in" filter="dissolve">
                                      <p:cBhvr>
                                        <p:cTn id="39" dur="500"/>
                                        <p:tgtEl>
                                          <p:spTgt spid="104893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048934"/>
                                        </p:tgtEl>
                                        <p:attrNameLst>
                                          <p:attrName>style.visibility</p:attrName>
                                        </p:attrNameLst>
                                      </p:cBhvr>
                                      <p:to>
                                        <p:strVal val="visible"/>
                                      </p:to>
                                    </p:set>
                                    <p:animEffect transition="in" filter="dissolve">
                                      <p:cBhvr>
                                        <p:cTn id="44" dur="500"/>
                                        <p:tgtEl>
                                          <p:spTgt spid="104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1" grpId="1"/>
      <p:bldP spid="1048932" grpId="0"/>
      <p:bldP spid="1048933" grpId="0"/>
      <p:bldP spid="1048934" grpId="0"/>
      <p:bldP spid="1048911" grpId="0" animBg="1"/>
      <p:bldP spid="1048910" grpId="0" animBg="1"/>
      <p:bldP spid="1048909" grpId="0" animBg="1"/>
      <p:bldP spid="1048918" grpId="0" animBg="1"/>
      <p:bldP spid="1048913" grpId="0" animBg="1"/>
      <p:bldP spid="1048912" grpId="0" animBg="1"/>
      <p:bldP spid="1048917" grpId="0" animBg="1"/>
      <p:bldP spid="10489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grpSp>
        <p:nvGrpSpPr>
          <p:cNvPr id="97" name="图片 2"/>
          <p:cNvGrpSpPr/>
          <p:nvPr/>
        </p:nvGrpSpPr>
        <p:grpSpPr>
          <a:xfrm>
            <a:off x="6814456" y="182505"/>
            <a:ext cx="5170515" cy="6491686"/>
            <a:chOff x="0" y="-1"/>
            <a:chExt cx="5170514" cy="6491684"/>
          </a:xfrm>
        </p:grpSpPr>
        <p:sp>
          <p:nvSpPr>
            <p:cNvPr id="1048828" name="形状"/>
            <p:cNvSpPr/>
            <p:nvPr/>
          </p:nvSpPr>
          <p:spPr>
            <a:xfrm rot="16200000" flipH="1">
              <a:off x="-660586" y="660584"/>
              <a:ext cx="6491685" cy="5170515"/>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rgbClr val="EDEDED"/>
            </a:solidFill>
            <a:ln w="12700" cap="flat">
              <a:noFill/>
              <a:miter lim="400000"/>
            </a:ln>
            <a:effectLst/>
          </p:spPr>
          <p:txBody>
            <a:bodyPr wrap="square" lIns="45718" tIns="45718" rIns="45718" bIns="45718" numCol="1" anchor="ctr">
              <a:noAutofit/>
            </a:bodyPr>
            <a:p>
              <a:pPr>
                <a:defRPr>
                  <a:latin typeface="Century Gothic" panose="020B0502020202020204"/>
                  <a:ea typeface="Century Gothic" panose="020B0502020202020204"/>
                  <a:cs typeface="Century Gothic" panose="020B0502020202020204"/>
                  <a:sym typeface="Century Gothic" panose="020B0502020202020204"/>
                </a:defRPr>
              </a:pPr>
            </a:p>
          </p:txBody>
        </p:sp>
        <p:pic>
          <p:nvPicPr>
            <p:cNvPr id="2097160" name="image2.png" descr="image2.png"/>
            <p:cNvPicPr>
              <a:picLocks noChangeAspect="1"/>
            </p:cNvPicPr>
            <p:nvPr/>
          </p:nvPicPr>
          <p:blipFill>
            <a:blip r:embed="rId1"/>
            <a:srcRect l="11082" t="5949" r="14424" b="19558"/>
            <a:stretch>
              <a:fillRect/>
            </a:stretch>
          </p:blipFill>
          <p:spPr>
            <a:xfrm rot="16200000" flipH="1">
              <a:off x="-660600" y="660597"/>
              <a:ext cx="6491686" cy="5170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321"/>
                  </a:lnTo>
                  <a:lnTo>
                    <a:pt x="0" y="21600"/>
                  </a:lnTo>
                  <a:lnTo>
                    <a:pt x="21600" y="21600"/>
                  </a:lnTo>
                  <a:lnTo>
                    <a:pt x="21600" y="0"/>
                  </a:lnTo>
                  <a:close/>
                </a:path>
              </a:pathLst>
            </a:custGeom>
            <a:ln w="88900" cap="sq">
              <a:solidFill>
                <a:srgbClr val="FFFFFF"/>
              </a:solidFill>
              <a:prstDash val="solid"/>
              <a:miter lim="800000"/>
              <a:headEnd/>
              <a:tailEnd/>
            </a:ln>
            <a:effectLst>
              <a:outerShdw blurRad="50800" dist="18000" dir="5400000" rotWithShape="0">
                <a:srgbClr val="000000">
                  <a:alpha val="40000"/>
                </a:srgbClr>
              </a:outerShdw>
            </a:effectLst>
          </p:spPr>
        </p:pic>
      </p:grpSp>
      <p:sp>
        <p:nvSpPr>
          <p:cNvPr id="1048829" name="文本框 8"/>
          <p:cNvSpPr txBox="1"/>
          <p:nvPr/>
        </p:nvSpPr>
        <p:spPr>
          <a:xfrm>
            <a:off x="734695" y="2599690"/>
            <a:ext cx="6145530" cy="2828925"/>
          </a:xfrm>
          <a:prstGeom prst="rect">
            <a:avLst/>
          </a:prstGeom>
          <a:ln w="12700">
            <a:miter lim="400000"/>
          </a:ln>
        </p:spPr>
        <p:txBody>
          <a:bodyPr wrap="square" lIns="45718" tIns="45718" rIns="45718" bIns="45718">
            <a:spAutoFit/>
          </a:bodyPr>
          <a:p>
            <a:pPr defTabSz="914400" eaLnBrk="1">
              <a:lnSpc>
                <a:spcPts val="3560"/>
              </a:lnSpc>
              <a:defRPr sz="1200" u="sng">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sz="1800" u="none"/>
              <a:t>       </a:t>
            </a:r>
            <a:r>
              <a:rPr sz="1800" u="none"/>
              <a:t>所谓穷举攻击是指，密码分析者采用依次试遍所有可能的秘钥对所获密文进行破解，直至得到正确的明文；或者用一个确定的秘钥对所有可能的明文进行加密，直至得到所得的密文。只要有足够的时间和存储空间，穷举攻击原则上是可行的，但是集中面积算时间和存储空间都受到限制，只要秘钥足够长。这种方法往往不行。 </a:t>
            </a:r>
            <a:endParaRPr sz="1800" u="none"/>
          </a:p>
        </p:txBody>
      </p:sp>
      <p:sp>
        <p:nvSpPr>
          <p:cNvPr id="1048908" name="文本占位符 1"/>
          <p:cNvSpPr txBox="1"/>
          <p:nvPr/>
        </p:nvSpPr>
        <p:spPr>
          <a:xfrm>
            <a:off x="502285" y="335280"/>
            <a:ext cx="3740785" cy="662305"/>
          </a:xfrm>
          <a:prstGeom prst="rect">
            <a:avLst/>
          </a:prstGeom>
          <a:ln w="12700">
            <a:miter lim="400000"/>
          </a:ln>
        </p:spPr>
        <p:txBody>
          <a:bodyPr lIns="45718" tIns="45718" rIns="45718" bIns="45718" anchor="ctr">
            <a:normAutofit fontScale="90000"/>
          </a:bodyPr>
          <a:lstStyle>
            <a:lvl1pPr marL="0" marR="0" indent="0" algn="l" defTabSz="914400" rtl="0" latinLnBrk="0">
              <a:lnSpc>
                <a:spcPct val="90000"/>
              </a:lnSpc>
              <a:spcBef>
                <a:spcPts val="1000"/>
              </a:spcBef>
              <a:spcAft>
                <a:spcPts val="0"/>
              </a:spcAft>
              <a:buClrTx/>
              <a:buSzTx/>
              <a:buFontTx/>
              <a:buNone/>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685800" marR="0" indent="-2286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8720" marR="0" indent="-27432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764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33600" marR="0" indent="-304800" algn="l" defTabSz="914400" rtl="0" latinLnBrk="0">
              <a:lnSpc>
                <a:spcPct val="90000"/>
              </a:lnSpc>
              <a:spcBef>
                <a:spcPts val="1000"/>
              </a:spcBef>
              <a:spcAft>
                <a:spcPts val="0"/>
              </a:spcAft>
              <a:buClrTx/>
              <a:buSzPct val="100000"/>
              <a:buFontTx/>
              <a:buChar char="•"/>
              <a:defRPr sz="2400" b="1" i="0" u="none" strike="noStrike" cap="none" spc="0" baseline="0">
                <a:ln>
                  <a:noFill/>
                </a:ln>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latin typeface="+mj-lt"/>
                <a:ea typeface="+mj-ea"/>
                <a:cs typeface="+mj-cs"/>
                <a:sym typeface="Calibri" panose="020F0502020204030204"/>
              </a:defRPr>
            </a:lvl9pPr>
          </a:lstStyle>
          <a:p>
            <a:pPr algn="l"/>
            <a:r>
              <a:rPr lang="zh-CN" sz="2800">
                <a:sym typeface="+mn-ea"/>
              </a:rPr>
              <a:t>常见口令破译工具的原理</a:t>
            </a:r>
            <a:endParaRPr sz="2800"/>
          </a:p>
        </p:txBody>
      </p:sp>
      <p:sp>
        <p:nvSpPr>
          <p:cNvPr id="1048916" name="任意形状 11"/>
          <p:cNvSpPr/>
          <p:nvPr/>
        </p:nvSpPr>
        <p:spPr>
          <a:xfrm>
            <a:off x="1214755" y="1623695"/>
            <a:ext cx="2136140" cy="823595"/>
          </a:xfrm>
          <a:prstGeom prst="rect">
            <a:avLst/>
          </a:prstGeom>
          <a:solidFill>
            <a:srgbClr val="FCCED3"/>
          </a:solidFill>
          <a:ln w="12700">
            <a:solidFill>
              <a:srgbClr val="FFFFFF"/>
            </a:solidFill>
            <a:miter/>
          </a:ln>
        </p:spPr>
        <p:txBody>
          <a:bodyPr lIns="45718" tIns="45718" rIns="45718" bIns="45718" anchor="ctr"/>
          <a:p>
            <a:pPr defTabSz="1911350">
              <a:lnSpc>
                <a:spcPct val="90000"/>
              </a:lnSpc>
              <a:spcBef>
                <a:spcPts val="700"/>
              </a:spcBef>
              <a:defRPr sz="4300">
                <a:solidFill>
                  <a:srgbClr val="FFFFFF"/>
                </a:solidFill>
                <a:latin typeface="Century Gothic" panose="020B0502020202020204"/>
                <a:ea typeface="Century Gothic" panose="020B0502020202020204"/>
                <a:cs typeface="Century Gothic" panose="020B0502020202020204"/>
                <a:sym typeface="Century Gothic" panose="020B0502020202020204"/>
              </a:defRPr>
            </a:pPr>
          </a:p>
        </p:txBody>
      </p:sp>
      <p:sp>
        <p:nvSpPr>
          <p:cNvPr id="2" name="文本框 1"/>
          <p:cNvSpPr txBox="1"/>
          <p:nvPr/>
        </p:nvSpPr>
        <p:spPr>
          <a:xfrm>
            <a:off x="1439545" y="1383030"/>
            <a:ext cx="2200910" cy="9823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45718" tIns="45718" rIns="45718" bIns="45718" numCol="1" spcCol="38100" rtlCol="0" anchor="t" forceAA="0" upright="0">
            <a:spAutoFit/>
            <a:scene3d>
              <a:camera prst="orthographicFront"/>
              <a:lightRig rig="threePt" dir="t"/>
            </a:scene3d>
          </a:bodyPr>
          <a:p>
            <a:pPr marL="0" marR="0" indent="0" algn="l" defTabSz="913130" rtl="0" fontAlgn="auto" latinLnBrk="0" hangingPunct="0">
              <a:lnSpc>
                <a:spcPct val="100000"/>
              </a:lnSpc>
              <a:spcBef>
                <a:spcPts val="0"/>
              </a:spcBef>
              <a:spcAft>
                <a:spcPts val="0"/>
              </a:spcAft>
              <a:buClrTx/>
              <a:buSzTx/>
              <a:buFontTx/>
              <a:buNone/>
            </a:pPr>
            <a:endParaRPr lang="zh-CN">
              <a:ln w="6600">
                <a:solidFill>
                  <a:schemeClr val="accent2"/>
                </a:solidFill>
                <a:prstDash val="solid"/>
              </a:ln>
              <a:solidFill>
                <a:srgbClr val="FFFFFF"/>
              </a:solidFill>
              <a:effectLst>
                <a:outerShdw dist="38100" dir="2700000" algn="tl" rotWithShape="0">
                  <a:schemeClr val="accent2"/>
                </a:outerShdw>
              </a:effectLst>
            </a:endParaRPr>
          </a:p>
          <a:p>
            <a:pPr marL="0" marR="0" indent="0" algn="l" defTabSz="913130" rtl="0" fontAlgn="auto" latinLnBrk="0" hangingPunct="0">
              <a:lnSpc>
                <a:spcPct val="100000"/>
              </a:lnSpc>
              <a:spcBef>
                <a:spcPts val="0"/>
              </a:spcBef>
              <a:spcAft>
                <a:spcPts val="0"/>
              </a:spcAft>
              <a:buClrTx/>
              <a:buSzTx/>
              <a:buFontTx/>
              <a:buNone/>
            </a:pPr>
            <a:r>
              <a:rPr kumimoji="0" lang="zh-CN" altLang="en-US" sz="4000" b="1" i="0" u="none" strike="noStrike" cap="none" spc="0" normalizeH="0" baseline="0">
                <a:ln w="6600">
                  <a:solidFill>
                    <a:schemeClr val="accent2"/>
                  </a:solidFill>
                  <a:prstDash val="solid"/>
                </a:ln>
                <a:solidFill>
                  <a:srgbClr val="FFFFFF"/>
                </a:solidFill>
                <a:effectLst/>
                <a:latin typeface="微软雅黑" panose="020B0503020204020204" charset="-122"/>
                <a:ea typeface="微软雅黑" panose="020B0503020204020204" charset="-122"/>
                <a:cs typeface="+mj-cs"/>
                <a:sym typeface="+mn-ea"/>
              </a:rPr>
              <a:t>穷举法</a:t>
            </a:r>
            <a:endParaRPr kumimoji="0" lang="zh-CN" altLang="en-US" sz="4000" b="1" i="0" u="none" strike="noStrike" cap="none" spc="0" normalizeH="0" baseline="0">
              <a:ln w="6600">
                <a:solidFill>
                  <a:schemeClr val="accent2"/>
                </a:solidFill>
                <a:prstDash val="solid"/>
              </a:ln>
              <a:solidFill>
                <a:srgbClr val="FFFFFF"/>
              </a:solidFill>
              <a:effectLst/>
              <a:latin typeface="微软雅黑" panose="020B0503020204020204" charset="-122"/>
              <a:ea typeface="微软雅黑" panose="020B0503020204020204" charset="-122"/>
              <a:cs typeface="+mj-cs"/>
              <a:sym typeface="+mn-ea"/>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16"/>
                                        </p:tgtEl>
                                        <p:attrNameLst>
                                          <p:attrName>style.visibility</p:attrName>
                                        </p:attrNameLst>
                                      </p:cBhvr>
                                      <p:to>
                                        <p:strVal val="visible"/>
                                      </p:to>
                                    </p:set>
                                  </p:childTnLst>
                                </p:cTn>
                              </p:par>
                              <p:par>
                                <p:cTn id="7" presetID="21" presetClass="entr" presetSubtype="1" fill="hold" grpId="0" nodeType="withEffect">
                                  <p:stCondLst>
                                    <p:cond delay="0"/>
                                  </p:stCondLst>
                                  <p:childTnLst>
                                    <p:set>
                                      <p:cBhvr>
                                        <p:cTn id="8" dur="1000" fill="hold">
                                          <p:stCondLst>
                                            <p:cond delay="0"/>
                                          </p:stCondLst>
                                        </p:cTn>
                                        <p:tgtEl>
                                          <p:spTgt spid="2"/>
                                        </p:tgtEl>
                                        <p:attrNameLst>
                                          <p:attrName>style.visibility</p:attrName>
                                        </p:attrNameLst>
                                      </p:cBhvr>
                                      <p:to>
                                        <p:strVal val="visible"/>
                                      </p:to>
                                    </p:set>
                                    <p:animEffect transition="in" filter="wheel(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48829"/>
                                        </p:tgtEl>
                                        <p:attrNameLst>
                                          <p:attrName>style.visibility</p:attrName>
                                        </p:attrNameLst>
                                      </p:cBhvr>
                                      <p:to>
                                        <p:strVal val="visible"/>
                                      </p:to>
                                    </p:set>
                                    <p:anim calcmode="lin" valueType="num">
                                      <p:cBhvr additive="base">
                                        <p:cTn id="14" dur="500" fill="hold"/>
                                        <p:tgtEl>
                                          <p:spTgt spid="1048829"/>
                                        </p:tgtEl>
                                        <p:attrNameLst>
                                          <p:attrName>ppt_x</p:attrName>
                                        </p:attrNameLst>
                                      </p:cBhvr>
                                      <p:tavLst>
                                        <p:tav tm="0">
                                          <p:val>
                                            <p:strVal val="0-#ppt_w/2"/>
                                          </p:val>
                                        </p:tav>
                                        <p:tav tm="100000">
                                          <p:val>
                                            <p:strVal val="#ppt_x"/>
                                          </p:val>
                                        </p:tav>
                                      </p:tavLst>
                                    </p:anim>
                                    <p:anim calcmode="lin" valueType="num">
                                      <p:cBhvr additive="base">
                                        <p:cTn id="15" dur="500" fill="hold"/>
                                        <p:tgtEl>
                                          <p:spTgt spid="1048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6" grpId="0" animBg="1"/>
      <p:bldP spid="2" grpId="0" animBg="1"/>
      <p:bldP spid="1048829" grpId="0"/>
    </p:bldLst>
  </p:timing>
</p:sld>
</file>

<file path=ppt/theme/theme1.xml><?xml version="1.0" encoding="utf-8"?>
<a:theme xmlns:a="http://schemas.openxmlformats.org/drawingml/2006/main" name="网络空间安全概论">
  <a:themeElements>
    <a:clrScheme name="Office 主题">
      <a:dk1>
        <a:srgbClr val="000000"/>
      </a:dk1>
      <a:lt1>
        <a:srgbClr val="FFFFFF"/>
      </a:lt1>
      <a:dk2>
        <a:srgbClr val="A7A7A7"/>
      </a:dk2>
      <a:lt2>
        <a:srgbClr val="535353"/>
      </a:lt2>
      <a:accent1>
        <a:srgbClr val="FAA0AA"/>
      </a:accent1>
      <a:accent2>
        <a:srgbClr val="F5E5E4"/>
      </a:accent2>
      <a:accent3>
        <a:srgbClr val="AACED2"/>
      </a:accent3>
      <a:accent4>
        <a:srgbClr val="009FB8"/>
      </a:accent4>
      <a:accent5>
        <a:srgbClr val="FFBBB3"/>
      </a:accent5>
      <a:accent6>
        <a:srgbClr val="515151"/>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FAA0AA"/>
      </a:accent1>
      <a:accent2>
        <a:srgbClr val="F5E5E4"/>
      </a:accent2>
      <a:accent3>
        <a:srgbClr val="AACED2"/>
      </a:accent3>
      <a:accent4>
        <a:srgbClr val="009FB8"/>
      </a:accent4>
      <a:accent5>
        <a:srgbClr val="FFBBB3"/>
      </a:accent5>
      <a:accent6>
        <a:srgbClr val="515151"/>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313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2744</Words>
  <Application>WPS 演示</Application>
  <PresentationFormat/>
  <Paragraphs>193</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Calibri</vt:lpstr>
      <vt:lpstr>Calibri Light</vt:lpstr>
      <vt:lpstr>Arial</vt:lpstr>
      <vt:lpstr>Century Gothic</vt:lpstr>
      <vt:lpstr>微软雅黑</vt:lpstr>
      <vt:lpstr>Segoe UI Light</vt:lpstr>
      <vt:lpstr>Helvetica</vt:lpstr>
      <vt:lpstr>Yu Gothic UI</vt:lpstr>
      <vt:lpstr>Arial Unicode MS</vt:lpstr>
      <vt:lpstr>网络空间安全概论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RNE-AL00</dc:creator>
  <cp:lastModifiedBy>Defan-X</cp:lastModifiedBy>
  <cp:revision>56</cp:revision>
  <dcterms:created xsi:type="dcterms:W3CDTF">2018-11-12T12:01:00Z</dcterms:created>
  <dcterms:modified xsi:type="dcterms:W3CDTF">2018-12-17T06:01:35Z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