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1" r:id="rId6"/>
    <p:sldId id="279" r:id="rId7"/>
    <p:sldId id="281" r:id="rId8"/>
    <p:sldId id="280" r:id="rId9"/>
    <p:sldId id="283" r:id="rId10"/>
    <p:sldId id="284" r:id="rId11"/>
    <p:sldId id="285" r:id="rId12"/>
  </p:sldIdLst>
  <p:sldSz cx="12192000" cy="6858000"/>
  <p:notesSz cx="6858000" cy="9144000"/>
  <p:defaultTextStyle>
    <a:defPPr rtl="0"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ítejte" id="{E75E278A-FF0E-49A4-B170-79828D63BBAD}">
          <p14:sldIdLst>
            <p14:sldId id="256"/>
          </p14:sldIdLst>
        </p14:section>
        <p14:section name="Návrh, Morfing, poznámky, spolupráce, Řekněte mi" id="{B9B51309-D148-4332-87C2-07BE32FBCA3B}">
          <p14:sldIdLst>
            <p14:sldId id="271"/>
            <p14:sldId id="279"/>
            <p14:sldId id="281"/>
            <p14:sldId id="280"/>
            <p14:sldId id="283"/>
            <p14:sldId id="284"/>
            <p14:sldId id="285"/>
          </p14:sldIdLst>
        </p14:section>
        <p14:section name="Další informac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3B3F9D-ED8B-4C72-8EF1-90BFF8187680}" v="11" dt="2022-11-10T20:49:03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3B0E72-D486-40C6-BAE8-0A239C0B80CE}" type="datetime1">
              <a:rPr lang="cs-CZ" smtClean="0"/>
              <a:t>11.11.2022</a:t>
            </a:fld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 noProof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CDC86-3E50-40F9-9C5D-EBF7F8AAFF3B}" type="datetime1">
              <a:rPr lang="cs-CZ" smtClean="0"/>
              <a:pPr/>
              <a:t>11.11.2022</a:t>
            </a:fld>
            <a:endParaRPr lang="cs-CZ" dirty="0"/>
          </a:p>
        </p:txBody>
      </p:sp>
      <p:sp>
        <p:nvSpPr>
          <p:cNvPr id="4" name="Zástupný symbol obrázku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cs-CZ" noProof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cs-CZ" noProof="0"/>
              <a:t>Kliknutím můžete upravit styl předlohy textů.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1645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1553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7923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2868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6922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noProof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9740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 noProof="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026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sz="1800" noProof="0"/>
          </a:p>
        </p:txBody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cs-CZ" sz="1800" noProof="0"/>
          </a:p>
        </p:txBody>
      </p:sp>
      <p:cxnSp>
        <p:nvCxnSpPr>
          <p:cNvPr id="12" name="Přímá spojnice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Nadpis 3"/>
          <p:cNvSpPr>
            <a:spLocks noGrp="1"/>
          </p:cNvSpPr>
          <p:nvPr>
            <p:ph type="title" hasCustomPrompt="1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cs-CZ" noProof="0"/>
              <a:t>Kliknutím můžete upravit styl předlohy textů.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cs-CZ" noProof="0"/>
              <a:t>Druhá úroveň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cs-CZ" noProof="0"/>
              <a:t>Třetí úroveň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cs-CZ" noProof="0"/>
              <a:t>Čtvrtá úroveň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cs-CZ" noProof="0"/>
              <a:t>Pátá úroveň</a:t>
            </a:r>
          </a:p>
        </p:txBody>
      </p:sp>
      <p:sp>
        <p:nvSpPr>
          <p:cNvPr id="6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8BEEBAAA-29B5-4AF5-BC5F-7E580C29002D}" type="datetimeFigureOut">
              <a:rPr lang="cs-CZ" noProof="0" smtClean="0"/>
              <a:pPr rtl="0"/>
              <a:t>11.11.2022</a:t>
            </a:fld>
            <a:endParaRPr lang="cs-CZ" noProof="0"/>
          </a:p>
        </p:txBody>
      </p:sp>
      <p:sp>
        <p:nvSpPr>
          <p:cNvPr id="7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cs-CZ" noProof="0"/>
          </a:p>
        </p:txBody>
      </p:sp>
      <p:sp>
        <p:nvSpPr>
          <p:cNvPr id="8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sz="1800" noProof="0"/>
          </a:p>
        </p:txBody>
      </p:sp>
      <p:sp>
        <p:nvSpPr>
          <p:cNvPr id="10" name="Obdélník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sz="1800" noProof="0"/>
          </a:p>
        </p:txBody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7" name="Zástupný symbol pro obsah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cs-CZ" noProof="0"/>
              <a:t>Kliknutím můžete upravit styl předlohy textů.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cs-CZ" noProof="0"/>
              <a:t>Druhá úroveň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cs-CZ" noProof="0"/>
              <a:t>Třetí úroveň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cs-CZ" noProof="0"/>
              <a:t>Čtvrtá úroveň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cs-CZ" noProof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cs-CZ" sz="1800" noProof="0"/>
          </a:p>
        </p:txBody>
      </p: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cs-CZ" noProof="0"/>
              <a:t>Kliknutím můžete upravit styl předlohy textů.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8BEEBAAA-29B5-4AF5-BC5F-7E580C29002D}" type="datetimeFigureOut">
              <a:rPr lang="cs-CZ" noProof="0" smtClean="0"/>
              <a:pPr rtl="0"/>
              <a:t>11.11.2022</a:t>
            </a:fld>
            <a:endParaRPr lang="cs-CZ" noProof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cs-CZ" noProof="0" smtClean="0"/>
              <a:pPr rtl="0"/>
              <a:t>‹#›</a:t>
            </a:fld>
            <a:endParaRPr lang="cs-CZ" noProof="0"/>
          </a:p>
        </p:txBody>
      </p:sp>
      <p:cxnSp>
        <p:nvCxnSpPr>
          <p:cNvPr id="8" name="Přímá spojnice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cs-CZ" sz="4800" dirty="0">
                <a:solidFill>
                  <a:schemeClr val="bg1"/>
                </a:solidFill>
              </a:rPr>
              <a:t>Default Team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cs-CZ" sz="2400" dirty="0">
                <a:solidFill>
                  <a:schemeClr val="bg1"/>
                </a:solidFill>
                <a:latin typeface="+mj-lt"/>
              </a:rPr>
              <a:t>Acta VSPJ</a:t>
            </a:r>
          </a:p>
        </p:txBody>
      </p:sp>
      <p:pic>
        <p:nvPicPr>
          <p:cNvPr id="4" name="Obrázek 3" descr="Ikona programu PowerPoint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cs-CZ" dirty="0">
                <a:latin typeface="Segoe UI Light" panose="020B0502040204020203" pitchFamily="34" charset="0"/>
                <a:cs typeface="Segoe UI Light" panose="020B0502040204020203" pitchFamily="34" charset="0"/>
              </a:rPr>
              <a:t>Plánování User Story</a:t>
            </a:r>
          </a:p>
        </p:txBody>
      </p:sp>
      <p:sp>
        <p:nvSpPr>
          <p:cNvPr id="38" name="Zástupný symbol pro obsah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cs-CZ">
                <a:latin typeface="Segoe UI" panose="020B0502040204020203" pitchFamily="34" charset="0"/>
                <a:cs typeface="Segoe UI" panose="020B0502040204020203" pitchFamily="34" charset="0"/>
              </a:rPr>
              <a:t>PowerPoint Designer vám na základě obsahu na snímcích navrhne profesionální design vaší prezentace. 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cs-CZ">
                <a:latin typeface="Segoe UI" panose="020B0502040204020203" pitchFamily="34" charset="0"/>
                <a:cs typeface="Segoe UI" panose="020B0502040204020203" pitchFamily="34" charset="0"/>
              </a:rPr>
              <a:t>Nástroj Designer je k dispozici jenom u předplatných. </a:t>
            </a:r>
            <a:r>
              <a:rPr lang="cs-CZ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Pokud máte předplatné Office 365, na dalším snímku se dozvíte, jak to funguje v nové prezentaci.</a:t>
            </a:r>
            <a:endParaRPr lang="cs-CZ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Obrázek 4" descr="Podokno Návrhy designu zobrazující různé možnosti designu"/>
          <p:cNvPicPr>
            <a:picLocks noChangeAspect="1"/>
          </p:cNvPicPr>
          <p:nvPr/>
        </p:nvPicPr>
        <p:blipFill rotWithShape="1">
          <a:blip r:embed="rId3"/>
          <a:srcRect l="21589" t="2769" r="2017" b="-2769"/>
          <a:stretch/>
        </p:blipFill>
        <p:spPr>
          <a:xfrm>
            <a:off x="4976037" y="1385113"/>
            <a:ext cx="6513229" cy="4577621"/>
          </a:xfrm>
          <a:prstGeom prst="rect">
            <a:avLst/>
          </a:prstGeom>
        </p:spPr>
      </p:pic>
      <p:pic>
        <p:nvPicPr>
          <p:cNvPr id="3" name="Obrázek 2">
            <a:extLst>
              <a:ext uri="{FF2B5EF4-FFF2-40B4-BE49-F238E27FC236}">
                <a16:creationId xmlns:a16="http://schemas.microsoft.com/office/drawing/2014/main" id="{9F115F4B-F31A-792C-B179-74EA1C133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78384"/>
            <a:ext cx="12192000" cy="557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>
                <a:latin typeface="Segoe UI Light" panose="020B0502040204020203" pitchFamily="34" charset="0"/>
                <a:cs typeface="Segoe UI Light" panose="020B0502040204020203" pitchFamily="34" charset="0"/>
              </a:rPr>
              <a:t>Plánování sprintů</a:t>
            </a:r>
          </a:p>
        </p:txBody>
      </p:sp>
      <p:sp>
        <p:nvSpPr>
          <p:cNvPr id="25" name="Zástupný symbol pro obsah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cs-CZ">
                <a:latin typeface="Segoe UI" panose="020B0502040204020203" pitchFamily="34" charset="0"/>
                <a:cs typeface="Segoe UI" panose="020B0502040204020203" pitchFamily="34" charset="0"/>
              </a:rPr>
              <a:t>Jak na to:</a:t>
            </a:r>
          </a:p>
        </p:txBody>
      </p:sp>
      <p:grpSp>
        <p:nvGrpSpPr>
          <p:cNvPr id="18" name="Skupina 17" descr="Malý kroužek s číslem 1 uvnitř, označující krok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ál 18" descr="Malý kroužek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/>
            </a:p>
          </p:txBody>
        </p:sp>
        <p:sp>
          <p:nvSpPr>
            <p:cNvPr id="20" name="Textové pole 19" descr="Číslo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cs-CZ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Zástupný symbol pro obsah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cs-CZ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Otevřete novou prezentaci tak, že přejdete na </a:t>
            </a:r>
            <a:r>
              <a:rPr lang="cs-CZ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Soubor</a:t>
            </a:r>
            <a:r>
              <a:rPr lang="cs-CZ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&gt; </a:t>
            </a:r>
            <a:r>
              <a:rPr lang="cs-CZ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Nový</a:t>
            </a:r>
            <a:r>
              <a:rPr lang="cs-CZ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&gt; </a:t>
            </a:r>
            <a:r>
              <a:rPr lang="cs-CZ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Prázdná</a:t>
            </a:r>
            <a:r>
              <a:rPr lang="cs-CZ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cs-CZ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prezentace</a:t>
            </a:r>
            <a:r>
              <a:rPr lang="cs-CZ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.</a:t>
            </a:r>
          </a:p>
        </p:txBody>
      </p:sp>
      <p:grpSp>
        <p:nvGrpSpPr>
          <p:cNvPr id="33" name="Skupina 32" descr="Malý kroužek s číslem 2 uvnitř, označující krok 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Ovál 33" descr="Malý kroužek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/>
            </a:p>
          </p:txBody>
        </p:sp>
        <p:sp>
          <p:nvSpPr>
            <p:cNvPr id="35" name="Textové pole 34" descr="Číslo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cs-CZ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Zástupný symbol pro obsah 17"/>
          <p:cNvSpPr txBox="1">
            <a:spLocks/>
          </p:cNvSpPr>
          <p:nvPr/>
        </p:nvSpPr>
        <p:spPr>
          <a:xfrm>
            <a:off x="1056513" y="2844450"/>
            <a:ext cx="4504252" cy="1235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cs-CZ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 prvním snímku přidejte obrázek: Přejděte na</a:t>
            </a:r>
            <a:r>
              <a:rPr lang="cs-CZ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cs-CZ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Vložení</a:t>
            </a:r>
            <a:r>
              <a:rPr lang="cs-CZ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&gt; </a:t>
            </a:r>
            <a:r>
              <a:rPr lang="cs-CZ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Obrázky</a:t>
            </a:r>
            <a:r>
              <a:rPr lang="cs-CZ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nebo </a:t>
            </a:r>
            <a:r>
              <a:rPr lang="cs-CZ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Vložení</a:t>
            </a:r>
            <a:r>
              <a:rPr lang="cs-CZ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&gt; </a:t>
            </a:r>
            <a:r>
              <a:rPr lang="cs-CZ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Online</a:t>
            </a:r>
            <a:r>
              <a:rPr lang="cs-CZ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cs-CZ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obrázky</a:t>
            </a:r>
            <a:r>
              <a:rPr lang="cs-CZ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cs-CZ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vyberte požadovaný obrázek.</a:t>
            </a:r>
            <a:br>
              <a:rPr lang="cs-CZ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cs-CZ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</a:br>
            <a:r>
              <a:rPr lang="cs-CZ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Tip: </a:t>
            </a:r>
            <a:r>
              <a:rPr lang="cs-CZ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Při přidávání obrázku musíte být online.</a:t>
            </a:r>
          </a:p>
        </p:txBody>
      </p:sp>
      <p:grpSp>
        <p:nvGrpSpPr>
          <p:cNvPr id="22" name="Skupina 21" descr="Malý kroužek s číslem 3 uvnitř, označující krok 3"/>
          <p:cNvGrpSpPr/>
          <p:nvPr/>
        </p:nvGrpSpPr>
        <p:grpSpPr bwMode="blackWhite">
          <a:xfrm>
            <a:off x="531552" y="4208299"/>
            <a:ext cx="558179" cy="409838"/>
            <a:chOff x="6953426" y="711274"/>
            <a:chExt cx="558179" cy="409838"/>
          </a:xfrm>
        </p:grpSpPr>
        <p:sp>
          <p:nvSpPr>
            <p:cNvPr id="24" name="Ovál 23" descr="Malý kroužek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/>
            </a:p>
          </p:txBody>
        </p:sp>
        <p:sp>
          <p:nvSpPr>
            <p:cNvPr id="30" name="Textové pole 29" descr="Číslo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cs-CZ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Zástupný symbol pro obsah 17"/>
          <p:cNvSpPr txBox="1">
            <a:spLocks/>
          </p:cNvSpPr>
          <p:nvPr/>
        </p:nvSpPr>
        <p:spPr>
          <a:xfrm>
            <a:off x="1056513" y="4236460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cs-CZ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Když se v PowerPointu zobrazí výzva, abyste povolili zobrazení návrhů designu, vyberte</a:t>
            </a:r>
            <a:r>
              <a:rPr lang="cs-CZ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cs-CZ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Ano, </a:t>
            </a:r>
            <a:r>
              <a:rPr lang="cs-CZ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pojďme na to</a:t>
            </a:r>
            <a:r>
              <a:rPr lang="cs-CZ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.</a:t>
            </a:r>
          </a:p>
        </p:txBody>
      </p:sp>
      <p:grpSp>
        <p:nvGrpSpPr>
          <p:cNvPr id="37" name="Skupina 36" descr="Malý kroužek s číslem 4 uvnitř, označující krok 4"/>
          <p:cNvGrpSpPr/>
          <p:nvPr/>
        </p:nvGrpSpPr>
        <p:grpSpPr bwMode="blackWhite">
          <a:xfrm>
            <a:off x="531552" y="5137379"/>
            <a:ext cx="558179" cy="409838"/>
            <a:chOff x="6953426" y="711274"/>
            <a:chExt cx="558179" cy="409838"/>
          </a:xfrm>
        </p:grpSpPr>
        <p:sp>
          <p:nvSpPr>
            <p:cNvPr id="38" name="Ovál 37" descr="Malý kroužek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/>
            </a:p>
          </p:txBody>
        </p:sp>
        <p:sp>
          <p:nvSpPr>
            <p:cNvPr id="39" name="Textové pole 38" descr="Číslo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cs-CZ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Zástupný symbol pro obsah 17"/>
          <p:cNvSpPr txBox="1">
            <a:spLocks/>
          </p:cNvSpPr>
          <p:nvPr/>
        </p:nvSpPr>
        <p:spPr>
          <a:xfrm>
            <a:off x="1056513" y="5177572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cs-CZ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 podokně úloh </a:t>
            </a:r>
            <a:r>
              <a:rPr lang="cs-CZ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Návrhy designu </a:t>
            </a:r>
            <a:r>
              <a:rPr lang="cs-CZ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vyberte návrh, který se vám líbí.</a:t>
            </a:r>
          </a:p>
        </p:txBody>
      </p:sp>
      <p:pic>
        <p:nvPicPr>
          <p:cNvPr id="29" name="Obrázek 28" descr="Karta Vložení s možností vložení obrázku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907526" y="1455791"/>
            <a:ext cx="2740429" cy="1592728"/>
          </a:xfrm>
          <a:prstGeom prst="rect">
            <a:avLst/>
          </a:prstGeom>
        </p:spPr>
      </p:pic>
      <p:pic>
        <p:nvPicPr>
          <p:cNvPr id="23" name="Obrázek 22" descr="Dialogové okno Návrhy designu s výzvou k potvrzení, že uživatel chce získat návrhy designu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833941" y="3067244"/>
            <a:ext cx="2619071" cy="3506681"/>
          </a:xfrm>
          <a:prstGeom prst="rect">
            <a:avLst/>
          </a:prstGeom>
        </p:spPr>
      </p:pic>
      <p:pic>
        <p:nvPicPr>
          <p:cNvPr id="3" name="Obrázek 2">
            <a:extLst>
              <a:ext uri="{FF2B5EF4-FFF2-40B4-BE49-F238E27FC236}">
                <a16:creationId xmlns:a16="http://schemas.microsoft.com/office/drawing/2014/main" id="{48FC8274-DBFA-C2B8-B3C4-3547503CE7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460117"/>
            <a:ext cx="12192000" cy="53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>
                <a:latin typeface="Segoe UI Light" panose="020B0502040204020203" pitchFamily="34" charset="0"/>
                <a:cs typeface="Segoe UI Light" panose="020B0502040204020203" pitchFamily="34" charset="0"/>
              </a:rPr>
              <a:t>Příprava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171450" indent="-17145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Založení </a:t>
            </a:r>
            <a:r>
              <a:rPr lang="cs-CZ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</a:t>
            </a:r>
            <a:r>
              <a:rPr lang="cs-CZ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repozitáře</a:t>
            </a:r>
            <a:endParaRPr lang="cs-CZ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Příprava datového modelu</a:t>
            </a:r>
          </a:p>
          <a:p>
            <a:pPr marL="171450" indent="-17145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Příprava </a:t>
            </a:r>
            <a:r>
              <a:rPr lang="cs-CZ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Canvas</a:t>
            </a:r>
            <a:r>
              <a:rPr lang="cs-CZ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modelu</a:t>
            </a:r>
          </a:p>
          <a:p>
            <a:pPr marL="171450" indent="-17145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Plánování rozsahu prací</a:t>
            </a:r>
          </a:p>
          <a:p>
            <a:pPr marL="171450" indent="-17145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Zpracování výzkumných otázek – nahrání PDF souboru do databáze</a:t>
            </a:r>
          </a:p>
          <a:p>
            <a:pPr marL="171450" indent="-17145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Výběr implementace požadovaného řešení – Webová aplikace</a:t>
            </a:r>
          </a:p>
          <a:p>
            <a:pPr marL="171450" indent="-17145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Výbě</a:t>
            </a:r>
            <a:r>
              <a:rPr lang="cs-CZ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 použitých technologií – HTML (</a:t>
            </a:r>
            <a:r>
              <a:rPr lang="cs-CZ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bootstrap</a:t>
            </a:r>
            <a:r>
              <a:rPr lang="cs-CZ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), </a:t>
            </a:r>
            <a:r>
              <a:rPr lang="cs-CZ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javascript</a:t>
            </a:r>
            <a:r>
              <a:rPr lang="cs-CZ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cs-CZ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PHP 7.4, </a:t>
            </a:r>
            <a:r>
              <a:rPr lang="cs-CZ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MySQL</a:t>
            </a:r>
            <a:endParaRPr lang="cs-CZ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Výběr a zajištění </a:t>
            </a:r>
            <a:r>
              <a:rPr lang="cs-CZ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deploymentu</a:t>
            </a:r>
            <a:r>
              <a:rPr lang="cs-CZ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webové aplikace</a:t>
            </a:r>
          </a:p>
          <a:p>
            <a:pPr marL="171450" indent="-171450" rtl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cs-CZ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Příprava grafického návrhu </a:t>
            </a:r>
            <a:endParaRPr lang="cs-CZ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86E446B-C000-F951-0D2E-0F6818CDE6F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1610" y="1440180"/>
            <a:ext cx="4416552" cy="3977640"/>
          </a:xfrm>
        </p:spPr>
        <p:txBody>
          <a:bodyPr/>
          <a:lstStyle/>
          <a:p>
            <a:endParaRPr lang="cs-CZ" dirty="0"/>
          </a:p>
          <a:p>
            <a:endParaRPr lang="cs-CZ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FAC3A54D-F961-B516-6C5A-44BA55A17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251" y="1431009"/>
            <a:ext cx="7180749" cy="531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/>
              <a:t>Průběh prvního sprintu</a:t>
            </a:r>
            <a:endParaRPr lang="cs-CZ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Zástupný symbol pro obsah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cs-CZ" dirty="0"/>
              <a:t>Příprava funkčního prototypu aplikace</a:t>
            </a:r>
          </a:p>
        </p:txBody>
      </p:sp>
      <p:grpSp>
        <p:nvGrpSpPr>
          <p:cNvPr id="13" name="Skupina 12" descr="Malý kroužek s číslem 1 uvnitř, označující krok 1"/>
          <p:cNvGrpSpPr/>
          <p:nvPr/>
        </p:nvGrpSpPr>
        <p:grpSpPr bwMode="blackWhite">
          <a:xfrm>
            <a:off x="558723" y="1917997"/>
            <a:ext cx="558179" cy="409838"/>
            <a:chOff x="6953426" y="711274"/>
            <a:chExt cx="558179" cy="409838"/>
          </a:xfrm>
        </p:grpSpPr>
        <p:sp>
          <p:nvSpPr>
            <p:cNvPr id="14" name="Ovál 13" descr="Malý kroužek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/>
            </a:p>
          </p:txBody>
        </p:sp>
        <p:sp>
          <p:nvSpPr>
            <p:cNvPr id="15" name="Textové pole 14" descr="Číslo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cs-CZ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6" name="Zástupný symbol pro obsah 17"/>
          <p:cNvSpPr txBox="1">
            <a:spLocks/>
          </p:cNvSpPr>
          <p:nvPr/>
        </p:nvSpPr>
        <p:spPr>
          <a:xfrm>
            <a:off x="1066040" y="1958188"/>
            <a:ext cx="2486328" cy="1046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cs-CZ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Vytvoření uživatelského rozhraní pro nepřihlášeného uživatel </a:t>
            </a:r>
          </a:p>
        </p:txBody>
      </p:sp>
      <p:grpSp>
        <p:nvGrpSpPr>
          <p:cNvPr id="18" name="Skupina 17" descr="Malý kroužek s číslem 2 uvnitř, označující krok 2"/>
          <p:cNvGrpSpPr/>
          <p:nvPr/>
        </p:nvGrpSpPr>
        <p:grpSpPr bwMode="blackWhite">
          <a:xfrm>
            <a:off x="558723" y="2970623"/>
            <a:ext cx="558179" cy="409838"/>
            <a:chOff x="6953426" y="711274"/>
            <a:chExt cx="558179" cy="409838"/>
          </a:xfrm>
        </p:grpSpPr>
        <p:sp>
          <p:nvSpPr>
            <p:cNvPr id="23" name="Ovál 22" descr="Malý kroužek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/>
            </a:p>
          </p:txBody>
        </p:sp>
        <p:sp>
          <p:nvSpPr>
            <p:cNvPr id="24" name="Textové pole 23" descr="Číslo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cs-CZ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5" name="Zástupný symbol pro obsah 17"/>
          <p:cNvSpPr txBox="1">
            <a:spLocks/>
          </p:cNvSpPr>
          <p:nvPr/>
        </p:nvSpPr>
        <p:spPr>
          <a:xfrm>
            <a:off x="1066038" y="3010815"/>
            <a:ext cx="2651153" cy="145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cs-CZ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Vytvoření databáze pro potřeby webové aplikace</a:t>
            </a:r>
          </a:p>
        </p:txBody>
      </p:sp>
      <p:grpSp>
        <p:nvGrpSpPr>
          <p:cNvPr id="26" name="Skupina 25" descr="Malý kroužek s číslem 3 uvnitř, označující krok 3"/>
          <p:cNvGrpSpPr/>
          <p:nvPr/>
        </p:nvGrpSpPr>
        <p:grpSpPr bwMode="blackWhite">
          <a:xfrm>
            <a:off x="557319" y="4344232"/>
            <a:ext cx="558179" cy="409838"/>
            <a:chOff x="6953426" y="711274"/>
            <a:chExt cx="558179" cy="409838"/>
          </a:xfrm>
        </p:grpSpPr>
        <p:sp>
          <p:nvSpPr>
            <p:cNvPr id="27" name="Ovál 26" descr="Malý kroužek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/>
            </a:p>
          </p:txBody>
        </p:sp>
        <p:sp>
          <p:nvSpPr>
            <p:cNvPr id="28" name="Textové pole 27" descr="Číslo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cs-CZ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29" name="Zástupný symbol pro obsah 17"/>
          <p:cNvSpPr txBox="1">
            <a:spLocks/>
          </p:cNvSpPr>
          <p:nvPr/>
        </p:nvSpPr>
        <p:spPr>
          <a:xfrm>
            <a:off x="1076799" y="4360521"/>
            <a:ext cx="2784602" cy="111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cs-CZ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Vytvoření funkční logovací systém a helpdesk pro nepřihlášeného uživatele</a:t>
            </a:r>
          </a:p>
        </p:txBody>
      </p:sp>
      <p:cxnSp>
        <p:nvCxnSpPr>
          <p:cNvPr id="20" name="Přímá spojnice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ál 10" descr="Malý světle modrý kroužek uvnitř velkého tmavě modrého kruhu"/>
          <p:cNvSpPr/>
          <p:nvPr/>
        </p:nvSpPr>
        <p:spPr bwMode="ltGray">
          <a:xfrm>
            <a:off x="8086223" y="2796642"/>
            <a:ext cx="2148929" cy="210175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Skupina 3" descr="Malý kroužek s číslem 1 uvnitř, označující krok 1">
            <a:extLst>
              <a:ext uri="{FF2B5EF4-FFF2-40B4-BE49-F238E27FC236}">
                <a16:creationId xmlns:a16="http://schemas.microsoft.com/office/drawing/2014/main" id="{8F0EA9F5-8DFD-EB14-189F-4BB8BDF07E9C}"/>
              </a:ext>
            </a:extLst>
          </p:cNvPr>
          <p:cNvGrpSpPr/>
          <p:nvPr/>
        </p:nvGrpSpPr>
        <p:grpSpPr bwMode="blackWhite">
          <a:xfrm>
            <a:off x="6465839" y="1892076"/>
            <a:ext cx="558179" cy="409838"/>
            <a:chOff x="6953426" y="711274"/>
            <a:chExt cx="558179" cy="409838"/>
          </a:xfrm>
        </p:grpSpPr>
        <p:sp>
          <p:nvSpPr>
            <p:cNvPr id="7" name="Ovál 6" descr="Malý kroužek">
              <a:extLst>
                <a:ext uri="{FF2B5EF4-FFF2-40B4-BE49-F238E27FC236}">
                  <a16:creationId xmlns:a16="http://schemas.microsoft.com/office/drawing/2014/main" id="{650801F6-CAA3-726B-891C-CBEB11CF22B7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/>
            </a:p>
          </p:txBody>
        </p:sp>
        <p:sp>
          <p:nvSpPr>
            <p:cNvPr id="8" name="Textové pole 14" descr="Číslo 1">
              <a:extLst>
                <a:ext uri="{FF2B5EF4-FFF2-40B4-BE49-F238E27FC236}">
                  <a16:creationId xmlns:a16="http://schemas.microsoft.com/office/drawing/2014/main" id="{68C87D53-1FC1-74D7-0CCC-298E0DC77637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cs-CZ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Zástupný symbol pro obsah 17">
            <a:extLst>
              <a:ext uri="{FF2B5EF4-FFF2-40B4-BE49-F238E27FC236}">
                <a16:creationId xmlns:a16="http://schemas.microsoft.com/office/drawing/2014/main" id="{22831BD0-73A2-9466-BC2E-3AF8342B04FA}"/>
              </a:ext>
            </a:extLst>
          </p:cNvPr>
          <p:cNvSpPr txBox="1">
            <a:spLocks/>
          </p:cNvSpPr>
          <p:nvPr/>
        </p:nvSpPr>
        <p:spPr>
          <a:xfrm>
            <a:off x="7092309" y="1980958"/>
            <a:ext cx="2486328" cy="1046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cs-CZ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Splněno</a:t>
            </a:r>
          </a:p>
        </p:txBody>
      </p:sp>
      <p:grpSp>
        <p:nvGrpSpPr>
          <p:cNvPr id="22" name="Skupina 21" descr="Malý kroužek s číslem 2 uvnitř, označující krok 2">
            <a:extLst>
              <a:ext uri="{FF2B5EF4-FFF2-40B4-BE49-F238E27FC236}">
                <a16:creationId xmlns:a16="http://schemas.microsoft.com/office/drawing/2014/main" id="{434F5B95-57D6-42DE-BBCD-733F92BD11CE}"/>
              </a:ext>
            </a:extLst>
          </p:cNvPr>
          <p:cNvGrpSpPr/>
          <p:nvPr/>
        </p:nvGrpSpPr>
        <p:grpSpPr bwMode="blackWhite">
          <a:xfrm>
            <a:off x="6448672" y="2966660"/>
            <a:ext cx="558179" cy="409838"/>
            <a:chOff x="6953426" y="711274"/>
            <a:chExt cx="558179" cy="409838"/>
          </a:xfrm>
        </p:grpSpPr>
        <p:sp>
          <p:nvSpPr>
            <p:cNvPr id="31" name="Ovál 30" descr="Malý kroužek">
              <a:extLst>
                <a:ext uri="{FF2B5EF4-FFF2-40B4-BE49-F238E27FC236}">
                  <a16:creationId xmlns:a16="http://schemas.microsoft.com/office/drawing/2014/main" id="{FE06D79B-FF46-91BF-C49F-DC66420E5BC8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/>
            </a:p>
          </p:txBody>
        </p:sp>
        <p:sp>
          <p:nvSpPr>
            <p:cNvPr id="32" name="Textové pole 23" descr="Číslo 2">
              <a:extLst>
                <a:ext uri="{FF2B5EF4-FFF2-40B4-BE49-F238E27FC236}">
                  <a16:creationId xmlns:a16="http://schemas.microsoft.com/office/drawing/2014/main" id="{BF33F047-037D-397A-D476-3AF3A55EBE3D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cs-CZ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33" name="Skupina 32" descr="Malý kroužek s číslem 3 uvnitř, označující krok 3">
            <a:extLst>
              <a:ext uri="{FF2B5EF4-FFF2-40B4-BE49-F238E27FC236}">
                <a16:creationId xmlns:a16="http://schemas.microsoft.com/office/drawing/2014/main" id="{D52738B1-0868-B208-1517-2EDFBCF0C686}"/>
              </a:ext>
            </a:extLst>
          </p:cNvPr>
          <p:cNvGrpSpPr/>
          <p:nvPr/>
        </p:nvGrpSpPr>
        <p:grpSpPr bwMode="blackWhite">
          <a:xfrm>
            <a:off x="6465839" y="4261997"/>
            <a:ext cx="558179" cy="409838"/>
            <a:chOff x="6953426" y="711274"/>
            <a:chExt cx="558179" cy="409838"/>
          </a:xfrm>
        </p:grpSpPr>
        <p:sp>
          <p:nvSpPr>
            <p:cNvPr id="34" name="Ovál 33" descr="Malý kroužek">
              <a:extLst>
                <a:ext uri="{FF2B5EF4-FFF2-40B4-BE49-F238E27FC236}">
                  <a16:creationId xmlns:a16="http://schemas.microsoft.com/office/drawing/2014/main" id="{D67695D2-3FE5-4E36-06C3-13B782C57384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/>
            </a:p>
          </p:txBody>
        </p:sp>
        <p:sp>
          <p:nvSpPr>
            <p:cNvPr id="35" name="Textové pole 27" descr="Číslo 3">
              <a:extLst>
                <a:ext uri="{FF2B5EF4-FFF2-40B4-BE49-F238E27FC236}">
                  <a16:creationId xmlns:a16="http://schemas.microsoft.com/office/drawing/2014/main" id="{C0D3DD72-A2FE-15B0-6A0E-FAE18DDCA5C6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cs-CZ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6" name="Zástupný symbol pro obsah 17">
            <a:extLst>
              <a:ext uri="{FF2B5EF4-FFF2-40B4-BE49-F238E27FC236}">
                <a16:creationId xmlns:a16="http://schemas.microsoft.com/office/drawing/2014/main" id="{1D1015F0-C2A2-10D7-88CD-BC60DFEDDF67}"/>
              </a:ext>
            </a:extLst>
          </p:cNvPr>
          <p:cNvSpPr txBox="1">
            <a:spLocks/>
          </p:cNvSpPr>
          <p:nvPr/>
        </p:nvSpPr>
        <p:spPr>
          <a:xfrm>
            <a:off x="7134434" y="3008496"/>
            <a:ext cx="2486328" cy="1046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cs-CZ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Splněno</a:t>
            </a:r>
          </a:p>
        </p:txBody>
      </p:sp>
      <p:sp>
        <p:nvSpPr>
          <p:cNvPr id="37" name="Zástupný symbol pro obsah 17">
            <a:extLst>
              <a:ext uri="{FF2B5EF4-FFF2-40B4-BE49-F238E27FC236}">
                <a16:creationId xmlns:a16="http://schemas.microsoft.com/office/drawing/2014/main" id="{61D10450-3C6E-D46B-D412-72874D3F835A}"/>
              </a:ext>
            </a:extLst>
          </p:cNvPr>
          <p:cNvSpPr txBox="1">
            <a:spLocks/>
          </p:cNvSpPr>
          <p:nvPr/>
        </p:nvSpPr>
        <p:spPr>
          <a:xfrm>
            <a:off x="7134434" y="4462953"/>
            <a:ext cx="2486328" cy="1046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cs-CZ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Splněno</a:t>
            </a:r>
          </a:p>
        </p:txBody>
      </p:sp>
      <p:sp>
        <p:nvSpPr>
          <p:cNvPr id="38" name="Zástupný symbol pro obsah 17">
            <a:extLst>
              <a:ext uri="{FF2B5EF4-FFF2-40B4-BE49-F238E27FC236}">
                <a16:creationId xmlns:a16="http://schemas.microsoft.com/office/drawing/2014/main" id="{2B8DAC78-206E-79C1-BBE5-494D38AAE0A3}"/>
              </a:ext>
            </a:extLst>
          </p:cNvPr>
          <p:cNvSpPr txBox="1">
            <a:spLocks/>
          </p:cNvSpPr>
          <p:nvPr/>
        </p:nvSpPr>
        <p:spPr>
          <a:xfrm>
            <a:off x="6896240" y="5839347"/>
            <a:ext cx="2486328" cy="1046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cs-CZ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Nasazení na školní server a testování nasazovací technicky</a:t>
            </a: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/>
              <a:t>Průběh druhého sprintu</a:t>
            </a:r>
            <a:endParaRPr lang="cs-CZ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Zástupný symbol pro obsah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cs-CZ" dirty="0"/>
              <a:t>Příprava aplikace pro zpracovávání dat</a:t>
            </a:r>
          </a:p>
        </p:txBody>
      </p:sp>
      <p:grpSp>
        <p:nvGrpSpPr>
          <p:cNvPr id="13" name="Skupina 12" descr="Malý kroužek s číslem 1 uvnitř, označující krok 1"/>
          <p:cNvGrpSpPr/>
          <p:nvPr/>
        </p:nvGrpSpPr>
        <p:grpSpPr bwMode="blackWhite">
          <a:xfrm>
            <a:off x="558723" y="1917997"/>
            <a:ext cx="558179" cy="409838"/>
            <a:chOff x="6953426" y="711274"/>
            <a:chExt cx="558179" cy="409838"/>
          </a:xfrm>
        </p:grpSpPr>
        <p:sp>
          <p:nvSpPr>
            <p:cNvPr id="14" name="Ovál 13" descr="Malý kroužek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/>
            </a:p>
          </p:txBody>
        </p:sp>
        <p:sp>
          <p:nvSpPr>
            <p:cNvPr id="15" name="Textové pole 14" descr="Číslo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cs-CZ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6" name="Zástupný symbol pro obsah 17"/>
          <p:cNvSpPr txBox="1">
            <a:spLocks/>
          </p:cNvSpPr>
          <p:nvPr/>
        </p:nvSpPr>
        <p:spPr>
          <a:xfrm>
            <a:off x="1066040" y="1958188"/>
            <a:ext cx="2486328" cy="1046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cs-CZ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Vytvoření formuláře pro vložení článku autora ke zhodnocení</a:t>
            </a:r>
          </a:p>
        </p:txBody>
      </p:sp>
      <p:grpSp>
        <p:nvGrpSpPr>
          <p:cNvPr id="18" name="Skupina 17" descr="Malý kroužek s číslem 2 uvnitř, označující krok 2"/>
          <p:cNvGrpSpPr/>
          <p:nvPr/>
        </p:nvGrpSpPr>
        <p:grpSpPr bwMode="blackWhite">
          <a:xfrm>
            <a:off x="558723" y="2970623"/>
            <a:ext cx="558179" cy="409838"/>
            <a:chOff x="6953426" y="711274"/>
            <a:chExt cx="558179" cy="409838"/>
          </a:xfrm>
        </p:grpSpPr>
        <p:sp>
          <p:nvSpPr>
            <p:cNvPr id="23" name="Ovál 22" descr="Malý kroužek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/>
            </a:p>
          </p:txBody>
        </p:sp>
        <p:sp>
          <p:nvSpPr>
            <p:cNvPr id="24" name="Textové pole 23" descr="Číslo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cs-CZ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5" name="Zástupný symbol pro obsah 17"/>
          <p:cNvSpPr txBox="1">
            <a:spLocks/>
          </p:cNvSpPr>
          <p:nvPr/>
        </p:nvSpPr>
        <p:spPr>
          <a:xfrm>
            <a:off x="1066038" y="3010815"/>
            <a:ext cx="2651153" cy="145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cs-CZ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Vytvoření administrativního prostředí pro redaktora a možnost prvotního zpracování přijatého článku</a:t>
            </a:r>
          </a:p>
        </p:txBody>
      </p:sp>
      <p:grpSp>
        <p:nvGrpSpPr>
          <p:cNvPr id="26" name="Skupina 25" descr="Malý kroužek s číslem 3 uvnitř, označující krok 3"/>
          <p:cNvGrpSpPr/>
          <p:nvPr/>
        </p:nvGrpSpPr>
        <p:grpSpPr bwMode="blackWhite">
          <a:xfrm>
            <a:off x="557319" y="4344232"/>
            <a:ext cx="558179" cy="409838"/>
            <a:chOff x="6953426" y="711274"/>
            <a:chExt cx="558179" cy="409838"/>
          </a:xfrm>
        </p:grpSpPr>
        <p:sp>
          <p:nvSpPr>
            <p:cNvPr id="27" name="Ovál 26" descr="Malý kroužek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/>
            </a:p>
          </p:txBody>
        </p:sp>
        <p:sp>
          <p:nvSpPr>
            <p:cNvPr id="28" name="Textové pole 27" descr="Číslo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cs-CZ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29" name="Zástupný symbol pro obsah 17"/>
          <p:cNvSpPr txBox="1">
            <a:spLocks/>
          </p:cNvSpPr>
          <p:nvPr/>
        </p:nvSpPr>
        <p:spPr>
          <a:xfrm>
            <a:off x="1076799" y="4360521"/>
            <a:ext cx="2784602" cy="111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cs-CZ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Vytvoření administrativního prostředí pro recenzenta s možností vytvoření recenze pro autora</a:t>
            </a:r>
          </a:p>
        </p:txBody>
      </p:sp>
      <p:cxnSp>
        <p:nvCxnSpPr>
          <p:cNvPr id="20" name="Přímá spojnice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ál 10" descr="Malý světle modrý kroužek uvnitř velkého tmavě modrého kruhu"/>
          <p:cNvSpPr/>
          <p:nvPr/>
        </p:nvSpPr>
        <p:spPr bwMode="ltGray">
          <a:xfrm>
            <a:off x="8086223" y="2796642"/>
            <a:ext cx="2148929" cy="210175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Skupina 3" descr="Malý kroužek s číslem 1 uvnitř, označující krok 1">
            <a:extLst>
              <a:ext uri="{FF2B5EF4-FFF2-40B4-BE49-F238E27FC236}">
                <a16:creationId xmlns:a16="http://schemas.microsoft.com/office/drawing/2014/main" id="{8F0EA9F5-8DFD-EB14-189F-4BB8BDF07E9C}"/>
              </a:ext>
            </a:extLst>
          </p:cNvPr>
          <p:cNvGrpSpPr/>
          <p:nvPr/>
        </p:nvGrpSpPr>
        <p:grpSpPr bwMode="blackWhite">
          <a:xfrm>
            <a:off x="6465839" y="1892076"/>
            <a:ext cx="558179" cy="409838"/>
            <a:chOff x="6953426" y="711274"/>
            <a:chExt cx="558179" cy="409838"/>
          </a:xfrm>
        </p:grpSpPr>
        <p:sp>
          <p:nvSpPr>
            <p:cNvPr id="7" name="Ovál 6" descr="Malý kroužek">
              <a:extLst>
                <a:ext uri="{FF2B5EF4-FFF2-40B4-BE49-F238E27FC236}">
                  <a16:creationId xmlns:a16="http://schemas.microsoft.com/office/drawing/2014/main" id="{650801F6-CAA3-726B-891C-CBEB11CF22B7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/>
            </a:p>
          </p:txBody>
        </p:sp>
        <p:sp>
          <p:nvSpPr>
            <p:cNvPr id="8" name="Textové pole 14" descr="Číslo 1">
              <a:extLst>
                <a:ext uri="{FF2B5EF4-FFF2-40B4-BE49-F238E27FC236}">
                  <a16:creationId xmlns:a16="http://schemas.microsoft.com/office/drawing/2014/main" id="{68C87D53-1FC1-74D7-0CCC-298E0DC77637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cs-CZ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Zástupný symbol pro obsah 17">
            <a:extLst>
              <a:ext uri="{FF2B5EF4-FFF2-40B4-BE49-F238E27FC236}">
                <a16:creationId xmlns:a16="http://schemas.microsoft.com/office/drawing/2014/main" id="{22831BD0-73A2-9466-BC2E-3AF8342B04FA}"/>
              </a:ext>
            </a:extLst>
          </p:cNvPr>
          <p:cNvSpPr txBox="1">
            <a:spLocks/>
          </p:cNvSpPr>
          <p:nvPr/>
        </p:nvSpPr>
        <p:spPr>
          <a:xfrm>
            <a:off x="7092309" y="1980958"/>
            <a:ext cx="2486328" cy="1046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cs-CZ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 vývoji</a:t>
            </a:r>
          </a:p>
        </p:txBody>
      </p:sp>
      <p:grpSp>
        <p:nvGrpSpPr>
          <p:cNvPr id="22" name="Skupina 21" descr="Malý kroužek s číslem 2 uvnitř, označující krok 2">
            <a:extLst>
              <a:ext uri="{FF2B5EF4-FFF2-40B4-BE49-F238E27FC236}">
                <a16:creationId xmlns:a16="http://schemas.microsoft.com/office/drawing/2014/main" id="{434F5B95-57D6-42DE-BBCD-733F92BD11CE}"/>
              </a:ext>
            </a:extLst>
          </p:cNvPr>
          <p:cNvGrpSpPr/>
          <p:nvPr/>
        </p:nvGrpSpPr>
        <p:grpSpPr bwMode="blackWhite">
          <a:xfrm>
            <a:off x="6448672" y="2966660"/>
            <a:ext cx="558179" cy="409838"/>
            <a:chOff x="6953426" y="711274"/>
            <a:chExt cx="558179" cy="409838"/>
          </a:xfrm>
        </p:grpSpPr>
        <p:sp>
          <p:nvSpPr>
            <p:cNvPr id="31" name="Ovál 30" descr="Malý kroužek">
              <a:extLst>
                <a:ext uri="{FF2B5EF4-FFF2-40B4-BE49-F238E27FC236}">
                  <a16:creationId xmlns:a16="http://schemas.microsoft.com/office/drawing/2014/main" id="{FE06D79B-FF46-91BF-C49F-DC66420E5BC8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/>
            </a:p>
          </p:txBody>
        </p:sp>
        <p:sp>
          <p:nvSpPr>
            <p:cNvPr id="32" name="Textové pole 23" descr="Číslo 2">
              <a:extLst>
                <a:ext uri="{FF2B5EF4-FFF2-40B4-BE49-F238E27FC236}">
                  <a16:creationId xmlns:a16="http://schemas.microsoft.com/office/drawing/2014/main" id="{BF33F047-037D-397A-D476-3AF3A55EBE3D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cs-CZ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33" name="Skupina 32" descr="Malý kroužek s číslem 3 uvnitř, označující krok 3">
            <a:extLst>
              <a:ext uri="{FF2B5EF4-FFF2-40B4-BE49-F238E27FC236}">
                <a16:creationId xmlns:a16="http://schemas.microsoft.com/office/drawing/2014/main" id="{D52738B1-0868-B208-1517-2EDFBCF0C686}"/>
              </a:ext>
            </a:extLst>
          </p:cNvPr>
          <p:cNvGrpSpPr/>
          <p:nvPr/>
        </p:nvGrpSpPr>
        <p:grpSpPr bwMode="blackWhite">
          <a:xfrm>
            <a:off x="6465839" y="4261997"/>
            <a:ext cx="558179" cy="409838"/>
            <a:chOff x="6953426" y="711274"/>
            <a:chExt cx="558179" cy="409838"/>
          </a:xfrm>
        </p:grpSpPr>
        <p:sp>
          <p:nvSpPr>
            <p:cNvPr id="34" name="Ovál 33" descr="Malý kroužek">
              <a:extLst>
                <a:ext uri="{FF2B5EF4-FFF2-40B4-BE49-F238E27FC236}">
                  <a16:creationId xmlns:a16="http://schemas.microsoft.com/office/drawing/2014/main" id="{D67695D2-3FE5-4E36-06C3-13B782C57384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/>
            </a:p>
          </p:txBody>
        </p:sp>
        <p:sp>
          <p:nvSpPr>
            <p:cNvPr id="35" name="Textové pole 27" descr="Číslo 3">
              <a:extLst>
                <a:ext uri="{FF2B5EF4-FFF2-40B4-BE49-F238E27FC236}">
                  <a16:creationId xmlns:a16="http://schemas.microsoft.com/office/drawing/2014/main" id="{C0D3DD72-A2FE-15B0-6A0E-FAE18DDCA5C6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cs-CZ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6" name="Zástupný symbol pro obsah 17">
            <a:extLst>
              <a:ext uri="{FF2B5EF4-FFF2-40B4-BE49-F238E27FC236}">
                <a16:creationId xmlns:a16="http://schemas.microsoft.com/office/drawing/2014/main" id="{1D1015F0-C2A2-10D7-88CD-BC60DFEDDF67}"/>
              </a:ext>
            </a:extLst>
          </p:cNvPr>
          <p:cNvSpPr txBox="1">
            <a:spLocks/>
          </p:cNvSpPr>
          <p:nvPr/>
        </p:nvSpPr>
        <p:spPr>
          <a:xfrm>
            <a:off x="7134434" y="3008496"/>
            <a:ext cx="2486328" cy="1046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cs-CZ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Splněno</a:t>
            </a:r>
          </a:p>
        </p:txBody>
      </p:sp>
      <p:sp>
        <p:nvSpPr>
          <p:cNvPr id="37" name="Zástupný symbol pro obsah 17">
            <a:extLst>
              <a:ext uri="{FF2B5EF4-FFF2-40B4-BE49-F238E27FC236}">
                <a16:creationId xmlns:a16="http://schemas.microsoft.com/office/drawing/2014/main" id="{61D10450-3C6E-D46B-D412-72874D3F835A}"/>
              </a:ext>
            </a:extLst>
          </p:cNvPr>
          <p:cNvSpPr txBox="1">
            <a:spLocks/>
          </p:cNvSpPr>
          <p:nvPr/>
        </p:nvSpPr>
        <p:spPr>
          <a:xfrm>
            <a:off x="7134434" y="4462953"/>
            <a:ext cx="2486328" cy="1046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cs-CZ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Splněno</a:t>
            </a:r>
          </a:p>
        </p:txBody>
      </p:sp>
    </p:spTree>
    <p:extLst>
      <p:ext uri="{BB962C8B-B14F-4D97-AF65-F5344CB8AC3E}">
        <p14:creationId xmlns:p14="http://schemas.microsoft.com/office/powerpoint/2010/main" val="320280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/>
              <a:t>Vyhodnocení dosavadní práce</a:t>
            </a:r>
            <a:endParaRPr lang="cs-CZ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Zástupný symbol pro obsah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cs-CZ" dirty="0"/>
              <a:t>Vyhodnocení ke stavu k prvnímu </a:t>
            </a:r>
            <a:r>
              <a:rPr lang="cs-CZ" dirty="0" err="1"/>
              <a:t>releasu</a:t>
            </a:r>
            <a:r>
              <a:rPr lang="cs-CZ" dirty="0"/>
              <a:t>:</a:t>
            </a:r>
          </a:p>
        </p:txBody>
      </p:sp>
      <p:grpSp>
        <p:nvGrpSpPr>
          <p:cNvPr id="13" name="Skupina 12" descr="Malý kroužek s číslem 1 uvnitř, označující krok 1"/>
          <p:cNvGrpSpPr/>
          <p:nvPr/>
        </p:nvGrpSpPr>
        <p:grpSpPr bwMode="blackWhite">
          <a:xfrm>
            <a:off x="558723" y="1917997"/>
            <a:ext cx="558179" cy="409838"/>
            <a:chOff x="6953426" y="711274"/>
            <a:chExt cx="558179" cy="409838"/>
          </a:xfrm>
        </p:grpSpPr>
        <p:sp>
          <p:nvSpPr>
            <p:cNvPr id="14" name="Ovál 13" descr="Malý kroužek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/>
            </a:p>
          </p:txBody>
        </p:sp>
        <p:sp>
          <p:nvSpPr>
            <p:cNvPr id="15" name="Textové pole 14" descr="Číslo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cs-CZ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6" name="Zástupný symbol pro obsah 17"/>
          <p:cNvSpPr txBox="1">
            <a:spLocks/>
          </p:cNvSpPr>
          <p:nvPr/>
        </p:nvSpPr>
        <p:spPr>
          <a:xfrm>
            <a:off x="1066040" y="1958188"/>
            <a:ext cx="2486328" cy="1046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cs-CZ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Problémy v komunikaci v průběhu prvního sprintu</a:t>
            </a:r>
          </a:p>
        </p:txBody>
      </p:sp>
      <p:grpSp>
        <p:nvGrpSpPr>
          <p:cNvPr id="18" name="Skupina 17" descr="Malý kroužek s číslem 2 uvnitř, označující krok 2"/>
          <p:cNvGrpSpPr/>
          <p:nvPr/>
        </p:nvGrpSpPr>
        <p:grpSpPr bwMode="blackWhite">
          <a:xfrm>
            <a:off x="558723" y="2970623"/>
            <a:ext cx="558179" cy="409838"/>
            <a:chOff x="6953426" y="711274"/>
            <a:chExt cx="558179" cy="409838"/>
          </a:xfrm>
        </p:grpSpPr>
        <p:sp>
          <p:nvSpPr>
            <p:cNvPr id="23" name="Ovál 22" descr="Malý kroužek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/>
            </a:p>
          </p:txBody>
        </p:sp>
        <p:sp>
          <p:nvSpPr>
            <p:cNvPr id="24" name="Textové pole 23" descr="Číslo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cs-CZ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5" name="Zástupný symbol pro obsah 17"/>
          <p:cNvSpPr txBox="1">
            <a:spLocks/>
          </p:cNvSpPr>
          <p:nvPr/>
        </p:nvSpPr>
        <p:spPr>
          <a:xfrm>
            <a:off x="1066038" y="3010815"/>
            <a:ext cx="2651153" cy="145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cs-CZ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Odchylování se od analýzy při vývoji, nejasnosti, v zadaných úkolech a problematická kontrola dodávaných výsledků</a:t>
            </a:r>
          </a:p>
        </p:txBody>
      </p:sp>
      <p:grpSp>
        <p:nvGrpSpPr>
          <p:cNvPr id="26" name="Skupina 25" descr="Malý kroužek s číslem 3 uvnitř, označující krok 3"/>
          <p:cNvGrpSpPr/>
          <p:nvPr/>
        </p:nvGrpSpPr>
        <p:grpSpPr bwMode="blackWhite">
          <a:xfrm>
            <a:off x="557319" y="4344232"/>
            <a:ext cx="558179" cy="409838"/>
            <a:chOff x="6953426" y="711274"/>
            <a:chExt cx="558179" cy="409838"/>
          </a:xfrm>
        </p:grpSpPr>
        <p:sp>
          <p:nvSpPr>
            <p:cNvPr id="27" name="Ovál 26" descr="Malý kroužek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/>
            </a:p>
          </p:txBody>
        </p:sp>
        <p:sp>
          <p:nvSpPr>
            <p:cNvPr id="28" name="Textové pole 27" descr="Číslo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cs-CZ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29" name="Zástupný symbol pro obsah 17"/>
          <p:cNvSpPr txBox="1">
            <a:spLocks/>
          </p:cNvSpPr>
          <p:nvPr/>
        </p:nvSpPr>
        <p:spPr>
          <a:xfrm>
            <a:off x="1076799" y="4360521"/>
            <a:ext cx="2784602" cy="111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cs-CZ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Zpožďování prací oproti plánu </a:t>
            </a:r>
          </a:p>
        </p:txBody>
      </p:sp>
      <p:cxnSp>
        <p:nvCxnSpPr>
          <p:cNvPr id="20" name="Přímá spojnice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ál 10" descr="Malý světle modrý kroužek uvnitř velkého tmavě modrého kruhu"/>
          <p:cNvSpPr/>
          <p:nvPr/>
        </p:nvSpPr>
        <p:spPr bwMode="ltGray">
          <a:xfrm>
            <a:off x="8086223" y="2796642"/>
            <a:ext cx="2148929" cy="210175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Skupina 3" descr="Malý kroužek s číslem 1 uvnitř, označující krok 1">
            <a:extLst>
              <a:ext uri="{FF2B5EF4-FFF2-40B4-BE49-F238E27FC236}">
                <a16:creationId xmlns:a16="http://schemas.microsoft.com/office/drawing/2014/main" id="{8F0EA9F5-8DFD-EB14-189F-4BB8BDF07E9C}"/>
              </a:ext>
            </a:extLst>
          </p:cNvPr>
          <p:cNvGrpSpPr/>
          <p:nvPr/>
        </p:nvGrpSpPr>
        <p:grpSpPr bwMode="blackWhite">
          <a:xfrm>
            <a:off x="6465839" y="1892076"/>
            <a:ext cx="558179" cy="409838"/>
            <a:chOff x="6953426" y="711274"/>
            <a:chExt cx="558179" cy="409838"/>
          </a:xfrm>
        </p:grpSpPr>
        <p:sp>
          <p:nvSpPr>
            <p:cNvPr id="7" name="Ovál 6" descr="Malý kroužek">
              <a:extLst>
                <a:ext uri="{FF2B5EF4-FFF2-40B4-BE49-F238E27FC236}">
                  <a16:creationId xmlns:a16="http://schemas.microsoft.com/office/drawing/2014/main" id="{650801F6-CAA3-726B-891C-CBEB11CF22B7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/>
            </a:p>
          </p:txBody>
        </p:sp>
        <p:sp>
          <p:nvSpPr>
            <p:cNvPr id="8" name="Textové pole 14" descr="Číslo 1">
              <a:extLst>
                <a:ext uri="{FF2B5EF4-FFF2-40B4-BE49-F238E27FC236}">
                  <a16:creationId xmlns:a16="http://schemas.microsoft.com/office/drawing/2014/main" id="{68C87D53-1FC1-74D7-0CCC-298E0DC77637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cs-CZ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Zástupný symbol pro obsah 17">
            <a:extLst>
              <a:ext uri="{FF2B5EF4-FFF2-40B4-BE49-F238E27FC236}">
                <a16:creationId xmlns:a16="http://schemas.microsoft.com/office/drawing/2014/main" id="{22831BD0-73A2-9466-BC2E-3AF8342B04FA}"/>
              </a:ext>
            </a:extLst>
          </p:cNvPr>
          <p:cNvSpPr txBox="1">
            <a:spLocks/>
          </p:cNvSpPr>
          <p:nvPr/>
        </p:nvSpPr>
        <p:spPr>
          <a:xfrm>
            <a:off x="7092309" y="1980958"/>
            <a:ext cx="2486328" cy="1046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cs-CZ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Řešeno ustálením hlavního komunikačního kanálu, pro předávání zpráv</a:t>
            </a:r>
          </a:p>
        </p:txBody>
      </p:sp>
      <p:grpSp>
        <p:nvGrpSpPr>
          <p:cNvPr id="22" name="Skupina 21" descr="Malý kroužek s číslem 2 uvnitř, označující krok 2">
            <a:extLst>
              <a:ext uri="{FF2B5EF4-FFF2-40B4-BE49-F238E27FC236}">
                <a16:creationId xmlns:a16="http://schemas.microsoft.com/office/drawing/2014/main" id="{434F5B95-57D6-42DE-BBCD-733F92BD11CE}"/>
              </a:ext>
            </a:extLst>
          </p:cNvPr>
          <p:cNvGrpSpPr/>
          <p:nvPr/>
        </p:nvGrpSpPr>
        <p:grpSpPr bwMode="blackWhite">
          <a:xfrm>
            <a:off x="6448672" y="2966660"/>
            <a:ext cx="558179" cy="409838"/>
            <a:chOff x="6953426" y="711274"/>
            <a:chExt cx="558179" cy="409838"/>
          </a:xfrm>
        </p:grpSpPr>
        <p:sp>
          <p:nvSpPr>
            <p:cNvPr id="31" name="Ovál 30" descr="Malý kroužek">
              <a:extLst>
                <a:ext uri="{FF2B5EF4-FFF2-40B4-BE49-F238E27FC236}">
                  <a16:creationId xmlns:a16="http://schemas.microsoft.com/office/drawing/2014/main" id="{FE06D79B-FF46-91BF-C49F-DC66420E5BC8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/>
            </a:p>
          </p:txBody>
        </p:sp>
        <p:sp>
          <p:nvSpPr>
            <p:cNvPr id="32" name="Textové pole 23" descr="Číslo 2">
              <a:extLst>
                <a:ext uri="{FF2B5EF4-FFF2-40B4-BE49-F238E27FC236}">
                  <a16:creationId xmlns:a16="http://schemas.microsoft.com/office/drawing/2014/main" id="{BF33F047-037D-397A-D476-3AF3A55EBE3D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cs-CZ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33" name="Skupina 32" descr="Malý kroužek s číslem 3 uvnitř, označující krok 3">
            <a:extLst>
              <a:ext uri="{FF2B5EF4-FFF2-40B4-BE49-F238E27FC236}">
                <a16:creationId xmlns:a16="http://schemas.microsoft.com/office/drawing/2014/main" id="{D52738B1-0868-B208-1517-2EDFBCF0C686}"/>
              </a:ext>
            </a:extLst>
          </p:cNvPr>
          <p:cNvGrpSpPr/>
          <p:nvPr/>
        </p:nvGrpSpPr>
        <p:grpSpPr bwMode="blackWhite">
          <a:xfrm>
            <a:off x="6494665" y="4941297"/>
            <a:ext cx="558179" cy="409838"/>
            <a:chOff x="6953426" y="711274"/>
            <a:chExt cx="558179" cy="409838"/>
          </a:xfrm>
        </p:grpSpPr>
        <p:sp>
          <p:nvSpPr>
            <p:cNvPr id="34" name="Ovál 33" descr="Malý kroužek">
              <a:extLst>
                <a:ext uri="{FF2B5EF4-FFF2-40B4-BE49-F238E27FC236}">
                  <a16:creationId xmlns:a16="http://schemas.microsoft.com/office/drawing/2014/main" id="{D67695D2-3FE5-4E36-06C3-13B782C57384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cs-CZ"/>
            </a:p>
          </p:txBody>
        </p:sp>
        <p:sp>
          <p:nvSpPr>
            <p:cNvPr id="35" name="Textové pole 27" descr="Číslo 3">
              <a:extLst>
                <a:ext uri="{FF2B5EF4-FFF2-40B4-BE49-F238E27FC236}">
                  <a16:creationId xmlns:a16="http://schemas.microsoft.com/office/drawing/2014/main" id="{C0D3DD72-A2FE-15B0-6A0E-FAE18DDCA5C6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cs-CZ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6" name="Zástupný symbol pro obsah 17">
            <a:extLst>
              <a:ext uri="{FF2B5EF4-FFF2-40B4-BE49-F238E27FC236}">
                <a16:creationId xmlns:a16="http://schemas.microsoft.com/office/drawing/2014/main" id="{1D1015F0-C2A2-10D7-88CD-BC60DFEDDF67}"/>
              </a:ext>
            </a:extLst>
          </p:cNvPr>
          <p:cNvSpPr txBox="1">
            <a:spLocks/>
          </p:cNvSpPr>
          <p:nvPr/>
        </p:nvSpPr>
        <p:spPr>
          <a:xfrm>
            <a:off x="7134434" y="3008496"/>
            <a:ext cx="2486328" cy="1046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cs-CZ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Nejasnosti ohledně analýzy byly vyřešeny zvýšenou komunikací s analytikem. Problém s kontrolou dodávek byl vyřešen změnou </a:t>
            </a:r>
            <a:r>
              <a:rPr lang="cs-CZ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deploymentu</a:t>
            </a:r>
            <a:r>
              <a:rPr lang="cs-CZ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kdy PO nasazuje danou práci a je tak s výsledkem vždy seznámen po dokončení user story</a:t>
            </a:r>
          </a:p>
        </p:txBody>
      </p:sp>
      <p:sp>
        <p:nvSpPr>
          <p:cNvPr id="37" name="Zástupný symbol pro obsah 17">
            <a:extLst>
              <a:ext uri="{FF2B5EF4-FFF2-40B4-BE49-F238E27FC236}">
                <a16:creationId xmlns:a16="http://schemas.microsoft.com/office/drawing/2014/main" id="{61D10450-3C6E-D46B-D412-72874D3F835A}"/>
              </a:ext>
            </a:extLst>
          </p:cNvPr>
          <p:cNvSpPr txBox="1">
            <a:spLocks/>
          </p:cNvSpPr>
          <p:nvPr/>
        </p:nvSpPr>
        <p:spPr>
          <a:xfrm>
            <a:off x="7134434" y="4915856"/>
            <a:ext cx="2486328" cy="1046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cs-CZ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Řešeno v rámci schůzek, a rekapitulace funkčnosti </a:t>
            </a:r>
            <a:r>
              <a:rPr lang="cs-CZ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scrumDesku</a:t>
            </a:r>
            <a:endParaRPr lang="cs-CZ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Zástupný symbol pro obsah 17">
            <a:extLst>
              <a:ext uri="{FF2B5EF4-FFF2-40B4-BE49-F238E27FC236}">
                <a16:creationId xmlns:a16="http://schemas.microsoft.com/office/drawing/2014/main" id="{FD74D6EC-526C-E4F9-A05C-D955DD39FB48}"/>
              </a:ext>
            </a:extLst>
          </p:cNvPr>
          <p:cNvSpPr txBox="1">
            <a:spLocks/>
          </p:cNvSpPr>
          <p:nvPr/>
        </p:nvSpPr>
        <p:spPr>
          <a:xfrm>
            <a:off x="6240543" y="1387716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r>
              <a:rPr lang="cs-CZ" dirty="0"/>
              <a:t>Přijatá opatření</a:t>
            </a:r>
          </a:p>
        </p:txBody>
      </p:sp>
    </p:spTree>
    <p:extLst>
      <p:ext uri="{BB962C8B-B14F-4D97-AF65-F5344CB8AC3E}">
        <p14:creationId xmlns:p14="http://schemas.microsoft.com/office/powerpoint/2010/main" val="289166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cs-CZ" sz="4800" dirty="0">
                <a:solidFill>
                  <a:schemeClr val="bg1"/>
                </a:solidFill>
              </a:rPr>
              <a:t>Default Team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cs-CZ" sz="2400" dirty="0">
                <a:solidFill>
                  <a:schemeClr val="bg1"/>
                </a:solidFill>
                <a:latin typeface="+mj-lt"/>
              </a:rPr>
              <a:t>Acta VSPJ</a:t>
            </a:r>
          </a:p>
        </p:txBody>
      </p:sp>
      <p:pic>
        <p:nvPicPr>
          <p:cNvPr id="4" name="Obrázek 3" descr="Ikona programu PowerPoint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  <p:sp>
        <p:nvSpPr>
          <p:cNvPr id="5" name="Podnadpis 2">
            <a:extLst>
              <a:ext uri="{FF2B5EF4-FFF2-40B4-BE49-F238E27FC236}">
                <a16:creationId xmlns:a16="http://schemas.microsoft.com/office/drawing/2014/main" id="{DFF5E60D-356E-6C7E-7C84-F23209443CF3}"/>
              </a:ext>
            </a:extLst>
          </p:cNvPr>
          <p:cNvSpPr txBox="1">
            <a:spLocks/>
          </p:cNvSpPr>
          <p:nvPr/>
        </p:nvSpPr>
        <p:spPr>
          <a:xfrm>
            <a:off x="1193306" y="3470915"/>
            <a:ext cx="9582736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4800" dirty="0">
                <a:solidFill>
                  <a:schemeClr val="bg1"/>
                </a:solidFill>
                <a:latin typeface="+mj-lt"/>
              </a:rPr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340392325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10_TF10001108_Win32" id="{F3F60370-8954-452C-BEAC-C59E76D65A20}" vid="{69DC7612-A932-4349-95F6-4EFA61390B85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B1257D18C280C4397190465598CFBD8" ma:contentTypeVersion="2" ma:contentTypeDescription="Vytvoří nový dokument" ma:contentTypeScope="" ma:versionID="8b12c0688c3df05bd4e7fc4d3cd66bea">
  <xsd:schema xmlns:xsd="http://www.w3.org/2001/XMLSchema" xmlns:xs="http://www.w3.org/2001/XMLSchema" xmlns:p="http://schemas.microsoft.com/office/2006/metadata/properties" xmlns:ns3="abce0b78-d4dc-473f-9717-38b674f51b25" targetNamespace="http://schemas.microsoft.com/office/2006/metadata/properties" ma:root="true" ma:fieldsID="e0fd8d6a81a2bea3d9082f50739b06c6" ns3:_="">
    <xsd:import namespace="abce0b78-d4dc-473f-9717-38b674f51b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ce0b78-d4dc-473f-9717-38b674f51b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B8AA71F-2D5A-4B9D-87E1-827B849FAA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ce0b78-d4dc-473f-9717-38b674f51b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64A0DB-1B1E-477A-9764-23E66D9701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20A16E-0C4E-4492-932A-AEDB44142F70}">
  <ds:schemaRefs>
    <ds:schemaRef ds:uri="http://purl.org/dc/dcmitype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abce0b78-d4dc-473f-9717-38b674f51b25"/>
    <ds:schemaRef ds:uri="http://schemas.microsoft.com/office/infopath/2007/PartnerControl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{7717A733-C13D-4D2C-97AB-CB804E2B7302}tf10001108_win32</Template>
  <TotalTime>28</TotalTime>
  <Words>397</Words>
  <Application>Microsoft Office PowerPoint</Application>
  <PresentationFormat>Širokoúhlá obrazovka</PresentationFormat>
  <Paragraphs>80</Paragraphs>
  <Slides>8</Slides>
  <Notes>8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Segoe UI Semibold</vt:lpstr>
      <vt:lpstr>WelcomeDoc</vt:lpstr>
      <vt:lpstr>Default Team</vt:lpstr>
      <vt:lpstr>Plánování User Story</vt:lpstr>
      <vt:lpstr>Plánování sprintů</vt:lpstr>
      <vt:lpstr>Příprava</vt:lpstr>
      <vt:lpstr>Průběh prvního sprintu</vt:lpstr>
      <vt:lpstr>Průběh druhého sprintu</vt:lpstr>
      <vt:lpstr>Vyhodnocení dosavadní práce</vt:lpstr>
      <vt:lpstr>Default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Default Team</dc:title>
  <dc:creator>Michal Jirmus</dc:creator>
  <cp:keywords/>
  <cp:lastModifiedBy>Michal Jirmus</cp:lastModifiedBy>
  <cp:revision>4</cp:revision>
  <dcterms:created xsi:type="dcterms:W3CDTF">2022-11-10T20:21:41Z</dcterms:created>
  <dcterms:modified xsi:type="dcterms:W3CDTF">2022-11-11T20:39:06Z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0x0101002B1257D18C280C4397190465598CFBD8</vt:lpwstr>
  </property>
</Properties>
</file>