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256" r:id="rId5"/>
    <p:sldId id="349" r:id="rId6"/>
    <p:sldId id="333" r:id="rId7"/>
    <p:sldId id="383" r:id="rId8"/>
    <p:sldId id="353" r:id="rId9"/>
    <p:sldId id="385" r:id="rId10"/>
    <p:sldId id="384" r:id="rId11"/>
    <p:sldId id="386" r:id="rId12"/>
    <p:sldId id="388" r:id="rId13"/>
    <p:sldId id="389" r:id="rId14"/>
    <p:sldId id="390" r:id="rId15"/>
    <p:sldId id="391" r:id="rId16"/>
    <p:sldId id="392" r:id="rId17"/>
    <p:sldId id="394" r:id="rId18"/>
    <p:sldId id="398" r:id="rId19"/>
    <p:sldId id="395" r:id="rId20"/>
    <p:sldId id="411" r:id="rId21"/>
    <p:sldId id="397" r:id="rId22"/>
    <p:sldId id="412" r:id="rId23"/>
    <p:sldId id="400" r:id="rId24"/>
    <p:sldId id="401" r:id="rId25"/>
    <p:sldId id="403" r:id="rId26"/>
    <p:sldId id="404" r:id="rId27"/>
    <p:sldId id="406" r:id="rId28"/>
    <p:sldId id="408" r:id="rId29"/>
    <p:sldId id="409" r:id="rId30"/>
    <p:sldId id="41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37163"/>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4" autoAdjust="0"/>
  </p:normalViewPr>
  <p:slideViewPr>
    <p:cSldViewPr snapToGrid="0">
      <p:cViewPr varScale="1">
        <p:scale>
          <a:sx n="110" d="100"/>
          <a:sy n="110" d="100"/>
        </p:scale>
        <p:origin x="7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 Scores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814780867798405E-2"/>
          <c:y val="9.0416767641430515E-2"/>
          <c:w val="0.92176415599973005"/>
          <c:h val="0.79945213309266694"/>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MN Naïve Bayes</c:v>
                </c:pt>
                <c:pt idx="1">
                  <c:v>SVM</c:v>
                </c:pt>
                <c:pt idx="2">
                  <c:v>LSTMs</c:v>
                </c:pt>
                <c:pt idx="3">
                  <c:v>B-LSTMs</c:v>
                </c:pt>
              </c:strCache>
            </c:strRef>
          </c:cat>
          <c:val>
            <c:numRef>
              <c:f>Sheet1!$B$2:$B$5</c:f>
              <c:numCache>
                <c:formatCode>General</c:formatCode>
                <c:ptCount val="4"/>
                <c:pt idx="0">
                  <c:v>27</c:v>
                </c:pt>
                <c:pt idx="1">
                  <c:v>29</c:v>
                </c:pt>
                <c:pt idx="2">
                  <c:v>86.6</c:v>
                </c:pt>
                <c:pt idx="3">
                  <c:v>89.3</c:v>
                </c:pt>
              </c:numCache>
            </c:numRef>
          </c:val>
          <c:extLst>
            <c:ext xmlns:c16="http://schemas.microsoft.com/office/drawing/2014/chart" uri="{C3380CC4-5D6E-409C-BE32-E72D297353CC}">
              <c16:uniqueId val="{00000000-DE03-452A-AF2B-012C1BA07C3A}"/>
            </c:ext>
          </c:extLst>
        </c:ser>
        <c:ser>
          <c:idx val="1"/>
          <c:order val="1"/>
          <c:tx>
            <c:strRef>
              <c:f>Sheet1!$C$1</c:f>
              <c:strCache>
                <c:ptCount val="1"/>
                <c:pt idx="0">
                  <c:v>F1-Score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MN Naïve Bayes</c:v>
                </c:pt>
                <c:pt idx="1">
                  <c:v>SVM</c:v>
                </c:pt>
                <c:pt idx="2">
                  <c:v>LSTMs</c:v>
                </c:pt>
                <c:pt idx="3">
                  <c:v>B-LSTMs</c:v>
                </c:pt>
              </c:strCache>
            </c:strRef>
          </c:cat>
          <c:val>
            <c:numRef>
              <c:f>Sheet1!$C$2:$C$5</c:f>
              <c:numCache>
                <c:formatCode>General</c:formatCode>
                <c:ptCount val="4"/>
                <c:pt idx="0">
                  <c:v>19</c:v>
                </c:pt>
                <c:pt idx="1">
                  <c:v>21</c:v>
                </c:pt>
                <c:pt idx="2">
                  <c:v>85</c:v>
                </c:pt>
                <c:pt idx="3">
                  <c:v>88</c:v>
                </c:pt>
              </c:numCache>
            </c:numRef>
          </c:val>
          <c:extLst>
            <c:ext xmlns:c16="http://schemas.microsoft.com/office/drawing/2014/chart" uri="{C3380CC4-5D6E-409C-BE32-E72D297353CC}">
              <c16:uniqueId val="{00000001-DE03-452A-AF2B-012C1BA07C3A}"/>
            </c:ext>
          </c:extLst>
        </c:ser>
        <c:dLbls>
          <c:showLegendKey val="0"/>
          <c:showVal val="0"/>
          <c:showCatName val="0"/>
          <c:showSerName val="0"/>
          <c:showPercent val="0"/>
          <c:showBubbleSize val="0"/>
        </c:dLbls>
        <c:gapWidth val="219"/>
        <c:overlap val="-27"/>
        <c:axId val="443177608"/>
        <c:axId val="443176624"/>
      </c:barChart>
      <c:catAx>
        <c:axId val="443177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176624"/>
        <c:crosses val="autoZero"/>
        <c:auto val="1"/>
        <c:lblAlgn val="ctr"/>
        <c:lblOffset val="100"/>
        <c:noMultiLvlLbl val="0"/>
      </c:catAx>
      <c:valAx>
        <c:axId val="443176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177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08-Dec-21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dirty="0"/>
              <a:t>Click icon to add picture</a:t>
            </a:r>
          </a:p>
        </p:txBody>
      </p:sp>
      <p:sp>
        <p:nvSpPr>
          <p:cNvPr id="2" name="Date Placeholder 1"/>
          <p:cNvSpPr>
            <a:spLocks noGrp="1"/>
          </p:cNvSpPr>
          <p:nvPr>
            <p:ph type="dt" sz="half" idx="10"/>
          </p:nvPr>
        </p:nvSpPr>
        <p:spPr/>
        <p:txBody>
          <a:bodyPr/>
          <a:lstStyle/>
          <a:p>
            <a:fld id="{4EDE50D6-574B-40AF-946F-D52A04ADE379}" type="datetime1">
              <a:rPr lang="en-US" smtClean="0"/>
              <a:t>08-Dec-21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08-Dec-21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08-Dec-21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dirty="0"/>
              <a:t>Click icon to add picture</a:t>
            </a:r>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dirty="0"/>
              <a:t>Click icon to add picture</a:t>
            </a:r>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dirty="0"/>
              <a:t>Click icon to add picture</a:t>
            </a:r>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08-Dec-21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08-Dec-21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08-Dec-21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08-Dec-21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08-Dec-21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dirty="0"/>
              <a:t>Click icon to add picture</a:t>
            </a:r>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08-Dec-21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08-Dec-21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l="-3387" t="-23575" r="59373" b="22392"/>
          <a:stretch/>
        </p:blipFill>
        <p:spPr>
          <a:xfrm>
            <a:off x="-1028700" y="-2120348"/>
            <a:ext cx="13220700" cy="8978348"/>
          </a:xfrm>
          <a:prstGeom prst="rect">
            <a:avLst/>
          </a:prstGeom>
        </p:spPr>
      </p:pic>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a:solidFill>
                  <a:srgbClr val="FFFFFF"/>
                </a:solidFill>
              </a:rPr>
              <a:t>Title Lorem Ipsum</a:t>
            </a:r>
          </a:p>
        </p:txBody>
      </p:sp>
      <p:sp>
        <p:nvSpPr>
          <p:cNvPr id="4" name="Rectangle 3">
            <a:extLst>
              <a:ext uri="{FF2B5EF4-FFF2-40B4-BE49-F238E27FC236}">
                <a16:creationId xmlns:a16="http://schemas.microsoft.com/office/drawing/2014/main" id="{F80CE8B1-BA08-485B-AA4C-C4D8D24D98FE}"/>
              </a:ext>
            </a:extLst>
          </p:cNvPr>
          <p:cNvSpPr/>
          <p:nvPr/>
        </p:nvSpPr>
        <p:spPr>
          <a:xfrm>
            <a:off x="1921565" y="2488095"/>
            <a:ext cx="8348870" cy="1881809"/>
          </a:xfrm>
          <a:prstGeom prst="rect">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7DA107D3-E0E5-4841-8E6F-194315D76374}"/>
              </a:ext>
            </a:extLst>
          </p:cNvPr>
          <p:cNvSpPr txBox="1">
            <a:spLocks/>
          </p:cNvSpPr>
          <p:nvPr/>
        </p:nvSpPr>
        <p:spPr>
          <a:xfrm>
            <a:off x="1921565" y="2488095"/>
            <a:ext cx="8348870" cy="175729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lnSpc>
                <a:spcPct val="160000"/>
              </a:lnSpc>
            </a:pPr>
            <a:r>
              <a:rPr lang="en-US" sz="4000" b="1" spc="0" dirty="0">
                <a:solidFill>
                  <a:schemeClr val="bg1"/>
                </a:solidFill>
                <a:latin typeface="Calibri" panose="020F0502020204030204" pitchFamily="34" charset="0"/>
                <a:cs typeface="Calibri" panose="020F0502020204030204" pitchFamily="34" charset="0"/>
              </a:rPr>
              <a:t>Emoji Prediction from Twitter Data </a:t>
            </a:r>
          </a:p>
          <a:p>
            <a:pPr algn="ctr">
              <a:lnSpc>
                <a:spcPct val="160000"/>
              </a:lnSpc>
            </a:pPr>
            <a:r>
              <a:rPr lang="en-US" sz="4000" b="1" spc="0" dirty="0">
                <a:solidFill>
                  <a:schemeClr val="bg1"/>
                </a:solidFill>
                <a:latin typeface="Calibri" panose="020F0502020204030204" pitchFamily="34" charset="0"/>
                <a:cs typeface="Calibri" panose="020F0502020204030204" pitchFamily="34" charset="0"/>
              </a:rPr>
              <a:t>using Deep Learning Approach</a:t>
            </a:r>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691015" y="97459"/>
            <a:ext cx="6479490" cy="833777"/>
          </a:xfrm>
          <a:solidFill>
            <a:schemeClr val="bg1"/>
          </a:solidFill>
        </p:spPr>
        <p:txBody>
          <a:bodyPr>
            <a:normAutofit/>
          </a:bodyPr>
          <a:lstStyle/>
          <a:p>
            <a:pPr algn="ctr"/>
            <a:r>
              <a:rPr lang="en-US" sz="3200" b="1" dirty="0"/>
              <a:t>CLEANING tweets</a:t>
            </a:r>
          </a:p>
        </p:txBody>
      </p:sp>
      <p:pic>
        <p:nvPicPr>
          <p:cNvPr id="11" name="Picture 10">
            <a:extLst>
              <a:ext uri="{FF2B5EF4-FFF2-40B4-BE49-F238E27FC236}">
                <a16:creationId xmlns:a16="http://schemas.microsoft.com/office/drawing/2014/main" id="{A9767BF1-2087-4CFD-B7B2-DC2902425894}"/>
              </a:ext>
            </a:extLst>
          </p:cNvPr>
          <p:cNvPicPr>
            <a:picLocks noChangeAspect="1"/>
          </p:cNvPicPr>
          <p:nvPr/>
        </p:nvPicPr>
        <p:blipFill rotWithShape="1">
          <a:blip r:embed="rId2"/>
          <a:srcRect l="3774" r="34372"/>
          <a:stretch/>
        </p:blipFill>
        <p:spPr>
          <a:xfrm>
            <a:off x="0" y="1085848"/>
            <a:ext cx="6348372" cy="5644881"/>
          </a:xfrm>
          <a:prstGeom prst="rect">
            <a:avLst/>
          </a:prstGeom>
        </p:spPr>
      </p:pic>
      <p:pic>
        <p:nvPicPr>
          <p:cNvPr id="13" name="Picture 12">
            <a:extLst>
              <a:ext uri="{FF2B5EF4-FFF2-40B4-BE49-F238E27FC236}">
                <a16:creationId xmlns:a16="http://schemas.microsoft.com/office/drawing/2014/main" id="{EF80B4D6-676A-4D59-9D6C-833EB982BE3D}"/>
              </a:ext>
            </a:extLst>
          </p:cNvPr>
          <p:cNvPicPr>
            <a:picLocks noChangeAspect="1"/>
          </p:cNvPicPr>
          <p:nvPr/>
        </p:nvPicPr>
        <p:blipFill rotWithShape="1">
          <a:blip r:embed="rId3"/>
          <a:srcRect l="2967" r="39151"/>
          <a:stretch/>
        </p:blipFill>
        <p:spPr>
          <a:xfrm>
            <a:off x="6200882" y="1085848"/>
            <a:ext cx="5940735" cy="5644881"/>
          </a:xfrm>
          <a:prstGeom prst="rect">
            <a:avLst/>
          </a:prstGeom>
        </p:spPr>
      </p:pic>
    </p:spTree>
    <p:extLst>
      <p:ext uri="{BB962C8B-B14F-4D97-AF65-F5344CB8AC3E}">
        <p14:creationId xmlns:p14="http://schemas.microsoft.com/office/powerpoint/2010/main" val="51979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691015" y="97459"/>
            <a:ext cx="6479490" cy="833777"/>
          </a:xfrm>
          <a:solidFill>
            <a:schemeClr val="bg1"/>
          </a:solidFill>
        </p:spPr>
        <p:txBody>
          <a:bodyPr>
            <a:normAutofit/>
          </a:bodyPr>
          <a:lstStyle/>
          <a:p>
            <a:pPr algn="ctr"/>
            <a:r>
              <a:rPr lang="en-US" sz="3200" b="1" dirty="0"/>
              <a:t>Processing tweets</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795337" y="1166190"/>
            <a:ext cx="10601326" cy="5420139"/>
          </a:xfrm>
          <a:solidFill>
            <a:schemeClr val="bg1"/>
          </a:solidFill>
        </p:spPr>
        <p:txBody>
          <a:bodyPr>
            <a:normAutofit/>
          </a:bodyPr>
          <a:lstStyle/>
          <a:p>
            <a:pPr algn="just">
              <a:lnSpc>
                <a:spcPct val="114000"/>
              </a:lnSpc>
            </a:pPr>
            <a:r>
              <a:rPr lang="en-US" dirty="0"/>
              <a:t>Natural language with which people communicate usually contain, commonly repeated words such as ‘a’, ‘an’ , ‘the’, which are commonly referred to as stop words. These words need to be filtered out before going for anymore further processing of the text since they do not greatly add any meaning of the sentence.</a:t>
            </a:r>
          </a:p>
          <a:p>
            <a:pPr algn="just">
              <a:lnSpc>
                <a:spcPct val="114000"/>
              </a:lnSpc>
            </a:pPr>
            <a:r>
              <a:rPr lang="en-US" dirty="0"/>
              <a:t>Next , lemmatization is applied on the text which determines the root word which belongs to the same language unlike stemming which only performs word reduction. Since lemmatization is typically more informative, it is opted over stemming. When lemmatization is applied to the words (‘eat’, ‘ate’, ‘eaten’) , it reduces the words to a common lemma which is ‘eat’. </a:t>
            </a:r>
          </a:p>
          <a:p>
            <a:pPr algn="just">
              <a:lnSpc>
                <a:spcPct val="114000"/>
              </a:lnSpc>
            </a:pPr>
            <a:endParaRPr lang="en-US" sz="900" dirty="0"/>
          </a:p>
          <a:p>
            <a:pPr algn="just">
              <a:lnSpc>
                <a:spcPct val="150000"/>
              </a:lnSpc>
              <a:buFont typeface="Wingdings" panose="05000000000000000000" pitchFamily="2" charset="2"/>
              <a:buChar char="Ø"/>
            </a:pPr>
            <a:r>
              <a:rPr lang="en-US" dirty="0"/>
              <a:t> Removal of Stop words </a:t>
            </a:r>
          </a:p>
          <a:p>
            <a:pPr algn="just">
              <a:lnSpc>
                <a:spcPct val="150000"/>
              </a:lnSpc>
              <a:buFont typeface="Wingdings" panose="05000000000000000000" pitchFamily="2" charset="2"/>
              <a:buChar char="Ø"/>
            </a:pPr>
            <a:r>
              <a:rPr lang="en-US" dirty="0"/>
              <a:t> Lemmatization of text</a:t>
            </a:r>
          </a:p>
        </p:txBody>
      </p:sp>
    </p:spTree>
    <p:extLst>
      <p:ext uri="{BB962C8B-B14F-4D97-AF65-F5344CB8AC3E}">
        <p14:creationId xmlns:p14="http://schemas.microsoft.com/office/powerpoint/2010/main" val="364068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1325422" y="127271"/>
            <a:ext cx="9541155" cy="833777"/>
          </a:xfrm>
          <a:solidFill>
            <a:schemeClr val="bg1"/>
          </a:solidFill>
        </p:spPr>
        <p:txBody>
          <a:bodyPr>
            <a:normAutofit fontScale="90000"/>
          </a:bodyPr>
          <a:lstStyle/>
          <a:p>
            <a:pPr algn="ctr"/>
            <a:r>
              <a:rPr lang="en-US" sz="3200" b="1" dirty="0"/>
              <a:t>REMOVING STOPWORDS AND LEMMATIZATION OF tweets</a:t>
            </a:r>
          </a:p>
        </p:txBody>
      </p:sp>
      <p:pic>
        <p:nvPicPr>
          <p:cNvPr id="13" name="Picture 12">
            <a:extLst>
              <a:ext uri="{FF2B5EF4-FFF2-40B4-BE49-F238E27FC236}">
                <a16:creationId xmlns:a16="http://schemas.microsoft.com/office/drawing/2014/main" id="{EF80B4D6-676A-4D59-9D6C-833EB982BE3D}"/>
              </a:ext>
            </a:extLst>
          </p:cNvPr>
          <p:cNvPicPr>
            <a:picLocks noChangeAspect="1"/>
          </p:cNvPicPr>
          <p:nvPr/>
        </p:nvPicPr>
        <p:blipFill rotWithShape="1">
          <a:blip r:embed="rId2"/>
          <a:srcRect l="2967" r="39151"/>
          <a:stretch/>
        </p:blipFill>
        <p:spPr>
          <a:xfrm>
            <a:off x="0" y="1085848"/>
            <a:ext cx="5940735" cy="5644881"/>
          </a:xfrm>
          <a:prstGeom prst="rect">
            <a:avLst/>
          </a:prstGeom>
        </p:spPr>
      </p:pic>
      <p:pic>
        <p:nvPicPr>
          <p:cNvPr id="4" name="Picture 3">
            <a:extLst>
              <a:ext uri="{FF2B5EF4-FFF2-40B4-BE49-F238E27FC236}">
                <a16:creationId xmlns:a16="http://schemas.microsoft.com/office/drawing/2014/main" id="{C0878181-515A-4A0C-80B1-AD5FF3EFE8AE}"/>
              </a:ext>
            </a:extLst>
          </p:cNvPr>
          <p:cNvPicPr>
            <a:picLocks noChangeAspect="1"/>
          </p:cNvPicPr>
          <p:nvPr/>
        </p:nvPicPr>
        <p:blipFill rotWithShape="1">
          <a:blip r:embed="rId3"/>
          <a:srcRect l="2420"/>
          <a:stretch/>
        </p:blipFill>
        <p:spPr>
          <a:xfrm>
            <a:off x="5940735" y="1085847"/>
            <a:ext cx="6259373" cy="5644881"/>
          </a:xfrm>
          <a:prstGeom prst="rect">
            <a:avLst/>
          </a:prstGeom>
        </p:spPr>
      </p:pic>
    </p:spTree>
    <p:extLst>
      <p:ext uri="{BB962C8B-B14F-4D97-AF65-F5344CB8AC3E}">
        <p14:creationId xmlns:p14="http://schemas.microsoft.com/office/powerpoint/2010/main" val="68447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Text feature extraction using COUNT Vectorization</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821635"/>
            <a:ext cx="10720596" cy="5685181"/>
          </a:xfrm>
          <a:solidFill>
            <a:schemeClr val="bg1"/>
          </a:solidFill>
        </p:spPr>
        <p:txBody>
          <a:bodyPr>
            <a:normAutofit lnSpcReduction="10000"/>
          </a:bodyPr>
          <a:lstStyle/>
          <a:p>
            <a:pPr algn="just">
              <a:lnSpc>
                <a:spcPct val="114000"/>
              </a:lnSpc>
            </a:pPr>
            <a:endParaRPr lang="en-US" sz="2400" dirty="0"/>
          </a:p>
          <a:p>
            <a:pPr algn="just">
              <a:lnSpc>
                <a:spcPct val="114000"/>
              </a:lnSpc>
            </a:pPr>
            <a:r>
              <a:rPr lang="en-US" sz="2400" dirty="0"/>
              <a:t>Since computers cannot understand raw text data, we need to perform feature extraction from the text data in order to create numerical feature vectors that can then be passed to a machine learning algorithm. </a:t>
            </a:r>
          </a:p>
          <a:p>
            <a:pPr algn="just">
              <a:lnSpc>
                <a:spcPct val="114000"/>
              </a:lnSpc>
            </a:pPr>
            <a:r>
              <a:rPr lang="en-US" sz="2400" dirty="0"/>
              <a:t>Basically in count vectorization, the count of occurrences of each word in a text to map it to a number. The algorithms counts the occurrences of all the unique words, and vectorizes each document by considering each individual unique word as a feature by accounting the occurrence of each feature through each and every document. Thus creating a document term matrix which keeps a record of what word count of each word throughout the entire vocabulary for every document.</a:t>
            </a:r>
          </a:p>
        </p:txBody>
      </p:sp>
    </p:spTree>
    <p:extLst>
      <p:ext uri="{BB962C8B-B14F-4D97-AF65-F5344CB8AC3E}">
        <p14:creationId xmlns:p14="http://schemas.microsoft.com/office/powerpoint/2010/main" val="315216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Text feature extraction using COUNT Vectorization</a:t>
            </a:r>
          </a:p>
        </p:txBody>
      </p:sp>
      <p:pic>
        <p:nvPicPr>
          <p:cNvPr id="6" name="Picture 5">
            <a:extLst>
              <a:ext uri="{FF2B5EF4-FFF2-40B4-BE49-F238E27FC236}">
                <a16:creationId xmlns:a16="http://schemas.microsoft.com/office/drawing/2014/main" id="{BA82B65F-8187-4C5E-A11B-8C11B8F3CCA9}"/>
              </a:ext>
            </a:extLst>
          </p:cNvPr>
          <p:cNvPicPr>
            <a:picLocks noChangeAspect="1"/>
          </p:cNvPicPr>
          <p:nvPr/>
        </p:nvPicPr>
        <p:blipFill>
          <a:blip r:embed="rId2"/>
          <a:stretch>
            <a:fillRect/>
          </a:stretch>
        </p:blipFill>
        <p:spPr>
          <a:xfrm>
            <a:off x="0" y="1656522"/>
            <a:ext cx="12192000" cy="4273949"/>
          </a:xfrm>
          <a:prstGeom prst="rect">
            <a:avLst/>
          </a:prstGeom>
        </p:spPr>
      </p:pic>
      <p:sp>
        <p:nvSpPr>
          <p:cNvPr id="8" name="TextBox 7">
            <a:extLst>
              <a:ext uri="{FF2B5EF4-FFF2-40B4-BE49-F238E27FC236}">
                <a16:creationId xmlns:a16="http://schemas.microsoft.com/office/drawing/2014/main" id="{600CB190-20B7-4D13-A6DA-693AFB58CA31}"/>
              </a:ext>
            </a:extLst>
          </p:cNvPr>
          <p:cNvSpPr txBox="1"/>
          <p:nvPr/>
        </p:nvSpPr>
        <p:spPr>
          <a:xfrm>
            <a:off x="4680772" y="6042991"/>
            <a:ext cx="2830455" cy="369332"/>
          </a:xfrm>
          <a:prstGeom prst="rect">
            <a:avLst/>
          </a:prstGeom>
          <a:noFill/>
        </p:spPr>
        <p:txBody>
          <a:bodyPr wrap="none" rtlCol="0">
            <a:spAutoFit/>
          </a:bodyPr>
          <a:lstStyle/>
          <a:p>
            <a:r>
              <a:rPr lang="en-US" dirty="0"/>
              <a:t>Document Term Matrix</a:t>
            </a:r>
          </a:p>
        </p:txBody>
      </p:sp>
    </p:spTree>
    <p:extLst>
      <p:ext uri="{BB962C8B-B14F-4D97-AF65-F5344CB8AC3E}">
        <p14:creationId xmlns:p14="http://schemas.microsoft.com/office/powerpoint/2010/main" val="104299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821E-7FD5-40C5-9696-BC6F023E967A}"/>
              </a:ext>
            </a:extLst>
          </p:cNvPr>
          <p:cNvSpPr>
            <a:spLocks noGrp="1"/>
          </p:cNvSpPr>
          <p:nvPr>
            <p:ph type="title"/>
          </p:nvPr>
        </p:nvSpPr>
        <p:spPr>
          <a:xfrm>
            <a:off x="450574" y="2423491"/>
            <a:ext cx="11290852" cy="1798983"/>
          </a:xfrm>
        </p:spPr>
        <p:txBody>
          <a:bodyPr>
            <a:noAutofit/>
          </a:bodyPr>
          <a:lstStyle/>
          <a:p>
            <a:r>
              <a:rPr lang="en-US" sz="5400" b="1" dirty="0"/>
              <a:t>TWEET EMOJI PREDICTION </a:t>
            </a:r>
            <a:br>
              <a:rPr lang="en-US" sz="5400" b="1" dirty="0"/>
            </a:br>
            <a:r>
              <a:rPr lang="en-US" sz="5400" b="1" dirty="0"/>
              <a:t>USING MACHINE LEARNING</a:t>
            </a:r>
          </a:p>
        </p:txBody>
      </p:sp>
    </p:spTree>
    <p:extLst>
      <p:ext uri="{BB962C8B-B14F-4D97-AF65-F5344CB8AC3E}">
        <p14:creationId xmlns:p14="http://schemas.microsoft.com/office/powerpoint/2010/main" val="3339598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EMOJI PREDICTION USING MACHINE LEARNING</a:t>
            </a:r>
          </a:p>
        </p:txBody>
      </p:sp>
      <p:sp>
        <p:nvSpPr>
          <p:cNvPr id="5" name="Content Placeholder 4">
            <a:extLst>
              <a:ext uri="{FF2B5EF4-FFF2-40B4-BE49-F238E27FC236}">
                <a16:creationId xmlns:a16="http://schemas.microsoft.com/office/drawing/2014/main" id="{35A831F2-1866-42FE-B953-F0AE88CC616A}"/>
              </a:ext>
            </a:extLst>
          </p:cNvPr>
          <p:cNvSpPr>
            <a:spLocks noGrp="1"/>
          </p:cNvSpPr>
          <p:nvPr>
            <p:ph idx="1"/>
          </p:nvPr>
        </p:nvSpPr>
        <p:spPr>
          <a:xfrm>
            <a:off x="927652" y="1749287"/>
            <a:ext cx="10228028" cy="3366052"/>
          </a:xfrm>
        </p:spPr>
        <p:txBody>
          <a:bodyPr anchor="ctr"/>
          <a:lstStyle/>
          <a:p>
            <a:pPr algn="ctr"/>
            <a:r>
              <a:rPr lang="en-US" sz="2800" b="1" dirty="0"/>
              <a:t>Multinomial Naïve Bayes Algorithm</a:t>
            </a:r>
          </a:p>
          <a:p>
            <a:pPr algn="ctr"/>
            <a:endParaRPr lang="en-US" sz="2800" b="1" dirty="0"/>
          </a:p>
          <a:p>
            <a:r>
              <a:rPr lang="en-US" dirty="0"/>
              <a:t>This classifier is suitable for classification with discrete features such as word counts for text classification. Considering the problem of emoji prediction as a task of classifying sentences. A Multinomial Naive Bayes classifier had been considered for this task. </a:t>
            </a:r>
          </a:p>
        </p:txBody>
      </p:sp>
    </p:spTree>
    <p:extLst>
      <p:ext uri="{BB962C8B-B14F-4D97-AF65-F5344CB8AC3E}">
        <p14:creationId xmlns:p14="http://schemas.microsoft.com/office/powerpoint/2010/main" val="996095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EMOJI PREDICTION USING MACHINE LEARNING</a:t>
            </a:r>
          </a:p>
        </p:txBody>
      </p:sp>
      <p:sp>
        <p:nvSpPr>
          <p:cNvPr id="5" name="Content Placeholder 4">
            <a:extLst>
              <a:ext uri="{FF2B5EF4-FFF2-40B4-BE49-F238E27FC236}">
                <a16:creationId xmlns:a16="http://schemas.microsoft.com/office/drawing/2014/main" id="{35A831F2-1866-42FE-B953-F0AE88CC616A}"/>
              </a:ext>
            </a:extLst>
          </p:cNvPr>
          <p:cNvSpPr>
            <a:spLocks noGrp="1"/>
          </p:cNvSpPr>
          <p:nvPr>
            <p:ph idx="1"/>
          </p:nvPr>
        </p:nvSpPr>
        <p:spPr>
          <a:xfrm>
            <a:off x="927652" y="848139"/>
            <a:ext cx="10228028" cy="737286"/>
          </a:xfrm>
        </p:spPr>
        <p:txBody>
          <a:bodyPr anchor="t">
            <a:normAutofit/>
          </a:bodyPr>
          <a:lstStyle/>
          <a:p>
            <a:pPr marL="0" indent="0" algn="ctr">
              <a:buNone/>
            </a:pPr>
            <a:r>
              <a:rPr lang="en-US" sz="2400" dirty="0"/>
              <a:t>Results from Naïve Bayes algorithm</a:t>
            </a:r>
          </a:p>
        </p:txBody>
      </p:sp>
      <p:pic>
        <p:nvPicPr>
          <p:cNvPr id="2" name="Picture 2">
            <a:extLst>
              <a:ext uri="{FF2B5EF4-FFF2-40B4-BE49-F238E27FC236}">
                <a16:creationId xmlns:a16="http://schemas.microsoft.com/office/drawing/2014/main" id="{EB340398-AE9A-4823-882D-33FA211207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033" b="7289"/>
          <a:stretch/>
        </p:blipFill>
        <p:spPr bwMode="auto">
          <a:xfrm>
            <a:off x="3234745" y="703645"/>
            <a:ext cx="5613842" cy="628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13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EMOJI PREDICTION USING MACHINE LEARNING</a:t>
            </a:r>
          </a:p>
        </p:txBody>
      </p:sp>
      <p:sp>
        <p:nvSpPr>
          <p:cNvPr id="5" name="Content Placeholder 4">
            <a:extLst>
              <a:ext uri="{FF2B5EF4-FFF2-40B4-BE49-F238E27FC236}">
                <a16:creationId xmlns:a16="http://schemas.microsoft.com/office/drawing/2014/main" id="{35A831F2-1866-42FE-B953-F0AE88CC616A}"/>
              </a:ext>
            </a:extLst>
          </p:cNvPr>
          <p:cNvSpPr>
            <a:spLocks noGrp="1"/>
          </p:cNvSpPr>
          <p:nvPr>
            <p:ph idx="1"/>
          </p:nvPr>
        </p:nvSpPr>
        <p:spPr>
          <a:xfrm>
            <a:off x="981986" y="1461052"/>
            <a:ext cx="10228028" cy="4171122"/>
          </a:xfrm>
        </p:spPr>
        <p:txBody>
          <a:bodyPr anchor="ctr">
            <a:normAutofit/>
          </a:bodyPr>
          <a:lstStyle/>
          <a:p>
            <a:pPr algn="ctr"/>
            <a:r>
              <a:rPr lang="en-US" sz="2800" b="1" dirty="0"/>
              <a:t>Support Vector Machines</a:t>
            </a:r>
          </a:p>
          <a:p>
            <a:pPr algn="ctr"/>
            <a:endParaRPr lang="en-US" sz="2800" b="1" dirty="0"/>
          </a:p>
          <a:p>
            <a:pPr algn="just"/>
            <a:r>
              <a:rPr lang="en-US" dirty="0"/>
              <a:t>Linear SVM algorithm is opted for the classification of emojis after realizing the shallow performance of the probabilistic classifier previously used. Also Linear SVM are ideal for sparse nature of data that needs to be classifies which is the exact use case here. But the nature of Support Vector Machines is to find an optimal hyperplane which is the decision boundary that separates the two classes to the maximum extend. Since Linear SVM's are usually used for binary classification of data, here a one vs rest approach had been taken to achieve multi-class classification.</a:t>
            </a:r>
          </a:p>
        </p:txBody>
      </p:sp>
    </p:spTree>
    <p:extLst>
      <p:ext uri="{BB962C8B-B14F-4D97-AF65-F5344CB8AC3E}">
        <p14:creationId xmlns:p14="http://schemas.microsoft.com/office/powerpoint/2010/main" val="71160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676067" y="119270"/>
            <a:ext cx="10972800" cy="833777"/>
          </a:xfrm>
          <a:solidFill>
            <a:schemeClr val="bg1"/>
          </a:solidFill>
        </p:spPr>
        <p:txBody>
          <a:bodyPr>
            <a:normAutofit/>
          </a:bodyPr>
          <a:lstStyle/>
          <a:p>
            <a:pPr algn="ctr"/>
            <a:r>
              <a:rPr lang="en-US" sz="3200" b="1" dirty="0"/>
              <a:t>EMOJI PREDICTION USING MACHINE LEARNING</a:t>
            </a:r>
          </a:p>
        </p:txBody>
      </p:sp>
      <p:sp>
        <p:nvSpPr>
          <p:cNvPr id="5" name="Content Placeholder 4">
            <a:extLst>
              <a:ext uri="{FF2B5EF4-FFF2-40B4-BE49-F238E27FC236}">
                <a16:creationId xmlns:a16="http://schemas.microsoft.com/office/drawing/2014/main" id="{35A831F2-1866-42FE-B953-F0AE88CC616A}"/>
              </a:ext>
            </a:extLst>
          </p:cNvPr>
          <p:cNvSpPr>
            <a:spLocks noGrp="1"/>
          </p:cNvSpPr>
          <p:nvPr>
            <p:ph idx="1"/>
          </p:nvPr>
        </p:nvSpPr>
        <p:spPr>
          <a:xfrm>
            <a:off x="927652" y="848139"/>
            <a:ext cx="10228028" cy="737286"/>
          </a:xfrm>
        </p:spPr>
        <p:txBody>
          <a:bodyPr anchor="t">
            <a:normAutofit/>
          </a:bodyPr>
          <a:lstStyle/>
          <a:p>
            <a:pPr marL="0" indent="0" algn="ctr">
              <a:buNone/>
            </a:pPr>
            <a:r>
              <a:rPr lang="en-US" sz="2400" dirty="0"/>
              <a:t>Results from SVM algorithm</a:t>
            </a:r>
          </a:p>
        </p:txBody>
      </p:sp>
      <p:pic>
        <p:nvPicPr>
          <p:cNvPr id="2" name="Picture 2">
            <a:extLst>
              <a:ext uri="{FF2B5EF4-FFF2-40B4-BE49-F238E27FC236}">
                <a16:creationId xmlns:a16="http://schemas.microsoft.com/office/drawing/2014/main" id="{3C097A7F-E8F2-4DCC-B09B-17E1EC36F4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123" b="6692"/>
          <a:stretch/>
        </p:blipFill>
        <p:spPr bwMode="auto">
          <a:xfrm>
            <a:off x="3101895" y="593684"/>
            <a:ext cx="5608055" cy="632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55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286A8A-AF86-4FD5-B2CA-DE0D44586BB9}"/>
              </a:ext>
            </a:extLst>
          </p:cNvPr>
          <p:cNvSpPr>
            <a:spLocks noGrp="1"/>
          </p:cNvSpPr>
          <p:nvPr>
            <p:ph type="title"/>
          </p:nvPr>
        </p:nvSpPr>
        <p:spPr>
          <a:xfrm>
            <a:off x="1563720" y="274983"/>
            <a:ext cx="9024767" cy="1089991"/>
          </a:xfrm>
        </p:spPr>
        <p:txBody>
          <a:bodyPr>
            <a:normAutofit fontScale="90000"/>
          </a:bodyPr>
          <a:lstStyle/>
          <a:p>
            <a:r>
              <a:rPr lang="en-US" dirty="0">
                <a:latin typeface="Calibri" panose="020F0502020204030204" pitchFamily="34" charset="0"/>
                <a:cs typeface="Calibri" panose="020F0502020204030204" pitchFamily="34" charset="0"/>
              </a:rPr>
              <a:t>Problem Statement</a:t>
            </a:r>
          </a:p>
        </p:txBody>
      </p:sp>
      <p:sp>
        <p:nvSpPr>
          <p:cNvPr id="14" name="Rectangle 13">
            <a:extLst>
              <a:ext uri="{FF2B5EF4-FFF2-40B4-BE49-F238E27FC236}">
                <a16:creationId xmlns:a16="http://schemas.microsoft.com/office/drawing/2014/main" id="{D256BD8D-5704-49FB-8321-A1418855AE5A}"/>
              </a:ext>
            </a:extLst>
          </p:cNvPr>
          <p:cNvSpPr/>
          <p:nvPr/>
        </p:nvSpPr>
        <p:spPr>
          <a:xfrm>
            <a:off x="1086642" y="1828801"/>
            <a:ext cx="10018713" cy="2358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2200" dirty="0">
                <a:latin typeface="Calibri" panose="020F0502020204030204" pitchFamily="34" charset="0"/>
                <a:cs typeface="Calibri" panose="020F0502020204030204" pitchFamily="34" charset="0"/>
              </a:rPr>
              <a:t>Emojis are a small visual representation of emotions or objects that are usually used in text messages to enhance the communication experience between individuals. The main objective here is to identify the relationship between the text messages and the emojis used in them. The phases in the project are data collection, preprocessing, model building, model training and model evaluation. The objective of the model that we build is to understand the underlying semantics of the text sentence using natural processing and deep learning techniques to predict reasonable emojis.</a:t>
            </a:r>
            <a:endParaRPr lang="en-US" sz="2200" dirty="0">
              <a:solidFill>
                <a:sysClr val="windowText" lastClr="000000"/>
              </a:solidFill>
              <a:latin typeface="Calibri" panose="020F0502020204030204" pitchFamily="34" charset="0"/>
              <a:cs typeface="Calibri" panose="020F0502020204030204" pitchFamily="34" charset="0"/>
            </a:endParaRPr>
          </a:p>
        </p:txBody>
      </p:sp>
      <p:pic>
        <p:nvPicPr>
          <p:cNvPr id="1026" name="Picture 2" descr="Can Emojis help Cancer Patients Report Symptoms? - Docwire News">
            <a:extLst>
              <a:ext uri="{FF2B5EF4-FFF2-40B4-BE49-F238E27FC236}">
                <a16:creationId xmlns:a16="http://schemas.microsoft.com/office/drawing/2014/main" id="{EF934A2F-7F75-4B14-BDE1-2938DA16C4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014"/>
          <a:stretch/>
        </p:blipFill>
        <p:spPr bwMode="auto">
          <a:xfrm>
            <a:off x="1563720" y="4969566"/>
            <a:ext cx="4338570" cy="9207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n Emojis help Cancer Patients Report Symptoms? - Docwire News">
            <a:extLst>
              <a:ext uri="{FF2B5EF4-FFF2-40B4-BE49-F238E27FC236}">
                <a16:creationId xmlns:a16="http://schemas.microsoft.com/office/drawing/2014/main" id="{7D18D504-40C5-49EF-9D8D-5D9D4FED0F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174" b="35503"/>
          <a:stretch/>
        </p:blipFill>
        <p:spPr bwMode="auto">
          <a:xfrm>
            <a:off x="5915540" y="4863549"/>
            <a:ext cx="4338570" cy="102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088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1623494" y="119270"/>
            <a:ext cx="8945011" cy="833777"/>
          </a:xfrm>
          <a:noFill/>
        </p:spPr>
        <p:txBody>
          <a:bodyPr>
            <a:normAutofit/>
          </a:bodyPr>
          <a:lstStyle/>
          <a:p>
            <a:pPr algn="ctr"/>
            <a:r>
              <a:rPr lang="en-US" sz="3200" b="1" dirty="0"/>
              <a:t>EMOJI PREDICTION USING MACHINE LEARNING</a:t>
            </a:r>
          </a:p>
        </p:txBody>
      </p:sp>
      <p:sp>
        <p:nvSpPr>
          <p:cNvPr id="5" name="Content Placeholder 4">
            <a:extLst>
              <a:ext uri="{FF2B5EF4-FFF2-40B4-BE49-F238E27FC236}">
                <a16:creationId xmlns:a16="http://schemas.microsoft.com/office/drawing/2014/main" id="{35A831F2-1866-42FE-B953-F0AE88CC616A}"/>
              </a:ext>
            </a:extLst>
          </p:cNvPr>
          <p:cNvSpPr>
            <a:spLocks noGrp="1"/>
          </p:cNvSpPr>
          <p:nvPr>
            <p:ph idx="1"/>
          </p:nvPr>
        </p:nvSpPr>
        <p:spPr>
          <a:xfrm>
            <a:off x="981986" y="1086678"/>
            <a:ext cx="10228028" cy="5652052"/>
          </a:xfrm>
        </p:spPr>
        <p:txBody>
          <a:bodyPr anchor="t">
            <a:normAutofit/>
          </a:bodyPr>
          <a:lstStyle/>
          <a:p>
            <a:pPr algn="ctr"/>
            <a:r>
              <a:rPr lang="en-US" sz="2800" dirty="0"/>
              <a:t>Outcomes</a:t>
            </a:r>
          </a:p>
          <a:p>
            <a:endParaRPr lang="en-US" sz="100" dirty="0"/>
          </a:p>
          <a:p>
            <a:pPr>
              <a:buFont typeface="Wingdings" panose="05000000000000000000" pitchFamily="2" charset="2"/>
              <a:buChar char="Ø"/>
            </a:pPr>
            <a:r>
              <a:rPr lang="en-US" dirty="0"/>
              <a:t> Support Vector Classifier model performed marginally better suggesting that that this improvement in performance could be attributed to the fact that the SVM algorithm might have been able to draw out some relationships in the data than that of the probabilistic Naive Bayes model.</a:t>
            </a:r>
          </a:p>
          <a:p>
            <a:pPr>
              <a:buFont typeface="Wingdings" panose="05000000000000000000" pitchFamily="2" charset="2"/>
              <a:buChar char="Ø"/>
            </a:pPr>
            <a:endParaRPr lang="en-US" sz="600" dirty="0"/>
          </a:p>
          <a:p>
            <a:pPr>
              <a:buFont typeface="Wingdings" panose="05000000000000000000" pitchFamily="2" charset="2"/>
              <a:buChar char="Ø"/>
            </a:pPr>
            <a:r>
              <a:rPr lang="en-US" dirty="0"/>
              <a:t> These kinds of results obtained from machine learning models is due to the fact that the available data that is being used for training the model is not generalizable enough. Also, another drawback is that, some emojis overweight the count of other making the model to bias itself into predicting that emoji more often.</a:t>
            </a:r>
          </a:p>
          <a:p>
            <a:pPr>
              <a:buFont typeface="Wingdings" panose="05000000000000000000" pitchFamily="2" charset="2"/>
              <a:buChar char="Ø"/>
            </a:pPr>
            <a:r>
              <a:rPr lang="en-US" dirty="0"/>
              <a:t> Also, from the confusion matrix , it is pretty clear that, the model is biased towards weights rather than context of text shows that the model has a low understanding of the semantic relationship between the sentence and the emoji.</a:t>
            </a:r>
          </a:p>
        </p:txBody>
      </p:sp>
    </p:spTree>
    <p:extLst>
      <p:ext uri="{BB962C8B-B14F-4D97-AF65-F5344CB8AC3E}">
        <p14:creationId xmlns:p14="http://schemas.microsoft.com/office/powerpoint/2010/main" val="2706932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821E-7FD5-40C5-9696-BC6F023E967A}"/>
              </a:ext>
            </a:extLst>
          </p:cNvPr>
          <p:cNvSpPr>
            <a:spLocks noGrp="1"/>
          </p:cNvSpPr>
          <p:nvPr>
            <p:ph type="title"/>
          </p:nvPr>
        </p:nvSpPr>
        <p:spPr>
          <a:xfrm>
            <a:off x="450574" y="2529509"/>
            <a:ext cx="11290852" cy="899491"/>
          </a:xfrm>
        </p:spPr>
        <p:txBody>
          <a:bodyPr>
            <a:noAutofit/>
          </a:bodyPr>
          <a:lstStyle/>
          <a:p>
            <a:r>
              <a:rPr lang="en-US" sz="5400" b="1" dirty="0"/>
              <a:t>DEEP LEARNING APPROACH</a:t>
            </a:r>
          </a:p>
        </p:txBody>
      </p:sp>
    </p:spTree>
    <p:extLst>
      <p:ext uri="{BB962C8B-B14F-4D97-AF65-F5344CB8AC3E}">
        <p14:creationId xmlns:p14="http://schemas.microsoft.com/office/powerpoint/2010/main" val="291113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246243" y="47493"/>
            <a:ext cx="7699514" cy="833777"/>
          </a:xfrm>
          <a:solidFill>
            <a:schemeClr val="bg1"/>
          </a:solidFill>
        </p:spPr>
        <p:txBody>
          <a:bodyPr>
            <a:normAutofit fontScale="90000"/>
          </a:bodyPr>
          <a:lstStyle/>
          <a:p>
            <a:pPr algn="ctr"/>
            <a:r>
              <a:rPr lang="en-US" sz="3200" b="1" dirty="0"/>
              <a:t>TWEET PREPROCESSING FOR DEEP LEARNING</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1086677"/>
            <a:ext cx="10601326" cy="5526157"/>
          </a:xfrm>
          <a:solidFill>
            <a:schemeClr val="bg1"/>
          </a:solidFill>
        </p:spPr>
        <p:txBody>
          <a:bodyPr/>
          <a:lstStyle/>
          <a:p>
            <a:pPr algn="just"/>
            <a:r>
              <a:rPr lang="en-US" dirty="0"/>
              <a:t>First, the usual text preprocessing techniques are applied removing the noise in the data like removing hashtags, mentions, hyperlinks, punctuations and neglecting the empty spaces, any new lines etc.</a:t>
            </a:r>
          </a:p>
          <a:p>
            <a:pPr algn="just"/>
            <a:endParaRPr lang="en-US" sz="100" dirty="0"/>
          </a:p>
          <a:p>
            <a:pPr algn="just"/>
            <a:r>
              <a:rPr lang="en-US" dirty="0"/>
              <a:t>Now Text tokenization is applied on each document which allows to vectorize the entire text corpus by turning each 	text document into a sequence of integers. These integers are the indices in a index to word dictionary , which are mapped to a particular token.</a:t>
            </a:r>
          </a:p>
          <a:p>
            <a:pPr algn="just"/>
            <a:endParaRPr lang="en-US" sz="800" dirty="0"/>
          </a:p>
          <a:p>
            <a:pPr algn="just"/>
            <a:r>
              <a:rPr lang="en-US" dirty="0"/>
              <a:t>Example, </a:t>
            </a:r>
          </a:p>
          <a:p>
            <a:pPr algn="just"/>
            <a:r>
              <a:rPr lang="en-US" dirty="0"/>
              <a:t>Document </a:t>
            </a:r>
            <a:r>
              <a:rPr lang="en-US" dirty="0">
                <a:sym typeface="Wingdings" panose="05000000000000000000" pitchFamily="2" charset="2"/>
              </a:rPr>
              <a:t> little throwback with my favorite person</a:t>
            </a:r>
          </a:p>
          <a:p>
            <a:pPr algn="just"/>
            <a:r>
              <a:rPr lang="en-US" dirty="0">
                <a:sym typeface="Wingdings" panose="05000000000000000000" pitchFamily="2" charset="2"/>
              </a:rPr>
              <a:t>Sequence   [4 , 62, 473, 11, 2316, 452 ]</a:t>
            </a:r>
          </a:p>
          <a:p>
            <a:pPr algn="just">
              <a:lnSpc>
                <a:spcPct val="114000"/>
              </a:lnSpc>
            </a:pPr>
            <a:r>
              <a:rPr lang="en-US" dirty="0">
                <a:sym typeface="Wingdings" panose="05000000000000000000" pitchFamily="2" charset="2"/>
              </a:rPr>
              <a:t>Finally, padding all the sequences since they have different length in order feed the data into the deep learning model which takes in input of constant length.</a:t>
            </a:r>
          </a:p>
        </p:txBody>
      </p:sp>
    </p:spTree>
    <p:extLst>
      <p:ext uri="{BB962C8B-B14F-4D97-AF65-F5344CB8AC3E}">
        <p14:creationId xmlns:p14="http://schemas.microsoft.com/office/powerpoint/2010/main" val="240464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246243" y="47493"/>
            <a:ext cx="7699514" cy="833777"/>
          </a:xfrm>
          <a:solidFill>
            <a:schemeClr val="bg1"/>
          </a:solidFill>
        </p:spPr>
        <p:txBody>
          <a:bodyPr>
            <a:normAutofit/>
          </a:bodyPr>
          <a:lstStyle/>
          <a:p>
            <a:pPr algn="ctr"/>
            <a:r>
              <a:rPr lang="en-US" sz="3200" b="1" dirty="0"/>
              <a:t>DEEP LEARNING USING LSTM</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980661"/>
            <a:ext cx="10601326" cy="5632173"/>
          </a:xfrm>
          <a:solidFill>
            <a:schemeClr val="bg1"/>
          </a:solidFill>
        </p:spPr>
        <p:txBody>
          <a:bodyPr/>
          <a:lstStyle/>
          <a:p>
            <a:pPr algn="just"/>
            <a:r>
              <a:rPr lang="en-US" dirty="0"/>
              <a:t>The</a:t>
            </a:r>
            <a:r>
              <a:rPr lang="en-US" dirty="0">
                <a:sym typeface="Wingdings" panose="05000000000000000000" pitchFamily="2" charset="2"/>
              </a:rPr>
              <a:t> problem using machine learning algorithms is that they basically try to draw a line to divide each class , but don’t really identify sematic relationship. The same repeats with ANN , which can basically draw a much complex line dividing the classes. So basically we need an approach which can hold some information at each step i.e. we need some sort of memory for the neural network. This where LSTM’s steps in.</a:t>
            </a:r>
          </a:p>
          <a:p>
            <a:pPr algn="just">
              <a:buFont typeface="Wingdings" panose="05000000000000000000" pitchFamily="2" charset="2"/>
              <a:buChar char="Ø"/>
            </a:pPr>
            <a:r>
              <a:rPr lang="en-US" dirty="0">
                <a:sym typeface="Wingdings" panose="05000000000000000000" pitchFamily="2" charset="2"/>
              </a:rPr>
              <a:t> LSTM’s (Long Short-Term Memory) are created to address the problem of memory in neural networks.</a:t>
            </a:r>
          </a:p>
          <a:p>
            <a:pPr algn="just">
              <a:buFont typeface="Wingdings" panose="05000000000000000000" pitchFamily="2" charset="2"/>
              <a:buChar char="Ø"/>
            </a:pPr>
            <a:r>
              <a:rPr lang="en-US" dirty="0">
                <a:sym typeface="Wingdings" panose="05000000000000000000" pitchFamily="2" charset="2"/>
              </a:rPr>
              <a:t> LSTM is a type of RNN , where the output goes back to the input of the same neuron allowing the to predict an output based input from previous time step as well as on the current input.</a:t>
            </a:r>
          </a:p>
          <a:p>
            <a:pPr algn="just">
              <a:buFont typeface="Wingdings" panose="05000000000000000000" pitchFamily="2" charset="2"/>
              <a:buChar char="Ø"/>
            </a:pPr>
            <a:r>
              <a:rPr lang="en-US" dirty="0">
                <a:sym typeface="Wingdings" panose="05000000000000000000" pitchFamily="2" charset="2"/>
              </a:rPr>
              <a:t> A typical RNN</a:t>
            </a:r>
          </a:p>
          <a:p>
            <a:pPr algn="just">
              <a:buFont typeface="Wingdings" panose="05000000000000000000" pitchFamily="2" charset="2"/>
              <a:buChar char="Ø"/>
            </a:pPr>
            <a:endParaRPr lang="en-US" dirty="0">
              <a:sym typeface="Wingdings" panose="05000000000000000000" pitchFamily="2" charset="2"/>
            </a:endParaRPr>
          </a:p>
          <a:p>
            <a:pPr algn="just">
              <a:buFont typeface="Wingdings" panose="05000000000000000000" pitchFamily="2" charset="2"/>
              <a:buChar char="Ø"/>
            </a:pPr>
            <a:endParaRPr lang="en-US" dirty="0">
              <a:sym typeface="Wingdings" panose="05000000000000000000" pitchFamily="2" charset="2"/>
            </a:endParaRPr>
          </a:p>
          <a:p>
            <a:pPr algn="just">
              <a:buFont typeface="Wingdings" panose="05000000000000000000" pitchFamily="2" charset="2"/>
              <a:buChar char="Ø"/>
            </a:pPr>
            <a:endParaRPr lang="en-US" dirty="0">
              <a:sym typeface="Wingdings" panose="05000000000000000000" pitchFamily="2" charset="2"/>
            </a:endParaRPr>
          </a:p>
        </p:txBody>
      </p:sp>
      <p:pic>
        <p:nvPicPr>
          <p:cNvPr id="5" name="Picture 2" descr="Deep Learning: Recurrent Neural Networks | by Pedro Torres Perez |  deeplearningbrasilia | Medium">
            <a:extLst>
              <a:ext uri="{FF2B5EF4-FFF2-40B4-BE49-F238E27FC236}">
                <a16:creationId xmlns:a16="http://schemas.microsoft.com/office/drawing/2014/main" id="{3AB1E809-DB8B-4E0F-9469-7352FC3D2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902475"/>
            <a:ext cx="609600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6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246243" y="47493"/>
            <a:ext cx="7699514" cy="833777"/>
          </a:xfrm>
          <a:solidFill>
            <a:schemeClr val="bg1"/>
          </a:solidFill>
        </p:spPr>
        <p:txBody>
          <a:bodyPr>
            <a:normAutofit/>
          </a:bodyPr>
          <a:lstStyle/>
          <a:p>
            <a:pPr algn="ctr"/>
            <a:r>
              <a:rPr lang="en-US" sz="3200" b="1" dirty="0"/>
              <a:t>DEEP LEARNING USING LSTM</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980661"/>
            <a:ext cx="10601326" cy="5632173"/>
          </a:xfrm>
          <a:noFill/>
        </p:spPr>
        <p:txBody>
          <a:bodyPr>
            <a:normAutofit/>
          </a:bodyPr>
          <a:lstStyle/>
          <a:p>
            <a:pPr marL="0" indent="0">
              <a:buNone/>
            </a:pPr>
            <a:r>
              <a:rPr lang="en-US" sz="2800" dirty="0">
                <a:sym typeface="Wingdings" panose="05000000000000000000" pitchFamily="2" charset="2"/>
              </a:rPr>
              <a:t>SIMPLILFIED LSTM CELL</a:t>
            </a:r>
          </a:p>
        </p:txBody>
      </p:sp>
      <p:sp>
        <p:nvSpPr>
          <p:cNvPr id="2" name="Rectangle: Rounded Corners 1">
            <a:extLst>
              <a:ext uri="{FF2B5EF4-FFF2-40B4-BE49-F238E27FC236}">
                <a16:creationId xmlns:a16="http://schemas.microsoft.com/office/drawing/2014/main" id="{094AE078-4E84-405C-A352-CBD2EF4C9818}"/>
              </a:ext>
            </a:extLst>
          </p:cNvPr>
          <p:cNvSpPr/>
          <p:nvPr/>
        </p:nvSpPr>
        <p:spPr>
          <a:xfrm>
            <a:off x="2963517" y="2206487"/>
            <a:ext cx="6264966" cy="3670852"/>
          </a:xfrm>
          <a:prstGeom prst="roundRect">
            <a:avLst/>
          </a:prstGeom>
          <a:solidFill>
            <a:srgbClr val="FFFFCC"/>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AF8C613-14D5-4758-9222-148EFBED6972}"/>
              </a:ext>
            </a:extLst>
          </p:cNvPr>
          <p:cNvSpPr/>
          <p:nvPr/>
        </p:nvSpPr>
        <p:spPr>
          <a:xfrm>
            <a:off x="3543300" y="2713381"/>
            <a:ext cx="2120348" cy="1030358"/>
          </a:xfrm>
          <a:prstGeom prst="roundRect">
            <a:avLst/>
          </a:prstGeom>
          <a:solidFill>
            <a:schemeClr val="bg2"/>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Forget Gate</a:t>
            </a:r>
          </a:p>
        </p:txBody>
      </p:sp>
      <p:sp>
        <p:nvSpPr>
          <p:cNvPr id="16" name="Rectangle: Rounded Corners 15">
            <a:extLst>
              <a:ext uri="{FF2B5EF4-FFF2-40B4-BE49-F238E27FC236}">
                <a16:creationId xmlns:a16="http://schemas.microsoft.com/office/drawing/2014/main" id="{7A062A66-53C8-419F-A120-7F30560BD0FF}"/>
              </a:ext>
            </a:extLst>
          </p:cNvPr>
          <p:cNvSpPr/>
          <p:nvPr/>
        </p:nvSpPr>
        <p:spPr>
          <a:xfrm>
            <a:off x="6491908" y="2726632"/>
            <a:ext cx="2120348" cy="1030358"/>
          </a:xfrm>
          <a:prstGeom prst="roundRect">
            <a:avLst/>
          </a:prstGeom>
          <a:solidFill>
            <a:schemeClr val="bg2"/>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Gate</a:t>
            </a:r>
          </a:p>
        </p:txBody>
      </p:sp>
      <p:sp>
        <p:nvSpPr>
          <p:cNvPr id="17" name="Rectangle: Rounded Corners 16">
            <a:extLst>
              <a:ext uri="{FF2B5EF4-FFF2-40B4-BE49-F238E27FC236}">
                <a16:creationId xmlns:a16="http://schemas.microsoft.com/office/drawing/2014/main" id="{499022BB-579D-4FE8-94A4-A4CA0F88C8AD}"/>
              </a:ext>
            </a:extLst>
          </p:cNvPr>
          <p:cNvSpPr/>
          <p:nvPr/>
        </p:nvSpPr>
        <p:spPr>
          <a:xfrm>
            <a:off x="6491908" y="4277135"/>
            <a:ext cx="2120348" cy="1030358"/>
          </a:xfrm>
          <a:prstGeom prst="roundRect">
            <a:avLst/>
          </a:prstGeom>
          <a:solidFill>
            <a:schemeClr val="bg2"/>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Gate</a:t>
            </a:r>
          </a:p>
        </p:txBody>
      </p:sp>
      <p:sp>
        <p:nvSpPr>
          <p:cNvPr id="19" name="Rectangle: Rounded Corners 18">
            <a:extLst>
              <a:ext uri="{FF2B5EF4-FFF2-40B4-BE49-F238E27FC236}">
                <a16:creationId xmlns:a16="http://schemas.microsoft.com/office/drawing/2014/main" id="{0B9E54C3-3F62-42C3-BB62-161FB4D2D876}"/>
              </a:ext>
            </a:extLst>
          </p:cNvPr>
          <p:cNvSpPr/>
          <p:nvPr/>
        </p:nvSpPr>
        <p:spPr>
          <a:xfrm>
            <a:off x="3543300" y="4295360"/>
            <a:ext cx="2120348" cy="1030358"/>
          </a:xfrm>
          <a:prstGeom prst="roundRect">
            <a:avLst/>
          </a:prstGeom>
          <a:solidFill>
            <a:schemeClr val="bg2"/>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Gate</a:t>
            </a:r>
          </a:p>
        </p:txBody>
      </p:sp>
      <p:cxnSp>
        <p:nvCxnSpPr>
          <p:cNvPr id="21" name="Straight Arrow Connector 20">
            <a:extLst>
              <a:ext uri="{FF2B5EF4-FFF2-40B4-BE49-F238E27FC236}">
                <a16:creationId xmlns:a16="http://schemas.microsoft.com/office/drawing/2014/main" id="{AF3691C1-C27F-4F09-9176-FFCE63779E33}"/>
              </a:ext>
            </a:extLst>
          </p:cNvPr>
          <p:cNvCxnSpPr>
            <a:cxnSpLocks/>
          </p:cNvCxnSpPr>
          <p:nvPr/>
        </p:nvCxnSpPr>
        <p:spPr>
          <a:xfrm>
            <a:off x="861804" y="2756440"/>
            <a:ext cx="1947657" cy="0"/>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AB533CC4-2544-4325-AADA-2B631DA5A1D4}"/>
              </a:ext>
            </a:extLst>
          </p:cNvPr>
          <p:cNvSpPr txBox="1"/>
          <p:nvPr/>
        </p:nvSpPr>
        <p:spPr>
          <a:xfrm>
            <a:off x="1170695" y="2918645"/>
            <a:ext cx="1483932" cy="646331"/>
          </a:xfrm>
          <a:prstGeom prst="rect">
            <a:avLst/>
          </a:prstGeom>
          <a:noFill/>
        </p:spPr>
        <p:txBody>
          <a:bodyPr wrap="none" rtlCol="0">
            <a:spAutoFit/>
          </a:bodyPr>
          <a:lstStyle/>
          <a:p>
            <a:r>
              <a:rPr lang="en-US" dirty="0"/>
              <a:t>Long Term </a:t>
            </a:r>
          </a:p>
          <a:p>
            <a:pPr algn="ctr"/>
            <a:r>
              <a:rPr lang="en-US" dirty="0"/>
              <a:t>Memory</a:t>
            </a:r>
          </a:p>
        </p:txBody>
      </p:sp>
      <p:cxnSp>
        <p:nvCxnSpPr>
          <p:cNvPr id="24" name="Straight Arrow Connector 23">
            <a:extLst>
              <a:ext uri="{FF2B5EF4-FFF2-40B4-BE49-F238E27FC236}">
                <a16:creationId xmlns:a16="http://schemas.microsoft.com/office/drawing/2014/main" id="{4845BBB9-5CAB-413C-96D1-888E397CF16E}"/>
              </a:ext>
            </a:extLst>
          </p:cNvPr>
          <p:cNvCxnSpPr>
            <a:cxnSpLocks/>
          </p:cNvCxnSpPr>
          <p:nvPr/>
        </p:nvCxnSpPr>
        <p:spPr>
          <a:xfrm>
            <a:off x="767383" y="5416820"/>
            <a:ext cx="1947657" cy="0"/>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6D679713-0BEB-4153-B4F2-3FF7D66BA603}"/>
              </a:ext>
            </a:extLst>
          </p:cNvPr>
          <p:cNvSpPr txBox="1"/>
          <p:nvPr/>
        </p:nvSpPr>
        <p:spPr>
          <a:xfrm>
            <a:off x="1231108" y="4661162"/>
            <a:ext cx="1557671" cy="646331"/>
          </a:xfrm>
          <a:prstGeom prst="rect">
            <a:avLst/>
          </a:prstGeom>
          <a:noFill/>
        </p:spPr>
        <p:txBody>
          <a:bodyPr wrap="none" rtlCol="0">
            <a:spAutoFit/>
          </a:bodyPr>
          <a:lstStyle/>
          <a:p>
            <a:r>
              <a:rPr lang="en-US" dirty="0"/>
              <a:t>Short Term </a:t>
            </a:r>
          </a:p>
          <a:p>
            <a:pPr algn="ctr"/>
            <a:r>
              <a:rPr lang="en-US" dirty="0"/>
              <a:t>Memory</a:t>
            </a:r>
          </a:p>
        </p:txBody>
      </p:sp>
      <p:cxnSp>
        <p:nvCxnSpPr>
          <p:cNvPr id="26" name="Straight Arrow Connector 25">
            <a:extLst>
              <a:ext uri="{FF2B5EF4-FFF2-40B4-BE49-F238E27FC236}">
                <a16:creationId xmlns:a16="http://schemas.microsoft.com/office/drawing/2014/main" id="{AC44C5A1-8619-4177-95AF-3F54B37ECB19}"/>
              </a:ext>
            </a:extLst>
          </p:cNvPr>
          <p:cNvCxnSpPr>
            <a:cxnSpLocks/>
          </p:cNvCxnSpPr>
          <p:nvPr/>
        </p:nvCxnSpPr>
        <p:spPr>
          <a:xfrm>
            <a:off x="9403221" y="2753125"/>
            <a:ext cx="1947657" cy="0"/>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ABAA1ADC-7AB0-4943-9B4B-5D0DBAC3FC99}"/>
              </a:ext>
            </a:extLst>
          </p:cNvPr>
          <p:cNvSpPr txBox="1"/>
          <p:nvPr/>
        </p:nvSpPr>
        <p:spPr>
          <a:xfrm>
            <a:off x="9440516" y="2989399"/>
            <a:ext cx="2065822" cy="646331"/>
          </a:xfrm>
          <a:prstGeom prst="rect">
            <a:avLst/>
          </a:prstGeom>
          <a:noFill/>
        </p:spPr>
        <p:txBody>
          <a:bodyPr wrap="none" rtlCol="0">
            <a:spAutoFit/>
          </a:bodyPr>
          <a:lstStyle/>
          <a:p>
            <a:r>
              <a:rPr lang="en-US" dirty="0"/>
              <a:t>New Long Term </a:t>
            </a:r>
          </a:p>
          <a:p>
            <a:pPr algn="ctr"/>
            <a:r>
              <a:rPr lang="en-US" dirty="0"/>
              <a:t>Memory</a:t>
            </a:r>
          </a:p>
        </p:txBody>
      </p:sp>
      <p:cxnSp>
        <p:nvCxnSpPr>
          <p:cNvPr id="28" name="Straight Arrow Connector 27">
            <a:extLst>
              <a:ext uri="{FF2B5EF4-FFF2-40B4-BE49-F238E27FC236}">
                <a16:creationId xmlns:a16="http://schemas.microsoft.com/office/drawing/2014/main" id="{D04D0D47-0C59-4C25-B04F-6AD72B1A2B4A}"/>
              </a:ext>
            </a:extLst>
          </p:cNvPr>
          <p:cNvCxnSpPr>
            <a:cxnSpLocks/>
          </p:cNvCxnSpPr>
          <p:nvPr/>
        </p:nvCxnSpPr>
        <p:spPr>
          <a:xfrm>
            <a:off x="9382539" y="5297793"/>
            <a:ext cx="1947657" cy="0"/>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9C8E7593-1F54-466F-8DFD-370A863CC276}"/>
              </a:ext>
            </a:extLst>
          </p:cNvPr>
          <p:cNvSpPr txBox="1"/>
          <p:nvPr/>
        </p:nvSpPr>
        <p:spPr>
          <a:xfrm>
            <a:off x="9441181" y="4545418"/>
            <a:ext cx="2139560" cy="646331"/>
          </a:xfrm>
          <a:prstGeom prst="rect">
            <a:avLst/>
          </a:prstGeom>
          <a:noFill/>
        </p:spPr>
        <p:txBody>
          <a:bodyPr wrap="none" rtlCol="0">
            <a:spAutoFit/>
          </a:bodyPr>
          <a:lstStyle/>
          <a:p>
            <a:r>
              <a:rPr lang="en-US" dirty="0"/>
              <a:t>New Short Term </a:t>
            </a:r>
          </a:p>
          <a:p>
            <a:pPr algn="ctr"/>
            <a:r>
              <a:rPr lang="en-US" dirty="0"/>
              <a:t>Memory</a:t>
            </a:r>
          </a:p>
        </p:txBody>
      </p:sp>
      <p:cxnSp>
        <p:nvCxnSpPr>
          <p:cNvPr id="30" name="Straight Arrow Connector 29">
            <a:extLst>
              <a:ext uri="{FF2B5EF4-FFF2-40B4-BE49-F238E27FC236}">
                <a16:creationId xmlns:a16="http://schemas.microsoft.com/office/drawing/2014/main" id="{21951FD6-960E-432B-A260-7AD3CE51D787}"/>
              </a:ext>
            </a:extLst>
          </p:cNvPr>
          <p:cNvCxnSpPr>
            <a:cxnSpLocks/>
          </p:cNvCxnSpPr>
          <p:nvPr/>
        </p:nvCxnSpPr>
        <p:spPr>
          <a:xfrm flipV="1">
            <a:off x="3750365" y="6071151"/>
            <a:ext cx="0" cy="541683"/>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650558E4-7A69-487D-AF57-6EFC4870B674}"/>
              </a:ext>
            </a:extLst>
          </p:cNvPr>
          <p:cNvSpPr txBox="1"/>
          <p:nvPr/>
        </p:nvSpPr>
        <p:spPr>
          <a:xfrm>
            <a:off x="3844787" y="6099570"/>
            <a:ext cx="1770036" cy="369332"/>
          </a:xfrm>
          <a:prstGeom prst="rect">
            <a:avLst/>
          </a:prstGeom>
          <a:noFill/>
        </p:spPr>
        <p:txBody>
          <a:bodyPr wrap="none" rtlCol="0">
            <a:spAutoFit/>
          </a:bodyPr>
          <a:lstStyle/>
          <a:p>
            <a:r>
              <a:rPr lang="en-US" dirty="0"/>
              <a:t>Current Input</a:t>
            </a:r>
          </a:p>
        </p:txBody>
      </p:sp>
      <p:cxnSp>
        <p:nvCxnSpPr>
          <p:cNvPr id="33" name="Straight Arrow Connector 32">
            <a:extLst>
              <a:ext uri="{FF2B5EF4-FFF2-40B4-BE49-F238E27FC236}">
                <a16:creationId xmlns:a16="http://schemas.microsoft.com/office/drawing/2014/main" id="{CDA226F3-03AB-4EB1-BFFA-5E597A98852D}"/>
              </a:ext>
            </a:extLst>
          </p:cNvPr>
          <p:cNvCxnSpPr>
            <a:cxnSpLocks/>
          </p:cNvCxnSpPr>
          <p:nvPr/>
        </p:nvCxnSpPr>
        <p:spPr>
          <a:xfrm flipV="1">
            <a:off x="8517834" y="1513824"/>
            <a:ext cx="0" cy="541683"/>
          </a:xfrm>
          <a:prstGeom prst="straightConnector1">
            <a:avLst/>
          </a:prstGeom>
          <a:ln w="508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C63DFB77-CC06-4DA9-9DDF-FC232B5AC158}"/>
              </a:ext>
            </a:extLst>
          </p:cNvPr>
          <p:cNvSpPr txBox="1"/>
          <p:nvPr/>
        </p:nvSpPr>
        <p:spPr>
          <a:xfrm>
            <a:off x="8612256" y="1542243"/>
            <a:ext cx="1944763" cy="369332"/>
          </a:xfrm>
          <a:prstGeom prst="rect">
            <a:avLst/>
          </a:prstGeom>
          <a:noFill/>
        </p:spPr>
        <p:txBody>
          <a:bodyPr wrap="none" rtlCol="0">
            <a:spAutoFit/>
          </a:bodyPr>
          <a:lstStyle/>
          <a:p>
            <a:r>
              <a:rPr lang="en-US" dirty="0"/>
              <a:t>Current Output</a:t>
            </a:r>
          </a:p>
        </p:txBody>
      </p:sp>
    </p:spTree>
    <p:extLst>
      <p:ext uri="{BB962C8B-B14F-4D97-AF65-F5344CB8AC3E}">
        <p14:creationId xmlns:p14="http://schemas.microsoft.com/office/powerpoint/2010/main" val="299433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CD2F3457-EF92-44D0-BDBE-1BD9CF1AA0D0}"/>
              </a:ext>
            </a:extLst>
          </p:cNvPr>
          <p:cNvSpPr txBox="1">
            <a:spLocks/>
          </p:cNvSpPr>
          <p:nvPr/>
        </p:nvSpPr>
        <p:spPr>
          <a:xfrm>
            <a:off x="2246243" y="47493"/>
            <a:ext cx="7699514" cy="833777"/>
          </a:xfrm>
          <a:prstGeom prst="rect">
            <a:avLst/>
          </a:prstGeom>
          <a:solidFill>
            <a:schemeClr val="bg1"/>
          </a:solidFill>
        </p:spPr>
        <p:txBody>
          <a:bodyPr>
            <a:normAutofit fontScale="92500"/>
          </a:bodyPr>
          <a:lst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a:t>PROPOSED DEEP LEARNING ARCHITECTURE</a:t>
            </a:r>
            <a:endParaRPr lang="en-US" sz="3200" b="1" dirty="0"/>
          </a:p>
        </p:txBody>
      </p:sp>
      <p:pic>
        <p:nvPicPr>
          <p:cNvPr id="5" name="Picture 4">
            <a:extLst>
              <a:ext uri="{FF2B5EF4-FFF2-40B4-BE49-F238E27FC236}">
                <a16:creationId xmlns:a16="http://schemas.microsoft.com/office/drawing/2014/main" id="{41036478-8AF1-473E-BD0D-DB33CC59131A}"/>
              </a:ext>
            </a:extLst>
          </p:cNvPr>
          <p:cNvPicPr>
            <a:picLocks noChangeAspect="1"/>
          </p:cNvPicPr>
          <p:nvPr/>
        </p:nvPicPr>
        <p:blipFill rotWithShape="1">
          <a:blip r:embed="rId2"/>
          <a:srcRect l="2319" t="21836" r="1305" b="12464"/>
          <a:stretch/>
        </p:blipFill>
        <p:spPr>
          <a:xfrm>
            <a:off x="83717" y="662609"/>
            <a:ext cx="12024566" cy="6147898"/>
          </a:xfrm>
          <a:prstGeom prst="rect">
            <a:avLst/>
          </a:prstGeom>
        </p:spPr>
      </p:pic>
    </p:spTree>
    <p:extLst>
      <p:ext uri="{BB962C8B-B14F-4D97-AF65-F5344CB8AC3E}">
        <p14:creationId xmlns:p14="http://schemas.microsoft.com/office/powerpoint/2010/main" val="2300473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246243" y="47493"/>
            <a:ext cx="7699514" cy="833777"/>
          </a:xfrm>
          <a:solidFill>
            <a:schemeClr val="bg1"/>
          </a:solidFill>
        </p:spPr>
        <p:txBody>
          <a:bodyPr>
            <a:normAutofit fontScale="90000"/>
          </a:bodyPr>
          <a:lstStyle/>
          <a:p>
            <a:pPr algn="ctr"/>
            <a:r>
              <a:rPr lang="en-US" sz="3200" b="1" dirty="0"/>
              <a:t>EMOJI PREDICTION USING DEEP LEARNING</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881269"/>
            <a:ext cx="10601326" cy="5731565"/>
          </a:xfrm>
          <a:solidFill>
            <a:schemeClr val="bg1"/>
          </a:solidFill>
        </p:spPr>
        <p:txBody>
          <a:bodyPr/>
          <a:lstStyle/>
          <a:p>
            <a:pPr marL="0" indent="0" algn="just">
              <a:buNone/>
            </a:pPr>
            <a:r>
              <a:rPr lang="en-US" dirty="0">
                <a:sym typeface="Wingdings" panose="05000000000000000000" pitchFamily="2" charset="2"/>
              </a:rPr>
              <a:t>Results from Bidirectional-LSTM’s Model</a:t>
            </a:r>
          </a:p>
        </p:txBody>
      </p:sp>
      <p:pic>
        <p:nvPicPr>
          <p:cNvPr id="4098" name="Picture 2">
            <a:extLst>
              <a:ext uri="{FF2B5EF4-FFF2-40B4-BE49-F238E27FC236}">
                <a16:creationId xmlns:a16="http://schemas.microsoft.com/office/drawing/2014/main" id="{4C5DDB5E-EBDF-44B2-830A-1FA8F88D3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319" y="1306745"/>
            <a:ext cx="7017362" cy="550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539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246243" y="47493"/>
            <a:ext cx="7699514" cy="833777"/>
          </a:xfrm>
          <a:solidFill>
            <a:schemeClr val="bg1"/>
          </a:solidFill>
        </p:spPr>
        <p:txBody>
          <a:bodyPr>
            <a:normAutofit/>
          </a:bodyPr>
          <a:lstStyle/>
          <a:p>
            <a:pPr algn="ctr"/>
            <a:r>
              <a:rPr lang="en-US" sz="3200" b="1" dirty="0"/>
              <a:t>FINAL RESULTS</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1383175"/>
            <a:ext cx="9144510" cy="5229659"/>
          </a:xfrm>
          <a:solidFill>
            <a:schemeClr val="bg1"/>
          </a:solidFill>
        </p:spPr>
        <p:txBody>
          <a:bodyPr/>
          <a:lstStyle/>
          <a:p>
            <a:pPr algn="just">
              <a:buFont typeface="Wingdings" panose="05000000000000000000" pitchFamily="2" charset="2"/>
              <a:buChar char="Ø"/>
            </a:pPr>
            <a:endParaRPr lang="en-US" dirty="0">
              <a:sym typeface="Wingdings" panose="05000000000000000000" pitchFamily="2" charset="2"/>
            </a:endParaRPr>
          </a:p>
          <a:p>
            <a:pPr algn="just">
              <a:buFont typeface="Wingdings" panose="05000000000000000000" pitchFamily="2" charset="2"/>
              <a:buChar char="Ø"/>
            </a:pPr>
            <a:endParaRPr lang="en-US" dirty="0">
              <a:sym typeface="Wingdings" panose="05000000000000000000" pitchFamily="2" charset="2"/>
            </a:endParaRPr>
          </a:p>
          <a:p>
            <a:pPr algn="just">
              <a:buFont typeface="Wingdings" panose="05000000000000000000" pitchFamily="2" charset="2"/>
              <a:buChar char="Ø"/>
            </a:pPr>
            <a:endParaRPr lang="en-US" dirty="0">
              <a:sym typeface="Wingdings" panose="05000000000000000000" pitchFamily="2" charset="2"/>
            </a:endParaRPr>
          </a:p>
        </p:txBody>
      </p:sp>
      <p:graphicFrame>
        <p:nvGraphicFramePr>
          <p:cNvPr id="6" name="Chart 5">
            <a:extLst>
              <a:ext uri="{FF2B5EF4-FFF2-40B4-BE49-F238E27FC236}">
                <a16:creationId xmlns:a16="http://schemas.microsoft.com/office/drawing/2014/main" id="{85D5DB96-7B0C-4A43-BA2E-C1D7F4B1B11A}"/>
              </a:ext>
            </a:extLst>
          </p:cNvPr>
          <p:cNvGraphicFramePr>
            <a:graphicFrameLocks/>
          </p:cNvGraphicFramePr>
          <p:nvPr>
            <p:extLst>
              <p:ext uri="{D42A27DB-BD31-4B8C-83A1-F6EECF244321}">
                <p14:modId xmlns:p14="http://schemas.microsoft.com/office/powerpoint/2010/main" val="695405028"/>
              </p:ext>
            </p:extLst>
          </p:nvPr>
        </p:nvGraphicFramePr>
        <p:xfrm>
          <a:off x="1214209" y="1232704"/>
          <a:ext cx="9763581" cy="53396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575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2994991" y="0"/>
            <a:ext cx="5645426" cy="901148"/>
          </a:xfrm>
          <a:solidFill>
            <a:schemeClr val="bg1"/>
          </a:solidFill>
        </p:spPr>
        <p:txBody>
          <a:bodyPr>
            <a:noAutofit/>
          </a:bodyPr>
          <a:lstStyle/>
          <a:p>
            <a:pPr algn="ctr"/>
            <a:r>
              <a:rPr lang="en-US" sz="3600" dirty="0">
                <a:sym typeface="Bodoni SvtyTwo ITC TT-Book"/>
              </a:rPr>
              <a:t>Twitter emoji Dataset</a:t>
            </a:r>
          </a:p>
        </p:txBody>
      </p:sp>
      <p:pic>
        <p:nvPicPr>
          <p:cNvPr id="3" name="Picture 2">
            <a:extLst>
              <a:ext uri="{FF2B5EF4-FFF2-40B4-BE49-F238E27FC236}">
                <a16:creationId xmlns:a16="http://schemas.microsoft.com/office/drawing/2014/main" id="{2A6ACA42-B181-41B4-8AB0-9D709CC48119}"/>
              </a:ext>
            </a:extLst>
          </p:cNvPr>
          <p:cNvPicPr>
            <a:picLocks noChangeAspect="1"/>
          </p:cNvPicPr>
          <p:nvPr/>
        </p:nvPicPr>
        <p:blipFill rotWithShape="1">
          <a:blip r:embed="rId2"/>
          <a:srcRect r="40543" b="45780"/>
          <a:stretch/>
        </p:blipFill>
        <p:spPr>
          <a:xfrm>
            <a:off x="642730" y="824947"/>
            <a:ext cx="11549270" cy="5827643"/>
          </a:xfrm>
          <a:prstGeom prst="rect">
            <a:avLst/>
          </a:prstGeom>
        </p:spPr>
      </p:pic>
      <p:pic>
        <p:nvPicPr>
          <p:cNvPr id="2050" name="Picture 2" descr="Home">
            <a:extLst>
              <a:ext uri="{FF2B5EF4-FFF2-40B4-BE49-F238E27FC236}">
                <a16:creationId xmlns:a16="http://schemas.microsoft.com/office/drawing/2014/main" id="{BD3BB82A-891F-4E8B-B5BB-0EA24FD4E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377" y="98148"/>
            <a:ext cx="1976893" cy="726799"/>
          </a:xfrm>
          <a:prstGeom prst="rect">
            <a:avLst/>
          </a:prstGeom>
          <a:solidFill>
            <a:schemeClr val="bg1"/>
          </a:solidFill>
        </p:spPr>
      </p:pic>
    </p:spTree>
    <p:extLst>
      <p:ext uri="{BB962C8B-B14F-4D97-AF65-F5344CB8AC3E}">
        <p14:creationId xmlns:p14="http://schemas.microsoft.com/office/powerpoint/2010/main" val="39801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557131" y="0"/>
            <a:ext cx="7354956" cy="901148"/>
          </a:xfrm>
          <a:solidFill>
            <a:schemeClr val="bg1"/>
          </a:solidFill>
        </p:spPr>
        <p:txBody>
          <a:bodyPr>
            <a:noAutofit/>
          </a:bodyPr>
          <a:lstStyle/>
          <a:p>
            <a:pPr algn="ctr"/>
            <a:r>
              <a:rPr lang="en-US" sz="3600" dirty="0">
                <a:sym typeface="Bodoni SvtyTwo ITC TT-Book"/>
              </a:rPr>
              <a:t>Twitter emoji Dataset mapping</a:t>
            </a:r>
          </a:p>
        </p:txBody>
      </p:sp>
      <p:pic>
        <p:nvPicPr>
          <p:cNvPr id="2050" name="Picture 2" descr="Home">
            <a:extLst>
              <a:ext uri="{FF2B5EF4-FFF2-40B4-BE49-F238E27FC236}">
                <a16:creationId xmlns:a16="http://schemas.microsoft.com/office/drawing/2014/main" id="{BD3BB82A-891F-4E8B-B5BB-0EA24FD4E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377" y="98148"/>
            <a:ext cx="1976893" cy="726799"/>
          </a:xfrm>
          <a:prstGeom prst="rect">
            <a:avLst/>
          </a:prstGeom>
          <a:solidFill>
            <a:schemeClr val="bg1"/>
          </a:solidFill>
        </p:spPr>
      </p:pic>
      <p:pic>
        <p:nvPicPr>
          <p:cNvPr id="13" name="Picture 12">
            <a:extLst>
              <a:ext uri="{FF2B5EF4-FFF2-40B4-BE49-F238E27FC236}">
                <a16:creationId xmlns:a16="http://schemas.microsoft.com/office/drawing/2014/main" id="{F3914C30-6C61-403D-B21E-228A094D1906}"/>
              </a:ext>
            </a:extLst>
          </p:cNvPr>
          <p:cNvPicPr>
            <a:picLocks noChangeAspect="1"/>
          </p:cNvPicPr>
          <p:nvPr/>
        </p:nvPicPr>
        <p:blipFill>
          <a:blip r:embed="rId3"/>
          <a:stretch>
            <a:fillRect/>
          </a:stretch>
        </p:blipFill>
        <p:spPr>
          <a:xfrm>
            <a:off x="0" y="1183999"/>
            <a:ext cx="6072066" cy="4614769"/>
          </a:xfrm>
          <a:prstGeom prst="rect">
            <a:avLst/>
          </a:prstGeom>
        </p:spPr>
      </p:pic>
      <p:pic>
        <p:nvPicPr>
          <p:cNvPr id="15" name="Picture 14">
            <a:extLst>
              <a:ext uri="{FF2B5EF4-FFF2-40B4-BE49-F238E27FC236}">
                <a16:creationId xmlns:a16="http://schemas.microsoft.com/office/drawing/2014/main" id="{3936183A-41C7-4404-9F59-95FE2FE0C930}"/>
              </a:ext>
            </a:extLst>
          </p:cNvPr>
          <p:cNvPicPr>
            <a:picLocks noChangeAspect="1"/>
          </p:cNvPicPr>
          <p:nvPr/>
        </p:nvPicPr>
        <p:blipFill>
          <a:blip r:embed="rId4"/>
          <a:stretch>
            <a:fillRect/>
          </a:stretch>
        </p:blipFill>
        <p:spPr>
          <a:xfrm>
            <a:off x="6072066" y="1183998"/>
            <a:ext cx="6072066" cy="4614770"/>
          </a:xfrm>
          <a:prstGeom prst="rect">
            <a:avLst/>
          </a:prstGeom>
        </p:spPr>
      </p:pic>
      <p:sp>
        <p:nvSpPr>
          <p:cNvPr id="16" name="Rectangle 15">
            <a:extLst>
              <a:ext uri="{FF2B5EF4-FFF2-40B4-BE49-F238E27FC236}">
                <a16:creationId xmlns:a16="http://schemas.microsoft.com/office/drawing/2014/main" id="{A21459C9-DCD4-45AE-BECB-4984DB78030E}"/>
              </a:ext>
            </a:extLst>
          </p:cNvPr>
          <p:cNvSpPr/>
          <p:nvPr/>
        </p:nvSpPr>
        <p:spPr>
          <a:xfrm>
            <a:off x="5234609" y="5798768"/>
            <a:ext cx="1391478" cy="496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F6DA73-2FE0-49AD-B32F-25F0F22378E3}"/>
              </a:ext>
            </a:extLst>
          </p:cNvPr>
          <p:cNvSpPr/>
          <p:nvPr/>
        </p:nvSpPr>
        <p:spPr>
          <a:xfrm>
            <a:off x="10205660" y="5798767"/>
            <a:ext cx="1986340" cy="496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7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821E-7FD5-40C5-9696-BC6F023E967A}"/>
              </a:ext>
            </a:extLst>
          </p:cNvPr>
          <p:cNvSpPr>
            <a:spLocks noGrp="1"/>
          </p:cNvSpPr>
          <p:nvPr>
            <p:ph type="title"/>
          </p:nvPr>
        </p:nvSpPr>
        <p:spPr>
          <a:xfrm>
            <a:off x="450574" y="2559346"/>
            <a:ext cx="11290852" cy="869654"/>
          </a:xfrm>
        </p:spPr>
        <p:txBody>
          <a:bodyPr>
            <a:noAutofit/>
          </a:bodyPr>
          <a:lstStyle/>
          <a:p>
            <a:r>
              <a:rPr lang="en-US" sz="5400" b="1" dirty="0"/>
              <a:t>EXPLORATORY DATA ANALYSIS</a:t>
            </a:r>
          </a:p>
        </p:txBody>
      </p:sp>
    </p:spTree>
    <p:extLst>
      <p:ext uri="{BB962C8B-B14F-4D97-AF65-F5344CB8AC3E}">
        <p14:creationId xmlns:p14="http://schemas.microsoft.com/office/powerpoint/2010/main" val="124543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691015" y="97459"/>
            <a:ext cx="6479490" cy="833777"/>
          </a:xfrm>
          <a:solidFill>
            <a:schemeClr val="bg1"/>
          </a:solidFill>
        </p:spPr>
        <p:txBody>
          <a:bodyPr>
            <a:normAutofit/>
          </a:bodyPr>
          <a:lstStyle/>
          <a:p>
            <a:pPr algn="ctr"/>
            <a:r>
              <a:rPr lang="en-US" sz="3200" b="1" dirty="0"/>
              <a:t>FREQUENCY OF USE OF EMOJIS</a:t>
            </a:r>
          </a:p>
        </p:txBody>
      </p:sp>
      <p:pic>
        <p:nvPicPr>
          <p:cNvPr id="3086" name="Picture 14">
            <a:extLst>
              <a:ext uri="{FF2B5EF4-FFF2-40B4-BE49-F238E27FC236}">
                <a16:creationId xmlns:a16="http://schemas.microsoft.com/office/drawing/2014/main" id="{4A9A9D83-AED2-4774-B66B-079A8EFB17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75"/>
          <a:stretch/>
        </p:blipFill>
        <p:spPr bwMode="auto">
          <a:xfrm>
            <a:off x="0" y="1431235"/>
            <a:ext cx="12192000" cy="5329306"/>
          </a:xfrm>
          <a:prstGeom prst="rect">
            <a:avLst/>
          </a:prstGeom>
          <a:solidFill>
            <a:schemeClr val="bg1"/>
          </a:solidFill>
        </p:spPr>
      </p:pic>
    </p:spTree>
    <p:extLst>
      <p:ext uri="{BB962C8B-B14F-4D97-AF65-F5344CB8AC3E}">
        <p14:creationId xmlns:p14="http://schemas.microsoft.com/office/powerpoint/2010/main" val="232663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691015" y="97459"/>
            <a:ext cx="6479490" cy="833777"/>
          </a:xfrm>
          <a:solidFill>
            <a:schemeClr val="bg1"/>
          </a:solidFill>
        </p:spPr>
        <p:txBody>
          <a:bodyPr>
            <a:normAutofit/>
          </a:bodyPr>
          <a:lstStyle/>
          <a:p>
            <a:pPr algn="ctr"/>
            <a:r>
              <a:rPr lang="en-US" sz="3200" b="1" dirty="0"/>
              <a:t>Histogram of Length of tweets</a:t>
            </a:r>
          </a:p>
        </p:txBody>
      </p:sp>
      <p:pic>
        <p:nvPicPr>
          <p:cNvPr id="4098" name="Picture 2">
            <a:extLst>
              <a:ext uri="{FF2B5EF4-FFF2-40B4-BE49-F238E27FC236}">
                <a16:creationId xmlns:a16="http://schemas.microsoft.com/office/drawing/2014/main" id="{A302B5FF-993A-419B-B4EA-AB1AE46B0C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92"/>
          <a:stretch/>
        </p:blipFill>
        <p:spPr bwMode="auto">
          <a:xfrm>
            <a:off x="0" y="1656522"/>
            <a:ext cx="12192000" cy="5201478"/>
          </a:xfrm>
          <a:prstGeom prst="rect">
            <a:avLst/>
          </a:prstGeom>
          <a:solidFill>
            <a:schemeClr val="bg1"/>
          </a:solidFill>
        </p:spPr>
      </p:pic>
    </p:spTree>
    <p:extLst>
      <p:ext uri="{BB962C8B-B14F-4D97-AF65-F5344CB8AC3E}">
        <p14:creationId xmlns:p14="http://schemas.microsoft.com/office/powerpoint/2010/main" val="51655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821E-7FD5-40C5-9696-BC6F023E967A}"/>
              </a:ext>
            </a:extLst>
          </p:cNvPr>
          <p:cNvSpPr>
            <a:spLocks noGrp="1"/>
          </p:cNvSpPr>
          <p:nvPr>
            <p:ph type="title"/>
          </p:nvPr>
        </p:nvSpPr>
        <p:spPr>
          <a:xfrm>
            <a:off x="450574" y="2559346"/>
            <a:ext cx="11290852" cy="869654"/>
          </a:xfrm>
        </p:spPr>
        <p:txBody>
          <a:bodyPr>
            <a:noAutofit/>
          </a:bodyPr>
          <a:lstStyle/>
          <a:p>
            <a:r>
              <a:rPr lang="en-US" sz="5400" b="1" dirty="0"/>
              <a:t>TWEET PRE-PROCESSING</a:t>
            </a:r>
          </a:p>
        </p:txBody>
      </p:sp>
    </p:spTree>
    <p:extLst>
      <p:ext uri="{BB962C8B-B14F-4D97-AF65-F5344CB8AC3E}">
        <p14:creationId xmlns:p14="http://schemas.microsoft.com/office/powerpoint/2010/main" val="91376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5BDE8-8BB1-41AB-9BC7-611401CAB7F4}"/>
              </a:ext>
            </a:extLst>
          </p:cNvPr>
          <p:cNvSpPr>
            <a:spLocks noGrp="1"/>
          </p:cNvSpPr>
          <p:nvPr>
            <p:ph type="title"/>
          </p:nvPr>
        </p:nvSpPr>
        <p:spPr>
          <a:xfrm>
            <a:off x="2691015" y="97459"/>
            <a:ext cx="6479490" cy="833777"/>
          </a:xfrm>
          <a:solidFill>
            <a:schemeClr val="bg1"/>
          </a:solidFill>
        </p:spPr>
        <p:txBody>
          <a:bodyPr>
            <a:normAutofit/>
          </a:bodyPr>
          <a:lstStyle/>
          <a:p>
            <a:pPr algn="ctr"/>
            <a:r>
              <a:rPr lang="en-US" sz="3200" b="1" dirty="0"/>
              <a:t>CLEANING tweets</a:t>
            </a:r>
          </a:p>
        </p:txBody>
      </p:sp>
      <p:sp>
        <p:nvSpPr>
          <p:cNvPr id="4" name="Content Placeholder 4">
            <a:extLst>
              <a:ext uri="{FF2B5EF4-FFF2-40B4-BE49-F238E27FC236}">
                <a16:creationId xmlns:a16="http://schemas.microsoft.com/office/drawing/2014/main" id="{14AD2570-60B6-4B45-971B-A4CA0FE07E7B}"/>
              </a:ext>
            </a:extLst>
          </p:cNvPr>
          <p:cNvSpPr>
            <a:spLocks noGrp="1"/>
          </p:cNvSpPr>
          <p:nvPr>
            <p:ph idx="1"/>
          </p:nvPr>
        </p:nvSpPr>
        <p:spPr>
          <a:xfrm>
            <a:off x="861804" y="1086677"/>
            <a:ext cx="10601326" cy="5420139"/>
          </a:xfrm>
          <a:solidFill>
            <a:schemeClr val="bg1"/>
          </a:solidFill>
        </p:spPr>
        <p:txBody>
          <a:bodyPr>
            <a:normAutofit lnSpcReduction="10000"/>
          </a:bodyPr>
          <a:lstStyle/>
          <a:p>
            <a:pPr algn="just">
              <a:lnSpc>
                <a:spcPct val="114000"/>
              </a:lnSpc>
            </a:pPr>
            <a:r>
              <a:rPr lang="en-US" dirty="0"/>
              <a:t>In general we use a lot of punctuations and other words without any contextual meaning. Tweet texts often consists of other user mentions, hyperlink texts, emoticons and punctuations. The tweets are checked for duplicates while preprocessing and in case if there is any tweet that is repeating more than once then duplicate tweets are removed.</a:t>
            </a:r>
          </a:p>
          <a:p>
            <a:pPr algn="just"/>
            <a:endParaRPr lang="en-US" dirty="0"/>
          </a:p>
          <a:p>
            <a:pPr algn="just">
              <a:lnSpc>
                <a:spcPct val="150000"/>
              </a:lnSpc>
              <a:buFont typeface="Wingdings" panose="05000000000000000000" pitchFamily="2" charset="2"/>
              <a:buChar char="Ø"/>
            </a:pPr>
            <a:r>
              <a:rPr lang="en-US" dirty="0"/>
              <a:t> Firstly the whole text is converted into lowercase for convenience.</a:t>
            </a:r>
          </a:p>
          <a:p>
            <a:pPr algn="just">
              <a:lnSpc>
                <a:spcPct val="150000"/>
              </a:lnSpc>
              <a:buFont typeface="Wingdings" panose="05000000000000000000" pitchFamily="2" charset="2"/>
              <a:buChar char="Ø"/>
            </a:pPr>
            <a:r>
              <a:rPr lang="en-US" dirty="0"/>
              <a:t> Removal of hashtag symbols (#), user mentions (@user) , retweet tags(RT).</a:t>
            </a:r>
          </a:p>
          <a:p>
            <a:pPr algn="just">
              <a:lnSpc>
                <a:spcPct val="150000"/>
              </a:lnSpc>
              <a:buFont typeface="Wingdings" panose="05000000000000000000" pitchFamily="2" charset="2"/>
              <a:buChar char="Ø"/>
            </a:pPr>
            <a:r>
              <a:rPr lang="en-US" dirty="0"/>
              <a:t> Removal of hyperlinks or any HTML elements</a:t>
            </a:r>
          </a:p>
          <a:p>
            <a:pPr algn="just">
              <a:lnSpc>
                <a:spcPct val="150000"/>
              </a:lnSpc>
              <a:buFont typeface="Wingdings" panose="05000000000000000000" pitchFamily="2" charset="2"/>
              <a:buChar char="Ø"/>
            </a:pPr>
            <a:r>
              <a:rPr lang="en-US" dirty="0"/>
              <a:t> Removing numbers</a:t>
            </a:r>
          </a:p>
          <a:p>
            <a:pPr algn="just">
              <a:lnSpc>
                <a:spcPct val="150000"/>
              </a:lnSpc>
              <a:buFont typeface="Wingdings" panose="05000000000000000000" pitchFamily="2" charset="2"/>
              <a:buChar char="Ø"/>
            </a:pPr>
            <a:r>
              <a:rPr lang="en-US" dirty="0"/>
              <a:t> Removing punctuations</a:t>
            </a:r>
          </a:p>
        </p:txBody>
      </p:sp>
    </p:spTree>
    <p:extLst>
      <p:ext uri="{BB962C8B-B14F-4D97-AF65-F5344CB8AC3E}">
        <p14:creationId xmlns:p14="http://schemas.microsoft.com/office/powerpoint/2010/main" val="1538710294"/>
      </p:ext>
    </p:extLst>
  </p:cSld>
  <p:clrMapOvr>
    <a:masterClrMapping/>
  </p:clrMapOvr>
</p:sld>
</file>

<file path=ppt/theme/theme1.xml><?xml version="1.0" encoding="utf-8"?>
<a:theme xmlns:a="http://schemas.openxmlformats.org/drawingml/2006/main" name="Retrospect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2.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1202</Words>
  <Application>Microsoft Office PowerPoint</Application>
  <PresentationFormat>Widescreen</PresentationFormat>
  <Paragraphs>91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Consolas</vt:lpstr>
      <vt:lpstr>Verdana</vt:lpstr>
      <vt:lpstr>Wingdings</vt:lpstr>
      <vt:lpstr>RetrospectVTI</vt:lpstr>
      <vt:lpstr>Title Lorem Ipsum</vt:lpstr>
      <vt:lpstr>Problem Statement</vt:lpstr>
      <vt:lpstr>Twitter emoji Dataset</vt:lpstr>
      <vt:lpstr>Twitter emoji Dataset mapping</vt:lpstr>
      <vt:lpstr>EXPLORATORY DATA ANALYSIS</vt:lpstr>
      <vt:lpstr>FREQUENCY OF USE OF EMOJIS</vt:lpstr>
      <vt:lpstr>Histogram of Length of tweets</vt:lpstr>
      <vt:lpstr>TWEET PRE-PROCESSING</vt:lpstr>
      <vt:lpstr>CLEANING tweets</vt:lpstr>
      <vt:lpstr>CLEANING tweets</vt:lpstr>
      <vt:lpstr>Processing tweets</vt:lpstr>
      <vt:lpstr>REMOVING STOPWORDS AND LEMMATIZATION OF tweets</vt:lpstr>
      <vt:lpstr>Text feature extraction using COUNT Vectorization</vt:lpstr>
      <vt:lpstr>Text feature extraction using COUNT Vectorization</vt:lpstr>
      <vt:lpstr>TWEET EMOJI PREDICTION  USING MACHINE LEARNING</vt:lpstr>
      <vt:lpstr>EMOJI PREDICTION USING MACHINE LEARNING</vt:lpstr>
      <vt:lpstr>EMOJI PREDICTION USING MACHINE LEARNING</vt:lpstr>
      <vt:lpstr>EMOJI PREDICTION USING MACHINE LEARNING</vt:lpstr>
      <vt:lpstr>EMOJI PREDICTION USING MACHINE LEARNING</vt:lpstr>
      <vt:lpstr>EMOJI PREDICTION USING MACHINE LEARNING</vt:lpstr>
      <vt:lpstr>DEEP LEARNING APPROACH</vt:lpstr>
      <vt:lpstr>TWEET PREPROCESSING FOR DEEP LEARNING</vt:lpstr>
      <vt:lpstr>DEEP LEARNING USING LSTM</vt:lpstr>
      <vt:lpstr>DEEP LEARNING USING LSTM</vt:lpstr>
      <vt:lpstr>PowerPoint Presentation</vt:lpstr>
      <vt:lpstr>EMOJI PREDICTION USING DEEP LEARNING</vt:lpstr>
      <vt:lpstr>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Emoji Prediction</dc:title>
  <dc:creator/>
  <cp:lastModifiedBy/>
  <cp:revision>1</cp:revision>
  <dcterms:created xsi:type="dcterms:W3CDTF">2020-09-24T10:35:44Z</dcterms:created>
  <dcterms:modified xsi:type="dcterms:W3CDTF">2021-12-08T12:16:13Z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