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5bb00c6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5bb00c6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atividade relacionado ao tema, proponho que antecipadamente ao dia da nossa aula que ocorrerá a discussão sobre essa apresentação, você crie uma estrutura de tarefas como o modelo (AHT) para um “Empréstimo de livro na biblioteca”.</a:t>
            </a:r>
            <a:br>
              <a:rPr lang="en"/>
            </a:br>
            <a:r>
              <a:rPr lang="en"/>
              <a:t>Consulte os slides e os artigos relacionados como apoio. Você pode copiar e colar os elementos abaixo para montar sua estrutura, pois disponibilizarei em um arquivo .ppt junto ao pacote desta apresentação. Fique absolutamente a vontade em usar outra ferramenta, seja eletrônica ou mesmo seu caderno.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Preece, 2005 pg 252 / Barbosa, 2010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5bb00c6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5bb00c6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ed94cd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ed94cd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Estes são os livros e artigos que foram utilizados e consultados para este estudo.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ed94cd5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ed94cd5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 estes são os sites.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dd0aaf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dd0aaf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Pessoal…. Muito obrigada pela atenção. </a:t>
            </a:r>
            <a:r>
              <a:rPr lang="en">
                <a:solidFill>
                  <a:schemeClr val="dk1"/>
                </a:solidFill>
              </a:rPr>
              <a:t>Há muito conteúdo a ser explorado ainda, mas </a:t>
            </a:r>
            <a:r>
              <a:rPr lang="en"/>
              <a:t>e</a:t>
            </a:r>
            <a:r>
              <a:rPr lang="en"/>
              <a:t>spero que eu tenha conseguido passar um mínimo de conhecimento e que tenha sido de forma satisfatório neste time box.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 fico à </a:t>
            </a:r>
            <a:r>
              <a:rPr lang="en"/>
              <a:t>disposição</a:t>
            </a:r>
            <a:r>
              <a:rPr lang="en"/>
              <a:t> caso tenham alguma dúvida ou crítica sobre </a:t>
            </a:r>
            <a:r>
              <a:rPr lang="en"/>
              <a:t>conteúdo</a:t>
            </a:r>
            <a:r>
              <a:rPr lang="en"/>
              <a:t> apresentado.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grande abraço e até +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3.amazonaws.com/academia.edu.documents/1811022/molic-ihc2010.pdf?response-content-disposition=inline%3B%20filename%3DEstendendo_a_Linguagem_MoLIC_Para_O_Proj.pdf&amp;X-Amz-Algorithm=AWS4-HMAC-SHA256&amp;X-Amz-Credential=ASIATUSBJ6BAOJB3TGLA%2F20200528%2Fus-east-1%2Fs3%2Faws4_request&amp;X-Amz-Date=20200528T022126Z&amp;X-Amz-Expires=3600&amp;X-Amz-SignedHeaders=host&amp;X-Amz-Security-Token=IQoJb3JpZ2luX2VjEHEaCXVzLWVhc3QtMSJGMEQCIB7nbiVm82fx9ffG28mRhJ%2FWtXgk%2FL6W7GQ424%2F4RxrIAiBTrhPpHGdhGau8ecCmTrPib%2FjaEV628Q82wTYpZM2dfSq9AwjK%2F%2F%2F%2F%2F%2F%2F%2F%2F%2F8BEAAaDDI1MDMxODgxMTIwMCIMU3rmTwAQXno1h9WMKpEDNuEo3dDdMxBO0hZhxQtULILsHRmz%2BoLagSzLBIyEs0LnACSA8%2BcplbF%2Fy0BN5CkRWsGtC2i50ChEyU6wdIsD60igdrHxF74VJDdkOTvKrRkGZMRtE%2FxSw1eOaXNJO%2BQ%2BQ0H4KpIGLlmLkDaamKpUGwF3LI0cKZj8YxoWfrZTAvJmRBSqVSZnJxkdtoo%2BHhya67vuCYpY1%2FqoABXqrcdwSr6uixS20bEAwvuQCFf95PCAwNAJwS8WDc%2FhwgfOXhXVffjyowVfEKGxJWVvB2jCcvcwaEPETS16g0inl9RpiHyCNSUsiWa14UazsMk6MWI2zQwxtI1iy5EQh1dI9DBhPYOHaqzZI2JCKQryhCRwESOt4Gp6h7wkuCMwMJg4hZvdU%2By85uYhTdQvolppQPa6ZoRMUgf31b6GrdwdT9I4U0qH3USAhAhKud6hueN26mORK8oJCkh9TjqmgSoVxpqTLiZOHviwph97L270%2BJTOmRk3kkYsuBq9%2Fl3TGFKRBNQ6F3SExvcQA7K9O2rk0a0Xi10w05q89gU67AEQQLe1MjMsOJMq66FMwlJ8CVAfB3ifeATz7Z7wJ0yvD500UwcArM496sDWJypY%2BzrkaNw0jK2j%2FpidEdLIcTvEgmjCwTTWcTZnOinRkVUXt%2BVcnIM%2F58i3qisVI9nwndAV0F7HsJs8dSqBZZk5QeS28TV5u59RIuu6eNCxK5PUIn%2FMY%2B32OrGOZkuqmcCvs%2B5UexC60BIiVM317tU3kjEy6jpYT1LYr2yT4uZ%2BplngV24dUH689nMdRiGSw%2BUFe%2FekZD8aHyGVzgPAhuNKNoyRyNJY7k82Dg65bZTGhre1gS3JHlhomaaY70QJmA%3D%3D&amp;X-Amz-Signature=cac5499fc88a2876d4d20ef4e5ecd44f842ad0b4e452c41f5bf33c5b019f77e1" TargetMode="External"/><Relationship Id="rId4" Type="http://schemas.openxmlformats.org/officeDocument/2006/relationships/hyperlink" Target="https://www.irit.fr/~Marco.Winckler/publications/2004-IHC-tutorial.pdf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t.slideshare.net/efileno/modelos-conceituais-parte-1-presentation" TargetMode="External"/><Relationship Id="rId4" Type="http://schemas.openxmlformats.org/officeDocument/2006/relationships/hyperlink" Target="https://fatorinterativo.wordpress.com/2014/03/12/modelo-conceitual-parte-1/" TargetMode="External"/><Relationship Id="rId5" Type="http://schemas.openxmlformats.org/officeDocument/2006/relationships/hyperlink" Target="http://www.inf.puc-rio.br/~inf1403/docs/luciana2013_2/3WB-Aula20.pdf" TargetMode="External"/><Relationship Id="rId6" Type="http://schemas.openxmlformats.org/officeDocument/2006/relationships/hyperlink" Target="http://www.inf.puc-rio.br/~inf1403/docs/luciana2013_2/3WB-Aula23.pdf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8122" r="0" t="0"/>
          <a:stretch/>
        </p:blipFill>
        <p:spPr>
          <a:xfrm>
            <a:off x="-24429" y="0"/>
            <a:ext cx="313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2402" l="0" r="8366" t="0"/>
          <a:stretch/>
        </p:blipFill>
        <p:spPr>
          <a:xfrm>
            <a:off x="3732625" y="0"/>
            <a:ext cx="5411376" cy="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100" y="4215263"/>
            <a:ext cx="2190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4900" y="2794400"/>
            <a:ext cx="5793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Cristina Calegari Corrêa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Disciplina IHC – Interação Humano-Computador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Isabela Gasparini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 A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09600" y="1584000"/>
            <a:ext cx="5534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Atividade Proposta 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 IHC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Proposta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81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Antecipadamente a discussão do tema que ocorrerá no dia 09/06, crie uma estrutura de modelagem de tarefas (AHT) para um “</a:t>
            </a:r>
            <a:r>
              <a:rPr b="1" lang="en"/>
              <a:t>Empréstimo de um livro na biblioteca”</a:t>
            </a:r>
            <a:r>
              <a:rPr lang="en"/>
              <a:t>.</a:t>
            </a:r>
            <a:br>
              <a:rPr lang="en"/>
            </a:br>
            <a:r>
              <a:rPr lang="en"/>
              <a:t>Como apoio, copiar e colar os elementos abaixo: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194175" y="2911288"/>
            <a:ext cx="11757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</a:t>
            </a:r>
            <a:endParaRPr sz="12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6189800" y="3371588"/>
            <a:ext cx="1184450" cy="438881"/>
            <a:chOff x="1666325" y="3835200"/>
            <a:chExt cx="1184450" cy="438881"/>
          </a:xfrm>
        </p:grpSpPr>
        <p:sp>
          <p:nvSpPr>
            <p:cNvPr id="67" name="Google Shape;67;p14"/>
            <p:cNvSpPr/>
            <p:nvPr/>
          </p:nvSpPr>
          <p:spPr>
            <a:xfrm>
              <a:off x="1666325" y="3835200"/>
              <a:ext cx="1175700" cy="37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operação</a:t>
              </a:r>
              <a:endParaRPr sz="1200"/>
            </a:p>
          </p:txBody>
        </p:sp>
        <p:cxnSp>
          <p:nvCxnSpPr>
            <p:cNvPr id="68" name="Google Shape;68;p14"/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14"/>
          <p:cNvSpPr txBox="1"/>
          <p:nvPr/>
        </p:nvSpPr>
        <p:spPr>
          <a:xfrm>
            <a:off x="892850" y="297125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endParaRPr sz="800"/>
          </a:p>
        </p:txBody>
      </p:sp>
      <p:sp>
        <p:nvSpPr>
          <p:cNvPr id="70" name="Google Shape;70;p14"/>
          <p:cNvSpPr/>
          <p:nvPr/>
        </p:nvSpPr>
        <p:spPr>
          <a:xfrm>
            <a:off x="1234672" y="3353000"/>
            <a:ext cx="104700" cy="11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024550" y="3463414"/>
            <a:ext cx="11757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opcional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>
            <a:off x="4024550" y="2884164"/>
            <a:ext cx="104700" cy="114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855325" y="3226777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*</a:t>
            </a:r>
            <a:endParaRPr sz="3000"/>
          </a:p>
        </p:txBody>
      </p:sp>
      <p:sp>
        <p:nvSpPr>
          <p:cNvPr id="74" name="Google Shape;74;p14"/>
          <p:cNvSpPr txBox="1"/>
          <p:nvPr/>
        </p:nvSpPr>
        <p:spPr>
          <a:xfrm>
            <a:off x="4240125" y="3112752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Iterativa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892850" y="361584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1?</a:t>
            </a:r>
            <a:endParaRPr sz="800"/>
          </a:p>
        </p:txBody>
      </p:sp>
      <p:sp>
        <p:nvSpPr>
          <p:cNvPr id="76" name="Google Shape;76;p14"/>
          <p:cNvSpPr txBox="1"/>
          <p:nvPr/>
        </p:nvSpPr>
        <p:spPr>
          <a:xfrm>
            <a:off x="892850" y="3276050"/>
            <a:ext cx="443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77" name="Google Shape;77;p14"/>
          <p:cNvSpPr txBox="1"/>
          <p:nvPr/>
        </p:nvSpPr>
        <p:spPr>
          <a:xfrm>
            <a:off x="1488350" y="3607703"/>
            <a:ext cx="24219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Independente de ordem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488350" y="2914838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Sequencia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488350" y="3247838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240125" y="2834977"/>
            <a:ext cx="1175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Úbiqua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67350" y="4703625"/>
            <a:ext cx="3390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[Preece, 2005] [Barbosa, 2010] </a:t>
            </a:r>
            <a:endParaRPr sz="1200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4"/>
          <p:cNvCxnSpPr/>
          <p:nvPr/>
        </p:nvCxnSpPr>
        <p:spPr>
          <a:xfrm>
            <a:off x="3494150" y="791225"/>
            <a:ext cx="54444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Proposta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 a atividade aqui!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645675" y="1712625"/>
            <a:ext cx="11757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</a:t>
            </a:r>
            <a:endParaRPr sz="120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1984175" y="3212275"/>
            <a:ext cx="1184450" cy="438881"/>
            <a:chOff x="1666325" y="3835200"/>
            <a:chExt cx="1184450" cy="438881"/>
          </a:xfrm>
        </p:grpSpPr>
        <p:sp>
          <p:nvSpPr>
            <p:cNvPr id="91" name="Google Shape;91;p15"/>
            <p:cNvSpPr/>
            <p:nvPr/>
          </p:nvSpPr>
          <p:spPr>
            <a:xfrm>
              <a:off x="1666325" y="3835200"/>
              <a:ext cx="1175700" cy="378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operação</a:t>
              </a:r>
              <a:endParaRPr sz="1200"/>
            </a:p>
          </p:txBody>
        </p:sp>
        <p:cxnSp>
          <p:nvCxnSpPr>
            <p:cNvPr id="92" name="Google Shape;92;p15"/>
            <p:cNvCxnSpPr/>
            <p:nvPr/>
          </p:nvCxnSpPr>
          <p:spPr>
            <a:xfrm>
              <a:off x="1685575" y="4274081"/>
              <a:ext cx="1165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" name="Google Shape;93;p15"/>
          <p:cNvSpPr/>
          <p:nvPr/>
        </p:nvSpPr>
        <p:spPr>
          <a:xfrm>
            <a:off x="1988550" y="2573850"/>
            <a:ext cx="11757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</a:t>
            </a:r>
            <a:endParaRPr sz="1200"/>
          </a:p>
        </p:txBody>
      </p:sp>
      <p:sp>
        <p:nvSpPr>
          <p:cNvPr id="94" name="Google Shape;94;p15"/>
          <p:cNvSpPr/>
          <p:nvPr/>
        </p:nvSpPr>
        <p:spPr>
          <a:xfrm>
            <a:off x="3645675" y="2573838"/>
            <a:ext cx="1175700" cy="3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objetivo</a:t>
            </a:r>
            <a:endParaRPr sz="1200"/>
          </a:p>
        </p:txBody>
      </p:sp>
      <p:cxnSp>
        <p:nvCxnSpPr>
          <p:cNvPr id="95" name="Google Shape;95;p15"/>
          <p:cNvCxnSpPr>
            <a:stCxn id="89" idx="2"/>
            <a:endCxn id="94" idx="0"/>
          </p:cNvCxnSpPr>
          <p:nvPr/>
        </p:nvCxnSpPr>
        <p:spPr>
          <a:xfrm>
            <a:off x="4233525" y="2091525"/>
            <a:ext cx="0" cy="48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89" idx="2"/>
            <a:endCxn id="93" idx="0"/>
          </p:cNvCxnSpPr>
          <p:nvPr/>
        </p:nvCxnSpPr>
        <p:spPr>
          <a:xfrm rot="5400000">
            <a:off x="3163725" y="1504125"/>
            <a:ext cx="482400" cy="1657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stCxn id="93" idx="2"/>
            <a:endCxn id="91" idx="0"/>
          </p:cNvCxnSpPr>
          <p:nvPr/>
        </p:nvCxnSpPr>
        <p:spPr>
          <a:xfrm rot="5400000">
            <a:off x="2444400" y="3080250"/>
            <a:ext cx="259500" cy="4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7350" y="4703625"/>
            <a:ext cx="3390000" cy="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[Preece, 2005] [Barbosa, 2010] </a:t>
            </a:r>
            <a:endParaRPr sz="12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5"/>
          <p:cNvCxnSpPr/>
          <p:nvPr/>
        </p:nvCxnSpPr>
        <p:spPr>
          <a:xfrm>
            <a:off x="4361600" y="791225"/>
            <a:ext cx="45771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7291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Livros: 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Barbosa, Simone, and Bruno Silva. Interação humano-computador. Elsevier Brasil, 2010.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Preece, Jenny, Yvonne Rogers, and Helen Sharp. Design de interação. bookman, 2005.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Rogers, Yvonne, Helen Sharp, and Jennifer Preece. Design de Interação. Bookman Editora, 2013.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Sharp, H., J. Preece, and Y. Rogers. "Interaction Design-beyond human-computer interaction 5th, 636. isbn: 978-1-119-54725-9." (2019)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Artigos: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Sangiorgi, Ugo Braga, and Simone Diniz Junqueira Barbosa. "Estendendo a linguagem MoLIC para o projeto conjunto de interação e interface." IHC. 2010. (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link</a:t>
            </a:r>
            <a:r>
              <a:rPr lang="en" sz="1200"/>
              <a:t>)</a:t>
            </a:r>
            <a:endParaRPr sz="12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Winckler, Marco AA, and Marcelo Soares Pimenta. "Análise e modelagem de tarefas." Congresso Brasileiro de Fatores Humanos em Sistemas Computacionais. 2004.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 sz="1200"/>
              <a:t>)</a:t>
            </a:r>
            <a:endParaRPr sz="12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2431250" y="791225"/>
            <a:ext cx="65076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7291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Sites: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Filene, Érico Fernandes. 2008. Modelos Conceituais. LinkedIn SlideShare. Disponível em: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https://pt.slideshare.net/efileno/modelos-conceituais-parte-1-presentation</a:t>
            </a:r>
            <a:r>
              <a:rPr lang="en" sz="1200"/>
              <a:t>. Acesso em: 28/05/2020.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Silva, Deivith. 2014. Modelo Conceitual?. Fator Interativo. Disponível em: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https://fatorinterativo.wordpress.com/2014/03/12/modelo-conceitual-parte-1/</a:t>
            </a:r>
            <a:r>
              <a:rPr lang="en" sz="1200"/>
              <a:t>. Acesso em: 28/05/2020.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PUC RIO. 2013. Modelos de Tarefa. Departamento de Informática PUC RIO. Disponível em: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http://www.inf.puc-rio.br/~inf1403/docs/luciana2013_2/3WB-Aula20.pdf</a:t>
            </a:r>
            <a:r>
              <a:rPr lang="en" sz="1200"/>
              <a:t>. Acesso em: 28/05/2020.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Salgado, Luciana. Modelo de Interação (revisão) Design de IHC Da interação para o Design da Interface. Departamento de Informática PUC RIO. Disponível em: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http://www.inf.puc-rio.br/~inf1403/docs/luciana2013_2/3WB-Aula23.pdf</a:t>
            </a:r>
            <a:r>
              <a:rPr lang="en" sz="1200"/>
              <a:t>. Acesso em: 28/05/2020.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2525" y="4826563"/>
            <a:ext cx="79611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2431250" y="791225"/>
            <a:ext cx="6507600" cy="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8122" r="0" t="0"/>
          <a:stretch/>
        </p:blipFill>
        <p:spPr>
          <a:xfrm>
            <a:off x="-24429" y="0"/>
            <a:ext cx="31393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22402" l="0" r="8366" t="0"/>
          <a:stretch/>
        </p:blipFill>
        <p:spPr>
          <a:xfrm>
            <a:off x="3732625" y="0"/>
            <a:ext cx="5411376" cy="7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100" y="4215263"/>
            <a:ext cx="2190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3114900" y="2794400"/>
            <a:ext cx="5793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 disposição,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Cristina Calegari Corrêa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anacristina.calegari@gmail.com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33265" y="1583990"/>
            <a:ext cx="4483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Obrigada ;)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