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9" r:id="rId6"/>
    <p:sldId id="258" r:id="rId7"/>
    <p:sldId id="260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01"/>
    <a:srgbClr val="5798D4"/>
    <a:srgbClr val="A6A6A6"/>
    <a:srgbClr val="000000"/>
    <a:srgbClr val="00BC16"/>
    <a:srgbClr val="0DFF2A"/>
    <a:srgbClr val="696969"/>
    <a:srgbClr val="F3F2ED"/>
    <a:srgbClr val="F9F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nilo\OneDrive%20-%20ArcelorMittal\R&amp;D\Cilindros\02%20CVC\08%20Base%20de%20Dados\19.10.24%20Perfil%20Cilindros%20de%20Encosto\4%20Cadeiras%20-%20Perfil%20Inici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nilo\OneDrive%20-%20ArcelorMittal\R&amp;D\Cilindros\02%20CVC\08%20Base%20de%20Dados\19.10.24%20Perfil%20Cilindros%20de%20Encosto\4%20Cadeiras%20-%20Perfil%20Inici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'1E11003B 20-10-19'!$A$2:$A$72</c:f>
              <c:numCache>
                <c:formatCode>General</c:formatCode>
                <c:ptCount val="71"/>
                <c:pt idx="0">
                  <c:v>0.83662029999999998</c:v>
                </c:pt>
                <c:pt idx="1">
                  <c:v>0.79952239999999997</c:v>
                </c:pt>
                <c:pt idx="2">
                  <c:v>0.76395029999999997</c:v>
                </c:pt>
                <c:pt idx="3">
                  <c:v>0.72068690000000002</c:v>
                </c:pt>
                <c:pt idx="4">
                  <c:v>0.69522379999999995</c:v>
                </c:pt>
                <c:pt idx="5">
                  <c:v>0.67020420000000003</c:v>
                </c:pt>
                <c:pt idx="6">
                  <c:v>0.6407022</c:v>
                </c:pt>
                <c:pt idx="7">
                  <c:v>0.6218863</c:v>
                </c:pt>
                <c:pt idx="8">
                  <c:v>0.60665610000000003</c:v>
                </c:pt>
                <c:pt idx="9">
                  <c:v>0.57111259999999997</c:v>
                </c:pt>
                <c:pt idx="10">
                  <c:v>0.50537109999999996</c:v>
                </c:pt>
                <c:pt idx="11">
                  <c:v>0.42897220000000003</c:v>
                </c:pt>
                <c:pt idx="12">
                  <c:v>0.36180499999999999</c:v>
                </c:pt>
                <c:pt idx="13">
                  <c:v>0.3057337</c:v>
                </c:pt>
                <c:pt idx="14">
                  <c:v>0.26590350000000001</c:v>
                </c:pt>
                <c:pt idx="15">
                  <c:v>0.22681709999999999</c:v>
                </c:pt>
                <c:pt idx="16">
                  <c:v>0.18680099999999999</c:v>
                </c:pt>
                <c:pt idx="17">
                  <c:v>0.1599264</c:v>
                </c:pt>
                <c:pt idx="18">
                  <c:v>0.13706209999999999</c:v>
                </c:pt>
                <c:pt idx="19">
                  <c:v>0.11991499999999999</c:v>
                </c:pt>
                <c:pt idx="20">
                  <c:v>0.11031630000000001</c:v>
                </c:pt>
                <c:pt idx="21">
                  <c:v>9.9563600000000002E-2</c:v>
                </c:pt>
                <c:pt idx="22">
                  <c:v>9.0746880000000002E-2</c:v>
                </c:pt>
                <c:pt idx="23">
                  <c:v>8.4724430000000003E-2</c:v>
                </c:pt>
                <c:pt idx="24">
                  <c:v>8.4953310000000004E-2</c:v>
                </c:pt>
                <c:pt idx="25">
                  <c:v>8.9178090000000002E-2</c:v>
                </c:pt>
                <c:pt idx="26">
                  <c:v>9.6678730000000004E-2</c:v>
                </c:pt>
                <c:pt idx="27">
                  <c:v>0.1055717</c:v>
                </c:pt>
                <c:pt idx="28">
                  <c:v>0.118432</c:v>
                </c:pt>
                <c:pt idx="29">
                  <c:v>0.1336193</c:v>
                </c:pt>
                <c:pt idx="30">
                  <c:v>0.14696119999999999</c:v>
                </c:pt>
                <c:pt idx="31">
                  <c:v>0.16754150000000001</c:v>
                </c:pt>
                <c:pt idx="32">
                  <c:v>0.19112589999999999</c:v>
                </c:pt>
                <c:pt idx="33">
                  <c:v>0.21687509999999999</c:v>
                </c:pt>
                <c:pt idx="34">
                  <c:v>0.2476978</c:v>
                </c:pt>
                <c:pt idx="35">
                  <c:v>0.27889249999999999</c:v>
                </c:pt>
                <c:pt idx="36">
                  <c:v>0.31503199999999998</c:v>
                </c:pt>
                <c:pt idx="37">
                  <c:v>0.35271170000000002</c:v>
                </c:pt>
                <c:pt idx="38">
                  <c:v>0.39480209999999999</c:v>
                </c:pt>
                <c:pt idx="39">
                  <c:v>0.4303169</c:v>
                </c:pt>
                <c:pt idx="40">
                  <c:v>0.44211859999999997</c:v>
                </c:pt>
                <c:pt idx="41">
                  <c:v>0.437417</c:v>
                </c:pt>
                <c:pt idx="42">
                  <c:v>0.42428490000000002</c:v>
                </c:pt>
                <c:pt idx="43">
                  <c:v>0.4205179</c:v>
                </c:pt>
                <c:pt idx="44">
                  <c:v>0.41981220000000002</c:v>
                </c:pt>
                <c:pt idx="45">
                  <c:v>0.42593959999999997</c:v>
                </c:pt>
                <c:pt idx="46">
                  <c:v>0.43457980000000002</c:v>
                </c:pt>
                <c:pt idx="47">
                  <c:v>0.43830390000000002</c:v>
                </c:pt>
                <c:pt idx="48">
                  <c:v>0.44370169999999998</c:v>
                </c:pt>
                <c:pt idx="49">
                  <c:v>0.44943329999999998</c:v>
                </c:pt>
                <c:pt idx="50">
                  <c:v>0.45901779999999998</c:v>
                </c:pt>
                <c:pt idx="51">
                  <c:v>0.4705763</c:v>
                </c:pt>
                <c:pt idx="52">
                  <c:v>0.4763269</c:v>
                </c:pt>
                <c:pt idx="53">
                  <c:v>0.48260209999999998</c:v>
                </c:pt>
                <c:pt idx="54">
                  <c:v>0.48225879999999999</c:v>
                </c:pt>
                <c:pt idx="55">
                  <c:v>0.48612119999999998</c:v>
                </c:pt>
                <c:pt idx="56">
                  <c:v>0.47920230000000003</c:v>
                </c:pt>
                <c:pt idx="57">
                  <c:v>0.47657490000000002</c:v>
                </c:pt>
                <c:pt idx="58">
                  <c:v>0.4726648</c:v>
                </c:pt>
                <c:pt idx="59">
                  <c:v>0.4733562</c:v>
                </c:pt>
                <c:pt idx="60">
                  <c:v>0.46095370000000002</c:v>
                </c:pt>
                <c:pt idx="61">
                  <c:v>0.43673519999999999</c:v>
                </c:pt>
                <c:pt idx="62">
                  <c:v>0.40834900000000002</c:v>
                </c:pt>
                <c:pt idx="63">
                  <c:v>0.38021090000000002</c:v>
                </c:pt>
                <c:pt idx="64">
                  <c:v>0.34937859999999998</c:v>
                </c:pt>
                <c:pt idx="65">
                  <c:v>0.31236170000000002</c:v>
                </c:pt>
                <c:pt idx="66">
                  <c:v>0.27493000000000001</c:v>
                </c:pt>
                <c:pt idx="67">
                  <c:v>0.22550580000000001</c:v>
                </c:pt>
                <c:pt idx="68">
                  <c:v>0.16610150000000001</c:v>
                </c:pt>
                <c:pt idx="69">
                  <c:v>0.1033592</c:v>
                </c:pt>
                <c:pt idx="70">
                  <c:v>2.6593209999999999E-2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AE-4CEB-BDC8-769E95BA0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586136"/>
        <c:axId val="302588096"/>
      </c:lineChart>
      <c:catAx>
        <c:axId val="302586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588096"/>
        <c:crosses val="autoZero"/>
        <c:auto val="1"/>
        <c:lblAlgn val="ctr"/>
        <c:lblOffset val="100"/>
        <c:noMultiLvlLbl val="0"/>
      </c:catAx>
      <c:valAx>
        <c:axId val="302588096"/>
        <c:scaling>
          <c:orientation val="minMax"/>
          <c:max val="1.2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2586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'Perfil Teorico'!$B$2:$B$192</c:f>
              <c:numCache>
                <c:formatCode>General</c:formatCode>
                <c:ptCount val="191"/>
                <c:pt idx="0">
                  <c:v>0.99937319999999996</c:v>
                </c:pt>
                <c:pt idx="1">
                  <c:v>0.97460950000000002</c:v>
                </c:pt>
                <c:pt idx="2">
                  <c:v>0.95048809999999995</c:v>
                </c:pt>
                <c:pt idx="3">
                  <c:v>0.92700179999999999</c:v>
                </c:pt>
                <c:pt idx="4">
                  <c:v>0.90414340000000004</c:v>
                </c:pt>
                <c:pt idx="5">
                  <c:v>0.88190559999999996</c:v>
                </c:pt>
                <c:pt idx="6">
                  <c:v>0.86028130000000003</c:v>
                </c:pt>
                <c:pt idx="7">
                  <c:v>0.83926330000000005</c:v>
                </c:pt>
                <c:pt idx="8">
                  <c:v>0.81884429999999997</c:v>
                </c:pt>
                <c:pt idx="9">
                  <c:v>0.79901699999999998</c:v>
                </c:pt>
                <c:pt idx="10">
                  <c:v>0.77977439999999998</c:v>
                </c:pt>
                <c:pt idx="11">
                  <c:v>0.76110909999999998</c:v>
                </c:pt>
                <c:pt idx="12">
                  <c:v>0.74301399999999995</c:v>
                </c:pt>
                <c:pt idx="13">
                  <c:v>0.72548179999999995</c:v>
                </c:pt>
                <c:pt idx="14">
                  <c:v>0.70850539999999995</c:v>
                </c:pt>
                <c:pt idx="15">
                  <c:v>0.69207739999999995</c:v>
                </c:pt>
                <c:pt idx="16">
                  <c:v>0.67619070000000003</c:v>
                </c:pt>
                <c:pt idx="17">
                  <c:v>0.66083809999999998</c:v>
                </c:pt>
                <c:pt idx="18">
                  <c:v>0.64601229999999998</c:v>
                </c:pt>
                <c:pt idx="19">
                  <c:v>0.6317062</c:v>
                </c:pt>
                <c:pt idx="20">
                  <c:v>0.61791240000000003</c:v>
                </c:pt>
                <c:pt idx="21">
                  <c:v>0.60462389999999999</c:v>
                </c:pt>
                <c:pt idx="22">
                  <c:v>0.59183339999999995</c:v>
                </c:pt>
                <c:pt idx="23">
                  <c:v>0.57953359999999998</c:v>
                </c:pt>
                <c:pt idx="24">
                  <c:v>0.56771729999999998</c:v>
                </c:pt>
                <c:pt idx="25">
                  <c:v>0.55637740000000002</c:v>
                </c:pt>
                <c:pt idx="26">
                  <c:v>0.54550659999999995</c:v>
                </c:pt>
                <c:pt idx="27">
                  <c:v>0.53509770000000001</c:v>
                </c:pt>
                <c:pt idx="28">
                  <c:v>0.52514349999999999</c:v>
                </c:pt>
                <c:pt idx="29">
                  <c:v>0.51563669999999995</c:v>
                </c:pt>
                <c:pt idx="30">
                  <c:v>0.50657019999999997</c:v>
                </c:pt>
                <c:pt idx="31">
                  <c:v>0.49793670000000001</c:v>
                </c:pt>
                <c:pt idx="32">
                  <c:v>0.48972900000000003</c:v>
                </c:pt>
                <c:pt idx="33">
                  <c:v>0.48193989999999998</c:v>
                </c:pt>
                <c:pt idx="34">
                  <c:v>0.47456219999999999</c:v>
                </c:pt>
                <c:pt idx="35">
                  <c:v>0.46758870000000002</c:v>
                </c:pt>
                <c:pt idx="36">
                  <c:v>0.46101199999999998</c:v>
                </c:pt>
                <c:pt idx="37">
                  <c:v>0.45482509999999998</c:v>
                </c:pt>
                <c:pt idx="38">
                  <c:v>0.44902069999999999</c:v>
                </c:pt>
                <c:pt idx="39">
                  <c:v>0.44359159999999997</c:v>
                </c:pt>
                <c:pt idx="40">
                  <c:v>0.43853059999999999</c:v>
                </c:pt>
                <c:pt idx="41">
                  <c:v>0.4338304</c:v>
                </c:pt>
                <c:pt idx="42">
                  <c:v>0.42948389999999997</c:v>
                </c:pt>
                <c:pt idx="43">
                  <c:v>0.42548380000000002</c:v>
                </c:pt>
                <c:pt idx="44">
                  <c:v>0.4218229</c:v>
                </c:pt>
                <c:pt idx="45">
                  <c:v>0.41849399999999998</c:v>
                </c:pt>
                <c:pt idx="46">
                  <c:v>0.41548980000000002</c:v>
                </c:pt>
                <c:pt idx="47">
                  <c:v>0.41280319999999998</c:v>
                </c:pt>
                <c:pt idx="48">
                  <c:v>0.41042689999999998</c:v>
                </c:pt>
                <c:pt idx="49">
                  <c:v>0.40835379999999999</c:v>
                </c:pt>
                <c:pt idx="50">
                  <c:v>0.40657650000000001</c:v>
                </c:pt>
                <c:pt idx="51">
                  <c:v>0.405088</c:v>
                </c:pt>
                <c:pt idx="52">
                  <c:v>0.40388089999999999</c:v>
                </c:pt>
                <c:pt idx="53">
                  <c:v>0.40294799999999997</c:v>
                </c:pt>
                <c:pt idx="54">
                  <c:v>0.40228219999999998</c:v>
                </c:pt>
                <c:pt idx="55">
                  <c:v>0.40187620000000002</c:v>
                </c:pt>
                <c:pt idx="56">
                  <c:v>0.40172279999999999</c:v>
                </c:pt>
                <c:pt idx="57">
                  <c:v>0.40181480000000003</c:v>
                </c:pt>
                <c:pt idx="58">
                  <c:v>0.40214490000000003</c:v>
                </c:pt>
                <c:pt idx="59">
                  <c:v>0.40270600000000001</c:v>
                </c:pt>
                <c:pt idx="60">
                  <c:v>0.40349089999999999</c:v>
                </c:pt>
                <c:pt idx="61">
                  <c:v>0.40449220000000002</c:v>
                </c:pt>
                <c:pt idx="62">
                  <c:v>0.40570279999999997</c:v>
                </c:pt>
                <c:pt idx="63">
                  <c:v>0.40711550000000002</c:v>
                </c:pt>
                <c:pt idx="64">
                  <c:v>0.40872310000000001</c:v>
                </c:pt>
                <c:pt idx="65">
                  <c:v>0.4105183</c:v>
                </c:pt>
                <c:pt idx="66">
                  <c:v>0.41249400000000003</c:v>
                </c:pt>
                <c:pt idx="67">
                  <c:v>0.41464279999999998</c:v>
                </c:pt>
                <c:pt idx="68">
                  <c:v>0.41695769999999999</c:v>
                </c:pt>
                <c:pt idx="69">
                  <c:v>0.41943130000000001</c:v>
                </c:pt>
                <c:pt idx="70">
                  <c:v>0.4220565</c:v>
                </c:pt>
                <c:pt idx="71">
                  <c:v>0.42482599999999998</c:v>
                </c:pt>
                <c:pt idx="72">
                  <c:v>0.42773270000000002</c:v>
                </c:pt>
                <c:pt idx="73">
                  <c:v>0.43076920000000002</c:v>
                </c:pt>
                <c:pt idx="74">
                  <c:v>0.43392849999999999</c:v>
                </c:pt>
                <c:pt idx="75">
                  <c:v>0.43720320000000001</c:v>
                </c:pt>
                <c:pt idx="76">
                  <c:v>0.44058619999999998</c:v>
                </c:pt>
                <c:pt idx="77">
                  <c:v>0.44407020000000003</c:v>
                </c:pt>
                <c:pt idx="78">
                  <c:v>0.44764809999999999</c:v>
                </c:pt>
                <c:pt idx="79">
                  <c:v>0.45131250000000001</c:v>
                </c:pt>
                <c:pt idx="80">
                  <c:v>0.45505640000000003</c:v>
                </c:pt>
                <c:pt idx="81">
                  <c:v>0.45887240000000001</c:v>
                </c:pt>
                <c:pt idx="82">
                  <c:v>0.46275329999999998</c:v>
                </c:pt>
                <c:pt idx="83">
                  <c:v>0.466692</c:v>
                </c:pt>
                <c:pt idx="84">
                  <c:v>0.47068120000000002</c:v>
                </c:pt>
                <c:pt idx="85">
                  <c:v>0.47471380000000002</c:v>
                </c:pt>
                <c:pt idx="86">
                  <c:v>0.4787824</c:v>
                </c:pt>
                <c:pt idx="87">
                  <c:v>0.48287980000000003</c:v>
                </c:pt>
                <c:pt idx="88">
                  <c:v>0.48699900000000002</c:v>
                </c:pt>
                <c:pt idx="89">
                  <c:v>0.49113250000000003</c:v>
                </c:pt>
                <c:pt idx="90">
                  <c:v>0.49527330000000003</c:v>
                </c:pt>
                <c:pt idx="91">
                  <c:v>0.49941410000000003</c:v>
                </c:pt>
                <c:pt idx="92">
                  <c:v>0.50354770000000004</c:v>
                </c:pt>
                <c:pt idx="93">
                  <c:v>0.50766679999999997</c:v>
                </c:pt>
                <c:pt idx="94">
                  <c:v>0.51176429999999995</c:v>
                </c:pt>
                <c:pt idx="95">
                  <c:v>0.51583290000000004</c:v>
                </c:pt>
                <c:pt idx="96">
                  <c:v>0.51986540000000003</c:v>
                </c:pt>
                <c:pt idx="97">
                  <c:v>0.52385459999999995</c:v>
                </c:pt>
                <c:pt idx="98">
                  <c:v>0.52779330000000002</c:v>
                </c:pt>
                <c:pt idx="99">
                  <c:v>0.53167430000000004</c:v>
                </c:pt>
                <c:pt idx="100">
                  <c:v>0.53549029999999997</c:v>
                </c:pt>
                <c:pt idx="101">
                  <c:v>0.53923410000000005</c:v>
                </c:pt>
                <c:pt idx="102">
                  <c:v>0.54289860000000001</c:v>
                </c:pt>
                <c:pt idx="103">
                  <c:v>0.54647639999999997</c:v>
                </c:pt>
                <c:pt idx="104">
                  <c:v>0.54996040000000002</c:v>
                </c:pt>
                <c:pt idx="105">
                  <c:v>0.55334340000000004</c:v>
                </c:pt>
                <c:pt idx="106">
                  <c:v>0.5566181</c:v>
                </c:pt>
                <c:pt idx="107">
                  <c:v>0.55977739999999998</c:v>
                </c:pt>
                <c:pt idx="108">
                  <c:v>0.56281389999999998</c:v>
                </c:pt>
                <c:pt idx="109">
                  <c:v>0.56572060000000002</c:v>
                </c:pt>
                <c:pt idx="110">
                  <c:v>0.5684901</c:v>
                </c:pt>
                <c:pt idx="111">
                  <c:v>0.57111529999999999</c:v>
                </c:pt>
                <c:pt idx="112">
                  <c:v>0.57358889999999996</c:v>
                </c:pt>
                <c:pt idx="113">
                  <c:v>0.57590379999999997</c:v>
                </c:pt>
                <c:pt idx="114">
                  <c:v>0.57805269999999997</c:v>
                </c:pt>
                <c:pt idx="115">
                  <c:v>0.58002830000000005</c:v>
                </c:pt>
                <c:pt idx="116">
                  <c:v>0.58182350000000005</c:v>
                </c:pt>
                <c:pt idx="117">
                  <c:v>0.58343109999999998</c:v>
                </c:pt>
                <c:pt idx="118">
                  <c:v>0.58484380000000002</c:v>
                </c:pt>
                <c:pt idx="119">
                  <c:v>0.58605439999999998</c:v>
                </c:pt>
                <c:pt idx="120">
                  <c:v>0.58705580000000002</c:v>
                </c:pt>
                <c:pt idx="121">
                  <c:v>0.58784060000000005</c:v>
                </c:pt>
                <c:pt idx="122">
                  <c:v>0.58840170000000003</c:v>
                </c:pt>
                <c:pt idx="123">
                  <c:v>0.58873180000000003</c:v>
                </c:pt>
                <c:pt idx="124">
                  <c:v>0.58882380000000001</c:v>
                </c:pt>
                <c:pt idx="125">
                  <c:v>0.58867040000000004</c:v>
                </c:pt>
                <c:pt idx="126">
                  <c:v>0.58826440000000002</c:v>
                </c:pt>
                <c:pt idx="127">
                  <c:v>0.58759859999999997</c:v>
                </c:pt>
                <c:pt idx="128">
                  <c:v>0.58666580000000002</c:v>
                </c:pt>
                <c:pt idx="129">
                  <c:v>0.5854587</c:v>
                </c:pt>
                <c:pt idx="130">
                  <c:v>0.58397010000000005</c:v>
                </c:pt>
                <c:pt idx="131">
                  <c:v>0.58219290000000001</c:v>
                </c:pt>
                <c:pt idx="132">
                  <c:v>0.58011970000000002</c:v>
                </c:pt>
                <c:pt idx="133">
                  <c:v>0.57774349999999997</c:v>
                </c:pt>
                <c:pt idx="134">
                  <c:v>0.57505689999999998</c:v>
                </c:pt>
                <c:pt idx="135">
                  <c:v>0.57205269999999997</c:v>
                </c:pt>
                <c:pt idx="136">
                  <c:v>0.5687238</c:v>
                </c:pt>
                <c:pt idx="137">
                  <c:v>0.56506290000000003</c:v>
                </c:pt>
                <c:pt idx="138">
                  <c:v>0.56106279999999997</c:v>
                </c:pt>
                <c:pt idx="139">
                  <c:v>0.55671619999999999</c:v>
                </c:pt>
                <c:pt idx="140">
                  <c:v>0.55201610000000001</c:v>
                </c:pt>
                <c:pt idx="141">
                  <c:v>0.54695499999999997</c:v>
                </c:pt>
                <c:pt idx="142">
                  <c:v>0.5415259</c:v>
                </c:pt>
                <c:pt idx="143">
                  <c:v>0.53572149999999996</c:v>
                </c:pt>
                <c:pt idx="144">
                  <c:v>0.52953459999999997</c:v>
                </c:pt>
                <c:pt idx="145">
                  <c:v>0.52295800000000003</c:v>
                </c:pt>
                <c:pt idx="146">
                  <c:v>0.51598449999999996</c:v>
                </c:pt>
                <c:pt idx="147">
                  <c:v>0.50860669999999997</c:v>
                </c:pt>
                <c:pt idx="148">
                  <c:v>0.50081770000000003</c:v>
                </c:pt>
                <c:pt idx="149">
                  <c:v>0.49260999999999999</c:v>
                </c:pt>
                <c:pt idx="150">
                  <c:v>0.48397649999999998</c:v>
                </c:pt>
                <c:pt idx="151">
                  <c:v>0.47491</c:v>
                </c:pt>
                <c:pt idx="152">
                  <c:v>0.46540320000000002</c:v>
                </c:pt>
                <c:pt idx="153">
                  <c:v>0.45544899999999999</c:v>
                </c:pt>
                <c:pt idx="154">
                  <c:v>0.44504009999999999</c:v>
                </c:pt>
                <c:pt idx="155">
                  <c:v>0.43416929999999998</c:v>
                </c:pt>
                <c:pt idx="156">
                  <c:v>0.42282940000000002</c:v>
                </c:pt>
                <c:pt idx="157">
                  <c:v>0.41101310000000002</c:v>
                </c:pt>
                <c:pt idx="158">
                  <c:v>0.39871329999999999</c:v>
                </c:pt>
                <c:pt idx="159">
                  <c:v>0.38592280000000001</c:v>
                </c:pt>
                <c:pt idx="160">
                  <c:v>0.37263429999999997</c:v>
                </c:pt>
                <c:pt idx="161">
                  <c:v>0.35884060000000001</c:v>
                </c:pt>
                <c:pt idx="162">
                  <c:v>0.34453440000000002</c:v>
                </c:pt>
                <c:pt idx="163">
                  <c:v>0.32970860000000002</c:v>
                </c:pt>
                <c:pt idx="164">
                  <c:v>0.31435600000000002</c:v>
                </c:pt>
                <c:pt idx="165">
                  <c:v>0.29846929999999999</c:v>
                </c:pt>
                <c:pt idx="166">
                  <c:v>0.2820414</c:v>
                </c:pt>
                <c:pt idx="167">
                  <c:v>0.26506489999999999</c:v>
                </c:pt>
                <c:pt idx="168">
                  <c:v>0.24753269999999999</c:v>
                </c:pt>
                <c:pt idx="169">
                  <c:v>0.22943759999999999</c:v>
                </c:pt>
                <c:pt idx="170">
                  <c:v>0.2107724</c:v>
                </c:pt>
                <c:pt idx="171">
                  <c:v>0.1915297</c:v>
                </c:pt>
                <c:pt idx="172">
                  <c:v>0.17170250000000001</c:v>
                </c:pt>
                <c:pt idx="173">
                  <c:v>0.15128349999999999</c:v>
                </c:pt>
                <c:pt idx="174">
                  <c:v>0.1302654</c:v>
                </c:pt>
                <c:pt idx="175">
                  <c:v>0.10864119999999999</c:v>
                </c:pt>
                <c:pt idx="176">
                  <c:v>8.6403419999999995E-2</c:v>
                </c:pt>
                <c:pt idx="177">
                  <c:v>6.3545009999999999E-2</c:v>
                </c:pt>
                <c:pt idx="178">
                  <c:v>4.0058719999999999E-2</c:v>
                </c:pt>
                <c:pt idx="179">
                  <c:v>1.5937320000000001E-2</c:v>
                </c:pt>
                <c:pt idx="180">
                  <c:v>-8.8263950000000008E-3</c:v>
                </c:pt>
                <c:pt idx="181">
                  <c:v>-3.4239650000000003E-2</c:v>
                </c:pt>
                <c:pt idx="182">
                  <c:v>-6.0309670000000003E-2</c:v>
                </c:pt>
                <c:pt idx="183">
                  <c:v>-8.7043659999999995E-2</c:v>
                </c:pt>
                <c:pt idx="184">
                  <c:v>-0.1144488</c:v>
                </c:pt>
                <c:pt idx="185">
                  <c:v>-0.1425324</c:v>
                </c:pt>
                <c:pt idx="186">
                  <c:v>-0.1713016</c:v>
                </c:pt>
                <c:pt idx="187">
                  <c:v>-0.20076369999999999</c:v>
                </c:pt>
                <c:pt idx="188">
                  <c:v>-0.23092579999999999</c:v>
                </c:pt>
                <c:pt idx="189">
                  <c:v>-0.26179520000000001</c:v>
                </c:pt>
                <c:pt idx="190">
                  <c:v>-0.2933791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E-4C25-965B-EDBBEB81C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2580648"/>
        <c:axId val="302583000"/>
      </c:lineChart>
      <c:catAx>
        <c:axId val="302580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583000"/>
        <c:crosses val="autoZero"/>
        <c:auto val="1"/>
        <c:lblAlgn val="ctr"/>
        <c:lblOffset val="100"/>
        <c:noMultiLvlLbl val="0"/>
      </c:catAx>
      <c:valAx>
        <c:axId val="30258300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025806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BD127-619B-43B4-8C21-8EFE647A669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AEB1A-C701-48C0-821E-1446329D6AE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71B1D7A-D7A5-48EF-931E-8D17BF2882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74" y="1707919"/>
            <a:ext cx="8874252" cy="4949952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5223ABEA-8F54-43E4-8F43-8B9A1E9BC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9486" y="353693"/>
            <a:ext cx="1550726" cy="898353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57FBF58D-BD32-4C31-970C-1DF78796A0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00" y="4564800"/>
            <a:ext cx="5759100" cy="8316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1875" b="1">
                <a:solidFill>
                  <a:srgbClr val="FF380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 </a:t>
            </a: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BE81F008-F410-4EBC-AB0C-160594724D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500" y="5421600"/>
            <a:ext cx="5759100" cy="648000"/>
          </a:xfrm>
        </p:spPr>
        <p:txBody>
          <a:bodyPr anchor="t"/>
          <a:lstStyle>
            <a:lvl1pPr marL="0" indent="0" algn="l">
              <a:buNone/>
              <a:defRPr sz="1350" b="1">
                <a:solidFill>
                  <a:srgbClr val="69696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Edit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7270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4AFD5-CAE1-4EE9-AB0F-0198F29D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5ACEA9-DFD6-4237-BE45-2D323679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BEAB95-D0E1-4D96-892A-ADEF4527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685433-0A0A-46CE-A154-8DBFAACD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6" name="Espace réservé du tableau 9">
            <a:extLst>
              <a:ext uri="{FF2B5EF4-FFF2-40B4-BE49-F238E27FC236}">
                <a16:creationId xmlns:a16="http://schemas.microsoft.com/office/drawing/2014/main" id="{F52AF2E9-ECF4-4125-B7A4-5BEBB31BE515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05100" y="1260000"/>
            <a:ext cx="8513100" cy="43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Table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C71E1B0-1F14-482B-9103-8655135E1A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991" y="5688000"/>
            <a:ext cx="7041600" cy="360000"/>
          </a:xfrm>
        </p:spPr>
        <p:txBody>
          <a:bodyPr/>
          <a:lstStyle>
            <a:lvl1pPr marL="563" indent="0">
              <a:buNone/>
              <a:defRPr sz="600"/>
            </a:lvl1pPr>
            <a:lvl2pPr marL="201403" indent="0">
              <a:buNone/>
              <a:defRPr sz="600"/>
            </a:lvl2pPr>
            <a:lvl3pPr marL="408384" indent="0">
              <a:buNone/>
              <a:defRPr sz="600"/>
            </a:lvl3pPr>
            <a:lvl4pPr marL="608410" indent="0">
              <a:buNone/>
              <a:defRPr sz="600"/>
            </a:lvl4pPr>
            <a:lvl5pPr marL="812006" indent="0">
              <a:buNone/>
              <a:defRPr sz="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4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76C0D95-2072-4D6F-98FF-3F3FF4F77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00" y="360000"/>
            <a:ext cx="8513100" cy="6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59EA7E8-D4AF-4284-8454-CCEBC31398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5100" y="1260000"/>
            <a:ext cx="8513100" cy="14641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6094C4A-4C80-43AC-A61A-6E6F3240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100" y="64260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F4BC022B-6FF5-48E2-8108-22274C6D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100" y="65232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C7E615CE-9C32-44C8-962E-635C9B98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5100" y="6336000"/>
            <a:ext cx="1007100" cy="69250"/>
          </a:xfrm>
          <a:prstGeom prst="rect">
            <a:avLst/>
          </a:prstGeom>
        </p:spPr>
        <p:txBody>
          <a:bodyPr vert="horz" anchor="t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Espace réservé du tableau 10">
            <a:extLst>
              <a:ext uri="{FF2B5EF4-FFF2-40B4-BE49-F238E27FC236}">
                <a16:creationId xmlns:a16="http://schemas.microsoft.com/office/drawing/2014/main" id="{0EB16667-BB88-44AD-B7B6-3D81E755A8A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305100" y="2988000"/>
            <a:ext cx="4050000" cy="29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Table</a:t>
            </a:r>
          </a:p>
        </p:txBody>
      </p:sp>
      <p:sp>
        <p:nvSpPr>
          <p:cNvPr id="14" name="Espace réservé du tableau 10">
            <a:extLst>
              <a:ext uri="{FF2B5EF4-FFF2-40B4-BE49-F238E27FC236}">
                <a16:creationId xmlns:a16="http://schemas.microsoft.com/office/drawing/2014/main" id="{F5B42D62-2BDE-4DEC-BF0D-F547F5EF81B3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770900" y="2988000"/>
            <a:ext cx="4050000" cy="29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12401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76C0D95-2072-4D6F-98FF-3F3FF4F77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00" y="360000"/>
            <a:ext cx="8513100" cy="6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59EA7E8-D4AF-4284-8454-CCEBC31398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5100" y="1260000"/>
            <a:ext cx="8513100" cy="14641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6094C4A-4C80-43AC-A61A-6E6F3240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100" y="64260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F4BC022B-6FF5-48E2-8108-22274C6D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100" y="65232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C7E615CE-9C32-44C8-962E-635C9B98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5100" y="6336000"/>
            <a:ext cx="1007100" cy="69250"/>
          </a:xfrm>
          <a:prstGeom prst="rect">
            <a:avLst/>
          </a:prstGeom>
        </p:spPr>
        <p:txBody>
          <a:bodyPr vert="horz" anchor="t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3" name="Espace réservé du graphique 12">
            <a:extLst>
              <a:ext uri="{FF2B5EF4-FFF2-40B4-BE49-F238E27FC236}">
                <a16:creationId xmlns:a16="http://schemas.microsoft.com/office/drawing/2014/main" id="{83B916A6-995E-405D-B8B1-B6A475E2AEA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05100" y="2988000"/>
            <a:ext cx="4050000" cy="29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Graph</a:t>
            </a:r>
          </a:p>
        </p:txBody>
      </p:sp>
      <p:sp>
        <p:nvSpPr>
          <p:cNvPr id="15" name="Espace réservé du graphique 12">
            <a:extLst>
              <a:ext uri="{FF2B5EF4-FFF2-40B4-BE49-F238E27FC236}">
                <a16:creationId xmlns:a16="http://schemas.microsoft.com/office/drawing/2014/main" id="{136BBABF-E1F4-45D5-9C8B-253E93D1B08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70900" y="2988000"/>
            <a:ext cx="4050000" cy="29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631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6F5E8F-2E02-46C4-8588-4B11E04C02D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76C0D95-2072-4D6F-98FF-3F3FF4F77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00" y="360000"/>
            <a:ext cx="8513100" cy="684000"/>
          </a:xfrm>
          <a:prstGeom prst="rect">
            <a:avLst/>
          </a:prstGeom>
        </p:spPr>
        <p:txBody>
          <a:bodyPr/>
          <a:lstStyle>
            <a:lvl1pPr>
              <a:defRPr sz="2100" b="1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59EA7E8-D4AF-4284-8454-CCEBC31398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5100" y="1259999"/>
            <a:ext cx="8513100" cy="485436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pt-BR" noProof="0"/>
              <a:t>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52BDED-C4DB-46C9-88E7-D5E24ED873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5100" y="6531033"/>
            <a:ext cx="1007100" cy="92333"/>
          </a:xfrm>
        </p:spPr>
        <p:txBody>
          <a:bodyPr/>
          <a:lstStyle>
            <a:lvl1pPr marL="0" indent="0">
              <a:buNone/>
              <a:defRPr sz="450"/>
            </a:lvl1pPr>
            <a:lvl5pPr>
              <a:defRPr sz="300"/>
            </a:lvl5pPr>
          </a:lstStyle>
          <a:p>
            <a:r>
              <a:rPr lang="pt-BR" dirty="0"/>
              <a:t>Danilo Oliveira – </a:t>
            </a:r>
            <a:r>
              <a:rPr lang="pt-BR" dirty="0" err="1"/>
              <a:t>BUR</a:t>
            </a:r>
            <a:r>
              <a:rPr lang="pt-BR" dirty="0"/>
              <a:t> </a:t>
            </a:r>
            <a:r>
              <a:rPr lang="pt-BR" dirty="0" err="1"/>
              <a:t>CVC</a:t>
            </a:r>
            <a:r>
              <a:rPr lang="pt-BR" dirty="0"/>
              <a:t> </a:t>
            </a:r>
            <a:r>
              <a:rPr lang="pt-BR" dirty="0" err="1"/>
              <a:t>Redesign</a:t>
            </a:r>
            <a:endParaRPr lang="pt-BR" noProof="0" dirty="0"/>
          </a:p>
          <a:p>
            <a:pPr lvl="4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A505264-2DC9-4F8A-9BC6-15722B348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101" y="6432567"/>
            <a:ext cx="1007100" cy="92333"/>
          </a:xfrm>
        </p:spPr>
        <p:txBody>
          <a:bodyPr/>
          <a:lstStyle>
            <a:lvl1pPr marL="0" indent="0">
              <a:buNone/>
              <a:defRPr sz="450"/>
            </a:lvl1pPr>
          </a:lstStyle>
          <a:p>
            <a:pPr lvl="0"/>
            <a:r>
              <a:rPr lang="pt-BR" dirty="0"/>
              <a:t>Mar 2020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B545BE7C-35CA-4742-AAD3-3E1136E68C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105" y="6335203"/>
            <a:ext cx="1007100" cy="92333"/>
          </a:xfrm>
        </p:spPr>
        <p:txBody>
          <a:bodyPr/>
          <a:lstStyle>
            <a:lvl1pPr marL="0" indent="0">
              <a:buNone/>
              <a:defRPr sz="450"/>
            </a:lvl1pPr>
          </a:lstStyle>
          <a:p>
            <a:pPr lvl="0"/>
            <a:r>
              <a:rPr lang="pt-BR" dirty="0" err="1"/>
              <a:t>Pag</a:t>
            </a:r>
            <a:r>
              <a:rPr lang="pt-BR" dirty="0"/>
              <a:t> </a:t>
            </a:r>
            <a:fld id="{DC3C5E4E-A29A-44B1-91A3-8AD9FCEAD3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81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DC91E-6560-4C32-B474-2488C3309C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A1FFEC-0942-47DC-982C-C0CC85D1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C824DE-0D61-4720-BEDA-0A75CDAD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C68347-D715-4D90-AE5C-6721B469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A274DC7-AC56-482A-BA3A-F8E090E5BE8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5100" y="1260000"/>
            <a:ext cx="4050000" cy="410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029A08A-8F31-458B-B955-52C5627746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70900" y="1260000"/>
            <a:ext cx="4050000" cy="410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69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9C628-C753-44E9-89D7-CDC82857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EE27BA-F647-4A5C-BF48-F55E74E0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20714C-A6DB-4D3F-9476-713CDD55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AD557-9665-4939-BBF6-B261162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C449E70D-13AF-49A0-B565-20AE9E23C3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5100" y="1260000"/>
            <a:ext cx="4050000" cy="648000"/>
          </a:xfrm>
        </p:spPr>
        <p:txBody>
          <a:bodyPr anchor="t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Edit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30F2814F-37BF-448A-8D01-42FD46707A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70900" y="1260000"/>
            <a:ext cx="4050000" cy="648000"/>
          </a:xfrm>
        </p:spPr>
        <p:txBody>
          <a:bodyPr anchor="t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Edit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sp>
        <p:nvSpPr>
          <p:cNvPr id="8" name="Espace réservé pour une image  15">
            <a:extLst>
              <a:ext uri="{FF2B5EF4-FFF2-40B4-BE49-F238E27FC236}">
                <a16:creationId xmlns:a16="http://schemas.microsoft.com/office/drawing/2014/main" id="{42BDB902-64EF-4880-B00F-7311FBC370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5100" y="2052000"/>
            <a:ext cx="4050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9" name="Espace réservé pour une image  15">
            <a:extLst>
              <a:ext uri="{FF2B5EF4-FFF2-40B4-BE49-F238E27FC236}">
                <a16:creationId xmlns:a16="http://schemas.microsoft.com/office/drawing/2014/main" id="{EB21FCF7-65C1-447A-AB14-04CBACBDF9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70900" y="2052000"/>
            <a:ext cx="4050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97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DC91E-6560-4C32-B474-2488C3309C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A1FFEC-0942-47DC-982C-C0CC85D1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C824DE-0D61-4720-BEDA-0A75CDAD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C68347-D715-4D90-AE5C-6721B469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A274DC7-AC56-482A-BA3A-F8E090E5BE8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05100" y="1260000"/>
            <a:ext cx="4050000" cy="46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75DF2587-2ACA-49B9-8A8E-F4B10B91EE4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70900" y="1260000"/>
            <a:ext cx="4050000" cy="648000"/>
          </a:xfrm>
        </p:spPr>
        <p:txBody>
          <a:bodyPr anchor="t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Edit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sp>
        <p:nvSpPr>
          <p:cNvPr id="9" name="Espace réservé pour une image  15">
            <a:extLst>
              <a:ext uri="{FF2B5EF4-FFF2-40B4-BE49-F238E27FC236}">
                <a16:creationId xmlns:a16="http://schemas.microsoft.com/office/drawing/2014/main" id="{563E3BC3-A2F8-42C6-928B-4A8EC02ED6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70900" y="2052000"/>
            <a:ext cx="4050000" cy="38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26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DC91E-6560-4C32-B474-2488C3309C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A1FFEC-0942-47DC-982C-C0CC85D1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C824DE-0D61-4720-BEDA-0A75CDAD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C68347-D715-4D90-AE5C-6721B469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75DF2587-2ACA-49B9-8A8E-F4B10B91EE4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5991" y="1260000"/>
            <a:ext cx="4050000" cy="648000"/>
          </a:xfrm>
        </p:spPr>
        <p:txBody>
          <a:bodyPr anchor="t"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Edit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  <p:sp>
        <p:nvSpPr>
          <p:cNvPr id="9" name="Espace réservé pour une image  15">
            <a:extLst>
              <a:ext uri="{FF2B5EF4-FFF2-40B4-BE49-F238E27FC236}">
                <a16:creationId xmlns:a16="http://schemas.microsoft.com/office/drawing/2014/main" id="{563E3BC3-A2F8-42C6-928B-4A8EC02ED6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991" y="2052000"/>
            <a:ext cx="4050000" cy="331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4EEE7E-1A42-4C00-A7BB-12DE9026A1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5991" y="5508000"/>
            <a:ext cx="8514009" cy="414000"/>
          </a:xfrm>
          <a:solidFill>
            <a:schemeClr val="accent1"/>
          </a:solidFill>
        </p:spPr>
        <p:txBody>
          <a:bodyPr lIns="90000" rIns="90000" anchor="ctr"/>
          <a:lstStyle>
            <a:lvl1pPr marL="563" indent="0">
              <a:buNone/>
              <a:defRPr sz="1200" b="1">
                <a:solidFill>
                  <a:schemeClr val="bg1"/>
                </a:solidFill>
              </a:defRPr>
            </a:lvl1pPr>
            <a:lvl2pPr marL="201403" indent="0">
              <a:buNone/>
              <a:defRPr sz="1200" b="1">
                <a:solidFill>
                  <a:schemeClr val="bg1"/>
                </a:solidFill>
              </a:defRPr>
            </a:lvl2pPr>
            <a:lvl3pPr marL="408384" indent="0">
              <a:buNone/>
              <a:defRPr sz="1200" b="1">
                <a:solidFill>
                  <a:schemeClr val="bg1"/>
                </a:solidFill>
              </a:defRPr>
            </a:lvl3pPr>
            <a:lvl4pPr marL="608410" indent="0">
              <a:buNone/>
              <a:defRPr sz="1200" b="1">
                <a:solidFill>
                  <a:schemeClr val="bg1"/>
                </a:solidFill>
              </a:defRPr>
            </a:lvl4pPr>
            <a:lvl5pPr marL="812006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8694FCBA-BBA6-413C-9747-E76DE2BB579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70900" y="1260000"/>
            <a:ext cx="4050000" cy="410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7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76C0D95-2072-4D6F-98FF-3F3FF4F77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00" y="360000"/>
            <a:ext cx="8513100" cy="6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59EA7E8-D4AF-4284-8454-CCEBC31398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5100" y="1260000"/>
            <a:ext cx="8513100" cy="14641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6094C4A-4C80-43AC-A61A-6E6F3240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100" y="64260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F4BC022B-6FF5-48E2-8108-22274C6D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100" y="65232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C7E615CE-9C32-44C8-962E-635C9B98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5100" y="6336000"/>
            <a:ext cx="1007100" cy="69250"/>
          </a:xfrm>
          <a:prstGeom prst="rect">
            <a:avLst/>
          </a:prstGeom>
        </p:spPr>
        <p:txBody>
          <a:bodyPr vert="horz" anchor="t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Espace réservé du tableau 10">
            <a:extLst>
              <a:ext uri="{FF2B5EF4-FFF2-40B4-BE49-F238E27FC236}">
                <a16:creationId xmlns:a16="http://schemas.microsoft.com/office/drawing/2014/main" id="{AD28C38B-1300-4D0C-8D38-76C0478CA70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305100" y="2988000"/>
            <a:ext cx="8513100" cy="29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9601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76C0D95-2072-4D6F-98FF-3F3FF4F77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00" y="360000"/>
            <a:ext cx="8513100" cy="6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59EA7E8-D4AF-4284-8454-CCEBC31398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5100" y="1260000"/>
            <a:ext cx="8513100" cy="14641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6094C4A-4C80-43AC-A61A-6E6F3240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100" y="64260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F4BC022B-6FF5-48E2-8108-22274C6D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100" y="6523200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C7E615CE-9C32-44C8-962E-635C9B98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5100" y="6336000"/>
            <a:ext cx="1007100" cy="69250"/>
          </a:xfrm>
          <a:prstGeom prst="rect">
            <a:avLst/>
          </a:prstGeom>
        </p:spPr>
        <p:txBody>
          <a:bodyPr vert="horz" anchor="t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3" name="Espace réservé du graphique 11">
            <a:extLst>
              <a:ext uri="{FF2B5EF4-FFF2-40B4-BE49-F238E27FC236}">
                <a16:creationId xmlns:a16="http://schemas.microsoft.com/office/drawing/2014/main" id="{AA91B349-FE3C-4C56-A3D9-E78BCBA4049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05100" y="2988000"/>
            <a:ext cx="8513100" cy="298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6150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F485-78A8-48A3-8058-397DE7C59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DB5671-24AD-46DB-90B6-0530B355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72801-1E6D-413B-8260-18603829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Presentation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06BF85-9887-485E-8148-7505AD51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C7FF00-B6FE-4117-8D76-4CEB2F149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991" y="1260000"/>
            <a:ext cx="8514009" cy="324000"/>
          </a:xfrm>
        </p:spPr>
        <p:txBody>
          <a:bodyPr/>
          <a:lstStyle>
            <a:lvl1pPr marL="563" indent="0">
              <a:buNone/>
              <a:defRPr sz="1050"/>
            </a:lvl1pPr>
            <a:lvl2pPr marL="201403" indent="0">
              <a:buNone/>
              <a:defRPr/>
            </a:lvl2pPr>
            <a:lvl3pPr marL="408384" indent="0">
              <a:buNone/>
              <a:defRPr/>
            </a:lvl3pPr>
            <a:lvl4pPr marL="608410" indent="0">
              <a:buNone/>
              <a:defRPr/>
            </a:lvl4pPr>
            <a:lvl5pPr marL="81200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Espace réservé du graphique 11">
            <a:extLst>
              <a:ext uri="{FF2B5EF4-FFF2-40B4-BE49-F238E27FC236}">
                <a16:creationId xmlns:a16="http://schemas.microsoft.com/office/drawing/2014/main" id="{BD94FB38-9CCA-4589-9CB5-D5817FB31A75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05100" y="1800000"/>
            <a:ext cx="8513100" cy="381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6302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FE3C2AB-B6EF-40F4-B0F5-ACF857507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5991" y="360000"/>
            <a:ext cx="8514009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42922E1-145B-49E6-AF07-209125324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5991" y="1260000"/>
            <a:ext cx="8514009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51DE9560-18AB-4F3C-93C8-A4ECB1C7B1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494" y="6129529"/>
            <a:ext cx="907284" cy="525600"/>
          </a:xfrm>
          <a:prstGeom prst="rect">
            <a:avLst/>
          </a:prstGeom>
        </p:spPr>
      </p:pic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0B249E94-D3C5-46FB-B545-F75FCF183A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5991" y="1116000"/>
            <a:ext cx="8514009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rgbClr val="FF3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C50C25D7-7275-4647-BF3B-DE77D2FE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5100" y="6426001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</a:t>
            </a:r>
            <a:endParaRPr lang="fr-FR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3858ED8F-5951-4F20-B151-283203586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100" y="6523201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Presentation name</a:t>
            </a:r>
            <a:endParaRPr lang="fr-FR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8A722FB1-73AF-45FC-AABA-392605B61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5100" y="6336001"/>
            <a:ext cx="1007100" cy="6925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>
              <a:defRPr sz="4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Page </a:t>
            </a:r>
            <a:fld id="{6621297A-6F2A-4AF4-9834-D08D72EC9F3B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7" name="Espace réservé de la date 5">
            <a:extLst>
              <a:ext uri="{FF2B5EF4-FFF2-40B4-BE49-F238E27FC236}">
                <a16:creationId xmlns:a16="http://schemas.microsoft.com/office/drawing/2014/main" id="{55F8C6E0-2257-4CEF-96B9-EF494F05A1E6}"/>
              </a:ext>
            </a:extLst>
          </p:cNvPr>
          <p:cNvSpPr txBox="1">
            <a:spLocks/>
          </p:cNvSpPr>
          <p:nvPr userDrawn="1"/>
        </p:nvSpPr>
        <p:spPr>
          <a:xfrm>
            <a:off x="1407591" y="6335282"/>
            <a:ext cx="5940000" cy="20774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" dirty="0">
                <a:latin typeface="Arial" panose="020B0604020202020204" pitchFamily="34" charset="0"/>
                <a:cs typeface="Arial" panose="020B0604020202020204" pitchFamily="34" charset="0"/>
              </a:rPr>
              <a:t>© ArcelorMittal 2019 - All rights reserved for all countries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" dirty="0">
                <a:latin typeface="Arial" panose="020B0604020202020204" pitchFamily="34" charset="0"/>
                <a:cs typeface="Arial" panose="020B0604020202020204" pitchFamily="34" charset="0"/>
              </a:rPr>
              <a:t>Cannot be disclosed, used, or reproduced without prior written specific authorization by ArcelorMittal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" dirty="0">
                <a:latin typeface="Arial" panose="020B0604020202020204" pitchFamily="34" charset="0"/>
                <a:cs typeface="Arial" panose="020B0604020202020204" pitchFamily="34" charset="0"/>
              </a:rPr>
              <a:t>CONFIDENTIAL - Privileged Information - ArcelorMittal proprietary information</a:t>
            </a:r>
            <a:endParaRPr lang="en-GB" sz="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1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00025" indent="-200025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7194" indent="-207169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7219" indent="-200025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07244" indent="-200025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‒"/>
        <a:defRPr sz="8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07269" indent="-200025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˃"/>
        <a:defRPr sz="8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556C0D5-1CA1-4030-8538-BBB81EA2E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3700"/>
                </a:solidFill>
              </a:rPr>
              <a:t>Reformulação</a:t>
            </a:r>
            <a:r>
              <a:rPr lang="en-GB" dirty="0">
                <a:solidFill>
                  <a:srgbClr val="FF3700"/>
                </a:solidFill>
              </a:rPr>
              <a:t> da </a:t>
            </a:r>
            <a:r>
              <a:rPr lang="en-GB" dirty="0" err="1">
                <a:solidFill>
                  <a:srgbClr val="FF3700"/>
                </a:solidFill>
              </a:rPr>
              <a:t>curva</a:t>
            </a:r>
            <a:r>
              <a:rPr lang="en-GB" dirty="0">
                <a:solidFill>
                  <a:srgbClr val="FF3700"/>
                </a:solidFill>
              </a:rPr>
              <a:t> de CVC do</a:t>
            </a:r>
            <a:br>
              <a:rPr lang="en-GB" dirty="0">
                <a:solidFill>
                  <a:srgbClr val="FF3700"/>
                </a:solidFill>
              </a:rPr>
            </a:br>
            <a:r>
              <a:rPr lang="en-GB" dirty="0" err="1">
                <a:solidFill>
                  <a:srgbClr val="FF3700"/>
                </a:solidFill>
              </a:rPr>
              <a:t>Cilindro</a:t>
            </a:r>
            <a:r>
              <a:rPr lang="en-GB" dirty="0">
                <a:solidFill>
                  <a:srgbClr val="FF3700"/>
                </a:solidFill>
              </a:rPr>
              <a:t> de </a:t>
            </a:r>
            <a:r>
              <a:rPr lang="en-GB" dirty="0" err="1">
                <a:solidFill>
                  <a:srgbClr val="FF3700"/>
                </a:solidFill>
              </a:rPr>
              <a:t>Encosto</a:t>
            </a:r>
            <a:endParaRPr lang="en-GB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582E8E10-38AB-454E-8FA9-C7C7BC797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Danilo Oliveira</a:t>
            </a:r>
          </a:p>
          <a:p>
            <a:r>
              <a:rPr lang="en-GB" dirty="0">
                <a:solidFill>
                  <a:schemeClr val="tx1"/>
                </a:solidFill>
              </a:rPr>
              <a:t>Mar 2020</a:t>
            </a:r>
          </a:p>
        </p:txBody>
      </p:sp>
    </p:spTree>
    <p:extLst>
      <p:ext uri="{BB962C8B-B14F-4D97-AF65-F5344CB8AC3E}">
        <p14:creationId xmlns:p14="http://schemas.microsoft.com/office/powerpoint/2010/main" val="311420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1D9B-B2F4-4D14-95C6-565464E1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pic>
        <p:nvPicPr>
          <p:cNvPr id="1028" name="Picture 4" descr="Resultado de imagem para pastel">
            <a:extLst>
              <a:ext uri="{FF2B5EF4-FFF2-40B4-BE49-F238E27FC236}">
                <a16:creationId xmlns:a16="http://schemas.microsoft.com/office/drawing/2014/main" id="{C71FC57A-269F-4CE9-8CAB-AC9ADDCF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572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EF84CA-2A99-47D9-86F0-BDC9A194CEF3}"/>
              </a:ext>
            </a:extLst>
          </p:cNvPr>
          <p:cNvSpPr txBox="1"/>
          <p:nvPr/>
        </p:nvSpPr>
        <p:spPr>
          <a:xfrm>
            <a:off x="186131" y="655791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CA51B3-D3C1-4252-A28B-09474078C6DE}" type="slidenum">
              <a:rPr lang="pt-BR" sz="1350"/>
              <a:t>2</a:t>
            </a:fld>
            <a:endParaRPr lang="pt-BR" sz="135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3AEDE2-1D1A-41A2-8B2B-096AAB4F7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1" b="9276"/>
          <a:stretch/>
        </p:blipFill>
        <p:spPr>
          <a:xfrm>
            <a:off x="3312367" y="2097929"/>
            <a:ext cx="5831633" cy="47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A05A8-F660-439C-95A4-61F22DF3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Introdução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D70D2B3-65CA-4640-995C-46B139332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81"/>
          <a:stretch/>
        </p:blipFill>
        <p:spPr>
          <a:xfrm>
            <a:off x="305100" y="938281"/>
            <a:ext cx="3065695" cy="3294218"/>
          </a:xfrm>
          <a:prstGeom prst="rect">
            <a:avLst/>
          </a:prstGeom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1770C92E-61ED-48AF-8934-9484CFCC4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b="9381"/>
          <a:stretch/>
        </p:blipFill>
        <p:spPr bwMode="auto">
          <a:xfrm>
            <a:off x="1194998" y="3695307"/>
            <a:ext cx="5424632" cy="286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98B639-45A2-4667-8371-3331498ADB26}"/>
              </a:ext>
            </a:extLst>
          </p:cNvPr>
          <p:cNvSpPr txBox="1"/>
          <p:nvPr/>
        </p:nvSpPr>
        <p:spPr>
          <a:xfrm>
            <a:off x="186131" y="655791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CA51B3-D3C1-4252-A28B-09474078C6DE}" type="slidenum">
              <a:rPr lang="pt-BR" sz="1350"/>
              <a:t>3</a:t>
            </a:fld>
            <a:endParaRPr lang="pt-BR" sz="1350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A6684DF-1C4E-4021-8E3C-2C237E6D2395}"/>
              </a:ext>
            </a:extLst>
          </p:cNvPr>
          <p:cNvGrpSpPr/>
          <p:nvPr/>
        </p:nvGrpSpPr>
        <p:grpSpPr>
          <a:xfrm>
            <a:off x="5217543" y="145962"/>
            <a:ext cx="3207257" cy="5653872"/>
            <a:chOff x="5217543" y="145962"/>
            <a:chExt cx="3207257" cy="565387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9C5B72C-7362-4C18-AC83-E6E0198B137E}"/>
                </a:ext>
              </a:extLst>
            </p:cNvPr>
            <p:cNvSpPr/>
            <p:nvPr/>
          </p:nvSpPr>
          <p:spPr>
            <a:xfrm>
              <a:off x="5217543" y="4797708"/>
              <a:ext cx="536714" cy="983974"/>
            </a:xfrm>
            <a:prstGeom prst="rect">
              <a:avLst/>
            </a:prstGeom>
            <a:noFill/>
            <a:ln w="92075">
              <a:solidFill>
                <a:srgbClr val="00BC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35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BA029C4-9236-4361-8AA4-67574A80A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7684" y="145963"/>
              <a:ext cx="1159221" cy="4659201"/>
            </a:xfrm>
            <a:prstGeom prst="line">
              <a:avLst/>
            </a:prstGeom>
            <a:ln w="60325">
              <a:solidFill>
                <a:srgbClr val="00BC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1ED13472-B77D-43A3-BFDB-2925F5591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256" y="5190768"/>
              <a:ext cx="2670544" cy="609066"/>
            </a:xfrm>
            <a:prstGeom prst="line">
              <a:avLst/>
            </a:prstGeom>
            <a:ln w="60325">
              <a:solidFill>
                <a:srgbClr val="00BC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E6F88B5B-7080-43CC-B5E5-60C462772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7543" y="5172615"/>
              <a:ext cx="1171013" cy="609066"/>
            </a:xfrm>
            <a:prstGeom prst="line">
              <a:avLst/>
            </a:prstGeom>
            <a:ln w="60325">
              <a:solidFill>
                <a:srgbClr val="00BC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493E81F-CA8A-46B3-8B95-38B57B6A9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907" y="145962"/>
              <a:ext cx="2647243" cy="4702356"/>
            </a:xfrm>
            <a:prstGeom prst="line">
              <a:avLst/>
            </a:prstGeom>
            <a:ln w="60325">
              <a:solidFill>
                <a:srgbClr val="00BC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A24FA4E7-231E-4836-9DFA-14B07CE08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r="27891"/>
            <a:stretch/>
          </p:blipFill>
          <p:spPr>
            <a:xfrm>
              <a:off x="6388555" y="145964"/>
              <a:ext cx="2024595" cy="4995864"/>
            </a:xfrm>
            <a:prstGeom prst="rect">
              <a:avLst/>
            </a:prstGeom>
            <a:ln w="79375">
              <a:solidFill>
                <a:srgbClr val="00BC16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9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E895B-607D-4C8F-AF05-AA2B7803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563C4A4-40CC-46E3-B898-443A593B990F}"/>
              </a:ext>
            </a:extLst>
          </p:cNvPr>
          <p:cNvGrpSpPr/>
          <p:nvPr/>
        </p:nvGrpSpPr>
        <p:grpSpPr>
          <a:xfrm>
            <a:off x="305101" y="1480761"/>
            <a:ext cx="4707866" cy="2259758"/>
            <a:chOff x="76200" y="2892490"/>
            <a:chExt cx="6277155" cy="3013010"/>
          </a:xfrm>
        </p:grpSpPr>
        <p:pic>
          <p:nvPicPr>
            <p:cNvPr id="9" name="Picture 3" descr="WNDW4">
              <a:extLst>
                <a:ext uri="{FF2B5EF4-FFF2-40B4-BE49-F238E27FC236}">
                  <a16:creationId xmlns:a16="http://schemas.microsoft.com/office/drawing/2014/main" id="{654D48D0-F3F4-4A4F-B46F-4755FD445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892490"/>
              <a:ext cx="1439232" cy="301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WNDW4">
              <a:extLst>
                <a:ext uri="{FF2B5EF4-FFF2-40B4-BE49-F238E27FC236}">
                  <a16:creationId xmlns:a16="http://schemas.microsoft.com/office/drawing/2014/main" id="{3762F5E0-87E1-43E6-8544-409CF7A89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841" y="2892490"/>
              <a:ext cx="1439232" cy="301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WNDW4">
              <a:extLst>
                <a:ext uri="{FF2B5EF4-FFF2-40B4-BE49-F238E27FC236}">
                  <a16:creationId xmlns:a16="http://schemas.microsoft.com/office/drawing/2014/main" id="{EFC4F210-09F7-476F-99F0-0AE238144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482" y="2892490"/>
              <a:ext cx="1439232" cy="301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 descr="WNDW4">
              <a:extLst>
                <a:ext uri="{FF2B5EF4-FFF2-40B4-BE49-F238E27FC236}">
                  <a16:creationId xmlns:a16="http://schemas.microsoft.com/office/drawing/2014/main" id="{AE0BDFDA-36E5-44DF-9B60-82B361FA4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123" y="2892490"/>
              <a:ext cx="1439232" cy="301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027">
            <a:extLst>
              <a:ext uri="{FF2B5EF4-FFF2-40B4-BE49-F238E27FC236}">
                <a16:creationId xmlns:a16="http://schemas.microsoft.com/office/drawing/2014/main" id="{45A3C339-086E-4A79-A30A-141B670D4E5E}"/>
              </a:ext>
            </a:extLst>
          </p:cNvPr>
          <p:cNvGrpSpPr>
            <a:grpSpLocks/>
          </p:cNvGrpSpPr>
          <p:nvPr/>
        </p:nvGrpSpPr>
        <p:grpSpPr bwMode="auto">
          <a:xfrm>
            <a:off x="3803486" y="2381617"/>
            <a:ext cx="5200650" cy="3568303"/>
            <a:chOff x="576" y="864"/>
            <a:chExt cx="4560" cy="3285"/>
          </a:xfrm>
        </p:grpSpPr>
        <p:pic>
          <p:nvPicPr>
            <p:cNvPr id="14" name="Picture 1028">
              <a:extLst>
                <a:ext uri="{FF2B5EF4-FFF2-40B4-BE49-F238E27FC236}">
                  <a16:creationId xmlns:a16="http://schemas.microsoft.com/office/drawing/2014/main" id="{7EA59D93-E763-4BBA-8A12-61376602B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864"/>
              <a:ext cx="4560" cy="3285"/>
            </a:xfrm>
            <a:prstGeom prst="rect">
              <a:avLst/>
            </a:prstGeom>
            <a:noFill/>
            <a:ln w="9525">
              <a:solidFill>
                <a:srgbClr val="33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utoShape 1029">
              <a:extLst>
                <a:ext uri="{FF2B5EF4-FFF2-40B4-BE49-F238E27FC236}">
                  <a16:creationId xmlns:a16="http://schemas.microsoft.com/office/drawing/2014/main" id="{6EAAF539-72EE-4642-80EB-210037E2B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144" cy="288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3399FF"/>
            </a:solidFill>
            <a:ln w="952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350"/>
            </a:p>
          </p:txBody>
        </p:sp>
        <p:sp>
          <p:nvSpPr>
            <p:cNvPr id="16" name="AutoShape 1030">
              <a:extLst>
                <a:ext uri="{FF2B5EF4-FFF2-40B4-BE49-F238E27FC236}">
                  <a16:creationId xmlns:a16="http://schemas.microsoft.com/office/drawing/2014/main" id="{D3ECC744-9D09-4000-873E-EB0266A608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48" y="1968"/>
              <a:ext cx="144" cy="288"/>
            </a:xfrm>
            <a:prstGeom prst="curvedRigh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3399FF"/>
            </a:solidFill>
            <a:ln w="952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350"/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1A414EB6-07A5-4E2D-A301-B7E7DD45BA5D}"/>
              </a:ext>
            </a:extLst>
          </p:cNvPr>
          <p:cNvSpPr/>
          <p:nvPr/>
        </p:nvSpPr>
        <p:spPr>
          <a:xfrm>
            <a:off x="1517579" y="1480761"/>
            <a:ext cx="1128714" cy="2320957"/>
          </a:xfrm>
          <a:prstGeom prst="rect">
            <a:avLst/>
          </a:prstGeom>
          <a:noFill/>
          <a:ln w="92075">
            <a:solidFill>
              <a:srgbClr val="00BC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DE5503A-26CF-4109-BB69-668A58102079}"/>
              </a:ext>
            </a:extLst>
          </p:cNvPr>
          <p:cNvCxnSpPr>
            <a:cxnSpLocks/>
          </p:cNvCxnSpPr>
          <p:nvPr/>
        </p:nvCxnSpPr>
        <p:spPr>
          <a:xfrm>
            <a:off x="2646293" y="3632967"/>
            <a:ext cx="2968704" cy="591719"/>
          </a:xfrm>
          <a:prstGeom prst="straightConnector1">
            <a:avLst/>
          </a:prstGeom>
          <a:ln w="88900">
            <a:solidFill>
              <a:srgbClr val="00BC16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ABFC63E-763D-42FC-AE44-C33276EB41F0}"/>
              </a:ext>
            </a:extLst>
          </p:cNvPr>
          <p:cNvSpPr txBox="1"/>
          <p:nvPr/>
        </p:nvSpPr>
        <p:spPr>
          <a:xfrm>
            <a:off x="186131" y="655791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CA51B3-D3C1-4252-A28B-09474078C6DE}" type="slidenum">
              <a:rPr lang="pt-BR" sz="1350"/>
              <a:t>4</a:t>
            </a:fld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256585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D3B87-B140-4CCE-B14C-CCD44186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02E67-1CCC-4F98-9162-A2B3C03E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00" y="1390268"/>
            <a:ext cx="8513100" cy="4052754"/>
          </a:xfrm>
        </p:spPr>
        <p:txBody>
          <a:bodyPr/>
          <a:lstStyle/>
          <a:p>
            <a:r>
              <a:rPr lang="pt-BR" sz="1800" dirty="0"/>
              <a:t>Objetivo Industrial:</a:t>
            </a:r>
          </a:p>
          <a:p>
            <a:pPr lvl="1"/>
            <a:r>
              <a:rPr lang="pt-BR" sz="1800" dirty="0"/>
              <a:t>Reduzir o consumo de cilindros de encosto ($$);</a:t>
            </a:r>
          </a:p>
          <a:p>
            <a:pPr lvl="1"/>
            <a:r>
              <a:rPr lang="pt-BR" sz="1800" dirty="0"/>
              <a:t>Aumentar o tempo de linha disponível para produção.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r>
              <a:rPr lang="pt-BR" sz="1800" dirty="0"/>
              <a:t>Objetivos específicos do projeto:</a:t>
            </a:r>
          </a:p>
          <a:p>
            <a:pPr lvl="1"/>
            <a:r>
              <a:rPr lang="pt-BR" sz="1800" dirty="0"/>
              <a:t>Reduzir o desgaste dos cilindros de encosto da Cadeira 4 através da otimização da curva de </a:t>
            </a:r>
            <a:r>
              <a:rPr lang="pt-BR" sz="1800" dirty="0" err="1"/>
              <a:t>CVC</a:t>
            </a:r>
            <a:r>
              <a:rPr lang="pt-BR" sz="1800" dirty="0"/>
              <a:t>.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1ED1BAC-2AE1-4B43-90AD-3C82C39848A9}"/>
              </a:ext>
            </a:extLst>
          </p:cNvPr>
          <p:cNvGrpSpPr/>
          <p:nvPr/>
        </p:nvGrpSpPr>
        <p:grpSpPr>
          <a:xfrm>
            <a:off x="3727485" y="4282139"/>
            <a:ext cx="4427470" cy="2379918"/>
            <a:chOff x="3716237" y="4282139"/>
            <a:chExt cx="3760372" cy="2082558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8F806CAB-9148-4D8A-AD83-A35F5B1FF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8559" y="4454983"/>
              <a:ext cx="3448050" cy="1704975"/>
            </a:xfrm>
            <a:prstGeom prst="rect">
              <a:avLst/>
            </a:prstGeom>
          </p:spPr>
        </p:pic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3EE57B0-4013-4A40-80E7-D1FE6119B8D9}"/>
                </a:ext>
              </a:extLst>
            </p:cNvPr>
            <p:cNvCxnSpPr>
              <a:cxnSpLocks/>
            </p:cNvCxnSpPr>
            <p:nvPr/>
          </p:nvCxnSpPr>
          <p:spPr>
            <a:xfrm>
              <a:off x="4028559" y="6300501"/>
              <a:ext cx="3448050" cy="0"/>
            </a:xfrm>
            <a:prstGeom prst="straightConnector1">
              <a:avLst/>
            </a:prstGeom>
            <a:ln w="12700">
              <a:solidFill>
                <a:srgbClr val="A6A6A6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06DCF0F-9741-41FB-9DC2-7209AFF53F52}"/>
                </a:ext>
              </a:extLst>
            </p:cNvPr>
            <p:cNvSpPr txBox="1"/>
            <p:nvPr/>
          </p:nvSpPr>
          <p:spPr>
            <a:xfrm>
              <a:off x="5422447" y="6110781"/>
              <a:ext cx="7104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1980mm</a:t>
              </a:r>
              <a:endParaRPr lang="pt-BR" sz="1050" dirty="0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2E31CEC-A7A2-48D1-BD28-8C49391BA684}"/>
                </a:ext>
              </a:extLst>
            </p:cNvPr>
            <p:cNvCxnSpPr>
              <a:cxnSpLocks/>
            </p:cNvCxnSpPr>
            <p:nvPr/>
          </p:nvCxnSpPr>
          <p:spPr>
            <a:xfrm>
              <a:off x="3895209" y="4454984"/>
              <a:ext cx="11543" cy="1704974"/>
            </a:xfrm>
            <a:prstGeom prst="straightConnector1">
              <a:avLst/>
            </a:prstGeom>
            <a:ln w="12700">
              <a:solidFill>
                <a:srgbClr val="A6A6A6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FF848D9-9161-4AF8-8002-5D4E70B0BF2A}"/>
                </a:ext>
              </a:extLst>
            </p:cNvPr>
            <p:cNvSpPr txBox="1"/>
            <p:nvPr/>
          </p:nvSpPr>
          <p:spPr>
            <a:xfrm rot="16200000">
              <a:off x="3487969" y="5287434"/>
              <a:ext cx="7104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1400mm</a:t>
              </a:r>
              <a:endParaRPr lang="pt-BR" sz="1050" dirty="0"/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EB416647-C7D7-4EBF-BD96-AB20E46F308F}"/>
                </a:ext>
              </a:extLst>
            </p:cNvPr>
            <p:cNvCxnSpPr>
              <a:cxnSpLocks/>
            </p:cNvCxnSpPr>
            <p:nvPr/>
          </p:nvCxnSpPr>
          <p:spPr>
            <a:xfrm>
              <a:off x="4981059" y="4435933"/>
              <a:ext cx="0" cy="384300"/>
            </a:xfrm>
            <a:prstGeom prst="straightConnector1">
              <a:avLst/>
            </a:prstGeom>
            <a:ln w="12700">
              <a:solidFill>
                <a:srgbClr val="A6A6A6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2FFC3C3-6393-4C23-AF5E-6E8915A706F7}"/>
                </a:ext>
              </a:extLst>
            </p:cNvPr>
            <p:cNvSpPr txBox="1"/>
            <p:nvPr/>
          </p:nvSpPr>
          <p:spPr>
            <a:xfrm rot="16200000">
              <a:off x="4608550" y="4453500"/>
              <a:ext cx="5966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1,3mm</a:t>
              </a:r>
              <a:endParaRPr lang="pt-BR" sz="1050" dirty="0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FED066-D2CE-4215-A853-EB67C229C954}"/>
              </a:ext>
            </a:extLst>
          </p:cNvPr>
          <p:cNvSpPr txBox="1"/>
          <p:nvPr/>
        </p:nvSpPr>
        <p:spPr>
          <a:xfrm>
            <a:off x="186131" y="655791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CA51B3-D3C1-4252-A28B-09474078C6DE}" type="slidenum">
              <a:rPr lang="pt-BR" sz="1350"/>
              <a:t>5</a:t>
            </a:fld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138148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470913"/>
              </p:ext>
            </p:extLst>
          </p:nvPr>
        </p:nvGraphicFramePr>
        <p:xfrm>
          <a:off x="65314" y="1811178"/>
          <a:ext cx="8985380" cy="441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00000000-0008-0000-07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032436"/>
              </p:ext>
            </p:extLst>
          </p:nvPr>
        </p:nvGraphicFramePr>
        <p:xfrm>
          <a:off x="356053" y="1887379"/>
          <a:ext cx="8652588" cy="3034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2CC7E9D-BD4B-4EC2-860A-A1D0AEEA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Comparativo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Antes x </a:t>
            </a:r>
            <a:r>
              <a:rPr lang="en-US" dirty="0" err="1"/>
              <a:t>Depois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4B28F5-1F10-423E-A4B0-08FCD20A255F}"/>
              </a:ext>
            </a:extLst>
          </p:cNvPr>
          <p:cNvSpPr txBox="1"/>
          <p:nvPr/>
        </p:nvSpPr>
        <p:spPr>
          <a:xfrm>
            <a:off x="186131" y="655791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CA51B3-D3C1-4252-A28B-09474078C6DE}" type="slidenum">
              <a:rPr lang="pt-BR" sz="1350"/>
              <a:t>6</a:t>
            </a:fld>
            <a:endParaRPr lang="pt-BR" sz="135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29EA6B-CF41-444C-BD0D-97F729F40A86}"/>
              </a:ext>
            </a:extLst>
          </p:cNvPr>
          <p:cNvSpPr txBox="1"/>
          <p:nvPr/>
        </p:nvSpPr>
        <p:spPr>
          <a:xfrm>
            <a:off x="4376058" y="216470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5798D4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Perfil</a:t>
            </a:r>
            <a:r>
              <a:rPr lang="en-US" dirty="0">
                <a:solidFill>
                  <a:srgbClr val="00B050"/>
                </a:solidFill>
              </a:rPr>
              <a:t> antes do </a:t>
            </a:r>
            <a:r>
              <a:rPr lang="en-US" dirty="0" err="1">
                <a:solidFill>
                  <a:srgbClr val="00B050"/>
                </a:solidFill>
              </a:rPr>
              <a:t>processo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6B93DC-07DF-4046-9748-95261A9734E5}"/>
              </a:ext>
            </a:extLst>
          </p:cNvPr>
          <p:cNvSpPr txBox="1"/>
          <p:nvPr/>
        </p:nvSpPr>
        <p:spPr>
          <a:xfrm>
            <a:off x="5134949" y="502297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Perfil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após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processo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50AD39C-A680-4F90-824A-D49968EF2DF7}"/>
              </a:ext>
            </a:extLst>
          </p:cNvPr>
          <p:cNvCxnSpPr>
            <a:cxnSpLocks/>
          </p:cNvCxnSpPr>
          <p:nvPr/>
        </p:nvCxnSpPr>
        <p:spPr>
          <a:xfrm>
            <a:off x="5421087" y="2468719"/>
            <a:ext cx="569166" cy="511775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EDFAAD9-A93C-4678-8F71-58B755C6A53F}"/>
              </a:ext>
            </a:extLst>
          </p:cNvPr>
          <p:cNvCxnSpPr>
            <a:cxnSpLocks/>
          </p:cNvCxnSpPr>
          <p:nvPr/>
        </p:nvCxnSpPr>
        <p:spPr>
          <a:xfrm flipH="1" flipV="1">
            <a:off x="4907903" y="4282419"/>
            <a:ext cx="1082350" cy="812095"/>
          </a:xfrm>
          <a:prstGeom prst="straightConnector1">
            <a:avLst/>
          </a:prstGeom>
          <a:ln w="15875">
            <a:solidFill>
              <a:srgbClr val="FF3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35C9B83-9038-4941-88C0-9D05CED0DC7B}"/>
              </a:ext>
            </a:extLst>
          </p:cNvPr>
          <p:cNvSpPr txBox="1"/>
          <p:nvPr/>
        </p:nvSpPr>
        <p:spPr>
          <a:xfrm>
            <a:off x="1032304" y="5651106"/>
            <a:ext cx="245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>
                <a:solidFill>
                  <a:srgbClr val="FF0000"/>
                </a:solidFill>
              </a:rPr>
              <a:t>Desgaste localizado: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>
                <a:solidFill>
                  <a:srgbClr val="FF0000"/>
                </a:solidFill>
              </a:rPr>
              <a:t>Concentração de carga?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>
                <a:solidFill>
                  <a:srgbClr val="FF0000"/>
                </a:solidFill>
              </a:rPr>
              <a:t>Micro-escorregamento?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C8AD498-E736-4085-AF2E-970C51021244}"/>
              </a:ext>
            </a:extLst>
          </p:cNvPr>
          <p:cNvCxnSpPr>
            <a:cxnSpLocks/>
          </p:cNvCxnSpPr>
          <p:nvPr/>
        </p:nvCxnSpPr>
        <p:spPr>
          <a:xfrm flipV="1">
            <a:off x="1887608" y="4842588"/>
            <a:ext cx="892914" cy="880054"/>
          </a:xfrm>
          <a:prstGeom prst="straightConnector1">
            <a:avLst/>
          </a:prstGeom>
          <a:ln w="6350">
            <a:solidFill>
              <a:srgbClr val="FF38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0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FA90C-05E4-4759-9033-1FE3F80F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endParaRPr lang="pt-BR" dirty="0"/>
          </a:p>
        </p:txBody>
      </p:sp>
      <p:pic>
        <p:nvPicPr>
          <p:cNvPr id="7" name="Picture 6" descr="f">
            <a:extLst>
              <a:ext uri="{FF2B5EF4-FFF2-40B4-BE49-F238E27FC236}">
                <a16:creationId xmlns:a16="http://schemas.microsoft.com/office/drawing/2014/main" id="{8C26DAF2-69F3-46AB-B283-7E55EE69F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58" y="0"/>
            <a:ext cx="4102942" cy="35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689F634-BC1B-4F91-BA37-9AD9F48F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66" y="3538258"/>
            <a:ext cx="2632899" cy="3265004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5B547D9-994E-4C58-9FF4-D27C50382240}"/>
              </a:ext>
            </a:extLst>
          </p:cNvPr>
          <p:cNvSpPr txBox="1"/>
          <p:nvPr/>
        </p:nvSpPr>
        <p:spPr>
          <a:xfrm>
            <a:off x="186131" y="655791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CCA51B3-D3C1-4252-A28B-09474078C6DE}" type="slidenum">
              <a:rPr lang="pt-BR" sz="1350"/>
              <a:t>7</a:t>
            </a:fld>
            <a:endParaRPr lang="pt-BR" sz="135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17EDC44-26BF-40E7-875F-24C14A48EC14}"/>
              </a:ext>
            </a:extLst>
          </p:cNvPr>
          <p:cNvSpPr txBox="1">
            <a:spLocks/>
          </p:cNvSpPr>
          <p:nvPr/>
        </p:nvSpPr>
        <p:spPr bwMode="auto">
          <a:xfrm>
            <a:off x="305100" y="1390268"/>
            <a:ext cx="4735958" cy="40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0025" indent="-20002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7194" indent="-20716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07219" indent="-2000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07244" indent="-2000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07269" indent="-2000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Arial" panose="020B0604020202020204" pitchFamily="34" charset="0"/>
              <a:buChar char="˃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Processo:</a:t>
            </a:r>
          </a:p>
          <a:p>
            <a:pPr lvl="1"/>
            <a:r>
              <a:rPr lang="pt-BR" sz="1800" dirty="0"/>
              <a:t>Física complexa e não-linear;</a:t>
            </a:r>
          </a:p>
          <a:p>
            <a:pPr lvl="1"/>
            <a:r>
              <a:rPr lang="pt-BR" sz="1800" dirty="0"/>
              <a:t>Medição do desgaste somente antes e após o fim da campanha;</a:t>
            </a:r>
          </a:p>
          <a:p>
            <a:pPr lvl="1"/>
            <a:r>
              <a:rPr lang="pt-BR" sz="1800" dirty="0"/>
              <a:t>~25.000ton de aço produzido no período com efeitos distintos nos cilindros.</a:t>
            </a:r>
          </a:p>
          <a:p>
            <a:pPr lvl="1"/>
            <a:endParaRPr lang="pt-BR" sz="1800" dirty="0"/>
          </a:p>
          <a:p>
            <a:r>
              <a:rPr lang="pt-BR" sz="1800" dirty="0"/>
              <a:t>Tecnologia:</a:t>
            </a:r>
          </a:p>
          <a:p>
            <a:pPr lvl="1"/>
            <a:r>
              <a:rPr lang="pt-BR" sz="1800" dirty="0"/>
              <a:t>Adaptação de parâmetros de modelos às condições de processo;</a:t>
            </a:r>
          </a:p>
          <a:p>
            <a:pPr lvl="1"/>
            <a:r>
              <a:rPr lang="pt-BR" sz="1800" dirty="0"/>
              <a:t>Problema de otimização com restrições:</a:t>
            </a:r>
          </a:p>
          <a:p>
            <a:pPr lvl="2"/>
            <a:r>
              <a:rPr lang="pt-BR" sz="1800" dirty="0"/>
              <a:t>Qual perfil inicial pode minimizar o desgaste ao longo da campanha sem afetar a forma da chapa </a:t>
            </a:r>
            <a:r>
              <a:rPr lang="pt-BR" sz="1800"/>
              <a:t>de aço?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5175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4">
      <a:dk1>
        <a:srgbClr val="696969"/>
      </a:dk1>
      <a:lt1>
        <a:sysClr val="window" lastClr="FFFFFF"/>
      </a:lt1>
      <a:dk2>
        <a:srgbClr val="FF3700"/>
      </a:dk2>
      <a:lt2>
        <a:srgbClr val="C5BCA4"/>
      </a:lt2>
      <a:accent1>
        <a:srgbClr val="0070C0"/>
      </a:accent1>
      <a:accent2>
        <a:srgbClr val="865F7F"/>
      </a:accent2>
      <a:accent3>
        <a:srgbClr val="5C7F92"/>
      </a:accent3>
      <a:accent4>
        <a:srgbClr val="70A489"/>
      </a:accent4>
      <a:accent5>
        <a:srgbClr val="C88F42"/>
      </a:accent5>
      <a:accent6>
        <a:srgbClr val="8B819E"/>
      </a:accent6>
      <a:hlink>
        <a:srgbClr val="9DB1C9"/>
      </a:hlink>
      <a:folHlink>
        <a:srgbClr val="BAC48C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D_Presentation_Sept-2019_16-9_DANILO.potx  -  Somente Leitura" id="{A5EDAF46-1C38-4859-8292-F3F1D096B0A6}" vid="{DE578353-870D-4366-9B87-80497976E6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AC3CB032A24B9805BF7119E7CAF1" ma:contentTypeVersion="7" ma:contentTypeDescription="Create a new document." ma:contentTypeScope="" ma:versionID="230ead6de771d4b7d3d7d61375961e54">
  <xsd:schema xmlns:xsd="http://www.w3.org/2001/XMLSchema" xmlns:xs="http://www.w3.org/2001/XMLSchema" xmlns:p="http://schemas.microsoft.com/office/2006/metadata/properties" xmlns:ns1="http://schemas.microsoft.com/sharepoint/v3" xmlns:ns2="8a7ac50c-774b-44b3-b8c5-85abef24289b" xmlns:ns3="48f45b7b-4940-42dd-90c7-91f9532c8be9" targetNamespace="http://schemas.microsoft.com/office/2006/metadata/properties" ma:root="true" ma:fieldsID="e1c4d67d63374f13e901c29b462a46dd" ns1:_="" ns2:_="" ns3:_="">
    <xsd:import namespace="http://schemas.microsoft.com/sharepoint/v3"/>
    <xsd:import namespace="8a7ac50c-774b-44b3-b8c5-85abef24289b"/>
    <xsd:import namespace="48f45b7b-4940-42dd-90c7-91f9532c8be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ac50c-774b-44b3-b8c5-85abef2428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45b7b-4940-42dd-90c7-91f9532c8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789E7B-ED27-4BF9-80D7-72BB3BFED08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8a7ac50c-774b-44b3-b8c5-85abef24289b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48f45b7b-4940-42dd-90c7-91f9532c8be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69F3D3-645D-4C72-AAF2-433366BD9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DD5790-9893-4D23-87B4-5C4760FF15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7ac50c-774b-44b3-b8c5-85abef24289b"/>
    <ds:schemaRef ds:uri="48f45b7b-4940-42dd-90c7-91f9532c8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155</Words>
  <Application>Microsoft Office PowerPoint</Application>
  <PresentationFormat>Apresentação na tela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Reformulação da curva de CVC do Cilindro de Encosto</vt:lpstr>
      <vt:lpstr>Introdução</vt:lpstr>
      <vt:lpstr>Introdução</vt:lpstr>
      <vt:lpstr>Introdução</vt:lpstr>
      <vt:lpstr>Objetivos</vt:lpstr>
      <vt:lpstr>Comparativo: Antes x Depois</vt:lpstr>
      <vt:lpstr>Desafios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Furlan, Fanny</dc:creator>
  <cp:lastModifiedBy>Oliveira, Danilo Goncalves De G</cp:lastModifiedBy>
  <cp:revision>61</cp:revision>
  <dcterms:created xsi:type="dcterms:W3CDTF">2019-09-06T07:01:50Z</dcterms:created>
  <dcterms:modified xsi:type="dcterms:W3CDTF">2020-03-16T11:33:03Z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0x010100D274AC3CB032A24B9805BF7119E7CAF1</vt:lpwstr>
  </property>
</Properties>
</file>