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47CC-E02E-43BE-B3EE-C761DA0E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4350"/>
            <a:ext cx="8915399" cy="2262781"/>
          </a:xfrm>
        </p:spPr>
        <p:txBody>
          <a:bodyPr/>
          <a:lstStyle/>
          <a:p>
            <a:r>
              <a:rPr lang="en-US" dirty="0"/>
              <a:t>Deep learning in agriculture: A survey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88B7A8-EDFF-4CC9-95F0-84F1E481B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81795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Lucas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Kovalczuk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Paulino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Mestrado em Computação Aplicada - CCT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Professor Doutor Marcelo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Hounsell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0748-88EC-48FC-A89E-6949F65D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pic>
        <p:nvPicPr>
          <p:cNvPr id="2052" name="Picture 4" descr="Resultado de imagem para deep learning">
            <a:extLst>
              <a:ext uri="{FF2B5EF4-FFF2-40B4-BE49-F238E27FC236}">
                <a16:creationId xmlns:a16="http://schemas.microsoft.com/office/drawing/2014/main" id="{5B7EAE47-A657-4F1B-AEC8-AAA5F29E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81" y="3824132"/>
            <a:ext cx="6652144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9BCC11E-2A3F-4F39-A2BF-AD2A3B4E0D4B}"/>
              </a:ext>
            </a:extLst>
          </p:cNvPr>
          <p:cNvSpPr txBox="1">
            <a:spLocks/>
          </p:cNvSpPr>
          <p:nvPr/>
        </p:nvSpPr>
        <p:spPr>
          <a:xfrm>
            <a:off x="1638300" y="19020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Vantagens: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Extração de característica automática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Altos níveis de hierarquia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Alto paralelismo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Teste mais rápido que em ML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b="1" dirty="0"/>
              <a:t>Desvantagens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Longos treinos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Volume de dados</a:t>
            </a:r>
          </a:p>
          <a:p>
            <a:endParaRPr lang="pt-BR" dirty="0"/>
          </a:p>
        </p:txBody>
      </p:sp>
      <p:pic>
        <p:nvPicPr>
          <p:cNvPr id="2056" name="Picture 8" descr="Resultado de imagem para deep learning">
            <a:extLst>
              <a:ext uri="{FF2B5EF4-FFF2-40B4-BE49-F238E27FC236}">
                <a16:creationId xmlns:a16="http://schemas.microsoft.com/office/drawing/2014/main" id="{F3DC763C-DD31-40AD-95E3-791F80AF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75" y="405416"/>
            <a:ext cx="5851625" cy="26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9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32D911-1245-49F6-840E-BF98F45D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9E534-E746-4580-94EB-4070F423D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075" y="1629666"/>
            <a:ext cx="4313864" cy="3777622"/>
          </a:xfrm>
        </p:spPr>
        <p:txBody>
          <a:bodyPr/>
          <a:lstStyle/>
          <a:p>
            <a:r>
              <a:rPr lang="pt-BR" b="1" dirty="0"/>
              <a:t>Arquiteturas de sucesso:</a:t>
            </a:r>
          </a:p>
          <a:p>
            <a:pPr lvl="1"/>
            <a:r>
              <a:rPr lang="pt-BR" dirty="0" err="1"/>
              <a:t>AlexNet</a:t>
            </a:r>
            <a:endParaRPr lang="pt-BR" dirty="0"/>
          </a:p>
          <a:p>
            <a:pPr lvl="1"/>
            <a:r>
              <a:rPr lang="pt-BR" dirty="0" err="1"/>
              <a:t>CaffeNet</a:t>
            </a:r>
            <a:endParaRPr lang="pt-BR" dirty="0"/>
          </a:p>
          <a:p>
            <a:pPr lvl="1"/>
            <a:r>
              <a:rPr lang="pt-BR" dirty="0"/>
              <a:t>VGG</a:t>
            </a:r>
          </a:p>
          <a:p>
            <a:pPr lvl="1"/>
            <a:r>
              <a:rPr lang="pt-BR" dirty="0" err="1"/>
              <a:t>GoogleNet</a:t>
            </a:r>
            <a:endParaRPr lang="pt-BR" dirty="0"/>
          </a:p>
          <a:p>
            <a:pPr lvl="1"/>
            <a:r>
              <a:rPr lang="pt-BR" dirty="0" err="1"/>
              <a:t>Inception-ResNet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043008-DD7A-4BEC-A547-61130BDA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775540"/>
            <a:ext cx="4313864" cy="3777622"/>
          </a:xfrm>
        </p:spPr>
        <p:txBody>
          <a:bodyPr/>
          <a:lstStyle/>
          <a:p>
            <a:r>
              <a:rPr lang="pt-BR" b="1" dirty="0"/>
              <a:t>Ferramentas para utilizar DL:</a:t>
            </a:r>
          </a:p>
          <a:p>
            <a:pPr lvl="1"/>
            <a:r>
              <a:rPr lang="pt-BR" dirty="0" err="1"/>
              <a:t>Theano</a:t>
            </a:r>
            <a:endParaRPr lang="pt-BR" dirty="0"/>
          </a:p>
          <a:p>
            <a:pPr lvl="1"/>
            <a:r>
              <a:rPr lang="pt-BR" dirty="0" err="1"/>
              <a:t>TensorFlow</a:t>
            </a:r>
            <a:endParaRPr lang="pt-BR" dirty="0"/>
          </a:p>
          <a:p>
            <a:pPr lvl="1"/>
            <a:r>
              <a:rPr lang="pt-BR" dirty="0" err="1"/>
              <a:t>Keras</a:t>
            </a:r>
            <a:endParaRPr lang="pt-BR" dirty="0"/>
          </a:p>
          <a:p>
            <a:pPr lvl="1"/>
            <a:r>
              <a:rPr lang="pt-BR" dirty="0" err="1"/>
              <a:t>Caffe</a:t>
            </a:r>
            <a:endParaRPr lang="pt-BR" dirty="0"/>
          </a:p>
          <a:p>
            <a:pPr lvl="1"/>
            <a:r>
              <a:rPr lang="pt-BR" dirty="0" err="1"/>
              <a:t>Pytorch</a:t>
            </a:r>
            <a:endParaRPr lang="pt-BR" dirty="0"/>
          </a:p>
          <a:p>
            <a:pPr lvl="1"/>
            <a:r>
              <a:rPr lang="pt-BR" dirty="0"/>
              <a:t>TFLEARN</a:t>
            </a:r>
          </a:p>
          <a:p>
            <a:pPr lvl="1"/>
            <a:r>
              <a:rPr lang="pt-BR" dirty="0"/>
              <a:t>Pylearn2</a:t>
            </a:r>
          </a:p>
        </p:txBody>
      </p:sp>
      <p:pic>
        <p:nvPicPr>
          <p:cNvPr id="3076" name="Picture 4" descr="Resultado de imagem para estrutura deep learning">
            <a:extLst>
              <a:ext uri="{FF2B5EF4-FFF2-40B4-BE49-F238E27FC236}">
                <a16:creationId xmlns:a16="http://schemas.microsoft.com/office/drawing/2014/main" id="{A9BE487F-1986-4C29-A09F-6BBDFE58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4496586"/>
            <a:ext cx="5490064" cy="20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estrutura deep learning">
            <a:extLst>
              <a:ext uri="{FF2B5EF4-FFF2-40B4-BE49-F238E27FC236}">
                <a16:creationId xmlns:a16="http://schemas.microsoft.com/office/drawing/2014/main" id="{C1B5D960-7882-459A-9E32-DA1829BF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46" y="364128"/>
            <a:ext cx="4317714" cy="23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7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5A411-47D9-4C0A-BB21-541E0B27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aplicação de </a:t>
            </a:r>
            <a:r>
              <a:rPr lang="pt-BR" dirty="0" err="1"/>
              <a:t>Deep</a:t>
            </a:r>
            <a:r>
              <a:rPr lang="pt-BR" dirty="0"/>
              <a:t> Learning na agricultura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F7F51-5771-454A-AA77-B55229F0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16 áreas de estudo, da quais as mais populares:</a:t>
            </a:r>
          </a:p>
          <a:p>
            <a:pPr lvl="1"/>
            <a:r>
              <a:rPr lang="pt-BR" dirty="0"/>
              <a:t>Identificação de pragas - 5 artigos</a:t>
            </a:r>
          </a:p>
          <a:p>
            <a:pPr lvl="1"/>
            <a:r>
              <a:rPr lang="pt-BR" dirty="0"/>
              <a:t>Cobertura de solo - 4 artigos</a:t>
            </a:r>
          </a:p>
          <a:p>
            <a:pPr lvl="1"/>
            <a:r>
              <a:rPr lang="pt-BR" dirty="0"/>
              <a:t>Reconhecimento de plantas - 4 artigos</a:t>
            </a:r>
          </a:p>
          <a:p>
            <a:pPr lvl="1"/>
            <a:r>
              <a:rPr lang="pt-BR" dirty="0"/>
              <a:t>Contagem de frutas - 4 artigos</a:t>
            </a:r>
          </a:p>
          <a:p>
            <a:pPr lvl="1"/>
            <a:r>
              <a:rPr lang="pt-BR" dirty="0"/>
              <a:t>Tipo de colheita - 4 artigos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Todos publicados depois de 2015</a:t>
            </a:r>
          </a:p>
          <a:p>
            <a:endParaRPr lang="pt-BR" dirty="0"/>
          </a:p>
        </p:txBody>
      </p:sp>
      <p:pic>
        <p:nvPicPr>
          <p:cNvPr id="4098" name="Picture 2" descr="Resultado de imagem para agricultura e deep learning">
            <a:extLst>
              <a:ext uri="{FF2B5EF4-FFF2-40B4-BE49-F238E27FC236}">
                <a16:creationId xmlns:a16="http://schemas.microsoft.com/office/drawing/2014/main" id="{8EC26BC0-9AD0-4F62-9E70-CC7D9691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96" y="2133600"/>
            <a:ext cx="3652004" cy="20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ecnologia permitirá máquinas agrícolas fazerem o reconhecimento automático de plantas no campo">
            <a:extLst>
              <a:ext uri="{FF2B5EF4-FFF2-40B4-BE49-F238E27FC236}">
                <a16:creationId xmlns:a16="http://schemas.microsoft.com/office/drawing/2014/main" id="{866952F4-364D-499A-BC99-83BECA24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97" y="4191000"/>
            <a:ext cx="3619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3DC4B-D552-4F6A-8808-74C42B6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do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AD052-34AF-4C9C-A4C8-72BBE86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857" y="3203993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/>
              <a:t>Identificação de sementes</a:t>
            </a:r>
          </a:p>
          <a:p>
            <a:r>
              <a:rPr lang="pt-BR" dirty="0"/>
              <a:t>Níveis de </a:t>
            </a:r>
            <a:r>
              <a:rPr lang="pt-BR" dirty="0" err="1"/>
              <a:t>hidrogenio</a:t>
            </a:r>
            <a:r>
              <a:rPr lang="pt-BR" dirty="0"/>
              <a:t> contida na folha </a:t>
            </a:r>
          </a:p>
          <a:p>
            <a:r>
              <a:rPr lang="pt-BR" dirty="0"/>
              <a:t>Stress de hídrico nas plantas</a:t>
            </a:r>
          </a:p>
          <a:p>
            <a:r>
              <a:rPr lang="pt-BR" dirty="0"/>
              <a:t>Análise de solo (erosões na terra)</a:t>
            </a:r>
          </a:p>
          <a:p>
            <a:r>
              <a:rPr lang="pt-BR" dirty="0"/>
              <a:t>Detecção de pestes</a:t>
            </a:r>
          </a:p>
          <a:p>
            <a:r>
              <a:rPr lang="pt-BR" dirty="0"/>
              <a:t>Uso de herbicidas</a:t>
            </a:r>
          </a:p>
          <a:p>
            <a:endParaRPr lang="pt-BR" dirty="0"/>
          </a:p>
        </p:txBody>
      </p:sp>
      <p:pic>
        <p:nvPicPr>
          <p:cNvPr id="5122" name="Picture 2" descr="Resultado de imagem para futuro deep learning">
            <a:extLst>
              <a:ext uri="{FF2B5EF4-FFF2-40B4-BE49-F238E27FC236}">
                <a16:creationId xmlns:a16="http://schemas.microsoft.com/office/drawing/2014/main" id="{B56A31FC-23DE-4AE8-8D4B-9F826B8F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01" y="343745"/>
            <a:ext cx="3875399" cy="23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artificial intelligence in agriculture gif">
            <a:extLst>
              <a:ext uri="{FF2B5EF4-FFF2-40B4-BE49-F238E27FC236}">
                <a16:creationId xmlns:a16="http://schemas.microsoft.com/office/drawing/2014/main" id="{06C72E96-7011-40EE-8C98-83DC1A22EE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0" y="2637186"/>
            <a:ext cx="5265935" cy="34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5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791F5A-B36A-468D-97B8-8CDBA1A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779" y="58391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Obrigado a todos!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en-US" dirty="0"/>
              <a:t>KAMILARIS, Andreas; PRENAFETA-BOLDÚ, </a:t>
            </a:r>
            <a:r>
              <a:rPr lang="en-US" dirty="0" err="1"/>
              <a:t>Francesc</a:t>
            </a:r>
            <a:r>
              <a:rPr lang="en-US" dirty="0"/>
              <a:t> X. Deep learning in agriculture: A survey. </a:t>
            </a:r>
            <a:r>
              <a:rPr lang="en-US" b="1" dirty="0"/>
              <a:t>Computers and electronics in agriculture</a:t>
            </a:r>
            <a:r>
              <a:rPr lang="en-US" dirty="0"/>
              <a:t>, v. 147, p. 70-90, 2018.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22460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202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Deep learning in agriculture: A survey</vt:lpstr>
      <vt:lpstr>Deep Learning</vt:lpstr>
      <vt:lpstr>Deep Learning</vt:lpstr>
      <vt:lpstr>Áreas de aplicação de Deep Learning na agricultura</vt:lpstr>
      <vt:lpstr>Futuro do Deep Learning </vt:lpstr>
      <vt:lpstr>Obrigado a todos!      KAMILARIS, Andreas; PRENAFETA-BOLDÚ, Francesc X. Deep learning in agriculture: A survey. Computers and electronics in agriculture, v. 147, p. 70-90, 2018.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paulino</dc:creator>
  <cp:lastModifiedBy>lucas paulino</cp:lastModifiedBy>
  <cp:revision>8</cp:revision>
  <dcterms:created xsi:type="dcterms:W3CDTF">2020-03-15T23:56:26Z</dcterms:created>
  <dcterms:modified xsi:type="dcterms:W3CDTF">2020-03-16T01:15:04Z</dcterms:modified>
</cp:coreProperties>
</file>