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57" r:id="rId2"/>
    <p:sldId id="272" r:id="rId3"/>
    <p:sldId id="276" r:id="rId4"/>
    <p:sldId id="277" r:id="rId5"/>
    <p:sldId id="279" r:id="rId6"/>
    <p:sldId id="280" r:id="rId7"/>
    <p:sldId id="278" r:id="rId8"/>
    <p:sldId id="281" r:id="rId9"/>
    <p:sldId id="282" r:id="rId10"/>
    <p:sldId id="283" r:id="rId11"/>
    <p:sldId id="284" r:id="rId12"/>
    <p:sldId id="285" r:id="rId13"/>
    <p:sldId id="286" r:id="rId14"/>
    <p:sldId id="289" r:id="rId15"/>
    <p:sldId id="288" r:id="rId16"/>
    <p:sldId id="287" r:id="rId17"/>
    <p:sldId id="290" r:id="rId18"/>
    <p:sldId id="291" r:id="rId19"/>
    <p:sldId id="275" r:id="rId2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85D"/>
    <a:srgbClr val="E5FA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5830" autoAdjust="0"/>
  </p:normalViewPr>
  <p:slideViewPr>
    <p:cSldViewPr snapToGrid="0">
      <p:cViewPr varScale="1">
        <p:scale>
          <a:sx n="95" d="100"/>
          <a:sy n="95" d="100"/>
        </p:scale>
        <p:origin x="1902" y="9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2888E-EE4C-4D0B-93E6-8627190C80BD}" type="datetimeFigureOut">
              <a:rPr lang="pt-BR" smtClean="0"/>
              <a:t>31/10/2019</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9E9936-4D96-4082-B0DB-F241576563EC}" type="slidenum">
              <a:rPr lang="pt-BR" smtClean="0"/>
              <a:t>‹nº›</a:t>
            </a:fld>
            <a:endParaRPr lang="pt-BR"/>
          </a:p>
        </p:txBody>
      </p:sp>
    </p:spTree>
    <p:extLst>
      <p:ext uri="{BB962C8B-B14F-4D97-AF65-F5344CB8AC3E}">
        <p14:creationId xmlns:p14="http://schemas.microsoft.com/office/powerpoint/2010/main" val="178041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Bom dia a todos. Eu me chamo Alexandre, sou estudante da UDESC pertencente ao Programa de Pós-graduação em Computação Aplicada. Minha orientadora é a doutora Carla e nosso trabalho é “Um </a:t>
            </a:r>
            <a:r>
              <a:rPr lang="pt-BR" sz="1200" dirty="0">
                <a:cs typeface="Arial" panose="020B0604020202020204" pitchFamily="34" charset="0"/>
              </a:rPr>
              <a:t>Jogo Sério como Tecnologia Educacional para Prevenção da Violência Sexual infantil</a:t>
            </a:r>
            <a:r>
              <a:rPr lang="pt-BR" dirty="0"/>
              <a:t>”, de temática ‘Tecnologia Educacional’.</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1</a:t>
            </a:fld>
            <a:endParaRPr lang="pt-BR"/>
          </a:p>
        </p:txBody>
      </p:sp>
    </p:spTree>
    <p:extLst>
      <p:ext uri="{BB962C8B-B14F-4D97-AF65-F5344CB8AC3E}">
        <p14:creationId xmlns:p14="http://schemas.microsoft.com/office/powerpoint/2010/main" val="2175904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Mas o que é o jogo de fato o jogo “infância Segura”. Bem, ele é o constructo de duas aplicações distintas: </a:t>
            </a:r>
          </a:p>
          <a:p>
            <a:r>
              <a:rPr lang="pt-BR" dirty="0"/>
              <a:t>A primeira é de fato um jogo educacional voltado para o ensino de crianças.</a:t>
            </a:r>
          </a:p>
          <a:p>
            <a:r>
              <a:rPr lang="pt-BR" dirty="0"/>
              <a:t>A segunda é um sistema de coordenação e supervisão para professores e pedagogos. </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10</a:t>
            </a:fld>
            <a:endParaRPr lang="pt-BR"/>
          </a:p>
        </p:txBody>
      </p:sp>
    </p:spTree>
    <p:extLst>
      <p:ext uri="{BB962C8B-B14F-4D97-AF65-F5344CB8AC3E}">
        <p14:creationId xmlns:p14="http://schemas.microsoft.com/office/powerpoint/2010/main" val="1760834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Falando um pouco do jogo,</a:t>
            </a:r>
            <a:r>
              <a:rPr lang="pt-BR" sz="1200" kern="1200" dirty="0">
                <a:solidFill>
                  <a:schemeClr val="tx1"/>
                </a:solidFill>
                <a:effectLst/>
                <a:latin typeface="+mn-lt"/>
                <a:ea typeface="+mn-ea"/>
                <a:cs typeface="+mn-cs"/>
              </a:rPr>
              <a:t> inicialmente ele instrui as crianças sobre as partes do corpo. Posteriormente o jogo educa os menores apontando quais partes do corpo são íntimas, para por fim, o jogo lecionar sobre os tipos de toques, dando exemplos de toques bons e toques ruins no corpo.</a:t>
            </a:r>
            <a:endParaRPr lang="pt-BR" dirty="0"/>
          </a:p>
          <a:p>
            <a:endParaRPr lang="pt-BR" dirty="0"/>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11</a:t>
            </a:fld>
            <a:endParaRPr lang="pt-BR"/>
          </a:p>
        </p:txBody>
      </p:sp>
    </p:spTree>
    <p:extLst>
      <p:ext uri="{BB962C8B-B14F-4D97-AF65-F5344CB8AC3E}">
        <p14:creationId xmlns:p14="http://schemas.microsoft.com/office/powerpoint/2010/main" val="3311426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Já a versão voltada para professores e pedagogos, funciona similar a um Ambiente Virtual de Aprendizagem (AVA), como o Moodle. Os professores podem gerenciar turmas, gerencias os alunos, acessar matérias de apoio e várias outras coisas. Aqui é importante destacar que no caso do jogo ‘Infância Segura’, o professor não tem liberdade para alterar as dinâmicas nem os conteúdos abordados.</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12</a:t>
            </a:fld>
            <a:endParaRPr lang="pt-BR"/>
          </a:p>
        </p:txBody>
      </p:sp>
    </p:spTree>
    <p:extLst>
      <p:ext uri="{BB962C8B-B14F-4D97-AF65-F5344CB8AC3E}">
        <p14:creationId xmlns:p14="http://schemas.microsoft.com/office/powerpoint/2010/main" val="538006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Explicado sobre o jogo, irei falar agora um pouco sobre os experimentos. Cabe ressaltar que o jogo está ainda em fase de desenvolvimento, nesse sentido optou-se em realizar um teste piloto, como apenas duas crianças, apenas para encontrar e identificar erros grosseiros de desenvolvimento. Nesse sentido, destaca-se que uma menina de 12 anos (à esquerda) e um menino de 6 anos (à direita) foram submetidos ao jogo.</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13</a:t>
            </a:fld>
            <a:endParaRPr lang="pt-BR"/>
          </a:p>
        </p:txBody>
      </p:sp>
    </p:spTree>
    <p:extLst>
      <p:ext uri="{BB962C8B-B14F-4D97-AF65-F5344CB8AC3E}">
        <p14:creationId xmlns:p14="http://schemas.microsoft.com/office/powerpoint/2010/main" val="1304231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Após terem sido submetidos ao jogo, as crianças foram confrontadas com um questionário com 23 perguntas. Esse é um questionário modificado do questionário de Rafael </a:t>
            </a:r>
            <a:r>
              <a:rPr lang="pt-BR" dirty="0" err="1"/>
              <a:t>Savi</a:t>
            </a:r>
            <a:r>
              <a:rPr lang="pt-BR" dirty="0"/>
              <a:t>, o qual desenvolveu um método rápido e adaptável para avaliação de jogos educacionais. </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14</a:t>
            </a:fld>
            <a:endParaRPr lang="pt-BR"/>
          </a:p>
        </p:txBody>
      </p:sp>
    </p:spTree>
    <p:extLst>
      <p:ext uri="{BB962C8B-B14F-4D97-AF65-F5344CB8AC3E}">
        <p14:creationId xmlns:p14="http://schemas.microsoft.com/office/powerpoint/2010/main" val="2743497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itens do questionário eram avaliados na escala </a:t>
            </a:r>
            <a:r>
              <a:rPr lang="pt-BR" dirty="0" err="1"/>
              <a:t>Likert</a:t>
            </a:r>
            <a:r>
              <a:rPr lang="pt-BR" dirty="0"/>
              <a:t>, a qual é valorada de -2 até +2. A fim de tornar tudo mais agradável e amigável aos participantes, utilizou uma escala gráfica para mapear os itens de </a:t>
            </a:r>
            <a:r>
              <a:rPr lang="pt-BR" dirty="0" err="1"/>
              <a:t>Likert</a:t>
            </a:r>
            <a:r>
              <a:rPr lang="pt-BR" dirty="0"/>
              <a:t>. A cada pergunta do questionário as crianças eram convidadas a manifestar seus sentimentos com base nas carinhas situadas à esquerda. À direita é mostrado a escala de PAM, a qual visa avaliar as emoções dos participantes de maneira rápida e prática. </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15</a:t>
            </a:fld>
            <a:endParaRPr lang="pt-BR"/>
          </a:p>
        </p:txBody>
      </p:sp>
    </p:spTree>
    <p:extLst>
      <p:ext uri="{BB962C8B-B14F-4D97-AF65-F5344CB8AC3E}">
        <p14:creationId xmlns:p14="http://schemas.microsoft.com/office/powerpoint/2010/main" val="1987900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Como resultados, do total de 46 pontos possíveis, foram alcançados 37, ou seja 80%. No entanto se for considerado o fato que a pontuação oscila de -46 até +46, isso representa uma percentagem de 90%. No início dos experimentos, uma criança manifestou estar relaxada e a outra neutra, após terem sidos submetidas ao jogo, ambas manifestaram estarem empolgadas, inclusive com uma dizendo: “Tá bem bom!”</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16</a:t>
            </a:fld>
            <a:endParaRPr lang="pt-BR"/>
          </a:p>
        </p:txBody>
      </p:sp>
    </p:spTree>
    <p:extLst>
      <p:ext uri="{BB962C8B-B14F-4D97-AF65-F5344CB8AC3E}">
        <p14:creationId xmlns:p14="http://schemas.microsoft.com/office/powerpoint/2010/main" val="2135704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Para um teste piloto, os resultados se demonstraram extremamente promissores. Acredita-se que com os devidos retoques na ferramenta e com o apoio da comunidade educacional e científica, o jogo possui potencial para assumir um papel chave na prevenção da violência sexual infantil no Brasil.</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17</a:t>
            </a:fld>
            <a:endParaRPr lang="pt-BR"/>
          </a:p>
        </p:txBody>
      </p:sp>
    </p:spTree>
    <p:extLst>
      <p:ext uri="{BB962C8B-B14F-4D97-AF65-F5344CB8AC3E}">
        <p14:creationId xmlns:p14="http://schemas.microsoft.com/office/powerpoint/2010/main" val="81608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19</a:t>
            </a:fld>
            <a:endParaRPr lang="pt-BR"/>
          </a:p>
        </p:txBody>
      </p:sp>
    </p:spTree>
    <p:extLst>
      <p:ext uri="{BB962C8B-B14F-4D97-AF65-F5344CB8AC3E}">
        <p14:creationId xmlns:p14="http://schemas.microsoft.com/office/powerpoint/2010/main" val="2202943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Antes de tudo, gostaria de agradecer a CAPES, a qual é diretamente responsável pelo financiamento da presente pesquisa.</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2</a:t>
            </a:fld>
            <a:endParaRPr lang="pt-BR"/>
          </a:p>
        </p:txBody>
      </p:sp>
    </p:spTree>
    <p:extLst>
      <p:ext uri="{BB962C8B-B14F-4D97-AF65-F5344CB8AC3E}">
        <p14:creationId xmlns:p14="http://schemas.microsoft.com/office/powerpoint/2010/main" val="1614649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presente pesquisa busca atacar inicialmente o problema da violência sexual, em específico a violência sexual infantil. Para isso, suas causas são devidamente apresentadas, juntamente com suas devidas soluções. Soluções que culminam em um jogo sério (educacional), apelidado de ‘Infância Segura’, que representa dois softwares distintos: uma aplicação voltada ao público infantil, e outra aplicação voltada para professores e pedagogos. </a:t>
            </a:r>
          </a:p>
          <a:p>
            <a:r>
              <a:rPr lang="pt-BR" dirty="0"/>
              <a:t>Dada uma breve explicação sobre o jogo, os experimentos realizados serão apresentados, tão qual, seus resultados. Seguindo pela conclusão e referências da presente pesquisa. </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3</a:t>
            </a:fld>
            <a:endParaRPr lang="pt-BR"/>
          </a:p>
        </p:txBody>
      </p:sp>
    </p:spTree>
    <p:extLst>
      <p:ext uri="{BB962C8B-B14F-4D97-AF65-F5344CB8AC3E}">
        <p14:creationId xmlns:p14="http://schemas.microsoft.com/office/powerpoint/2010/main" val="3398220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dos maiores problemas do Brasil, sem dúvidas, é a violência sexual. O estupro no geral é o quarto tipo de crime mais cometido no Brasil, apenas atrás dos crimes relacionados ao roubo, às drogas, ao homicídio e às armas.</a:t>
            </a:r>
          </a:p>
          <a:p>
            <a:r>
              <a:rPr lang="pt-BR" dirty="0"/>
              <a:t>O problema se agrava ainda mais quando os números são destrinchados, revelando que mais de 70% das vítimas de estupro são menores de idade.</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4</a:t>
            </a:fld>
            <a:endParaRPr lang="pt-BR"/>
          </a:p>
        </p:txBody>
      </p:sp>
    </p:spTree>
    <p:extLst>
      <p:ext uri="{BB962C8B-B14F-4D97-AF65-F5344CB8AC3E}">
        <p14:creationId xmlns:p14="http://schemas.microsoft.com/office/powerpoint/2010/main" val="2771343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Isso se devem principalmente pelo fato das crianças serem, na maioria das vezes, alvos fáceis. Crianças de modo geral, não sabem como se defender, quais atitudes podem tomar e nem a quem recorrer.</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5</a:t>
            </a:fld>
            <a:endParaRPr lang="pt-BR"/>
          </a:p>
        </p:txBody>
      </p:sp>
    </p:spTree>
    <p:extLst>
      <p:ext uri="{BB962C8B-B14F-4D97-AF65-F5344CB8AC3E}">
        <p14:creationId xmlns:p14="http://schemas.microsoft.com/office/powerpoint/2010/main" val="262270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Nesse sentido, a solução para esse problema seria logicamente, instruir e capacitar as crianças de modo a preveni-las do abuso sexual infantil.</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6</a:t>
            </a:fld>
            <a:endParaRPr lang="pt-BR"/>
          </a:p>
        </p:txBody>
      </p:sp>
    </p:spTree>
    <p:extLst>
      <p:ext uri="{BB962C8B-B14F-4D97-AF65-F5344CB8AC3E}">
        <p14:creationId xmlns:p14="http://schemas.microsoft.com/office/powerpoint/2010/main" val="2284996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Para isso, existem inúmeras estratégias, sendo as três principais:</a:t>
            </a:r>
          </a:p>
          <a:p>
            <a:r>
              <a:rPr lang="pt-BR" dirty="0"/>
              <a:t>Dar aulas, fornecer livros e outros matérias, ou submeter as crianças a jogos educativos.</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7</a:t>
            </a:fld>
            <a:endParaRPr lang="pt-BR"/>
          </a:p>
        </p:txBody>
      </p:sp>
    </p:spTree>
    <p:extLst>
      <p:ext uri="{BB962C8B-B14F-4D97-AF65-F5344CB8AC3E}">
        <p14:creationId xmlns:p14="http://schemas.microsoft.com/office/powerpoint/2010/main" val="789944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 presente trabalho, foi optado pela estratégias de jogos educativos (jogos sérios). Uma abordagem baseada em jogos fornece um meio de aprendizagem educacional divertida e envolvente. Algumas pesquisa apontam inclusive que os educativos ajudam a fixar e reter melhor a informações do que materiais didáticos.</a:t>
            </a:r>
          </a:p>
          <a:p>
            <a:endParaRPr lang="pt-BR" dirty="0"/>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8</a:t>
            </a:fld>
            <a:endParaRPr lang="pt-BR"/>
          </a:p>
        </p:txBody>
      </p:sp>
    </p:spTree>
    <p:extLst>
      <p:ext uri="{BB962C8B-B14F-4D97-AF65-F5344CB8AC3E}">
        <p14:creationId xmlns:p14="http://schemas.microsoft.com/office/powerpoint/2010/main" val="762027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 é por isso, que nós desenvolvemos um jogo sério para a prevenção da violência sexual infantil, chamado de “infância Segura”.</a:t>
            </a:r>
          </a:p>
        </p:txBody>
      </p:sp>
      <p:sp>
        <p:nvSpPr>
          <p:cNvPr id="4" name="Espaço Reservado para Número de Slide 3"/>
          <p:cNvSpPr>
            <a:spLocks noGrp="1"/>
          </p:cNvSpPr>
          <p:nvPr>
            <p:ph type="sldNum" sz="quarter" idx="5"/>
          </p:nvPr>
        </p:nvSpPr>
        <p:spPr/>
        <p:txBody>
          <a:bodyPr/>
          <a:lstStyle/>
          <a:p>
            <a:fld id="{379E9936-4D96-4082-B0DB-F241576563EC}" type="slidenum">
              <a:rPr lang="pt-BR" smtClean="0"/>
              <a:t>9</a:t>
            </a:fld>
            <a:endParaRPr lang="pt-BR"/>
          </a:p>
        </p:txBody>
      </p:sp>
    </p:spTree>
    <p:extLst>
      <p:ext uri="{BB962C8B-B14F-4D97-AF65-F5344CB8AC3E}">
        <p14:creationId xmlns:p14="http://schemas.microsoft.com/office/powerpoint/2010/main" val="133510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A3EC0E9-0A6B-47A5-B6B5-857F6E1C765A}" type="datetimeFigureOut">
              <a:rPr lang="pt-BR" smtClean="0"/>
              <a:t>31/10/2019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5532B3-A082-47C7-8D6C-5DA0ACB19661}" type="slidenum">
              <a:rPr lang="pt-BR" smtClean="0"/>
              <a:t>‹nº›</a:t>
            </a:fld>
            <a:endParaRPr lang="pt-BR"/>
          </a:p>
        </p:txBody>
      </p:sp>
    </p:spTree>
    <p:extLst>
      <p:ext uri="{BB962C8B-B14F-4D97-AF65-F5344CB8AC3E}">
        <p14:creationId xmlns:p14="http://schemas.microsoft.com/office/powerpoint/2010/main" val="4191390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A3EC0E9-0A6B-47A5-B6B5-857F6E1C765A}" type="datetimeFigureOut">
              <a:rPr lang="pt-BR" smtClean="0"/>
              <a:t>31/10/2019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5532B3-A082-47C7-8D6C-5DA0ACB19661}" type="slidenum">
              <a:rPr lang="pt-BR" smtClean="0"/>
              <a:t>‹nº›</a:t>
            </a:fld>
            <a:endParaRPr lang="pt-BR"/>
          </a:p>
        </p:txBody>
      </p:sp>
    </p:spTree>
    <p:extLst>
      <p:ext uri="{BB962C8B-B14F-4D97-AF65-F5344CB8AC3E}">
        <p14:creationId xmlns:p14="http://schemas.microsoft.com/office/powerpoint/2010/main" val="4246780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A3EC0E9-0A6B-47A5-B6B5-857F6E1C765A}" type="datetimeFigureOut">
              <a:rPr lang="pt-BR" smtClean="0"/>
              <a:t>31/10/2019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5532B3-A082-47C7-8D6C-5DA0ACB19661}" type="slidenum">
              <a:rPr lang="pt-BR" smtClean="0"/>
              <a:t>‹nº›</a:t>
            </a:fld>
            <a:endParaRPr lang="pt-BR"/>
          </a:p>
        </p:txBody>
      </p:sp>
    </p:spTree>
    <p:extLst>
      <p:ext uri="{BB962C8B-B14F-4D97-AF65-F5344CB8AC3E}">
        <p14:creationId xmlns:p14="http://schemas.microsoft.com/office/powerpoint/2010/main" val="4277082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A3EC0E9-0A6B-47A5-B6B5-857F6E1C765A}" type="datetimeFigureOut">
              <a:rPr lang="pt-BR" smtClean="0"/>
              <a:t>31/10/2019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5532B3-A082-47C7-8D6C-5DA0ACB19661}" type="slidenum">
              <a:rPr lang="pt-BR" smtClean="0"/>
              <a:t>‹nº›</a:t>
            </a:fld>
            <a:endParaRPr lang="pt-BR"/>
          </a:p>
        </p:txBody>
      </p:sp>
    </p:spTree>
    <p:extLst>
      <p:ext uri="{BB962C8B-B14F-4D97-AF65-F5344CB8AC3E}">
        <p14:creationId xmlns:p14="http://schemas.microsoft.com/office/powerpoint/2010/main" val="247368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CA3EC0E9-0A6B-47A5-B6B5-857F6E1C765A}" type="datetimeFigureOut">
              <a:rPr lang="pt-BR" smtClean="0"/>
              <a:t>31/10/2019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5532B3-A082-47C7-8D6C-5DA0ACB19661}" type="slidenum">
              <a:rPr lang="pt-BR" smtClean="0"/>
              <a:t>‹nº›</a:t>
            </a:fld>
            <a:endParaRPr lang="pt-BR"/>
          </a:p>
        </p:txBody>
      </p:sp>
    </p:spTree>
    <p:extLst>
      <p:ext uri="{BB962C8B-B14F-4D97-AF65-F5344CB8AC3E}">
        <p14:creationId xmlns:p14="http://schemas.microsoft.com/office/powerpoint/2010/main" val="1834171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CA3EC0E9-0A6B-47A5-B6B5-857F6E1C765A}" type="datetimeFigureOut">
              <a:rPr lang="pt-BR" smtClean="0"/>
              <a:t>31/10/2019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85532B3-A082-47C7-8D6C-5DA0ACB19661}" type="slidenum">
              <a:rPr lang="pt-BR" smtClean="0"/>
              <a:t>‹nº›</a:t>
            </a:fld>
            <a:endParaRPr lang="pt-BR"/>
          </a:p>
        </p:txBody>
      </p:sp>
    </p:spTree>
    <p:extLst>
      <p:ext uri="{BB962C8B-B14F-4D97-AF65-F5344CB8AC3E}">
        <p14:creationId xmlns:p14="http://schemas.microsoft.com/office/powerpoint/2010/main" val="91970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629842" y="2505075"/>
            <a:ext cx="3868340"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4629150" y="2505075"/>
            <a:ext cx="3887391"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CA3EC0E9-0A6B-47A5-B6B5-857F6E1C765A}" type="datetimeFigureOut">
              <a:rPr lang="pt-BR" smtClean="0"/>
              <a:t>31/10/2019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85532B3-A082-47C7-8D6C-5DA0ACB19661}" type="slidenum">
              <a:rPr lang="pt-BR" smtClean="0"/>
              <a:t>‹nº›</a:t>
            </a:fld>
            <a:endParaRPr lang="pt-BR"/>
          </a:p>
        </p:txBody>
      </p:sp>
    </p:spTree>
    <p:extLst>
      <p:ext uri="{BB962C8B-B14F-4D97-AF65-F5344CB8AC3E}">
        <p14:creationId xmlns:p14="http://schemas.microsoft.com/office/powerpoint/2010/main" val="131133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CA3EC0E9-0A6B-47A5-B6B5-857F6E1C765A}" type="datetimeFigureOut">
              <a:rPr lang="pt-BR" smtClean="0"/>
              <a:t>31/10/2019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B85532B3-A082-47C7-8D6C-5DA0ACB19661}" type="slidenum">
              <a:rPr lang="pt-BR" smtClean="0"/>
              <a:t>‹nº›</a:t>
            </a:fld>
            <a:endParaRPr lang="pt-BR"/>
          </a:p>
        </p:txBody>
      </p:sp>
    </p:spTree>
    <p:extLst>
      <p:ext uri="{BB962C8B-B14F-4D97-AF65-F5344CB8AC3E}">
        <p14:creationId xmlns:p14="http://schemas.microsoft.com/office/powerpoint/2010/main" val="1921215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EC0E9-0A6B-47A5-B6B5-857F6E1C765A}" type="datetimeFigureOut">
              <a:rPr lang="pt-BR" smtClean="0"/>
              <a:t>31/10/2019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B85532B3-A082-47C7-8D6C-5DA0ACB19661}" type="slidenum">
              <a:rPr lang="pt-BR" smtClean="0"/>
              <a:t>‹nº›</a:t>
            </a:fld>
            <a:endParaRPr lang="pt-BR"/>
          </a:p>
        </p:txBody>
      </p:sp>
    </p:spTree>
    <p:extLst>
      <p:ext uri="{BB962C8B-B14F-4D97-AF65-F5344CB8AC3E}">
        <p14:creationId xmlns:p14="http://schemas.microsoft.com/office/powerpoint/2010/main" val="7331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CA3EC0E9-0A6B-47A5-B6B5-857F6E1C765A}" type="datetimeFigureOut">
              <a:rPr lang="pt-BR" smtClean="0"/>
              <a:t>31/10/2019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85532B3-A082-47C7-8D6C-5DA0ACB19661}" type="slidenum">
              <a:rPr lang="pt-BR" smtClean="0"/>
              <a:t>‹nº›</a:t>
            </a:fld>
            <a:endParaRPr lang="pt-BR"/>
          </a:p>
        </p:txBody>
      </p:sp>
    </p:spTree>
    <p:extLst>
      <p:ext uri="{BB962C8B-B14F-4D97-AF65-F5344CB8AC3E}">
        <p14:creationId xmlns:p14="http://schemas.microsoft.com/office/powerpoint/2010/main" val="165078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CA3EC0E9-0A6B-47A5-B6B5-857F6E1C765A}" type="datetimeFigureOut">
              <a:rPr lang="pt-BR" smtClean="0"/>
              <a:t>31/10/2019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85532B3-A082-47C7-8D6C-5DA0ACB19661}" type="slidenum">
              <a:rPr lang="pt-BR" smtClean="0"/>
              <a:t>‹nº›</a:t>
            </a:fld>
            <a:endParaRPr lang="pt-BR"/>
          </a:p>
        </p:txBody>
      </p:sp>
    </p:spTree>
    <p:extLst>
      <p:ext uri="{BB962C8B-B14F-4D97-AF65-F5344CB8AC3E}">
        <p14:creationId xmlns:p14="http://schemas.microsoft.com/office/powerpoint/2010/main" val="3775090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3EC0E9-0A6B-47A5-B6B5-857F6E1C765A}" type="datetimeFigureOut">
              <a:rPr lang="pt-BR" smtClean="0"/>
              <a:t>31/10/2019</a:t>
            </a:fld>
            <a:endParaRPr lang="pt-B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532B3-A082-47C7-8D6C-5DA0ACB19661}" type="slidenum">
              <a:rPr lang="pt-BR" smtClean="0"/>
              <a:t>‹nº›</a:t>
            </a:fld>
            <a:endParaRPr lang="pt-BR"/>
          </a:p>
        </p:txBody>
      </p:sp>
    </p:spTree>
    <p:extLst>
      <p:ext uri="{BB962C8B-B14F-4D97-AF65-F5344CB8AC3E}">
        <p14:creationId xmlns:p14="http://schemas.microsoft.com/office/powerpoint/2010/main" val="41819496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jp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jpg"/><Relationship Id="rId7"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jpg"/><Relationship Id="rId7"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D85D"/>
        </a:solidFill>
        <a:effectLst/>
      </p:bgPr>
    </p:bg>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7951"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9855" y="6060400"/>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74" y="6060400"/>
            <a:ext cx="1762524" cy="713997"/>
          </a:xfrm>
          <a:prstGeom prst="rect">
            <a:avLst/>
          </a:prstGeom>
        </p:spPr>
      </p:pic>
      <p:sp>
        <p:nvSpPr>
          <p:cNvPr id="19" name="CaixaDeTexto 18"/>
          <p:cNvSpPr txBox="1"/>
          <p:nvPr/>
        </p:nvSpPr>
        <p:spPr>
          <a:xfrm>
            <a:off x="640935" y="4960626"/>
            <a:ext cx="8203962" cy="461665"/>
          </a:xfrm>
          <a:prstGeom prst="rect">
            <a:avLst/>
          </a:prstGeom>
          <a:noFill/>
        </p:spPr>
        <p:txBody>
          <a:bodyPr wrap="square" rtlCol="0">
            <a:spAutoFit/>
          </a:bodyPr>
          <a:lstStyle/>
          <a:p>
            <a:pPr algn="ctr"/>
            <a:r>
              <a:rPr lang="pt-BR" sz="2400" dirty="0">
                <a:cs typeface="Arial" panose="020B0604020202020204" pitchFamily="34" charset="0"/>
              </a:rPr>
              <a:t>Tecnologia Educacional</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16" name="CaixaDeTexto 15">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2198" y="5957844"/>
            <a:ext cx="915415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pic>
        <p:nvPicPr>
          <p:cNvPr id="2" name="Imagem 1">
            <a:extLst>
              <a:ext uri="{FF2B5EF4-FFF2-40B4-BE49-F238E27FC236}">
                <a16:creationId xmlns:a16="http://schemas.microsoft.com/office/drawing/2014/main" id="{E3A5A190-F41A-47AB-AE72-CC24251CD72D}"/>
              </a:ext>
            </a:extLst>
          </p:cNvPr>
          <p:cNvPicPr>
            <a:picLocks noChangeAspect="1"/>
          </p:cNvPicPr>
          <p:nvPr/>
        </p:nvPicPr>
        <p:blipFill>
          <a:blip r:embed="rId6"/>
          <a:stretch>
            <a:fillRect/>
          </a:stretch>
        </p:blipFill>
        <p:spPr>
          <a:xfrm>
            <a:off x="163622" y="3446801"/>
            <a:ext cx="8829653" cy="1373161"/>
          </a:xfrm>
          <a:prstGeom prst="rect">
            <a:avLst/>
          </a:prstGeom>
          <a:ln w="88900" cap="sq" cmpd="thickThin">
            <a:solidFill>
              <a:srgbClr val="000000"/>
            </a:solidFill>
            <a:prstDash val="solid"/>
            <a:miter lim="800000"/>
          </a:ln>
          <a:effectLst>
            <a:innerShdw blurRad="76200">
              <a:srgbClr val="000000"/>
            </a:innerShdw>
          </a:effectLst>
        </p:spPr>
      </p:pic>
      <p:sp>
        <p:nvSpPr>
          <p:cNvPr id="13" name="CaixaDeTexto 12">
            <a:extLst>
              <a:ext uri="{FF2B5EF4-FFF2-40B4-BE49-F238E27FC236}">
                <a16:creationId xmlns:a16="http://schemas.microsoft.com/office/drawing/2014/main" id="{E7D8C102-08F4-4E0A-B1CD-918BC9A8BC3C}"/>
              </a:ext>
            </a:extLst>
          </p:cNvPr>
          <p:cNvSpPr txBox="1"/>
          <p:nvPr/>
        </p:nvSpPr>
        <p:spPr>
          <a:xfrm>
            <a:off x="311499" y="1517561"/>
            <a:ext cx="8533398" cy="1200329"/>
          </a:xfrm>
          <a:prstGeom prst="rect">
            <a:avLst/>
          </a:prstGeom>
          <a:noFill/>
        </p:spPr>
        <p:txBody>
          <a:bodyPr wrap="square" rtlCol="0">
            <a:spAutoFit/>
          </a:bodyPr>
          <a:lstStyle/>
          <a:p>
            <a:pPr algn="ctr"/>
            <a:r>
              <a:rPr lang="pt-BR" sz="3600" dirty="0">
                <a:cs typeface="Arial" panose="020B0604020202020204" pitchFamily="34" charset="0"/>
              </a:rPr>
              <a:t>Um Jogo Sério como Tecnologia Educacional para Prevenção da Violência Sexual infantil</a:t>
            </a:r>
          </a:p>
        </p:txBody>
      </p:sp>
    </p:spTree>
    <p:extLst>
      <p:ext uri="{BB962C8B-B14F-4D97-AF65-F5344CB8AC3E}">
        <p14:creationId xmlns:p14="http://schemas.microsoft.com/office/powerpoint/2010/main" val="1953927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Infância Segura</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pic>
        <p:nvPicPr>
          <p:cNvPr id="2" name="Imagem 1">
            <a:extLst>
              <a:ext uri="{FF2B5EF4-FFF2-40B4-BE49-F238E27FC236}">
                <a16:creationId xmlns:a16="http://schemas.microsoft.com/office/drawing/2014/main" id="{D139D662-E2EF-4C0D-9540-6702C9BF6663}"/>
              </a:ext>
            </a:extLst>
          </p:cNvPr>
          <p:cNvPicPr>
            <a:picLocks noChangeAspect="1"/>
          </p:cNvPicPr>
          <p:nvPr/>
        </p:nvPicPr>
        <p:blipFill>
          <a:blip r:embed="rId6"/>
          <a:stretch>
            <a:fillRect/>
          </a:stretch>
        </p:blipFill>
        <p:spPr>
          <a:xfrm>
            <a:off x="1547390" y="2652604"/>
            <a:ext cx="6049219" cy="1552792"/>
          </a:xfrm>
          <a:prstGeom prst="rect">
            <a:avLst/>
          </a:prstGeom>
          <a:ln>
            <a:noFill/>
          </a:ln>
          <a:effectLst>
            <a:outerShdw blurRad="190500" algn="tl" rotWithShape="0">
              <a:srgbClr val="000000">
                <a:alpha val="70000"/>
              </a:srgbClr>
            </a:outerShdw>
          </a:effectLst>
        </p:spPr>
      </p:pic>
      <p:pic>
        <p:nvPicPr>
          <p:cNvPr id="5" name="Imagem 4">
            <a:extLst>
              <a:ext uri="{FF2B5EF4-FFF2-40B4-BE49-F238E27FC236}">
                <a16:creationId xmlns:a16="http://schemas.microsoft.com/office/drawing/2014/main" id="{8BC1742C-E522-4157-A69F-5E0C68AC056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2089" y="2337783"/>
            <a:ext cx="3887697" cy="2186572"/>
          </a:xfrm>
          <a:prstGeom prst="rect">
            <a:avLst/>
          </a:prstGeom>
        </p:spPr>
      </p:pic>
      <p:pic>
        <p:nvPicPr>
          <p:cNvPr id="14" name="Imagem 13" descr="Uma imagem contendo captura de tela&#10;&#10;Descrição gerada automaticamente">
            <a:extLst>
              <a:ext uri="{FF2B5EF4-FFF2-40B4-BE49-F238E27FC236}">
                <a16:creationId xmlns:a16="http://schemas.microsoft.com/office/drawing/2014/main" id="{F6C8E620-A7F5-4B29-BE49-2C5DA827CD7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3429" t="927" r="23434" b="44420"/>
          <a:stretch/>
        </p:blipFill>
        <p:spPr>
          <a:xfrm>
            <a:off x="4917826" y="2333646"/>
            <a:ext cx="3887697" cy="2249548"/>
          </a:xfrm>
          <a:prstGeom prst="rect">
            <a:avLst/>
          </a:prstGeom>
        </p:spPr>
      </p:pic>
    </p:spTree>
    <p:extLst>
      <p:ext uri="{BB962C8B-B14F-4D97-AF65-F5344CB8AC3E}">
        <p14:creationId xmlns:p14="http://schemas.microsoft.com/office/powerpoint/2010/main" val="247169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xit" presetSubtype="37" fill="hold" nodeType="afterEffect">
                                  <p:stCondLst>
                                    <p:cond delay="0"/>
                                  </p:stCondLst>
                                  <p:childTnLst>
                                    <p:animEffect transition="out" filter="barn(out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22" presetClass="entr" presetSubtype="8" fill="hold" nodeType="withEffect">
                                  <p:stCondLst>
                                    <p:cond delay="10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2" fill="hold"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Infância Segura: Aplicação Infantil</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sp>
        <p:nvSpPr>
          <p:cNvPr id="11" name="CaixaDeTexto 10">
            <a:extLst>
              <a:ext uri="{FF2B5EF4-FFF2-40B4-BE49-F238E27FC236}">
                <a16:creationId xmlns:a16="http://schemas.microsoft.com/office/drawing/2014/main" id="{09FBFF9D-0B41-47BF-9877-1533E1A381DB}"/>
              </a:ext>
            </a:extLst>
          </p:cNvPr>
          <p:cNvSpPr txBox="1"/>
          <p:nvPr/>
        </p:nvSpPr>
        <p:spPr>
          <a:xfrm>
            <a:off x="485668" y="2188848"/>
            <a:ext cx="8296241" cy="1938992"/>
          </a:xfrm>
          <a:prstGeom prst="rect">
            <a:avLst/>
          </a:prstGeom>
          <a:noFill/>
        </p:spPr>
        <p:txBody>
          <a:bodyPr wrap="square" rtlCol="0">
            <a:spAutoFit/>
          </a:bodyPr>
          <a:lstStyle/>
          <a:p>
            <a:r>
              <a:rPr lang="pt-BR" sz="2400" dirty="0">
                <a:cs typeface="Arial" panose="020B0604020202020204" pitchFamily="34" charset="0"/>
              </a:rPr>
              <a:t>Ensinamentos:</a:t>
            </a:r>
          </a:p>
          <a:p>
            <a:pPr marL="342900" indent="-342900">
              <a:buFont typeface="Arial" panose="020B0604020202020204" pitchFamily="34" charset="0"/>
              <a:buChar char="•"/>
            </a:pPr>
            <a:r>
              <a:rPr lang="pt-BR" sz="2400" dirty="0">
                <a:cs typeface="Arial" panose="020B0604020202020204" pitchFamily="34" charset="0"/>
              </a:rPr>
              <a:t>Nomeação das partes do corpo</a:t>
            </a:r>
          </a:p>
          <a:p>
            <a:pPr marL="342900" indent="-342900">
              <a:buFont typeface="Arial" panose="020B0604020202020204" pitchFamily="34" charset="0"/>
              <a:buChar char="•"/>
            </a:pPr>
            <a:r>
              <a:rPr lang="pt-BR" sz="2400" dirty="0">
                <a:cs typeface="Arial" panose="020B0604020202020204" pitchFamily="34" charset="0"/>
              </a:rPr>
              <a:t>Apresentação das partes íntimas</a:t>
            </a:r>
          </a:p>
          <a:p>
            <a:pPr marL="342900" indent="-342900">
              <a:buFont typeface="Arial" panose="020B0604020202020204" pitchFamily="34" charset="0"/>
              <a:buChar char="•"/>
            </a:pPr>
            <a:r>
              <a:rPr lang="pt-BR" sz="2400" dirty="0">
                <a:cs typeface="Arial" panose="020B0604020202020204" pitchFamily="34" charset="0"/>
              </a:rPr>
              <a:t>Definição dos toques bons e ruins</a:t>
            </a:r>
          </a:p>
          <a:p>
            <a:endParaRPr lang="pt-BR" sz="2400" dirty="0">
              <a:cs typeface="Arial" panose="020B0604020202020204" pitchFamily="34" charset="0"/>
            </a:endParaRPr>
          </a:p>
        </p:txBody>
      </p:sp>
      <p:pic>
        <p:nvPicPr>
          <p:cNvPr id="3" name="Imagem 2" descr="Uma imagem contendo captura de tela&#10;&#10;Descrição gerada automaticamente">
            <a:extLst>
              <a:ext uri="{FF2B5EF4-FFF2-40B4-BE49-F238E27FC236}">
                <a16:creationId xmlns:a16="http://schemas.microsoft.com/office/drawing/2014/main" id="{6D41B3B4-3E23-4FD5-BA04-84D54EBC82D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541" y="4076407"/>
            <a:ext cx="2849333" cy="1602562"/>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12" name="Imagem 11">
            <a:extLst>
              <a:ext uri="{FF2B5EF4-FFF2-40B4-BE49-F238E27FC236}">
                <a16:creationId xmlns:a16="http://schemas.microsoft.com/office/drawing/2014/main" id="{10A8B630-C07F-4090-83DD-C75AE367C6F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09122" y="4076407"/>
            <a:ext cx="2849333" cy="1602482"/>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15" name="Imagem 14">
            <a:extLst>
              <a:ext uri="{FF2B5EF4-FFF2-40B4-BE49-F238E27FC236}">
                <a16:creationId xmlns:a16="http://schemas.microsoft.com/office/drawing/2014/main" id="{EA8842A4-41A1-48B2-BDF2-A154F1427B6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29703" y="4076409"/>
            <a:ext cx="2849333" cy="1602480"/>
          </a:xfrm>
          <a:prstGeom prst="rect">
            <a:avLst/>
          </a:prstGeom>
          <a:ln w="31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594530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Infância Segura: Aplicação Adulta</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sp>
        <p:nvSpPr>
          <p:cNvPr id="11" name="CaixaDeTexto 10">
            <a:extLst>
              <a:ext uri="{FF2B5EF4-FFF2-40B4-BE49-F238E27FC236}">
                <a16:creationId xmlns:a16="http://schemas.microsoft.com/office/drawing/2014/main" id="{09FBFF9D-0B41-47BF-9877-1533E1A381DB}"/>
              </a:ext>
            </a:extLst>
          </p:cNvPr>
          <p:cNvSpPr txBox="1"/>
          <p:nvPr/>
        </p:nvSpPr>
        <p:spPr>
          <a:xfrm>
            <a:off x="485669" y="2188848"/>
            <a:ext cx="3895411" cy="2308324"/>
          </a:xfrm>
          <a:prstGeom prst="rect">
            <a:avLst/>
          </a:prstGeom>
          <a:noFill/>
        </p:spPr>
        <p:txBody>
          <a:bodyPr wrap="square" rtlCol="0">
            <a:spAutoFit/>
          </a:bodyPr>
          <a:lstStyle/>
          <a:p>
            <a:pPr algn="just"/>
            <a:r>
              <a:rPr lang="pt-BR" sz="2400" dirty="0">
                <a:cs typeface="Arial" panose="020B0604020202020204" pitchFamily="34" charset="0"/>
              </a:rPr>
              <a:t>Principais ações:</a:t>
            </a:r>
          </a:p>
          <a:p>
            <a:pPr marL="342900" indent="-342900" algn="just">
              <a:buFont typeface="Arial" panose="020B0604020202020204" pitchFamily="34" charset="0"/>
              <a:buChar char="•"/>
            </a:pPr>
            <a:r>
              <a:rPr lang="pt-BR" sz="2400" dirty="0">
                <a:cs typeface="Arial" panose="020B0604020202020204" pitchFamily="34" charset="0"/>
              </a:rPr>
              <a:t>Gerenciar turmas</a:t>
            </a:r>
          </a:p>
          <a:p>
            <a:pPr marL="342900" indent="-342900" algn="just">
              <a:buFont typeface="Arial" panose="020B0604020202020204" pitchFamily="34" charset="0"/>
              <a:buChar char="•"/>
            </a:pPr>
            <a:r>
              <a:rPr lang="pt-BR" sz="2400" dirty="0">
                <a:cs typeface="Arial" panose="020B0604020202020204" pitchFamily="34" charset="0"/>
              </a:rPr>
              <a:t>Gerenciar alunos</a:t>
            </a:r>
          </a:p>
          <a:p>
            <a:pPr marL="342900" indent="-342900" algn="just">
              <a:buFont typeface="Arial" panose="020B0604020202020204" pitchFamily="34" charset="0"/>
              <a:buChar char="•"/>
            </a:pPr>
            <a:r>
              <a:rPr lang="pt-BR" sz="2400" dirty="0">
                <a:cs typeface="Arial" panose="020B0604020202020204" pitchFamily="34" charset="0"/>
              </a:rPr>
              <a:t>Personalizar a aplicação</a:t>
            </a:r>
          </a:p>
          <a:p>
            <a:pPr marL="342900" indent="-342900" algn="just">
              <a:buFont typeface="Arial" panose="020B0604020202020204" pitchFamily="34" charset="0"/>
              <a:buChar char="•"/>
            </a:pPr>
            <a:r>
              <a:rPr lang="pt-BR" sz="2400" dirty="0">
                <a:cs typeface="Arial" panose="020B0604020202020204" pitchFamily="34" charset="0"/>
              </a:rPr>
              <a:t>Acessar materiais de apoio</a:t>
            </a:r>
          </a:p>
          <a:p>
            <a:pPr marL="342900" indent="-342900" algn="just">
              <a:buFont typeface="Arial" panose="020B0604020202020204" pitchFamily="34" charset="0"/>
              <a:buChar char="•"/>
            </a:pPr>
            <a:r>
              <a:rPr lang="pt-BR" sz="2400" dirty="0">
                <a:cs typeface="Arial" panose="020B0604020202020204" pitchFamily="34" charset="0"/>
              </a:rPr>
              <a:t>Submeter sugestões</a:t>
            </a:r>
          </a:p>
        </p:txBody>
      </p:sp>
      <p:pic>
        <p:nvPicPr>
          <p:cNvPr id="12" name="Imagem 11">
            <a:extLst>
              <a:ext uri="{FF2B5EF4-FFF2-40B4-BE49-F238E27FC236}">
                <a16:creationId xmlns:a16="http://schemas.microsoft.com/office/drawing/2014/main" id="{82B58A41-2F8A-4A10-8D4B-008BAC624B41}"/>
              </a:ext>
            </a:extLst>
          </p:cNvPr>
          <p:cNvPicPr>
            <a:picLocks noChangeAspect="1"/>
          </p:cNvPicPr>
          <p:nvPr/>
        </p:nvPicPr>
        <p:blipFill>
          <a:blip r:embed="rId6"/>
          <a:stretch>
            <a:fillRect/>
          </a:stretch>
        </p:blipFill>
        <p:spPr>
          <a:xfrm>
            <a:off x="4714252" y="2188847"/>
            <a:ext cx="4067658" cy="3515009"/>
          </a:xfrm>
          <a:prstGeom prst="rect">
            <a:avLst/>
          </a:prstGeom>
        </p:spPr>
      </p:pic>
    </p:spTree>
    <p:extLst>
      <p:ext uri="{BB962C8B-B14F-4D97-AF65-F5344CB8AC3E}">
        <p14:creationId xmlns:p14="http://schemas.microsoft.com/office/powerpoint/2010/main" val="242514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Infância Segura: Experimentos</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pic>
        <p:nvPicPr>
          <p:cNvPr id="3" name="Imagem 2" descr="Uma imagem contendo pessoa, computador, interior, equipamentos eletrônicos&#10;&#10;Descrição gerada automaticamente">
            <a:extLst>
              <a:ext uri="{FF2B5EF4-FFF2-40B4-BE49-F238E27FC236}">
                <a16:creationId xmlns:a16="http://schemas.microsoft.com/office/drawing/2014/main" id="{3888ED1C-FC56-4FE9-901C-94F9ED8EBF3F}"/>
              </a:ext>
            </a:extLst>
          </p:cNvPr>
          <p:cNvPicPr>
            <a:picLocks noChangeAspect="1"/>
          </p:cNvPicPr>
          <p:nvPr/>
        </p:nvPicPr>
        <p:blipFill rotWithShape="1">
          <a:blip r:embed="rId6">
            <a:extLst>
              <a:ext uri="{28A0092B-C50C-407E-A947-70E740481C1C}">
                <a14:useLocalDpi xmlns:a14="http://schemas.microsoft.com/office/drawing/2010/main" val="0"/>
              </a:ext>
            </a:extLst>
          </a:blip>
          <a:srcRect b="2982"/>
          <a:stretch/>
        </p:blipFill>
        <p:spPr>
          <a:xfrm>
            <a:off x="362090" y="2290860"/>
            <a:ext cx="3739695" cy="2867310"/>
          </a:xfrm>
          <a:prstGeom prst="rect">
            <a:avLst/>
          </a:prstGeom>
        </p:spPr>
      </p:pic>
      <p:pic>
        <p:nvPicPr>
          <p:cNvPr id="7" name="Imagem 6" descr="Uma imagem contendo pessoa, computador, equipamentos eletrônicos, interior&#10;&#10;Descrição gerada automaticamente">
            <a:extLst>
              <a:ext uri="{FF2B5EF4-FFF2-40B4-BE49-F238E27FC236}">
                <a16:creationId xmlns:a16="http://schemas.microsoft.com/office/drawing/2014/main" id="{9CB22E8F-9A90-4659-BAE9-96A6B1FC22C5}"/>
              </a:ext>
            </a:extLst>
          </p:cNvPr>
          <p:cNvPicPr>
            <a:picLocks noChangeAspect="1"/>
          </p:cNvPicPr>
          <p:nvPr/>
        </p:nvPicPr>
        <p:blipFill rotWithShape="1">
          <a:blip r:embed="rId7">
            <a:extLst>
              <a:ext uri="{28A0092B-C50C-407E-A947-70E740481C1C}">
                <a14:useLocalDpi xmlns:a14="http://schemas.microsoft.com/office/drawing/2010/main" val="0"/>
              </a:ext>
            </a:extLst>
          </a:blip>
          <a:srcRect l="12635" t="549" r="5128"/>
          <a:stretch/>
        </p:blipFill>
        <p:spPr>
          <a:xfrm>
            <a:off x="5042215" y="2290860"/>
            <a:ext cx="3739695" cy="2867310"/>
          </a:xfrm>
          <a:prstGeom prst="rect">
            <a:avLst/>
          </a:prstGeom>
        </p:spPr>
      </p:pic>
    </p:spTree>
    <p:extLst>
      <p:ext uri="{BB962C8B-B14F-4D97-AF65-F5344CB8AC3E}">
        <p14:creationId xmlns:p14="http://schemas.microsoft.com/office/powerpoint/2010/main" val="1586806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E58E698B-CAD1-437B-BA51-65B5351FA37D}"/>
              </a:ext>
            </a:extLst>
          </p:cNvPr>
          <p:cNvPicPr>
            <a:picLocks noChangeAspect="1"/>
          </p:cNvPicPr>
          <p:nvPr/>
        </p:nvPicPr>
        <p:blipFill>
          <a:blip r:embed="rId3"/>
          <a:stretch>
            <a:fillRect/>
          </a:stretch>
        </p:blipFill>
        <p:spPr>
          <a:xfrm>
            <a:off x="4664933" y="2744623"/>
            <a:ext cx="4458556" cy="3228058"/>
          </a:xfrm>
          <a:prstGeom prst="rect">
            <a:avLst/>
          </a:prstGeom>
        </p:spPr>
      </p:pic>
      <p:pic>
        <p:nvPicPr>
          <p:cNvPr id="3" name="Imagem 2">
            <a:extLst>
              <a:ext uri="{FF2B5EF4-FFF2-40B4-BE49-F238E27FC236}">
                <a16:creationId xmlns:a16="http://schemas.microsoft.com/office/drawing/2014/main" id="{F4A0A0D7-E420-4010-895C-EE149DA66CF6}"/>
              </a:ext>
            </a:extLst>
          </p:cNvPr>
          <p:cNvPicPr>
            <a:picLocks noChangeAspect="1"/>
          </p:cNvPicPr>
          <p:nvPr/>
        </p:nvPicPr>
        <p:blipFill>
          <a:blip r:embed="rId4"/>
          <a:stretch>
            <a:fillRect/>
          </a:stretch>
        </p:blipFill>
        <p:spPr>
          <a:xfrm>
            <a:off x="101482" y="2737868"/>
            <a:ext cx="4532307" cy="3220324"/>
          </a:xfrm>
          <a:prstGeom prst="rect">
            <a:avLst/>
          </a:prstGeom>
        </p:spPr>
      </p:pic>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Infância Segura: Experimentos</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sp>
        <p:nvSpPr>
          <p:cNvPr id="18" name="CaixaDeTexto 17">
            <a:extLst>
              <a:ext uri="{FF2B5EF4-FFF2-40B4-BE49-F238E27FC236}">
                <a16:creationId xmlns:a16="http://schemas.microsoft.com/office/drawing/2014/main" id="{94F69899-9AB4-4BC1-9483-7CD2B55CEFA7}"/>
              </a:ext>
            </a:extLst>
          </p:cNvPr>
          <p:cNvSpPr txBox="1"/>
          <p:nvPr/>
        </p:nvSpPr>
        <p:spPr>
          <a:xfrm>
            <a:off x="485669" y="2188848"/>
            <a:ext cx="8296241" cy="461665"/>
          </a:xfrm>
          <a:prstGeom prst="rect">
            <a:avLst/>
          </a:prstGeom>
          <a:noFill/>
        </p:spPr>
        <p:txBody>
          <a:bodyPr wrap="square" rtlCol="0">
            <a:spAutoFit/>
          </a:bodyPr>
          <a:lstStyle/>
          <a:p>
            <a:r>
              <a:rPr lang="pt-BR" sz="2400" dirty="0">
                <a:cs typeface="Arial" panose="020B0604020202020204" pitchFamily="34" charset="0"/>
              </a:rPr>
              <a:t>Questionário formulado com base no questionário de </a:t>
            </a:r>
            <a:r>
              <a:rPr lang="pt-BR" sz="2400" dirty="0" err="1">
                <a:cs typeface="Arial" panose="020B0604020202020204" pitchFamily="34" charset="0"/>
              </a:rPr>
              <a:t>Savi</a:t>
            </a:r>
            <a:r>
              <a:rPr lang="pt-BR" sz="2400" dirty="0">
                <a:cs typeface="Arial" panose="020B0604020202020204" pitchFamily="34" charset="0"/>
              </a:rPr>
              <a:t>:</a:t>
            </a:r>
          </a:p>
        </p:txBody>
      </p:sp>
    </p:spTree>
    <p:extLst>
      <p:ext uri="{BB962C8B-B14F-4D97-AF65-F5344CB8AC3E}">
        <p14:creationId xmlns:p14="http://schemas.microsoft.com/office/powerpoint/2010/main" val="670000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C233AE9-766B-44C0-BE48-1AD42ABC41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712" y="2279791"/>
            <a:ext cx="3879365" cy="2949875"/>
          </a:xfrm>
          <a:prstGeom prst="rect">
            <a:avLst/>
          </a:prstGeom>
        </p:spPr>
      </p:pic>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Infância Segura: Experimentos</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pic>
        <p:nvPicPr>
          <p:cNvPr id="11" name="Imagem 10" descr="Uma imagem contendo objeto&#10;&#10;Descrição gerada automaticamente">
            <a:extLst>
              <a:ext uri="{FF2B5EF4-FFF2-40B4-BE49-F238E27FC236}">
                <a16:creationId xmlns:a16="http://schemas.microsoft.com/office/drawing/2014/main" id="{619E6A8F-0E65-4A46-B987-2062E176536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1355" y="2840142"/>
            <a:ext cx="3898760" cy="1684849"/>
          </a:xfrm>
          <a:prstGeom prst="rect">
            <a:avLst/>
          </a:prstGeom>
        </p:spPr>
      </p:pic>
    </p:spTree>
    <p:extLst>
      <p:ext uri="{BB962C8B-B14F-4D97-AF65-F5344CB8AC3E}">
        <p14:creationId xmlns:p14="http://schemas.microsoft.com/office/powerpoint/2010/main" val="1807233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Infância Segura: Resultados</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sp>
        <p:nvSpPr>
          <p:cNvPr id="18" name="CaixaDeTexto 17">
            <a:extLst>
              <a:ext uri="{FF2B5EF4-FFF2-40B4-BE49-F238E27FC236}">
                <a16:creationId xmlns:a16="http://schemas.microsoft.com/office/drawing/2014/main" id="{A51D72AA-6E72-4A42-94AE-9D4F78ED818C}"/>
              </a:ext>
            </a:extLst>
          </p:cNvPr>
          <p:cNvSpPr txBox="1"/>
          <p:nvPr/>
        </p:nvSpPr>
        <p:spPr>
          <a:xfrm>
            <a:off x="485669" y="2188848"/>
            <a:ext cx="8296241" cy="461665"/>
          </a:xfrm>
          <a:prstGeom prst="rect">
            <a:avLst/>
          </a:prstGeom>
          <a:noFill/>
        </p:spPr>
        <p:txBody>
          <a:bodyPr wrap="square" rtlCol="0">
            <a:spAutoFit/>
          </a:bodyPr>
          <a:lstStyle/>
          <a:p>
            <a:r>
              <a:rPr lang="pt-BR" sz="2400" dirty="0">
                <a:cs typeface="Arial" panose="020B0604020202020204" pitchFamily="34" charset="0"/>
              </a:rPr>
              <a:t>Total de 23 perguntas, máximo de 46 pontos</a:t>
            </a:r>
          </a:p>
        </p:txBody>
      </p:sp>
      <p:sp>
        <p:nvSpPr>
          <p:cNvPr id="15" name="Retângulo 14">
            <a:extLst>
              <a:ext uri="{FF2B5EF4-FFF2-40B4-BE49-F238E27FC236}">
                <a16:creationId xmlns:a16="http://schemas.microsoft.com/office/drawing/2014/main" id="{40CFCA97-43E6-466D-9069-D9FFD4CA9819}"/>
              </a:ext>
            </a:extLst>
          </p:cNvPr>
          <p:cNvSpPr/>
          <p:nvPr/>
        </p:nvSpPr>
        <p:spPr>
          <a:xfrm>
            <a:off x="950136" y="4396655"/>
            <a:ext cx="562707" cy="152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29650076-94BA-4068-8750-B8E9DA24B00F}"/>
              </a:ext>
            </a:extLst>
          </p:cNvPr>
          <p:cNvSpPr/>
          <p:nvPr/>
        </p:nvSpPr>
        <p:spPr>
          <a:xfrm>
            <a:off x="950136" y="3429000"/>
            <a:ext cx="562707" cy="2490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CaixaDeTexto 23">
            <a:extLst>
              <a:ext uri="{FF2B5EF4-FFF2-40B4-BE49-F238E27FC236}">
                <a16:creationId xmlns:a16="http://schemas.microsoft.com/office/drawing/2014/main" id="{2C633FE8-FBBA-4B40-9A8D-15708C8DD463}"/>
              </a:ext>
            </a:extLst>
          </p:cNvPr>
          <p:cNvSpPr txBox="1"/>
          <p:nvPr/>
        </p:nvSpPr>
        <p:spPr>
          <a:xfrm>
            <a:off x="623563" y="3976654"/>
            <a:ext cx="1322494" cy="461665"/>
          </a:xfrm>
          <a:prstGeom prst="rect">
            <a:avLst/>
          </a:prstGeom>
          <a:noFill/>
        </p:spPr>
        <p:txBody>
          <a:bodyPr wrap="square" rtlCol="0">
            <a:spAutoFit/>
          </a:bodyPr>
          <a:lstStyle/>
          <a:p>
            <a:r>
              <a:rPr lang="pt-BR" sz="2400" dirty="0">
                <a:solidFill>
                  <a:srgbClr val="00B050"/>
                </a:solidFill>
                <a:cs typeface="Arial" panose="020B0604020202020204" pitchFamily="34" charset="0"/>
              </a:rPr>
              <a:t>37 (80%) </a:t>
            </a:r>
          </a:p>
        </p:txBody>
      </p:sp>
      <p:sp>
        <p:nvSpPr>
          <p:cNvPr id="25" name="CaixaDeTexto 24">
            <a:extLst>
              <a:ext uri="{FF2B5EF4-FFF2-40B4-BE49-F238E27FC236}">
                <a16:creationId xmlns:a16="http://schemas.microsoft.com/office/drawing/2014/main" id="{EF05C5B5-A6B1-470D-B713-017B994C164B}"/>
              </a:ext>
            </a:extLst>
          </p:cNvPr>
          <p:cNvSpPr txBox="1"/>
          <p:nvPr/>
        </p:nvSpPr>
        <p:spPr>
          <a:xfrm>
            <a:off x="570242" y="2963585"/>
            <a:ext cx="1322494" cy="461665"/>
          </a:xfrm>
          <a:prstGeom prst="rect">
            <a:avLst/>
          </a:prstGeom>
          <a:noFill/>
        </p:spPr>
        <p:txBody>
          <a:bodyPr wrap="square" rtlCol="0">
            <a:spAutoFit/>
          </a:bodyPr>
          <a:lstStyle/>
          <a:p>
            <a:r>
              <a:rPr lang="pt-BR" sz="2400" b="1" dirty="0">
                <a:solidFill>
                  <a:srgbClr val="00B050"/>
                </a:solidFill>
                <a:cs typeface="Arial" panose="020B0604020202020204" pitchFamily="34" charset="0"/>
              </a:rPr>
              <a:t>37 (90%) </a:t>
            </a:r>
          </a:p>
        </p:txBody>
      </p:sp>
      <p:pic>
        <p:nvPicPr>
          <p:cNvPr id="26" name="Imagem 25" descr="Uma imagem contendo objeto&#10;&#10;Descrição gerada automaticamente">
            <a:extLst>
              <a:ext uri="{FF2B5EF4-FFF2-40B4-BE49-F238E27FC236}">
                <a16:creationId xmlns:a16="http://schemas.microsoft.com/office/drawing/2014/main" id="{CFA37B69-F104-4725-B6E0-F71F0B127219}"/>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80155" b="46945"/>
          <a:stretch/>
        </p:blipFill>
        <p:spPr>
          <a:xfrm rot="1358118">
            <a:off x="1774425" y="3078047"/>
            <a:ext cx="773724" cy="893896"/>
          </a:xfrm>
          <a:prstGeom prst="rect">
            <a:avLst/>
          </a:prstGeom>
        </p:spPr>
      </p:pic>
      <p:pic>
        <p:nvPicPr>
          <p:cNvPr id="27" name="Imagem 26">
            <a:extLst>
              <a:ext uri="{FF2B5EF4-FFF2-40B4-BE49-F238E27FC236}">
                <a16:creationId xmlns:a16="http://schemas.microsoft.com/office/drawing/2014/main" id="{0AAFD7F2-CEBD-4E80-93A2-E90D96478EC0}"/>
              </a:ext>
            </a:extLst>
          </p:cNvPr>
          <p:cNvPicPr>
            <a:picLocks noChangeAspect="1"/>
          </p:cNvPicPr>
          <p:nvPr/>
        </p:nvPicPr>
        <p:blipFill rotWithShape="1">
          <a:blip r:embed="rId7">
            <a:extLst>
              <a:ext uri="{28A0092B-C50C-407E-A947-70E740481C1C}">
                <a14:useLocalDpi xmlns:a14="http://schemas.microsoft.com/office/drawing/2010/main" val="0"/>
              </a:ext>
            </a:extLst>
          </a:blip>
          <a:srcRect l="39824" t="31776" r="38485" b="30161"/>
          <a:stretch/>
        </p:blipFill>
        <p:spPr>
          <a:xfrm>
            <a:off x="3872941" y="2756760"/>
            <a:ext cx="1163013" cy="1551883"/>
          </a:xfrm>
          <a:prstGeom prst="rect">
            <a:avLst/>
          </a:prstGeom>
        </p:spPr>
      </p:pic>
      <p:pic>
        <p:nvPicPr>
          <p:cNvPr id="28" name="Imagem 27">
            <a:extLst>
              <a:ext uri="{FF2B5EF4-FFF2-40B4-BE49-F238E27FC236}">
                <a16:creationId xmlns:a16="http://schemas.microsoft.com/office/drawing/2014/main" id="{4B5A3041-FAB9-4104-9536-C988D3D7D8F4}"/>
              </a:ext>
            </a:extLst>
          </p:cNvPr>
          <p:cNvPicPr>
            <a:picLocks noChangeAspect="1"/>
          </p:cNvPicPr>
          <p:nvPr/>
        </p:nvPicPr>
        <p:blipFill rotWithShape="1">
          <a:blip r:embed="rId7">
            <a:extLst>
              <a:ext uri="{28A0092B-C50C-407E-A947-70E740481C1C}">
                <a14:useLocalDpi xmlns:a14="http://schemas.microsoft.com/office/drawing/2010/main" val="0"/>
              </a:ext>
            </a:extLst>
          </a:blip>
          <a:srcRect l="65910" t="52498" b="12263"/>
          <a:stretch/>
        </p:blipFill>
        <p:spPr>
          <a:xfrm>
            <a:off x="3872941" y="4158468"/>
            <a:ext cx="1974363" cy="1551883"/>
          </a:xfrm>
          <a:prstGeom prst="rect">
            <a:avLst/>
          </a:prstGeom>
        </p:spPr>
      </p:pic>
      <p:pic>
        <p:nvPicPr>
          <p:cNvPr id="29" name="Imagem 28">
            <a:extLst>
              <a:ext uri="{FF2B5EF4-FFF2-40B4-BE49-F238E27FC236}">
                <a16:creationId xmlns:a16="http://schemas.microsoft.com/office/drawing/2014/main" id="{98AD8172-999E-4C98-9E5E-DCC904FD4D9D}"/>
              </a:ext>
            </a:extLst>
          </p:cNvPr>
          <p:cNvPicPr>
            <a:picLocks noChangeAspect="1"/>
          </p:cNvPicPr>
          <p:nvPr/>
        </p:nvPicPr>
        <p:blipFill rotWithShape="1">
          <a:blip r:embed="rId7">
            <a:extLst>
              <a:ext uri="{28A0092B-C50C-407E-A947-70E740481C1C}">
                <a14:useLocalDpi xmlns:a14="http://schemas.microsoft.com/office/drawing/2010/main" val="0"/>
              </a:ext>
            </a:extLst>
          </a:blip>
          <a:srcRect l="51154" b="73055"/>
          <a:stretch/>
        </p:blipFill>
        <p:spPr>
          <a:xfrm>
            <a:off x="3926261" y="2909273"/>
            <a:ext cx="2836279" cy="1189693"/>
          </a:xfrm>
          <a:prstGeom prst="rect">
            <a:avLst/>
          </a:prstGeom>
        </p:spPr>
      </p:pic>
      <p:pic>
        <p:nvPicPr>
          <p:cNvPr id="30" name="Imagem 29">
            <a:extLst>
              <a:ext uri="{FF2B5EF4-FFF2-40B4-BE49-F238E27FC236}">
                <a16:creationId xmlns:a16="http://schemas.microsoft.com/office/drawing/2014/main" id="{17C3501F-AC16-49F3-A568-51596EE44F21}"/>
              </a:ext>
            </a:extLst>
          </p:cNvPr>
          <p:cNvPicPr>
            <a:picLocks noChangeAspect="1"/>
          </p:cNvPicPr>
          <p:nvPr/>
        </p:nvPicPr>
        <p:blipFill rotWithShape="1">
          <a:blip r:embed="rId7">
            <a:extLst>
              <a:ext uri="{28A0092B-C50C-407E-A947-70E740481C1C}">
                <a14:useLocalDpi xmlns:a14="http://schemas.microsoft.com/office/drawing/2010/main" val="0"/>
              </a:ext>
            </a:extLst>
          </a:blip>
          <a:srcRect l="51154" b="73055"/>
          <a:stretch/>
        </p:blipFill>
        <p:spPr>
          <a:xfrm>
            <a:off x="3926261" y="4308082"/>
            <a:ext cx="2836279" cy="1189693"/>
          </a:xfrm>
          <a:prstGeom prst="rect">
            <a:avLst/>
          </a:prstGeom>
        </p:spPr>
      </p:pic>
      <p:sp>
        <p:nvSpPr>
          <p:cNvPr id="16" name="Balão de Fala: Oval 15">
            <a:extLst>
              <a:ext uri="{FF2B5EF4-FFF2-40B4-BE49-F238E27FC236}">
                <a16:creationId xmlns:a16="http://schemas.microsoft.com/office/drawing/2014/main" id="{140B1151-52B0-4179-BAB2-9D83C13FD2F7}"/>
              </a:ext>
            </a:extLst>
          </p:cNvPr>
          <p:cNvSpPr/>
          <p:nvPr/>
        </p:nvSpPr>
        <p:spPr>
          <a:xfrm>
            <a:off x="6561574" y="2909273"/>
            <a:ext cx="2417462" cy="1561741"/>
          </a:xfrm>
          <a:prstGeom prst="wedgeEllipseCallout">
            <a:avLst>
              <a:gd name="adj1" fmla="val -118875"/>
              <a:gd name="adj2" fmla="val 55751"/>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sz="3600" b="1" dirty="0">
                <a:solidFill>
                  <a:schemeClr val="tx1"/>
                </a:solidFill>
              </a:rPr>
              <a:t>Tá bem bom!</a:t>
            </a:r>
          </a:p>
        </p:txBody>
      </p:sp>
    </p:spTree>
    <p:extLst>
      <p:ext uri="{BB962C8B-B14F-4D97-AF65-F5344CB8AC3E}">
        <p14:creationId xmlns:p14="http://schemas.microsoft.com/office/powerpoint/2010/main" val="205459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par>
                                <p:cTn id="17" presetID="22" presetClass="exit" presetSubtype="4" fill="hold" grpId="1" nodeType="withEffect">
                                  <p:stCondLst>
                                    <p:cond delay="0"/>
                                  </p:stCondLst>
                                  <p:childTnLst>
                                    <p:animEffect transition="out" filter="wipe(down)">
                                      <p:cBhvr>
                                        <p:cTn id="18" dur="500"/>
                                        <p:tgtEl>
                                          <p:spTgt spid="24"/>
                                        </p:tgtEl>
                                      </p:cBhvr>
                                    </p:animEffect>
                                    <p:set>
                                      <p:cBhvr>
                                        <p:cTn id="19" dur="1" fill="hold">
                                          <p:stCondLst>
                                            <p:cond delay="499"/>
                                          </p:stCondLst>
                                        </p:cTn>
                                        <p:tgtEl>
                                          <p:spTgt spid="24"/>
                                        </p:tgtEl>
                                        <p:attrNameLst>
                                          <p:attrName>style.visibility</p:attrName>
                                        </p:attrNameLst>
                                      </p:cBhvr>
                                      <p:to>
                                        <p:strVal val="hidden"/>
                                      </p:to>
                                    </p:se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53" presetClass="entr" presetSubtype="16"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fltVal val="0"/>
                                          </p:val>
                                        </p:tav>
                                        <p:tav tm="100000">
                                          <p:val>
                                            <p:strVal val="#ppt_w"/>
                                          </p:val>
                                        </p:tav>
                                      </p:tavLst>
                                    </p:anim>
                                    <p:anim calcmode="lin" valueType="num">
                                      <p:cBhvr>
                                        <p:cTn id="38" dur="500" fill="hold"/>
                                        <p:tgtEl>
                                          <p:spTgt spid="28"/>
                                        </p:tgtEl>
                                        <p:attrNameLst>
                                          <p:attrName>ppt_h</p:attrName>
                                        </p:attrNameLst>
                                      </p:cBhvr>
                                      <p:tavLst>
                                        <p:tav tm="0">
                                          <p:val>
                                            <p:fltVal val="0"/>
                                          </p:val>
                                        </p:tav>
                                        <p:tav tm="100000">
                                          <p:val>
                                            <p:strVal val="#ppt_h"/>
                                          </p:val>
                                        </p:tav>
                                      </p:tavLst>
                                    </p:anim>
                                    <p:animEffect transition="in" filter="fade">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animBg="1"/>
      <p:bldP spid="24" grpId="0"/>
      <p:bldP spid="24" grpId="1"/>
      <p:bldP spid="25" grpId="0"/>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Conclusão</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sp>
        <p:nvSpPr>
          <p:cNvPr id="11" name="CaixaDeTexto 10">
            <a:extLst>
              <a:ext uri="{FF2B5EF4-FFF2-40B4-BE49-F238E27FC236}">
                <a16:creationId xmlns:a16="http://schemas.microsoft.com/office/drawing/2014/main" id="{09FBFF9D-0B41-47BF-9877-1533E1A381DB}"/>
              </a:ext>
            </a:extLst>
          </p:cNvPr>
          <p:cNvSpPr txBox="1"/>
          <p:nvPr/>
        </p:nvSpPr>
        <p:spPr>
          <a:xfrm>
            <a:off x="485669" y="2188848"/>
            <a:ext cx="8296241" cy="4154984"/>
          </a:xfrm>
          <a:prstGeom prst="rect">
            <a:avLst/>
          </a:prstGeom>
          <a:noFill/>
        </p:spPr>
        <p:txBody>
          <a:bodyPr wrap="square" rtlCol="0">
            <a:spAutoFit/>
          </a:bodyPr>
          <a:lstStyle/>
          <a:p>
            <a:pPr algn="just"/>
            <a:r>
              <a:rPr lang="pt-BR" sz="2400" dirty="0">
                <a:cs typeface="Arial" panose="020B0604020202020204" pitchFamily="34" charset="0"/>
              </a:rPr>
              <a:t>A aprendizagem por jogos permite que crianças possam aprender através de situações simuladas, além a reter melhor a informação</a:t>
            </a:r>
          </a:p>
          <a:p>
            <a:pPr algn="just"/>
            <a:endParaRPr lang="pt-BR" sz="2400" dirty="0">
              <a:cs typeface="Arial" panose="020B0604020202020204" pitchFamily="34" charset="0"/>
            </a:endParaRPr>
          </a:p>
          <a:p>
            <a:pPr algn="just"/>
            <a:r>
              <a:rPr lang="pt-BR" sz="2400" dirty="0">
                <a:cs typeface="Arial" panose="020B0604020202020204" pitchFamily="34" charset="0"/>
              </a:rPr>
              <a:t>O teste piloto realizado ajudou a identificar problemas no jogo:</a:t>
            </a:r>
          </a:p>
          <a:p>
            <a:pPr marL="342900" indent="-342900" algn="just">
              <a:buFont typeface="Arial" panose="020B0604020202020204" pitchFamily="34" charset="0"/>
              <a:buChar char="•"/>
            </a:pPr>
            <a:r>
              <a:rPr lang="pt-BR" sz="2400" dirty="0">
                <a:cs typeface="Arial" panose="020B0604020202020204" pitchFamily="34" charset="0"/>
              </a:rPr>
              <a:t>Dificuldade das crianças em compreenderem certas tarefas</a:t>
            </a:r>
          </a:p>
          <a:p>
            <a:pPr marL="342900" indent="-342900" algn="just">
              <a:buFont typeface="Arial" panose="020B0604020202020204" pitchFamily="34" charset="0"/>
              <a:buChar char="•"/>
            </a:pPr>
            <a:r>
              <a:rPr lang="pt-BR" sz="2400" dirty="0">
                <a:cs typeface="Arial" panose="020B0604020202020204" pitchFamily="34" charset="0"/>
              </a:rPr>
              <a:t>Ausência de um botão para releitura dos diálogos</a:t>
            </a:r>
          </a:p>
          <a:p>
            <a:pPr marL="342900" indent="-342900" algn="just">
              <a:buFont typeface="Arial" panose="020B0604020202020204" pitchFamily="34" charset="0"/>
              <a:buChar char="•"/>
            </a:pPr>
            <a:r>
              <a:rPr lang="pt-BR" sz="2400" dirty="0">
                <a:cs typeface="Arial" panose="020B0604020202020204" pitchFamily="34" charset="0"/>
              </a:rPr>
              <a:t>Bugs encontrados durantes o teste</a:t>
            </a:r>
          </a:p>
          <a:p>
            <a:pPr marL="342900" indent="-342900" algn="just">
              <a:buFont typeface="Arial" panose="020B0604020202020204" pitchFamily="34" charset="0"/>
              <a:buChar char="•"/>
            </a:pPr>
            <a:endParaRPr lang="pt-BR" sz="2400" dirty="0">
              <a:cs typeface="Arial" panose="020B0604020202020204" pitchFamily="34" charset="0"/>
            </a:endParaRPr>
          </a:p>
          <a:p>
            <a:pPr algn="just"/>
            <a:r>
              <a:rPr lang="pt-BR" sz="2400" dirty="0">
                <a:cs typeface="Arial" panose="020B0604020202020204" pitchFamily="34" charset="0"/>
              </a:rPr>
              <a:t>Os experimentos realizando ajudaram a construir um jogo mais didático, divertido, engajador e lúdico para as crianças do Brasil</a:t>
            </a:r>
          </a:p>
          <a:p>
            <a:pPr algn="just"/>
            <a:endParaRPr lang="pt-BR" sz="2400" dirty="0">
              <a:cs typeface="Arial" panose="020B0604020202020204" pitchFamily="34" charset="0"/>
            </a:endParaRPr>
          </a:p>
        </p:txBody>
      </p:sp>
    </p:spTree>
    <p:extLst>
      <p:ext uri="{BB962C8B-B14F-4D97-AF65-F5344CB8AC3E}">
        <p14:creationId xmlns:p14="http://schemas.microsoft.com/office/powerpoint/2010/main" val="300261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sp>
        <p:nvSpPr>
          <p:cNvPr id="11" name="CaixaDeTexto 10">
            <a:extLst>
              <a:ext uri="{FF2B5EF4-FFF2-40B4-BE49-F238E27FC236}">
                <a16:creationId xmlns:a16="http://schemas.microsoft.com/office/drawing/2014/main" id="{09FBFF9D-0B41-47BF-9877-1533E1A381DB}"/>
              </a:ext>
            </a:extLst>
          </p:cNvPr>
          <p:cNvSpPr txBox="1"/>
          <p:nvPr/>
        </p:nvSpPr>
        <p:spPr>
          <a:xfrm>
            <a:off x="485669" y="2188848"/>
            <a:ext cx="8296241" cy="1077218"/>
          </a:xfrm>
          <a:prstGeom prst="rect">
            <a:avLst/>
          </a:prstGeom>
          <a:noFill/>
        </p:spPr>
        <p:txBody>
          <a:bodyPr wrap="square" rtlCol="0">
            <a:spAutoFit/>
          </a:bodyPr>
          <a:lstStyle/>
          <a:p>
            <a:pPr algn="ctr"/>
            <a:r>
              <a:rPr lang="pt-BR" sz="3200" dirty="0">
                <a:cs typeface="Arial" panose="020B0604020202020204" pitchFamily="34" charset="0"/>
              </a:rPr>
              <a:t>O que se faz agora com as crianças é o que elas farão depois com a sociedade</a:t>
            </a:r>
          </a:p>
        </p:txBody>
      </p:sp>
      <p:sp>
        <p:nvSpPr>
          <p:cNvPr id="12" name="CaixaDeTexto 11">
            <a:extLst>
              <a:ext uri="{FF2B5EF4-FFF2-40B4-BE49-F238E27FC236}">
                <a16:creationId xmlns:a16="http://schemas.microsoft.com/office/drawing/2014/main" id="{7A3329B2-B66A-4340-9035-ABC7A071CCAA}"/>
              </a:ext>
            </a:extLst>
          </p:cNvPr>
          <p:cNvSpPr txBox="1"/>
          <p:nvPr/>
        </p:nvSpPr>
        <p:spPr>
          <a:xfrm>
            <a:off x="153574" y="2005879"/>
            <a:ext cx="9006251" cy="1015663"/>
          </a:xfrm>
          <a:prstGeom prst="rect">
            <a:avLst/>
          </a:prstGeom>
          <a:noFill/>
        </p:spPr>
        <p:txBody>
          <a:bodyPr wrap="square" rtlCol="0">
            <a:spAutoFit/>
          </a:bodyPr>
          <a:lstStyle/>
          <a:p>
            <a:pPr algn="ctr"/>
            <a:r>
              <a:rPr lang="pt-BR" sz="6000" dirty="0">
                <a:latin typeface="Candara" panose="020E0502030303020204" pitchFamily="34" charset="0"/>
                <a:cs typeface="Arial" panose="020B0604020202020204" pitchFamily="34" charset="0"/>
              </a:rPr>
              <a:t>“                                               ”</a:t>
            </a:r>
          </a:p>
        </p:txBody>
      </p:sp>
      <p:sp>
        <p:nvSpPr>
          <p:cNvPr id="14" name="CaixaDeTexto 13">
            <a:extLst>
              <a:ext uri="{FF2B5EF4-FFF2-40B4-BE49-F238E27FC236}">
                <a16:creationId xmlns:a16="http://schemas.microsoft.com/office/drawing/2014/main" id="{81C315C8-1F7F-4277-82D9-0D508AFD06C4}"/>
              </a:ext>
            </a:extLst>
          </p:cNvPr>
          <p:cNvSpPr txBox="1"/>
          <p:nvPr/>
        </p:nvSpPr>
        <p:spPr>
          <a:xfrm>
            <a:off x="398960" y="3359947"/>
            <a:ext cx="8296241" cy="584775"/>
          </a:xfrm>
          <a:prstGeom prst="rect">
            <a:avLst/>
          </a:prstGeom>
          <a:noFill/>
        </p:spPr>
        <p:txBody>
          <a:bodyPr wrap="square" rtlCol="0">
            <a:spAutoFit/>
          </a:bodyPr>
          <a:lstStyle/>
          <a:p>
            <a:pPr algn="ctr"/>
            <a:r>
              <a:rPr lang="pt-BR" sz="3200" u="sng" dirty="0">
                <a:cs typeface="Arial" panose="020B0604020202020204" pitchFamily="34" charset="0"/>
              </a:rPr>
              <a:t>Karl Mannheim, 1893</a:t>
            </a:r>
          </a:p>
        </p:txBody>
      </p:sp>
    </p:spTree>
    <p:extLst>
      <p:ext uri="{BB962C8B-B14F-4D97-AF65-F5344CB8AC3E}">
        <p14:creationId xmlns:p14="http://schemas.microsoft.com/office/powerpoint/2010/main" val="402810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493949"/>
            <a:ext cx="8296241" cy="4801314"/>
          </a:xfrm>
          <a:prstGeom prst="rect">
            <a:avLst/>
          </a:prstGeom>
          <a:noFill/>
        </p:spPr>
        <p:txBody>
          <a:bodyPr wrap="square" rtlCol="0">
            <a:spAutoFit/>
          </a:bodyPr>
          <a:lstStyle/>
          <a:p>
            <a:pPr algn="just"/>
            <a:r>
              <a:rPr lang="pt-BR" dirty="0">
                <a:cs typeface="Arial" panose="020B0604020202020204" pitchFamily="34" charset="0"/>
              </a:rPr>
              <a:t>BBC Brasil. 70% das vítimas são crianças e adolescentes: oito dados sobre estupro no Brasil. 2017.</a:t>
            </a:r>
          </a:p>
          <a:p>
            <a:pPr algn="just"/>
            <a:endParaRPr lang="pt-BR" dirty="0">
              <a:cs typeface="Arial" panose="020B0604020202020204" pitchFamily="34" charset="0"/>
            </a:endParaRPr>
          </a:p>
          <a:p>
            <a:pPr algn="just"/>
            <a:r>
              <a:rPr lang="pt-BR" dirty="0">
                <a:cs typeface="Arial" panose="020B0604020202020204" pitchFamily="34" charset="0"/>
              </a:rPr>
              <a:t>DIOCESANO, Tiago Francisco Andrade; BERKENBROCK, Carla </a:t>
            </a:r>
            <a:r>
              <a:rPr lang="pt-BR" dirty="0" err="1">
                <a:cs typeface="Arial" panose="020B0604020202020204" pitchFamily="34" charset="0"/>
              </a:rPr>
              <a:t>Diacui</a:t>
            </a:r>
            <a:r>
              <a:rPr lang="pt-BR" dirty="0">
                <a:cs typeface="Arial" panose="020B0604020202020204" pitchFamily="34" charset="0"/>
              </a:rPr>
              <a:t> Medeiros. Um Jogo como Estratégia de Apoio à Prevenção da Violência Sexual Infantil. 2018.</a:t>
            </a:r>
          </a:p>
          <a:p>
            <a:pPr algn="just"/>
            <a:endParaRPr lang="pt-BR" dirty="0">
              <a:cs typeface="Arial" panose="020B0604020202020204" pitchFamily="34" charset="0"/>
            </a:endParaRPr>
          </a:p>
          <a:p>
            <a:pPr algn="just"/>
            <a:r>
              <a:rPr lang="en-US" dirty="0">
                <a:cs typeface="Arial" panose="020B0604020202020204" pitchFamily="34" charset="0"/>
              </a:rPr>
              <a:t>KRUG, Etienne G. et al. The world report on violence and health. The lancet, v. 360, n. 9339, p. 1083-1088, 2002.</a:t>
            </a:r>
          </a:p>
          <a:p>
            <a:pPr algn="just"/>
            <a:endParaRPr lang="en-US" dirty="0">
              <a:cs typeface="Arial" panose="020B0604020202020204" pitchFamily="34" charset="0"/>
            </a:endParaRPr>
          </a:p>
          <a:p>
            <a:pPr algn="just"/>
            <a:r>
              <a:rPr lang="pt-BR" dirty="0">
                <a:cs typeface="Arial" panose="020B0604020202020204" pitchFamily="34" charset="0"/>
              </a:rPr>
              <a:t>LIMEIRA, Carlos </a:t>
            </a:r>
            <a:r>
              <a:rPr lang="pt-BR" dirty="0" err="1">
                <a:cs typeface="Arial" panose="020B0604020202020204" pitchFamily="34" charset="0"/>
              </a:rPr>
              <a:t>Felippe</a:t>
            </a:r>
            <a:r>
              <a:rPr lang="pt-BR" dirty="0">
                <a:cs typeface="Arial" panose="020B0604020202020204" pitchFamily="34" charset="0"/>
              </a:rPr>
              <a:t> Dias; ROSA, José Guilherme Santa; PINHO, André Luís Santos de. Avaliação, análise e desenvolvimento de jogo sério digital para desktop sobre sintomas e procedimentos de emergência do Acidente Vascular Cerebral. </a:t>
            </a:r>
            <a:r>
              <a:rPr lang="pt-BR" dirty="0" err="1">
                <a:cs typeface="Arial" panose="020B0604020202020204" pitchFamily="34" charset="0"/>
              </a:rPr>
              <a:t>Blucher</a:t>
            </a:r>
            <a:r>
              <a:rPr lang="pt-BR" dirty="0">
                <a:cs typeface="Arial" panose="020B0604020202020204" pitchFamily="34" charset="0"/>
              </a:rPr>
              <a:t> Design </a:t>
            </a:r>
            <a:r>
              <a:rPr lang="pt-BR" dirty="0" err="1">
                <a:cs typeface="Arial" panose="020B0604020202020204" pitchFamily="34" charset="0"/>
              </a:rPr>
              <a:t>Proceedings</a:t>
            </a:r>
            <a:r>
              <a:rPr lang="pt-BR" dirty="0">
                <a:cs typeface="Arial" panose="020B0604020202020204" pitchFamily="34" charset="0"/>
              </a:rPr>
              <a:t>, v. 2, n. 2, p. 398-409, 2015.</a:t>
            </a:r>
          </a:p>
          <a:p>
            <a:pPr algn="just"/>
            <a:endParaRPr lang="pt-BR" dirty="0">
              <a:cs typeface="Arial" panose="020B0604020202020204" pitchFamily="34" charset="0"/>
            </a:endParaRPr>
          </a:p>
          <a:p>
            <a:pPr algn="just"/>
            <a:r>
              <a:rPr lang="pt-BR" dirty="0">
                <a:cs typeface="Arial" panose="020B0604020202020204" pitchFamily="34" charset="0"/>
              </a:rPr>
              <a:t>SAVI, Rafael et al. Avaliação de jogos voltados para a disseminação do conhecimento. 2011.</a:t>
            </a:r>
          </a:p>
          <a:p>
            <a:pPr algn="just"/>
            <a:endParaRPr lang="pt-BR" dirty="0">
              <a:cs typeface="Arial" panose="020B0604020202020204" pitchFamily="34" charset="0"/>
            </a:endParaRP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spTree>
    <p:extLst>
      <p:ext uri="{BB962C8B-B14F-4D97-AF65-F5344CB8AC3E}">
        <p14:creationId xmlns:p14="http://schemas.microsoft.com/office/powerpoint/2010/main" val="321566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Agradecimentos</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sp>
        <p:nvSpPr>
          <p:cNvPr id="11" name="CaixaDeTexto 10">
            <a:extLst>
              <a:ext uri="{FF2B5EF4-FFF2-40B4-BE49-F238E27FC236}">
                <a16:creationId xmlns:a16="http://schemas.microsoft.com/office/drawing/2014/main" id="{09FBFF9D-0B41-47BF-9877-1533E1A381DB}"/>
              </a:ext>
            </a:extLst>
          </p:cNvPr>
          <p:cNvSpPr txBox="1"/>
          <p:nvPr/>
        </p:nvSpPr>
        <p:spPr>
          <a:xfrm>
            <a:off x="485669" y="2188848"/>
            <a:ext cx="8296241" cy="1200329"/>
          </a:xfrm>
          <a:prstGeom prst="rect">
            <a:avLst/>
          </a:prstGeom>
          <a:noFill/>
        </p:spPr>
        <p:txBody>
          <a:bodyPr wrap="square" rtlCol="0">
            <a:spAutoFit/>
          </a:bodyPr>
          <a:lstStyle/>
          <a:p>
            <a:r>
              <a:rPr lang="pt-BR" sz="2400" dirty="0">
                <a:cs typeface="Arial" panose="020B0604020202020204" pitchFamily="34" charset="0"/>
              </a:rPr>
              <a:t>O presente trabalho foi realizado com apoio da Coordenação de Aperfeiçoamento de Pessoal de Nível Superior - Brasil (CAPES) - Código de Financiamento 001</a:t>
            </a:r>
          </a:p>
        </p:txBody>
      </p:sp>
    </p:spTree>
    <p:extLst>
      <p:ext uri="{BB962C8B-B14F-4D97-AF65-F5344CB8AC3E}">
        <p14:creationId xmlns:p14="http://schemas.microsoft.com/office/powerpoint/2010/main" val="192391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Sumário</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sp>
        <p:nvSpPr>
          <p:cNvPr id="11" name="CaixaDeTexto 10">
            <a:extLst>
              <a:ext uri="{FF2B5EF4-FFF2-40B4-BE49-F238E27FC236}">
                <a16:creationId xmlns:a16="http://schemas.microsoft.com/office/drawing/2014/main" id="{09FBFF9D-0B41-47BF-9877-1533E1A381DB}"/>
              </a:ext>
            </a:extLst>
          </p:cNvPr>
          <p:cNvSpPr txBox="1"/>
          <p:nvPr/>
        </p:nvSpPr>
        <p:spPr>
          <a:xfrm>
            <a:off x="485669" y="1786928"/>
            <a:ext cx="8296241" cy="4154984"/>
          </a:xfrm>
          <a:prstGeom prst="rect">
            <a:avLst/>
          </a:prstGeom>
          <a:noFill/>
        </p:spPr>
        <p:txBody>
          <a:bodyPr wrap="square" rtlCol="0">
            <a:spAutoFit/>
          </a:bodyPr>
          <a:lstStyle/>
          <a:p>
            <a:pPr marL="342900" indent="-342900">
              <a:buFont typeface="Arial" panose="020B0604020202020204" pitchFamily="34" charset="0"/>
              <a:buChar char="•"/>
            </a:pPr>
            <a:r>
              <a:rPr lang="pt-BR" sz="2400" dirty="0">
                <a:cs typeface="Arial" panose="020B0604020202020204" pitchFamily="34" charset="0"/>
              </a:rPr>
              <a:t>Problema da Violência Sexual</a:t>
            </a:r>
          </a:p>
          <a:p>
            <a:pPr marL="800100" lvl="1" indent="-342900">
              <a:buFont typeface="Arial" panose="020B0604020202020204" pitchFamily="34" charset="0"/>
              <a:buChar char="•"/>
            </a:pPr>
            <a:r>
              <a:rPr lang="pt-BR" sz="2400" dirty="0">
                <a:cs typeface="Arial" panose="020B0604020202020204" pitchFamily="34" charset="0"/>
              </a:rPr>
              <a:t>Violência Sexual Infantil</a:t>
            </a:r>
          </a:p>
          <a:p>
            <a:pPr marL="800100" lvl="1" indent="-342900">
              <a:buFont typeface="Arial" panose="020B0604020202020204" pitchFamily="34" charset="0"/>
              <a:buChar char="•"/>
            </a:pPr>
            <a:r>
              <a:rPr lang="pt-BR" sz="2400" dirty="0">
                <a:cs typeface="Arial" panose="020B0604020202020204" pitchFamily="34" charset="0"/>
              </a:rPr>
              <a:t>Causas</a:t>
            </a:r>
          </a:p>
          <a:p>
            <a:pPr marL="800100" lvl="1" indent="-342900">
              <a:buFont typeface="Arial" panose="020B0604020202020204" pitchFamily="34" charset="0"/>
              <a:buChar char="•"/>
            </a:pPr>
            <a:r>
              <a:rPr lang="pt-BR" sz="2400" dirty="0">
                <a:cs typeface="Arial" panose="020B0604020202020204" pitchFamily="34" charset="0"/>
              </a:rPr>
              <a:t>Solução</a:t>
            </a:r>
          </a:p>
          <a:p>
            <a:pPr marL="342900" indent="-342900">
              <a:buFont typeface="Arial" panose="020B0604020202020204" pitchFamily="34" charset="0"/>
              <a:buChar char="•"/>
            </a:pPr>
            <a:r>
              <a:rPr lang="pt-BR" sz="2400" dirty="0">
                <a:cs typeface="Arial" panose="020B0604020202020204" pitchFamily="34" charset="0"/>
              </a:rPr>
              <a:t>Infância Segura</a:t>
            </a:r>
          </a:p>
          <a:p>
            <a:pPr marL="800100" lvl="1" indent="-342900">
              <a:buFont typeface="Arial" panose="020B0604020202020204" pitchFamily="34" charset="0"/>
              <a:buChar char="•"/>
            </a:pPr>
            <a:r>
              <a:rPr lang="pt-BR" sz="2400" dirty="0">
                <a:cs typeface="Arial" panose="020B0604020202020204" pitchFamily="34" charset="0"/>
              </a:rPr>
              <a:t>Aplicação Infantil</a:t>
            </a:r>
          </a:p>
          <a:p>
            <a:pPr marL="800100" lvl="1" indent="-342900">
              <a:buFont typeface="Arial" panose="020B0604020202020204" pitchFamily="34" charset="0"/>
              <a:buChar char="•"/>
            </a:pPr>
            <a:r>
              <a:rPr lang="pt-BR" sz="2400" dirty="0">
                <a:cs typeface="Arial" panose="020B0604020202020204" pitchFamily="34" charset="0"/>
              </a:rPr>
              <a:t>Aplicação Adulta</a:t>
            </a:r>
          </a:p>
          <a:p>
            <a:pPr marL="800100" lvl="1" indent="-342900">
              <a:buFont typeface="Arial" panose="020B0604020202020204" pitchFamily="34" charset="0"/>
              <a:buChar char="•"/>
            </a:pPr>
            <a:r>
              <a:rPr lang="pt-BR" sz="2400" dirty="0">
                <a:cs typeface="Arial" panose="020B0604020202020204" pitchFamily="34" charset="0"/>
              </a:rPr>
              <a:t>Experimentos</a:t>
            </a:r>
          </a:p>
          <a:p>
            <a:pPr marL="800100" lvl="1" indent="-342900">
              <a:buFont typeface="Arial" panose="020B0604020202020204" pitchFamily="34" charset="0"/>
              <a:buChar char="•"/>
            </a:pPr>
            <a:r>
              <a:rPr lang="pt-BR" sz="2400" dirty="0">
                <a:cs typeface="Arial" panose="020B0604020202020204" pitchFamily="34" charset="0"/>
              </a:rPr>
              <a:t>Resultados</a:t>
            </a:r>
          </a:p>
          <a:p>
            <a:pPr marL="342900" indent="-342900">
              <a:buFont typeface="Arial" panose="020B0604020202020204" pitchFamily="34" charset="0"/>
              <a:buChar char="•"/>
            </a:pPr>
            <a:r>
              <a:rPr lang="pt-BR" sz="2400" dirty="0">
                <a:cs typeface="Arial" panose="020B0604020202020204" pitchFamily="34" charset="0"/>
              </a:rPr>
              <a:t>Conclusão</a:t>
            </a:r>
          </a:p>
          <a:p>
            <a:pPr marL="342900" indent="-342900">
              <a:buFont typeface="Arial" panose="020B0604020202020204" pitchFamily="34" charset="0"/>
              <a:buChar char="•"/>
            </a:pPr>
            <a:r>
              <a:rPr lang="pt-BR" sz="2400" dirty="0">
                <a:cs typeface="Arial" panose="020B0604020202020204" pitchFamily="34" charset="0"/>
              </a:rPr>
              <a:t>Referências</a:t>
            </a:r>
          </a:p>
        </p:txBody>
      </p:sp>
    </p:spTree>
    <p:extLst>
      <p:ext uri="{BB962C8B-B14F-4D97-AF65-F5344CB8AC3E}">
        <p14:creationId xmlns:p14="http://schemas.microsoft.com/office/powerpoint/2010/main" val="279443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10">
            <a:extLst>
              <a:ext uri="{FF2B5EF4-FFF2-40B4-BE49-F238E27FC236}">
                <a16:creationId xmlns:a16="http://schemas.microsoft.com/office/drawing/2014/main" id="{09FBFF9D-0B41-47BF-9877-1533E1A381DB}"/>
              </a:ext>
            </a:extLst>
          </p:cNvPr>
          <p:cNvSpPr txBox="1"/>
          <p:nvPr/>
        </p:nvSpPr>
        <p:spPr>
          <a:xfrm>
            <a:off x="485669" y="2188848"/>
            <a:ext cx="8296241" cy="461665"/>
          </a:xfrm>
          <a:prstGeom prst="rect">
            <a:avLst/>
          </a:prstGeom>
          <a:noFill/>
        </p:spPr>
        <p:txBody>
          <a:bodyPr wrap="square" rtlCol="0">
            <a:spAutoFit/>
          </a:bodyPr>
          <a:lstStyle/>
          <a:p>
            <a:r>
              <a:rPr lang="pt-BR" sz="2400" dirty="0">
                <a:cs typeface="Arial" panose="020B0604020202020204" pitchFamily="34" charset="0"/>
              </a:rPr>
              <a:t>Violência Sexual</a:t>
            </a:r>
          </a:p>
        </p:txBody>
      </p:sp>
      <p:pic>
        <p:nvPicPr>
          <p:cNvPr id="2" name="Imagem 1">
            <a:extLst>
              <a:ext uri="{FF2B5EF4-FFF2-40B4-BE49-F238E27FC236}">
                <a16:creationId xmlns:a16="http://schemas.microsoft.com/office/drawing/2014/main" id="{7D517D80-C67D-4362-B3EA-F1ADDDB8AAB7}"/>
              </a:ext>
            </a:extLst>
          </p:cNvPr>
          <p:cNvPicPr>
            <a:picLocks noChangeAspect="1"/>
          </p:cNvPicPr>
          <p:nvPr/>
        </p:nvPicPr>
        <p:blipFill rotWithShape="1">
          <a:blip r:embed="rId3"/>
          <a:srcRect b="31855"/>
          <a:stretch/>
        </p:blipFill>
        <p:spPr>
          <a:xfrm>
            <a:off x="351183" y="2184609"/>
            <a:ext cx="8430727" cy="4673391"/>
          </a:xfrm>
          <a:prstGeom prst="rect">
            <a:avLst/>
          </a:prstGeom>
          <a:ln w="3175" cap="sq">
            <a:solidFill>
              <a:srgbClr val="000000"/>
            </a:solidFill>
            <a:miter lim="800000"/>
          </a:ln>
          <a:effectLst>
            <a:outerShdw blurRad="57150" dist="50800" dir="2700000" algn="tl" rotWithShape="0">
              <a:srgbClr val="000000">
                <a:alpha val="40000"/>
              </a:srgbClr>
            </a:outerShdw>
          </a:effectLst>
        </p:spPr>
      </p:pic>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Problema da Violência Sexual</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spTree>
    <p:extLst>
      <p:ext uri="{BB962C8B-B14F-4D97-AF65-F5344CB8AC3E}">
        <p14:creationId xmlns:p14="http://schemas.microsoft.com/office/powerpoint/2010/main" val="235074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Resultado de imagem para crianÃ§a dÃºvida png">
            <a:extLst>
              <a:ext uri="{FF2B5EF4-FFF2-40B4-BE49-F238E27FC236}">
                <a16:creationId xmlns:a16="http://schemas.microsoft.com/office/drawing/2014/main" id="{4BB38F0A-AA07-42A9-89FB-E7BC1CCD1C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0277" y="2184609"/>
            <a:ext cx="3934755" cy="3934755"/>
          </a:xfrm>
          <a:prstGeom prst="rect">
            <a:avLst/>
          </a:prstGeom>
          <a:noFill/>
          <a:extLst>
            <a:ext uri="{909E8E84-426E-40DD-AFC4-6F175D3DCCD1}">
              <a14:hiddenFill xmlns:a14="http://schemas.microsoft.com/office/drawing/2010/main">
                <a:solidFill>
                  <a:srgbClr val="FFFFFF"/>
                </a:solidFill>
              </a14:hiddenFill>
            </a:ext>
          </a:extLst>
        </p:spPr>
      </p:pic>
      <p:sp>
        <p:nvSpPr>
          <p:cNvPr id="11" name="CaixaDeTexto 10">
            <a:extLst>
              <a:ext uri="{FF2B5EF4-FFF2-40B4-BE49-F238E27FC236}">
                <a16:creationId xmlns:a16="http://schemas.microsoft.com/office/drawing/2014/main" id="{09FBFF9D-0B41-47BF-9877-1533E1A381DB}"/>
              </a:ext>
            </a:extLst>
          </p:cNvPr>
          <p:cNvSpPr txBox="1"/>
          <p:nvPr/>
        </p:nvSpPr>
        <p:spPr>
          <a:xfrm>
            <a:off x="485669" y="2188848"/>
            <a:ext cx="8296241" cy="830997"/>
          </a:xfrm>
          <a:prstGeom prst="rect">
            <a:avLst/>
          </a:prstGeom>
          <a:noFill/>
        </p:spPr>
        <p:txBody>
          <a:bodyPr wrap="square" rtlCol="0">
            <a:spAutoFit/>
          </a:bodyPr>
          <a:lstStyle/>
          <a:p>
            <a:r>
              <a:rPr lang="pt-BR" sz="2400" dirty="0">
                <a:cs typeface="Arial" panose="020B0604020202020204" pitchFamily="34" charset="0"/>
              </a:rPr>
              <a:t>Falta de informação</a:t>
            </a:r>
          </a:p>
          <a:p>
            <a:r>
              <a:rPr lang="pt-BR" sz="2400" dirty="0">
                <a:cs typeface="Arial" panose="020B0604020202020204" pitchFamily="34" charset="0"/>
              </a:rPr>
              <a:t>Falta de conscientização</a:t>
            </a:r>
          </a:p>
        </p:txBody>
      </p:sp>
      <p:pic>
        <p:nvPicPr>
          <p:cNvPr id="2" name="Imagem 1">
            <a:extLst>
              <a:ext uri="{FF2B5EF4-FFF2-40B4-BE49-F238E27FC236}">
                <a16:creationId xmlns:a16="http://schemas.microsoft.com/office/drawing/2014/main" id="{7D517D80-C67D-4362-B3EA-F1ADDDB8AAB7}"/>
              </a:ext>
            </a:extLst>
          </p:cNvPr>
          <p:cNvPicPr>
            <a:picLocks noChangeAspect="1"/>
          </p:cNvPicPr>
          <p:nvPr/>
        </p:nvPicPr>
        <p:blipFill rotWithShape="1">
          <a:blip r:embed="rId4"/>
          <a:srcRect b="31855"/>
          <a:stretch/>
        </p:blipFill>
        <p:spPr>
          <a:xfrm>
            <a:off x="351183" y="2184609"/>
            <a:ext cx="8430727" cy="4673391"/>
          </a:xfrm>
          <a:prstGeom prst="rect">
            <a:avLst/>
          </a:prstGeom>
          <a:ln w="3175" cap="sq">
            <a:solidFill>
              <a:srgbClr val="000000"/>
            </a:solidFill>
            <a:miter lim="800000"/>
          </a:ln>
          <a:effectLst>
            <a:outerShdw blurRad="57150" dist="50800" dir="2700000" algn="tl" rotWithShape="0">
              <a:srgbClr val="000000">
                <a:alpha val="40000"/>
              </a:srgbClr>
            </a:outerShdw>
          </a:effectLst>
        </p:spPr>
      </p:pic>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Problema da Violência Sexual: Causas</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spTree>
    <p:extLst>
      <p:ext uri="{BB962C8B-B14F-4D97-AF65-F5344CB8AC3E}">
        <p14:creationId xmlns:p14="http://schemas.microsoft.com/office/powerpoint/2010/main" val="58051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after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Resultado de imagem para crianÃ§a dÃºvida png">
            <a:extLst>
              <a:ext uri="{FF2B5EF4-FFF2-40B4-BE49-F238E27FC236}">
                <a16:creationId xmlns:a16="http://schemas.microsoft.com/office/drawing/2014/main" id="{4BB38F0A-AA07-42A9-89FB-E7BC1CCD1C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0277" y="2184609"/>
            <a:ext cx="3934755" cy="3934755"/>
          </a:xfrm>
          <a:prstGeom prst="rect">
            <a:avLst/>
          </a:prstGeom>
          <a:noFill/>
          <a:extLst>
            <a:ext uri="{909E8E84-426E-40DD-AFC4-6F175D3DCCD1}">
              <a14:hiddenFill xmlns:a14="http://schemas.microsoft.com/office/drawing/2010/main">
                <a:solidFill>
                  <a:srgbClr val="FFFFFF"/>
                </a:solidFill>
              </a14:hiddenFill>
            </a:ext>
          </a:extLst>
        </p:spPr>
      </p:pic>
      <p:sp>
        <p:nvSpPr>
          <p:cNvPr id="11" name="CaixaDeTexto 10">
            <a:extLst>
              <a:ext uri="{FF2B5EF4-FFF2-40B4-BE49-F238E27FC236}">
                <a16:creationId xmlns:a16="http://schemas.microsoft.com/office/drawing/2014/main" id="{09FBFF9D-0B41-47BF-9877-1533E1A381DB}"/>
              </a:ext>
            </a:extLst>
          </p:cNvPr>
          <p:cNvSpPr txBox="1"/>
          <p:nvPr/>
        </p:nvSpPr>
        <p:spPr>
          <a:xfrm>
            <a:off x="485669" y="2188848"/>
            <a:ext cx="8296241" cy="830997"/>
          </a:xfrm>
          <a:prstGeom prst="rect">
            <a:avLst/>
          </a:prstGeom>
          <a:noFill/>
        </p:spPr>
        <p:txBody>
          <a:bodyPr wrap="square" rtlCol="0">
            <a:spAutoFit/>
          </a:bodyPr>
          <a:lstStyle/>
          <a:p>
            <a:r>
              <a:rPr lang="pt-BR" sz="2400" strike="sngStrike" dirty="0">
                <a:cs typeface="Arial" panose="020B0604020202020204" pitchFamily="34" charset="0"/>
              </a:rPr>
              <a:t>Falta de </a:t>
            </a:r>
            <a:r>
              <a:rPr lang="pt-BR" sz="2400" dirty="0">
                <a:cs typeface="Arial" panose="020B0604020202020204" pitchFamily="34" charset="0"/>
              </a:rPr>
              <a:t>informação</a:t>
            </a:r>
          </a:p>
          <a:p>
            <a:r>
              <a:rPr lang="pt-BR" sz="2400" strike="sngStrike" dirty="0">
                <a:cs typeface="Arial" panose="020B0604020202020204" pitchFamily="34" charset="0"/>
              </a:rPr>
              <a:t>Falta de </a:t>
            </a:r>
            <a:r>
              <a:rPr lang="pt-BR" sz="2400" dirty="0">
                <a:cs typeface="Arial" panose="020B0604020202020204" pitchFamily="34" charset="0"/>
              </a:rPr>
              <a:t>conscientização</a:t>
            </a:r>
          </a:p>
        </p:txBody>
      </p:sp>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Problema da Violência Sexual: Causas</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pic>
        <p:nvPicPr>
          <p:cNvPr id="2050" name="Picture 2" descr="CrianÃ§a, lendo um livro, sentar chÃ£o Vetor Premium">
            <a:extLst>
              <a:ext uri="{FF2B5EF4-FFF2-40B4-BE49-F238E27FC236}">
                <a16:creationId xmlns:a16="http://schemas.microsoft.com/office/drawing/2014/main" id="{07473A1C-15AD-43F6-A092-4E8577213AE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57203" y="3593274"/>
            <a:ext cx="1541103" cy="2326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67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1" fill="hold" nodeType="afterEffect">
                                  <p:stCondLst>
                                    <p:cond delay="0"/>
                                  </p:stCondLst>
                                  <p:childTnLst>
                                    <p:animEffect transition="out" filter="wipe(up)">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22" presetClass="entr" presetSubtype="1" fill="hold" nodeType="withEffect">
                                  <p:stCondLst>
                                    <p:cond delay="200"/>
                                  </p:stCondLst>
                                  <p:childTnLst>
                                    <p:set>
                                      <p:cBhvr>
                                        <p:cTn id="9" dur="1" fill="hold">
                                          <p:stCondLst>
                                            <p:cond delay="0"/>
                                          </p:stCondLst>
                                        </p:cTn>
                                        <p:tgtEl>
                                          <p:spTgt spid="2050"/>
                                        </p:tgtEl>
                                        <p:attrNameLst>
                                          <p:attrName>style.visibility</p:attrName>
                                        </p:attrNameLst>
                                      </p:cBhvr>
                                      <p:to>
                                        <p:strVal val="visible"/>
                                      </p:to>
                                    </p:set>
                                    <p:animEffect transition="in" filter="wipe(up)">
                                      <p:cBhvr>
                                        <p:cTn id="1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Problema da Violência Sexual: Solução</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pic>
        <p:nvPicPr>
          <p:cNvPr id="1032" name="Picture 8" descr="Resultado de imagem para aula pgn">
            <a:extLst>
              <a:ext uri="{FF2B5EF4-FFF2-40B4-BE49-F238E27FC236}">
                <a16:creationId xmlns:a16="http://schemas.microsoft.com/office/drawing/2014/main" id="{A22BE76D-9C5B-4B7A-9012-B3221FEE575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3478" y="2359518"/>
            <a:ext cx="2645564" cy="26455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34" name="Picture 10" descr="Menino, com, livros, e, um, gato, dormir Vetor Premium">
            <a:extLst>
              <a:ext uri="{FF2B5EF4-FFF2-40B4-BE49-F238E27FC236}">
                <a16:creationId xmlns:a16="http://schemas.microsoft.com/office/drawing/2014/main" id="{C891B119-D502-42C9-A439-1FF3C1DF58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1305" y="2359518"/>
            <a:ext cx="2645564" cy="26455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 name="Imagem 1">
            <a:extLst>
              <a:ext uri="{FF2B5EF4-FFF2-40B4-BE49-F238E27FC236}">
                <a16:creationId xmlns:a16="http://schemas.microsoft.com/office/drawing/2014/main" id="{719D2892-714E-4B46-AE6D-5925E42B4F4B}"/>
              </a:ext>
            </a:extLst>
          </p:cNvPr>
          <p:cNvPicPr>
            <a:picLocks noChangeAspect="1"/>
          </p:cNvPicPr>
          <p:nvPr/>
        </p:nvPicPr>
        <p:blipFill rotWithShape="1">
          <a:blip r:embed="rId8"/>
          <a:srcRect t="11645" b="28082"/>
          <a:stretch/>
        </p:blipFill>
        <p:spPr>
          <a:xfrm>
            <a:off x="5869133" y="2359518"/>
            <a:ext cx="3142814" cy="26455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61504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Problema da Violência Sexual: Solução</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pic>
        <p:nvPicPr>
          <p:cNvPr id="1032" name="Picture 8" descr="Resultado de imagem para aula pgn">
            <a:extLst>
              <a:ext uri="{FF2B5EF4-FFF2-40B4-BE49-F238E27FC236}">
                <a16:creationId xmlns:a16="http://schemas.microsoft.com/office/drawing/2014/main" id="{A22BE76D-9C5B-4B7A-9012-B3221FEE575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3478" y="2359518"/>
            <a:ext cx="2645564" cy="26455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34" name="Picture 10" descr="Menino, com, livros, e, um, gato, dormir Vetor Premium">
            <a:extLst>
              <a:ext uri="{FF2B5EF4-FFF2-40B4-BE49-F238E27FC236}">
                <a16:creationId xmlns:a16="http://schemas.microsoft.com/office/drawing/2014/main" id="{C891B119-D502-42C9-A439-1FF3C1DF58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1305" y="2359518"/>
            <a:ext cx="2645564" cy="26455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 name="Imagem 1">
            <a:extLst>
              <a:ext uri="{FF2B5EF4-FFF2-40B4-BE49-F238E27FC236}">
                <a16:creationId xmlns:a16="http://schemas.microsoft.com/office/drawing/2014/main" id="{719D2892-714E-4B46-AE6D-5925E42B4F4B}"/>
              </a:ext>
            </a:extLst>
          </p:cNvPr>
          <p:cNvPicPr>
            <a:picLocks noChangeAspect="1"/>
          </p:cNvPicPr>
          <p:nvPr/>
        </p:nvPicPr>
        <p:blipFill rotWithShape="1">
          <a:blip r:embed="rId8"/>
          <a:srcRect t="11645" b="28082"/>
          <a:stretch/>
        </p:blipFill>
        <p:spPr>
          <a:xfrm>
            <a:off x="5869133" y="2359518"/>
            <a:ext cx="3142814" cy="2645564"/>
          </a:xfrm>
          <a:prstGeom prst="rect">
            <a:avLst/>
          </a:prstGeom>
          <a:solidFill>
            <a:srgbClr val="FFFFFF">
              <a:shade val="85000"/>
            </a:srgbClr>
          </a:solidFill>
          <a:ln w="88900" cap="sq">
            <a:solidFill>
              <a:srgbClr val="FF0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71475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ângulo 16">
            <a:extLst>
              <a:ext uri="{FF2B5EF4-FFF2-40B4-BE49-F238E27FC236}">
                <a16:creationId xmlns:a16="http://schemas.microsoft.com/office/drawing/2014/main" id="{A8C06C6B-47BF-4587-8941-1DB8DD696340}"/>
              </a:ext>
            </a:extLst>
          </p:cNvPr>
          <p:cNvSpPr/>
          <p:nvPr/>
        </p:nvSpPr>
        <p:spPr>
          <a:xfrm>
            <a:off x="0" y="5972685"/>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tângulo 5">
            <a:extLst>
              <a:ext uri="{FF2B5EF4-FFF2-40B4-BE49-F238E27FC236}">
                <a16:creationId xmlns:a16="http://schemas.microsoft.com/office/drawing/2014/main" id="{D66A4C43-0D83-47C7-8CCF-27D9B0A04788}"/>
              </a:ext>
            </a:extLst>
          </p:cNvPr>
          <p:cNvSpPr/>
          <p:nvPr/>
        </p:nvSpPr>
        <p:spPr>
          <a:xfrm>
            <a:off x="0" y="0"/>
            <a:ext cx="9144000" cy="885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422" y="6056285"/>
            <a:ext cx="1271614" cy="718111"/>
          </a:xfrm>
          <a:prstGeom prst="rect">
            <a:avLst/>
          </a:prstGeom>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9" y="6064054"/>
            <a:ext cx="1762524" cy="713997"/>
          </a:xfrm>
          <a:prstGeom prst="rect">
            <a:avLst/>
          </a:prstGeom>
        </p:spPr>
      </p:pic>
      <p:sp>
        <p:nvSpPr>
          <p:cNvPr id="19" name="CaixaDeTexto 18"/>
          <p:cNvSpPr txBox="1"/>
          <p:nvPr/>
        </p:nvSpPr>
        <p:spPr>
          <a:xfrm>
            <a:off x="485669" y="1303075"/>
            <a:ext cx="8296241" cy="461665"/>
          </a:xfrm>
          <a:prstGeom prst="rect">
            <a:avLst/>
          </a:prstGeom>
          <a:noFill/>
        </p:spPr>
        <p:txBody>
          <a:bodyPr wrap="square" rtlCol="0">
            <a:spAutoFit/>
          </a:bodyPr>
          <a:lstStyle/>
          <a:p>
            <a:r>
              <a:rPr lang="pt-BR" sz="2400" b="1" dirty="0">
                <a:effectLst>
                  <a:outerShdw blurRad="38100" dist="38100" dir="2700000" algn="tl">
                    <a:srgbClr val="000000">
                      <a:alpha val="43137"/>
                    </a:srgbClr>
                  </a:outerShdw>
                </a:effectLst>
                <a:cs typeface="Arial" panose="020B0604020202020204" pitchFamily="34" charset="0"/>
              </a:rPr>
              <a:t>Infância Segura</a:t>
            </a:r>
          </a:p>
        </p:txBody>
      </p:sp>
      <p:pic>
        <p:nvPicPr>
          <p:cNvPr id="9" name="Imagem 8">
            <a:extLst>
              <a:ext uri="{FF2B5EF4-FFF2-40B4-BE49-F238E27FC236}">
                <a16:creationId xmlns:a16="http://schemas.microsoft.com/office/drawing/2014/main" id="{FE05B47C-6735-4DE7-84DF-15BE3F903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22" y="61697"/>
            <a:ext cx="1573029" cy="788658"/>
          </a:xfrm>
          <a:prstGeom prst="rect">
            <a:avLst/>
          </a:prstGeom>
        </p:spPr>
      </p:pic>
      <p:sp>
        <p:nvSpPr>
          <p:cNvPr id="22" name="Retângulo 21">
            <a:extLst>
              <a:ext uri="{FF2B5EF4-FFF2-40B4-BE49-F238E27FC236}">
                <a16:creationId xmlns:a16="http://schemas.microsoft.com/office/drawing/2014/main" id="{513415A3-0AAF-4EBD-8704-29E6B3C82464}"/>
              </a:ext>
            </a:extLst>
          </p:cNvPr>
          <p:cNvSpPr/>
          <p:nvPr/>
        </p:nvSpPr>
        <p:spPr>
          <a:xfrm>
            <a:off x="0" y="892814"/>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23" name="Retângulo 22">
            <a:extLst>
              <a:ext uri="{FF2B5EF4-FFF2-40B4-BE49-F238E27FC236}">
                <a16:creationId xmlns:a16="http://schemas.microsoft.com/office/drawing/2014/main" id="{987E883A-9F42-44B9-82D1-7806C40ACDB5}"/>
              </a:ext>
            </a:extLst>
          </p:cNvPr>
          <p:cNvSpPr/>
          <p:nvPr/>
        </p:nvSpPr>
        <p:spPr>
          <a:xfrm>
            <a:off x="10633" y="5919467"/>
            <a:ext cx="9144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030A0"/>
              </a:solidFill>
            </a:endParaRPr>
          </a:p>
        </p:txBody>
      </p:sp>
      <p:sp>
        <p:nvSpPr>
          <p:cNvPr id="13" name="CaixaDeTexto 12">
            <a:extLst>
              <a:ext uri="{FF2B5EF4-FFF2-40B4-BE49-F238E27FC236}">
                <a16:creationId xmlns:a16="http://schemas.microsoft.com/office/drawing/2014/main" id="{2C69CDA9-08B6-46C3-830C-ABEA7819ABCD}"/>
              </a:ext>
            </a:extLst>
          </p:cNvPr>
          <p:cNvSpPr txBox="1"/>
          <p:nvPr/>
        </p:nvSpPr>
        <p:spPr>
          <a:xfrm>
            <a:off x="1900273" y="168925"/>
            <a:ext cx="5293616" cy="553998"/>
          </a:xfrm>
          <a:prstGeom prst="rect">
            <a:avLst/>
          </a:prstGeom>
          <a:noFill/>
        </p:spPr>
        <p:txBody>
          <a:bodyPr wrap="square" rtlCol="0">
            <a:spAutoFit/>
          </a:bodyPr>
          <a:lstStyle/>
          <a:p>
            <a:pPr algn="ctr"/>
            <a:r>
              <a:rPr lang="pt-BR" b="1" dirty="0">
                <a:latin typeface="Arial" panose="020B0604020202020204" pitchFamily="34" charset="0"/>
                <a:cs typeface="Arial" panose="020B0604020202020204" pitchFamily="34" charset="0"/>
              </a:rPr>
              <a:t>V COLBEDUCA</a:t>
            </a:r>
          </a:p>
          <a:p>
            <a:pPr algn="ctr"/>
            <a:r>
              <a:rPr lang="pt-BR" sz="1200" dirty="0">
                <a:latin typeface="Arial" panose="020B0604020202020204" pitchFamily="34" charset="0"/>
                <a:cs typeface="Arial" panose="020B0604020202020204" pitchFamily="34" charset="0"/>
              </a:rPr>
              <a:t>Joinville/SC, Brasil, 29 e 30 de outubro de 2019.</a:t>
            </a:r>
          </a:p>
        </p:txBody>
      </p:sp>
      <p:pic>
        <p:nvPicPr>
          <p:cNvPr id="2" name="Imagem 1">
            <a:extLst>
              <a:ext uri="{FF2B5EF4-FFF2-40B4-BE49-F238E27FC236}">
                <a16:creationId xmlns:a16="http://schemas.microsoft.com/office/drawing/2014/main" id="{D139D662-E2EF-4C0D-9540-6702C9BF6663}"/>
              </a:ext>
            </a:extLst>
          </p:cNvPr>
          <p:cNvPicPr>
            <a:picLocks noChangeAspect="1"/>
          </p:cNvPicPr>
          <p:nvPr/>
        </p:nvPicPr>
        <p:blipFill>
          <a:blip r:embed="rId6"/>
          <a:stretch>
            <a:fillRect/>
          </a:stretch>
        </p:blipFill>
        <p:spPr>
          <a:xfrm>
            <a:off x="1547390" y="2652604"/>
            <a:ext cx="6049219" cy="155279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13479379"/>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512</TotalTime>
  <Words>1706</Words>
  <Application>Microsoft Office PowerPoint</Application>
  <PresentationFormat>Apresentação na tela (4:3)</PresentationFormat>
  <Paragraphs>148</Paragraphs>
  <Slides>19</Slides>
  <Notes>18</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19</vt:i4>
      </vt:variant>
    </vt:vector>
  </HeadingPairs>
  <TitlesOfParts>
    <vt:vector size="24" baseType="lpstr">
      <vt:lpstr>Arial</vt:lpstr>
      <vt:lpstr>Calibri</vt:lpstr>
      <vt:lpstr>Calibri Light</vt:lpstr>
      <vt:lpstr>Candara</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SM Creche C Ramos</dc:creator>
  <cp:lastModifiedBy>Alexandre Fava</cp:lastModifiedBy>
  <cp:revision>72</cp:revision>
  <dcterms:created xsi:type="dcterms:W3CDTF">2015-08-07T13:48:31Z</dcterms:created>
  <dcterms:modified xsi:type="dcterms:W3CDTF">2019-10-31T13:59:35Z</dcterms:modified>
</cp:coreProperties>
</file>