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404050" cy="43205400"/>
  <p:notesSz cx="6858000" cy="9144000"/>
  <p:defaultTextStyle>
    <a:defPPr>
      <a:defRPr lang="pt-BR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4C3A5-C081-496C-8F17-10610654910F}" v="24" dt="2019-06-16T22:07:44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2160" y="-1038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891B3-4FB2-4297-9E07-3F4FF22B3A1C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2C2A5-738C-407E-8737-D8B9BE1C26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41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2C2A5-738C-407E-8737-D8B9BE1C269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71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32399288" cy="540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42371783"/>
            <a:ext cx="32399288" cy="90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1067" y="38212297"/>
            <a:ext cx="2666944" cy="400614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" y="0"/>
            <a:ext cx="32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9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DDC-85C5-445E-AE86-EFDE4FB28568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5CEC-4982-4333-8A71-2FA88C5AB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50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 userDrawn="1"/>
        </p:nvSpPr>
        <p:spPr>
          <a:xfrm>
            <a:off x="0" y="0"/>
            <a:ext cx="32399288" cy="6337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42371783"/>
            <a:ext cx="32399288" cy="90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465" y="38212297"/>
            <a:ext cx="2666944" cy="400614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57" y="51865"/>
            <a:ext cx="31785072" cy="62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9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DDC-85C5-445E-AE86-EFDE4FB28568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5CEC-4982-4333-8A71-2FA88C5AB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45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DDC-85C5-445E-AE86-EFDE4FB28568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5CEC-4982-4333-8A71-2FA88C5AB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1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DDC-85C5-445E-AE86-EFDE4FB28568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5CEC-4982-4333-8A71-2FA88C5AB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7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DDC-85C5-445E-AE86-EFDE4FB28568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5CEC-4982-4333-8A71-2FA88C5AB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64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DDC-85C5-445E-AE86-EFDE4FB28568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5CEC-4982-4333-8A71-2FA88C5AB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08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DDC-85C5-445E-AE86-EFDE4FB28568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5CEC-4982-4333-8A71-2FA88C5AB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2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DDC-85C5-445E-AE86-EFDE4FB28568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5CEC-4982-4333-8A71-2FA88C5AB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05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EDDC-85C5-445E-AE86-EFDE4FB28568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F5CEC-4982-4333-8A71-2FA88C5AB3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6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xandre.fava@hotmail.com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mailto:carla.berkenbrock@udesc.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537" y="42371783"/>
            <a:ext cx="32399288" cy="90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6504" y="3151864"/>
            <a:ext cx="31401153" cy="272944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2159453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9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 </a:t>
            </a:r>
            <a:r>
              <a:rPr lang="pt-BR" sz="9000" b="1" dirty="0">
                <a:latin typeface="Arial"/>
                <a:ea typeface="+mn-lt"/>
                <a:cs typeface="+mn-lt"/>
              </a:rPr>
              <a:t>O Professor como Coordenador em um Jogo para Prevenção da Violência Sexual Infantil</a:t>
            </a:r>
            <a:endParaRPr lang="pt-BR" sz="9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3201865" y="3472337"/>
            <a:ext cx="25707975" cy="414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3000"/>
              </a:lnSpc>
              <a:buFont typeface="Times New Roman" panose="02020603050405020304" pitchFamily="18" charset="0"/>
              <a:buNone/>
            </a:pPr>
            <a:endParaRPr lang="pt-BR" alt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pt-BR" alt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pt-BR" altLang="pt-BR" sz="4000" b="1" dirty="0">
              <a:latin typeface="Arial"/>
              <a:cs typeface="Arial"/>
            </a:endParaRPr>
          </a:p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r>
              <a:rPr lang="pt-BR" altLang="pt-BR" sz="4000" b="1" dirty="0">
                <a:latin typeface="Arial"/>
                <a:cs typeface="Arial"/>
              </a:rPr>
              <a:t>Alexandre Mendonça Fava¹; </a:t>
            </a:r>
            <a:r>
              <a:rPr lang="pt-BR" sz="4000" b="1" dirty="0">
                <a:latin typeface="Arial"/>
                <a:cs typeface="Calibri"/>
              </a:rPr>
              <a:t>Carla</a:t>
            </a:r>
            <a:r>
              <a:rPr lang="pt-BR" sz="4000" b="1" dirty="0">
                <a:latin typeface="Arial"/>
                <a:ea typeface="+mn-lt"/>
                <a:cs typeface="+mn-lt"/>
              </a:rPr>
              <a:t> </a:t>
            </a:r>
            <a:r>
              <a:rPr lang="pt-BR" sz="4000" b="1" dirty="0" err="1">
                <a:latin typeface="Arial"/>
                <a:ea typeface="+mn-lt"/>
                <a:cs typeface="+mn-lt"/>
              </a:rPr>
              <a:t>Diacui</a:t>
            </a:r>
            <a:r>
              <a:rPr lang="pt-BR" sz="4000" b="1" dirty="0">
                <a:latin typeface="Arial"/>
                <a:ea typeface="+mn-lt"/>
                <a:cs typeface="+mn-lt"/>
              </a:rPr>
              <a:t> Medeiros Berkenbrock¹</a:t>
            </a:r>
            <a:endParaRPr lang="pt-BR" altLang="pt-BR" sz="4000" b="1" dirty="0">
              <a:latin typeface="Arial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altLang="pt-BR" sz="3000" b="1" dirty="0">
                <a:latin typeface="Arial"/>
                <a:cs typeface="Arial"/>
              </a:rPr>
              <a:t> ¹Universidade do Estado de Santa Catarina - </a:t>
            </a:r>
            <a:r>
              <a:rPr lang="pt-BR" altLang="pt-BR" sz="3000" b="1" dirty="0">
                <a:latin typeface="Arial"/>
                <a:cs typeface="Arial"/>
                <a:hlinkClick r:id="rId3"/>
              </a:rPr>
              <a:t>alexandre.fava</a:t>
            </a:r>
            <a:r>
              <a:rPr lang="pt-BR" sz="3000" b="1" dirty="0">
                <a:latin typeface="Arial"/>
                <a:cs typeface="Arial"/>
                <a:hlinkClick r:id="rId3"/>
              </a:rPr>
              <a:t>@hotmail.com</a:t>
            </a:r>
            <a:r>
              <a:rPr lang="pt-BR" sz="3000" b="1" dirty="0">
                <a:latin typeface="Arial"/>
                <a:cs typeface="Arial"/>
              </a:rPr>
              <a:t>; </a:t>
            </a:r>
            <a:r>
              <a:rPr lang="pt-BR" altLang="pt-BR" sz="3000" b="1" dirty="0">
                <a:latin typeface="Arial"/>
                <a:cs typeface="Arial"/>
                <a:hlinkClick r:id="rId4"/>
              </a:rPr>
              <a:t>carla.berkenbrock@udesc.br</a:t>
            </a:r>
            <a:endParaRPr lang="pt-BR" sz="3000" dirty="0">
              <a:ea typeface="+mn-lt"/>
              <a:cs typeface="+mn-lt"/>
            </a:endParaRP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1296369" y="9146756"/>
            <a:ext cx="14364000" cy="356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altLang="pt-BR" sz="5000" b="1" dirty="0">
                <a:solidFill>
                  <a:schemeClr val="tx2"/>
                </a:solidFill>
                <a:latin typeface="Arial"/>
                <a:cs typeface="Arial"/>
              </a:rPr>
              <a:t>1. </a:t>
            </a:r>
            <a:r>
              <a:rPr lang="pt-BR" altLang="pt-BR" sz="5000" b="1" dirty="0">
                <a:solidFill>
                  <a:schemeClr val="tx2"/>
                </a:solidFill>
                <a:latin typeface="Arial"/>
                <a:ea typeface="+mn-lt"/>
                <a:cs typeface="Arial"/>
              </a:rPr>
              <a:t>INTRODUÇÃO</a:t>
            </a:r>
            <a:endParaRPr lang="pt-BR" altLang="pt-BR" sz="5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000" dirty="0">
                <a:latin typeface="Arial"/>
                <a:ea typeface="+mn-lt"/>
                <a:cs typeface="+mn-lt"/>
              </a:rPr>
              <a:t>A violência infantil é um problema de saúde pública que resulta em inúmeras sequelas, prejudicando além das vítimas da violência, a sociedade como um todo. A criança violentada chega em sua fase adulta, apresentando os mais variados transtornos e distúrbios (LIMA; COSTA; LOPES, 2018). Um indivíduo </a:t>
            </a:r>
            <a:r>
              <a:rPr lang="pt-BR" sz="4000" dirty="0" err="1">
                <a:latin typeface="Arial"/>
                <a:ea typeface="+mn-lt"/>
                <a:cs typeface="+mn-lt"/>
              </a:rPr>
              <a:t>sequelado</a:t>
            </a:r>
            <a:r>
              <a:rPr lang="pt-BR" sz="4000" dirty="0">
                <a:latin typeface="Arial"/>
                <a:ea typeface="+mn-lt"/>
                <a:cs typeface="+mn-lt"/>
              </a:rPr>
              <a:t> em sua infância </a:t>
            </a:r>
            <a:r>
              <a:rPr lang="pt-BR" sz="4000" dirty="0" err="1">
                <a:latin typeface="Arial"/>
                <a:ea typeface="+mn-lt"/>
                <a:cs typeface="+mn-lt"/>
              </a:rPr>
              <a:t>diﬁcilmente</a:t>
            </a:r>
            <a:r>
              <a:rPr lang="pt-BR" sz="4000" dirty="0">
                <a:latin typeface="Arial"/>
                <a:ea typeface="+mn-lt"/>
                <a:cs typeface="+mn-lt"/>
              </a:rPr>
              <a:t> alcançará seu verdadeiro potencial em sua fase adulta, deixando de colaborar de maneira </a:t>
            </a:r>
            <a:r>
              <a:rPr lang="pt-BR" sz="4000" dirty="0" err="1">
                <a:latin typeface="Arial"/>
                <a:ea typeface="+mn-lt"/>
                <a:cs typeface="+mn-lt"/>
              </a:rPr>
              <a:t>signiﬁcativa</a:t>
            </a:r>
            <a:r>
              <a:rPr lang="pt-BR" sz="4000" dirty="0">
                <a:latin typeface="Arial"/>
                <a:ea typeface="+mn-lt"/>
                <a:cs typeface="+mn-lt"/>
              </a:rPr>
              <a:t> na sociedade, uma vez que tais indivíduos apresentam maior predisposição para alcoolismo, abuso de drogas, depressão e ideação suicida (RAMOS et al., 2019).</a:t>
            </a:r>
          </a:p>
          <a:p>
            <a:pPr algn="just"/>
            <a:endParaRPr lang="pt-BR" sz="4000" dirty="0">
              <a:latin typeface="Arial"/>
              <a:ea typeface="+mn-lt"/>
              <a:cs typeface="+mn-lt"/>
            </a:endParaRPr>
          </a:p>
          <a:p>
            <a:pPr algn="just"/>
            <a:r>
              <a:rPr lang="pt-BR" sz="4000" dirty="0">
                <a:latin typeface="Arial"/>
                <a:ea typeface="+mn-lt"/>
                <a:cs typeface="+mn-lt"/>
              </a:rPr>
              <a:t>Os casos de maus-tratos mais frequentemente denunciados são: Negligência, Violência Psicológica, Violência Física e Violência Sexual. O abuso sexual corresponde cerca de 20% das violências registradas contra os menores, contudo tal abuso se </a:t>
            </a:r>
            <a:r>
              <a:rPr lang="pt-BR" sz="4000" dirty="0" err="1">
                <a:latin typeface="Arial"/>
                <a:ea typeface="+mn-lt"/>
                <a:cs typeface="+mn-lt"/>
              </a:rPr>
              <a:t>classiﬁca</a:t>
            </a:r>
            <a:r>
              <a:rPr lang="pt-BR" sz="4000" dirty="0">
                <a:latin typeface="Arial"/>
                <a:ea typeface="+mn-lt"/>
                <a:cs typeface="+mn-lt"/>
              </a:rPr>
              <a:t> como uma das violações mais devastadoras (HOCKENBERRY,2011). A violência sexual infantil assume uma condição única, apresentando quantitativamente números baixos (em relação as demais violações), entretanto qualitativamente um devastador impacto.</a:t>
            </a:r>
          </a:p>
          <a:p>
            <a:pPr algn="just"/>
            <a:endParaRPr lang="pt-BR" altLang="pt-BR" sz="5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altLang="pt-BR" sz="5000" b="1" dirty="0">
                <a:solidFill>
                  <a:schemeClr val="tx2"/>
                </a:solidFill>
                <a:latin typeface="Arial"/>
                <a:cs typeface="Arial"/>
              </a:rPr>
              <a:t>2. PLATAFORMA DE ENSINO</a:t>
            </a:r>
            <a:endParaRPr lang="pt-BR" altLang="pt-BR" sz="4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000" dirty="0">
                <a:latin typeface="Arial"/>
                <a:ea typeface="+mn-lt"/>
                <a:cs typeface="+mn-lt"/>
              </a:rPr>
              <a:t>Como resposta ao abuso sexual contra as crianças, um jogo educacional infantil foi desenvolvido. O jogo desenvolvido intitula-se Infância Segura, e visa seguir as orientações sobre sexualidade infantil </a:t>
            </a:r>
            <a:r>
              <a:rPr lang="pt-BR" sz="4000" dirty="0" err="1">
                <a:latin typeface="Arial"/>
                <a:ea typeface="+mn-lt"/>
                <a:cs typeface="+mn-lt"/>
              </a:rPr>
              <a:t>deﬁnidas</a:t>
            </a:r>
            <a:r>
              <a:rPr lang="pt-BR" sz="4000" dirty="0">
                <a:latin typeface="Arial"/>
                <a:ea typeface="+mn-lt"/>
                <a:cs typeface="+mn-lt"/>
              </a:rPr>
              <a:t> pela UNESCO (UNICEF, 2018).</a:t>
            </a:r>
          </a:p>
          <a:p>
            <a:pPr algn="just"/>
            <a:endParaRPr lang="pt-BR" sz="4000" dirty="0">
              <a:latin typeface="Arial"/>
              <a:ea typeface="+mn-lt"/>
              <a:cs typeface="+mn-lt"/>
            </a:endParaRPr>
          </a:p>
          <a:p>
            <a:pPr algn="just"/>
            <a:r>
              <a:rPr lang="pt-BR" sz="4000" dirty="0">
                <a:latin typeface="Arial"/>
                <a:ea typeface="+mn-lt"/>
                <a:cs typeface="+mn-lt"/>
              </a:rPr>
              <a:t>A criança tem acesso ao jogo após informar seu gênero, entrar em uma turma, selecionar um personagem e escolher um amigo virtual. É o amigo virtual que apresenta todo o mundo virtual para o jogador, como ilustrado na Figura 1.</a:t>
            </a:r>
          </a:p>
          <a:p>
            <a:pPr algn="just"/>
            <a:endParaRPr lang="pt-BR" sz="2800" dirty="0">
              <a:latin typeface="Arial"/>
              <a:ea typeface="+mn-lt"/>
              <a:cs typeface="+mn-lt"/>
            </a:endParaRPr>
          </a:p>
          <a:p>
            <a:pPr algn="ctr"/>
            <a:r>
              <a:rPr lang="pt-BR" sz="4000" dirty="0"/>
              <a:t>Figure 1: </a:t>
            </a:r>
            <a:r>
              <a:rPr lang="pt-BR" sz="4000" dirty="0">
                <a:ea typeface="+mn-lt"/>
                <a:cs typeface="+mn-lt"/>
              </a:rPr>
              <a:t>Telas dos Ambientes do jogo Infância Segura</a:t>
            </a:r>
            <a:endParaRPr lang="pt-BR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4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4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4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4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4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4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sz="4000" dirty="0">
              <a:latin typeface="Arial"/>
              <a:ea typeface="+mn-lt"/>
              <a:cs typeface="+mn-lt"/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4000" dirty="0">
                <a:latin typeface="Arial"/>
                <a:ea typeface="+mn-lt"/>
                <a:cs typeface="+mn-lt"/>
              </a:rPr>
              <a:t>Em algumas fases o jogador é ensinado sobre as partes do corpo, sobre quais são suas partes íntimas e sobre os tipos de toques. O jogo também ensina para a criança quais atitudes tomar quando um toque ruim acontecer.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charset="2"/>
              <a:buChar char="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alt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altLang="pt-BR" sz="4000" dirty="0"/>
          </a:p>
        </p:txBody>
      </p:sp>
      <p:sp>
        <p:nvSpPr>
          <p:cNvPr id="24" name="CaixaDeTexto 9"/>
          <p:cNvSpPr txBox="1">
            <a:spLocks noChangeArrowheads="1"/>
          </p:cNvSpPr>
          <p:nvPr/>
        </p:nvSpPr>
        <p:spPr bwMode="auto">
          <a:xfrm>
            <a:off x="16656516" y="9146756"/>
            <a:ext cx="14364000" cy="3564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altLang="pt-BR" sz="5000" b="1" dirty="0">
                <a:solidFill>
                  <a:schemeClr val="tx2"/>
                </a:solidFill>
                <a:latin typeface="Arial"/>
                <a:cs typeface="Arial"/>
              </a:rPr>
              <a:t>3. PLATAFORMA DE COORDENAÇÃO</a:t>
            </a:r>
            <a:endParaRPr lang="pt-BR" altLang="pt-BR" sz="5000" dirty="0">
              <a:solidFill>
                <a:schemeClr val="tx2"/>
              </a:solidFill>
              <a:latin typeface="Arial"/>
              <a:cs typeface="Arial"/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4000" dirty="0">
                <a:cs typeface="Calibri"/>
              </a:rPr>
              <a:t>O jogo Infância Segura permite acessar todos as informações e dados gerados pelas crianças por meio de uma ferramenta de gestão colaborativa de conteúdo educacional. Nesse sentido a atual ferramenta se manifesta como um Learning </a:t>
            </a:r>
            <a:r>
              <a:rPr lang="pt-BR" sz="4000" dirty="0" err="1">
                <a:cs typeface="Calibri"/>
              </a:rPr>
              <a:t>Analytics</a:t>
            </a:r>
            <a:r>
              <a:rPr lang="pt-BR" sz="4000" dirty="0">
                <a:cs typeface="Calibri"/>
              </a:rPr>
              <a:t> (LA) servindo como um instrumento auxiliador para a </a:t>
            </a:r>
            <a:r>
              <a:rPr lang="pt-BR" sz="4000" dirty="0" err="1">
                <a:cs typeface="Calibri"/>
              </a:rPr>
              <a:t>identiﬁcação</a:t>
            </a:r>
            <a:r>
              <a:rPr lang="pt-BR" sz="4000" dirty="0">
                <a:cs typeface="Calibri"/>
              </a:rPr>
              <a:t> e análise de dados (PRANTE; BERKENBROCK, 2018). Para acessar a plataforma o professor deve preencher um cadastro, onde são obrigatórios: nome, correio eletrônico, senha, escola, cidade e estado. Após estar cadastrado e devidamente autenticado, o professor tem acesso a plataforma apresentada na Figura 2.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sz="5400" dirty="0"/>
          </a:p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4000" dirty="0"/>
              <a:t>Figure 2: </a:t>
            </a:r>
            <a:r>
              <a:rPr lang="pt-BR" sz="4000" dirty="0">
                <a:ea typeface="+mn-lt"/>
                <a:cs typeface="+mn-lt"/>
              </a:rPr>
              <a:t>Telas do Sistema do Coordenador</a:t>
            </a:r>
            <a:endParaRPr lang="pt-BR" altLang="pt-BR" sz="5000" b="1" dirty="0">
              <a:ea typeface="+mn-lt"/>
              <a:cs typeface="+mn-lt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altLang="pt-BR" sz="5000" b="1" dirty="0">
                <a:solidFill>
                  <a:schemeClr val="tx2"/>
                </a:solidFill>
                <a:latin typeface="Arial"/>
                <a:cs typeface="Arial"/>
              </a:rPr>
              <a:t>4. CONCLUSÕES</a:t>
            </a:r>
            <a:endParaRPr lang="pt-BR" altLang="pt-BR" sz="4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SzPct val="100000"/>
            </a:pPr>
            <a:r>
              <a:rPr lang="pt-BR" sz="4000" dirty="0">
                <a:latin typeface="Arial"/>
                <a:ea typeface="+mn-lt"/>
                <a:cs typeface="+mn-lt"/>
              </a:rPr>
              <a:t>A violação sexual de direitos de crianças e adolescentes interfere diretamente no desenvolvimento da sexualidade saudável e nas dimensões psicossociais da criança e do adolescente, causando danos muitas vezes irreversíveis. Nesse sentido, estratégias de prevenção e educação infantil se apresentam como uma forma de combater a violência sexual.</a:t>
            </a:r>
          </a:p>
          <a:p>
            <a:pPr algn="just">
              <a:buClr>
                <a:srgbClr val="000000"/>
              </a:buClr>
              <a:buSzPct val="100000"/>
            </a:pPr>
            <a:endParaRPr lang="pt-BR" sz="4000" dirty="0">
              <a:latin typeface="Arial"/>
              <a:ea typeface="+mn-lt"/>
              <a:cs typeface="+mn-lt"/>
            </a:endParaRPr>
          </a:p>
          <a:p>
            <a:pPr algn="just">
              <a:buClr>
                <a:srgbClr val="000000"/>
              </a:buClr>
              <a:buSzPct val="100000"/>
            </a:pPr>
            <a:r>
              <a:rPr lang="pt-BR" sz="4000" dirty="0">
                <a:latin typeface="Arial"/>
                <a:ea typeface="+mn-lt"/>
                <a:cs typeface="+mn-lt"/>
              </a:rPr>
              <a:t>O jogo Infância Segura visa instruir as crianças contra a violência sexual. Atualmente o jogo encontra-se em fase de desenvolvimento, sendo este o momento ideal para sua apresentação a comunidade </a:t>
            </a:r>
            <a:r>
              <a:rPr lang="pt-BR" sz="4000" dirty="0" err="1">
                <a:latin typeface="Arial"/>
                <a:ea typeface="+mn-lt"/>
                <a:cs typeface="+mn-lt"/>
              </a:rPr>
              <a:t>cientíﬁca</a:t>
            </a:r>
            <a:r>
              <a:rPr lang="pt-BR" sz="4000" dirty="0">
                <a:latin typeface="Arial"/>
                <a:ea typeface="+mn-lt"/>
                <a:cs typeface="+mn-lt"/>
              </a:rPr>
              <a:t>, visando assim o debate, a discussão e o intercâmbios de ideias na área de sistemas colaborativos.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5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</a:pPr>
            <a:endParaRPr lang="pt-BR" alt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1620203" y="269049"/>
            <a:ext cx="28529625" cy="2199417"/>
          </a:xfrm>
        </p:spPr>
        <p:txBody>
          <a:bodyPr>
            <a:noAutofit/>
          </a:bodyPr>
          <a:lstStyle/>
          <a:p>
            <a:r>
              <a:rPr lang="pt-BR" sz="4000" b="1" dirty="0">
                <a:latin typeface="Arial"/>
                <a:ea typeface="+mj-lt"/>
                <a:cs typeface="+mj-lt"/>
              </a:rPr>
              <a:t>SBSC - Simpósio Brasileiro de Sistemas Colaborativos 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1026" name="Picture 2" descr="http://www1.udesc.br/imagens/id_submenu/899/cor_horizontal_ass_1_rgb.jpg">
            <a:extLst>
              <a:ext uri="{FF2B5EF4-FFF2-40B4-BE49-F238E27FC236}">
                <a16:creationId xmlns:a16="http://schemas.microsoft.com/office/drawing/2014/main" id="{56FF4F2C-14FA-4B61-B41A-97AE473FB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167" y="276521"/>
            <a:ext cx="6768977" cy="274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0DFEE7-3051-4192-B723-A1A613589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597" y="31395788"/>
            <a:ext cx="11866204" cy="679117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5DF8445-B135-4261-B190-DBDE50613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76799" y="17498244"/>
            <a:ext cx="14702890" cy="125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95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566</Words>
  <Application>Microsoft Office PowerPoint</Application>
  <PresentationFormat>Personalizar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Tema do Office</vt:lpstr>
      <vt:lpstr>SBSC - Simpósio Brasileiro de Sistemas Colaborativos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Alexandre Fava</cp:lastModifiedBy>
  <cp:revision>307</cp:revision>
  <dcterms:created xsi:type="dcterms:W3CDTF">2017-05-18T18:31:09Z</dcterms:created>
  <dcterms:modified xsi:type="dcterms:W3CDTF">2019-09-24T00:09:16Z</dcterms:modified>
</cp:coreProperties>
</file>