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31" autoAdjust="0"/>
  </p:normalViewPr>
  <p:slideViewPr>
    <p:cSldViewPr snapToGrid="0">
      <p:cViewPr varScale="1">
        <p:scale>
          <a:sx n="129" d="100"/>
          <a:sy n="129" d="100"/>
        </p:scale>
        <p:origin x="10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5bb00c66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5bb00c66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atividade relacionado ao tema, proponho que antecipadamente ao dia da nossa aula que ocorrerá a discussão sobre essa apresentação, você crie uma estrutura de tarefas como o modelo (AHT) para um “Empréstimo de livro na biblioteca”.</a:t>
            </a:r>
            <a:br>
              <a:rPr lang="en"/>
            </a:br>
            <a:r>
              <a:rPr lang="en"/>
              <a:t>Consulte os slides e os artigos relacionados como apoio. Você pode copiar e colar os elementos abaixo para montar sua estrutura, pois disponibilizarei em um arquivo .ppt junto ao pacote desta apresentação. Fique absolutamente a vontade em usar outra ferramenta, seja eletrônica ou mesmo seu caderno.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Preece, 2005 pg 252 / Barbosa, 2010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bb00c66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bb00c66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ed94cd5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ed94cd5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Estes são os livros e artigos que foram utilizados e consultados para este estudo.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ed94cd5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ed94cd5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 estes são os sites.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d0aaf7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dd0aaf7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Pessoal…. Muito obrigada pela atenção. </a:t>
            </a:r>
            <a:r>
              <a:rPr lang="en">
                <a:solidFill>
                  <a:schemeClr val="dk1"/>
                </a:solidFill>
              </a:rPr>
              <a:t>Há muito conteúdo a ser explorado ainda, mas </a:t>
            </a:r>
            <a:r>
              <a:rPr lang="en"/>
              <a:t>espero que eu tenha conseguido passar um mínimo de conhecimento e que tenha sido de forma satisfatório neste time box.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 fico à disposição caso tenham alguma dúvida ou crítica sobre conteúdo apresentado.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grande abraço e até +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cademia.edu.documents/1811022/molic-ihc2010.pdf?response-content-disposition=inline%3B%20filename%3DEstendendo_a_Linguagem_MoLIC_Para_O_Proj.pdf&amp;X-Amz-Algorithm=AWS4-HMAC-SHA256&amp;X-Amz-Credential=ASIATUSBJ6BAOJB3TGLA%2F20200528%2Fus-east-1%2Fs3%2Faws4_request&amp;X-Amz-Date=20200528T022126Z&amp;X-Amz-Expires=3600&amp;X-Amz-SignedHeaders=host&amp;X-Amz-Security-Token=IQoJb3JpZ2luX2VjEHEaCXVzLWVhc3QtMSJGMEQCIB7nbiVm82fx9ffG28mRhJ%2FWtXgk%2FL6W7GQ424%2F4RxrIAiBTrhPpHGdhGau8ecCmTrPib%2FjaEV628Q82wTYpZM2dfSq9AwjK%2F%2F%2F%2F%2F%2F%2F%2F%2F%2F8BEAAaDDI1MDMxODgxMTIwMCIMU3rmTwAQXno1h9WMKpEDNuEo3dDdMxBO0hZhxQtULILsHRmz%2BoLagSzLBIyEs0LnACSA8%2BcplbF%2Fy0BN5CkRWsGtC2i50ChEyU6wdIsD60igdrHxF74VJDdkOTvKrRkGZMRtE%2FxSw1eOaXNJO%2BQ%2BQ0H4KpIGLlmLkDaamKpUGwF3LI0cKZj8YxoWfrZTAvJmRBSqVSZnJxkdtoo%2BHhya67vuCYpY1%2FqoABXqrcdwSr6uixS20bEAwvuQCFf95PCAwNAJwS8WDc%2FhwgfOXhXVffjyowVfEKGxJWVvB2jCcvcwaEPETS16g0inl9RpiHyCNSUsiWa14UazsMk6MWI2zQwxtI1iy5EQh1dI9DBhPYOHaqzZI2JCKQryhCRwESOt4Gp6h7wkuCMwMJg4hZvdU%2By85uYhTdQvolppQPa6ZoRMUgf31b6GrdwdT9I4U0qH3USAhAhKud6hueN26mORK8oJCkh9TjqmgSoVxpqTLiZOHviwph97L270%2BJTOmRk3kkYsuBq9%2Fl3TGFKRBNQ6F3SExvcQA7K9O2rk0a0Xi10w05q89gU67AEQQLe1MjMsOJMq66FMwlJ8CVAfB3ifeATz7Z7wJ0yvD500UwcArM496sDWJypY%2BzrkaNw0jK2j%2FpidEdLIcTvEgmjCwTTWcTZnOinRkVUXt%2BVcnIM%2F58i3qisVI9nwndAV0F7HsJs8dSqBZZk5QeS28TV5u59RIuu6eNCxK5PUIn%2FMY%2B32OrGOZkuqmcCvs%2B5UexC60BIiVM317tU3kjEy6jpYT1LYr2yT4uZ%2BplngV24dUH689nMdRiGSw%2BUFe%2FekZD8aHyGVzgPAhuNKNoyRyNJY7k82Dg65bZTGhre1gS3JHlhomaaY70QJmA%3D%3D&amp;X-Amz-Signature=cac5499fc88a2876d4d20ef4e5ecd44f842ad0b4e452c41f5bf33c5b019f77e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irit.fr/~Marco.Winckler/publications/2004-IHC-tutorial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efileno/modelos-conceituais-parte-1-presentation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nf.puc-rio.br/~inf1403/docs/luciana2013_2/3WB-Aula23.pdf" TargetMode="External"/><Relationship Id="rId5" Type="http://schemas.openxmlformats.org/officeDocument/2006/relationships/hyperlink" Target="http://www.inf.puc-rio.br/~inf1403/docs/luciana2013_2/3WB-Aula20.pdf" TargetMode="External"/><Relationship Id="rId4" Type="http://schemas.openxmlformats.org/officeDocument/2006/relationships/hyperlink" Target="https://fatorinterativo.wordpress.com/2014/03/12/modelo-conceitual-parte-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8122"/>
          <a:stretch/>
        </p:blipFill>
        <p:spPr>
          <a:xfrm>
            <a:off x="-24429" y="0"/>
            <a:ext cx="3139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r="8366" b="22402"/>
          <a:stretch/>
        </p:blipFill>
        <p:spPr>
          <a:xfrm>
            <a:off x="3732625" y="0"/>
            <a:ext cx="5411376" cy="7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100" y="4215263"/>
            <a:ext cx="21907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4900" y="2794400"/>
            <a:ext cx="57939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 Cristina Calegari Corrêa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Disciplina IHC – Interação Humano-Computador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Professora Isabela Gasparini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 A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09600" y="1584000"/>
            <a:ext cx="55344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Atividade Proposta </a:t>
            </a:r>
            <a:endParaRPr sz="3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 IHC</a:t>
            </a:r>
            <a:endParaRPr sz="3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Proposta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Antecipadamente a discussão do tema que ocorrerá no dia 09/06, crie uma estrutura de modelagem de tarefas (AHT) para um “</a:t>
            </a:r>
            <a:r>
              <a:rPr lang="en" b="1"/>
              <a:t>Empréstimo de um livro na biblioteca”</a:t>
            </a:r>
            <a:r>
              <a:rPr lang="en"/>
              <a:t>.</a:t>
            </a:r>
            <a:br>
              <a:rPr lang="en"/>
            </a:br>
            <a:r>
              <a:rPr lang="en"/>
              <a:t>Como apoio, copiar e colar os elementos abaixo: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194175" y="2911288"/>
            <a:ext cx="1175700" cy="37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objetivo</a:t>
            </a:r>
            <a:endParaRPr sz="12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6189800" y="3371588"/>
            <a:ext cx="1184450" cy="438881"/>
            <a:chOff x="1666325" y="3835200"/>
            <a:chExt cx="1184450" cy="438881"/>
          </a:xfrm>
        </p:grpSpPr>
        <p:sp>
          <p:nvSpPr>
            <p:cNvPr id="67" name="Google Shape;67;p14"/>
            <p:cNvSpPr/>
            <p:nvPr/>
          </p:nvSpPr>
          <p:spPr>
            <a:xfrm>
              <a:off x="1666325" y="3835200"/>
              <a:ext cx="1175700" cy="378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operação</a:t>
              </a:r>
              <a:endParaRPr sz="1200"/>
            </a:p>
          </p:txBody>
        </p:sp>
        <p:cxnSp>
          <p:nvCxnSpPr>
            <p:cNvPr id="68" name="Google Shape;68;p14"/>
            <p:cNvCxnSpPr/>
            <p:nvPr/>
          </p:nvCxnSpPr>
          <p:spPr>
            <a:xfrm>
              <a:off x="1685575" y="4274081"/>
              <a:ext cx="1165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" name="Google Shape;69;p14"/>
          <p:cNvSpPr txBox="1"/>
          <p:nvPr/>
        </p:nvSpPr>
        <p:spPr>
          <a:xfrm>
            <a:off x="892850" y="2971250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1</a:t>
            </a:r>
            <a:endParaRPr sz="800" dirty="0"/>
          </a:p>
        </p:txBody>
      </p:sp>
      <p:sp>
        <p:nvSpPr>
          <p:cNvPr id="70" name="Google Shape;70;p14"/>
          <p:cNvSpPr/>
          <p:nvPr/>
        </p:nvSpPr>
        <p:spPr>
          <a:xfrm>
            <a:off x="1234672" y="3353000"/>
            <a:ext cx="104700" cy="114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024550" y="3463414"/>
            <a:ext cx="1175700" cy="37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opcional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4024550" y="2884164"/>
            <a:ext cx="1047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855325" y="3226777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*</a:t>
            </a:r>
            <a:endParaRPr sz="3000" dirty="0"/>
          </a:p>
        </p:txBody>
      </p:sp>
      <p:sp>
        <p:nvSpPr>
          <p:cNvPr id="74" name="Google Shape;74;p14"/>
          <p:cNvSpPr txBox="1"/>
          <p:nvPr/>
        </p:nvSpPr>
        <p:spPr>
          <a:xfrm>
            <a:off x="4240125" y="3112752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Iterativa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892850" y="3615840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1?</a:t>
            </a:r>
            <a:endParaRPr sz="800"/>
          </a:p>
        </p:txBody>
      </p:sp>
      <p:sp>
        <p:nvSpPr>
          <p:cNvPr id="76" name="Google Shape;76;p14"/>
          <p:cNvSpPr txBox="1"/>
          <p:nvPr/>
        </p:nvSpPr>
        <p:spPr>
          <a:xfrm>
            <a:off x="892850" y="3276050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77" name="Google Shape;77;p14"/>
          <p:cNvSpPr txBox="1"/>
          <p:nvPr/>
        </p:nvSpPr>
        <p:spPr>
          <a:xfrm>
            <a:off x="1488350" y="3607703"/>
            <a:ext cx="24219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Independente de ordem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488350" y="2914838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Sequencia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488350" y="3247838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Alternativa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240125" y="2834977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Úbiqua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67350" y="4703625"/>
            <a:ext cx="33900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[Preece, 2005] [Barbosa, 2010] </a:t>
            </a:r>
            <a:endParaRPr sz="120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4"/>
          <p:cNvCxnSpPr/>
          <p:nvPr/>
        </p:nvCxnSpPr>
        <p:spPr>
          <a:xfrm>
            <a:off x="3494150" y="791225"/>
            <a:ext cx="5444400" cy="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Proposta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 a atividade aqui!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593639" y="1706110"/>
            <a:ext cx="1175700" cy="37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Empréstimo de livro</a:t>
            </a:r>
            <a:endParaRPr sz="1200" dirty="0"/>
          </a:p>
        </p:txBody>
      </p:sp>
      <p:grpSp>
        <p:nvGrpSpPr>
          <p:cNvPr id="90" name="Google Shape;90;p15"/>
          <p:cNvGrpSpPr/>
          <p:nvPr/>
        </p:nvGrpSpPr>
        <p:grpSpPr>
          <a:xfrm>
            <a:off x="4514153" y="3844176"/>
            <a:ext cx="1184450" cy="438881"/>
            <a:chOff x="1666325" y="3835200"/>
            <a:chExt cx="1184450" cy="438881"/>
          </a:xfrm>
        </p:grpSpPr>
        <p:sp>
          <p:nvSpPr>
            <p:cNvPr id="91" name="Google Shape;91;p15"/>
            <p:cNvSpPr/>
            <p:nvPr/>
          </p:nvSpPr>
          <p:spPr>
            <a:xfrm>
              <a:off x="1666325" y="3835200"/>
              <a:ext cx="1175700" cy="378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/>
                <a:t>Efetuar busca</a:t>
              </a:r>
              <a:endParaRPr sz="1200" dirty="0"/>
            </a:p>
          </p:txBody>
        </p:sp>
        <p:cxnSp>
          <p:nvCxnSpPr>
            <p:cNvPr id="92" name="Google Shape;92;p15"/>
            <p:cNvCxnSpPr/>
            <p:nvPr/>
          </p:nvCxnSpPr>
          <p:spPr>
            <a:xfrm>
              <a:off x="1685575" y="4274081"/>
              <a:ext cx="1165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93;p15"/>
          <p:cNvSpPr/>
          <p:nvPr/>
        </p:nvSpPr>
        <p:spPr>
          <a:xfrm>
            <a:off x="2858344" y="2923255"/>
            <a:ext cx="1175700" cy="37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Autenticação na biblioteca</a:t>
            </a:r>
            <a:endParaRPr sz="1200" dirty="0"/>
          </a:p>
        </p:txBody>
      </p:sp>
      <p:sp>
        <p:nvSpPr>
          <p:cNvPr id="94" name="Google Shape;94;p15"/>
          <p:cNvSpPr/>
          <p:nvPr/>
        </p:nvSpPr>
        <p:spPr>
          <a:xfrm>
            <a:off x="4515469" y="2923243"/>
            <a:ext cx="1175700" cy="37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Escolha do livro</a:t>
            </a:r>
            <a:endParaRPr sz="1200" dirty="0"/>
          </a:p>
        </p:txBody>
      </p:sp>
      <p:cxnSp>
        <p:nvCxnSpPr>
          <p:cNvPr id="96" name="Google Shape;96;p15"/>
          <p:cNvCxnSpPr>
            <a:stCxn id="89" idx="2"/>
            <a:endCxn id="93" idx="0"/>
          </p:cNvCxnSpPr>
          <p:nvPr/>
        </p:nvCxnSpPr>
        <p:spPr>
          <a:xfrm rot="5400000">
            <a:off x="3394720" y="2136485"/>
            <a:ext cx="838245" cy="7352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>
            <a:cxnSpLocks/>
            <a:stCxn id="94" idx="2"/>
            <a:endCxn id="91" idx="0"/>
          </p:cNvCxnSpPr>
          <p:nvPr/>
        </p:nvCxnSpPr>
        <p:spPr>
          <a:xfrm rot="5400000">
            <a:off x="4831645" y="3572501"/>
            <a:ext cx="542033" cy="13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7350" y="4703625"/>
            <a:ext cx="33900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[Preece, 2005] [Barbosa, 2010] </a:t>
            </a:r>
            <a:endParaRPr sz="12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4361600" y="791225"/>
            <a:ext cx="4577100" cy="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2767390-09DC-4AC0-AD63-4B4F9A26B2EF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 rot="16200000" flipH="1">
            <a:off x="4223288" y="2043211"/>
            <a:ext cx="838233" cy="9218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oogle Shape;90;p15">
            <a:extLst>
              <a:ext uri="{FF2B5EF4-FFF2-40B4-BE49-F238E27FC236}">
                <a16:creationId xmlns:a16="http://schemas.microsoft.com/office/drawing/2014/main" id="{0CB64BF9-1FE2-4390-A75A-E34823733D41}"/>
              </a:ext>
            </a:extLst>
          </p:cNvPr>
          <p:cNvGrpSpPr/>
          <p:nvPr/>
        </p:nvGrpSpPr>
        <p:grpSpPr>
          <a:xfrm>
            <a:off x="5874862" y="3844176"/>
            <a:ext cx="1320449" cy="438881"/>
            <a:chOff x="1603394" y="3835200"/>
            <a:chExt cx="1320449" cy="438881"/>
          </a:xfrm>
        </p:grpSpPr>
        <p:sp>
          <p:nvSpPr>
            <p:cNvPr id="30" name="Google Shape;91;p15">
              <a:extLst>
                <a:ext uri="{FF2B5EF4-FFF2-40B4-BE49-F238E27FC236}">
                  <a16:creationId xmlns:a16="http://schemas.microsoft.com/office/drawing/2014/main" id="{87673061-570D-4ECA-A2FF-CC62E5E4B510}"/>
                </a:ext>
              </a:extLst>
            </p:cNvPr>
            <p:cNvSpPr/>
            <p:nvPr/>
          </p:nvSpPr>
          <p:spPr>
            <a:xfrm>
              <a:off x="1603394" y="3835200"/>
              <a:ext cx="1320449" cy="378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/>
                <a:t>Verificar disponibilidade</a:t>
              </a:r>
              <a:endParaRPr sz="1200" dirty="0"/>
            </a:p>
          </p:txBody>
        </p:sp>
        <p:cxnSp>
          <p:nvCxnSpPr>
            <p:cNvPr id="31" name="Google Shape;92;p15">
              <a:extLst>
                <a:ext uri="{FF2B5EF4-FFF2-40B4-BE49-F238E27FC236}">
                  <a16:creationId xmlns:a16="http://schemas.microsoft.com/office/drawing/2014/main" id="{FFE724B8-087C-4419-9869-4213C9E89DE8}"/>
                </a:ext>
              </a:extLst>
            </p:cNvPr>
            <p:cNvCxnSpPr/>
            <p:nvPr/>
          </p:nvCxnSpPr>
          <p:spPr>
            <a:xfrm>
              <a:off x="1685575" y="4274081"/>
              <a:ext cx="1165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90;p15">
            <a:extLst>
              <a:ext uri="{FF2B5EF4-FFF2-40B4-BE49-F238E27FC236}">
                <a16:creationId xmlns:a16="http://schemas.microsoft.com/office/drawing/2014/main" id="{ED5EA590-9E55-4991-B48B-AE933AF6C9C7}"/>
              </a:ext>
            </a:extLst>
          </p:cNvPr>
          <p:cNvGrpSpPr/>
          <p:nvPr/>
        </p:nvGrpSpPr>
        <p:grpSpPr>
          <a:xfrm>
            <a:off x="7350770" y="3844176"/>
            <a:ext cx="1329461" cy="438881"/>
            <a:chOff x="1521314" y="3835200"/>
            <a:chExt cx="1329461" cy="438881"/>
          </a:xfrm>
        </p:grpSpPr>
        <p:sp>
          <p:nvSpPr>
            <p:cNvPr id="33" name="Google Shape;91;p15">
              <a:extLst>
                <a:ext uri="{FF2B5EF4-FFF2-40B4-BE49-F238E27FC236}">
                  <a16:creationId xmlns:a16="http://schemas.microsoft.com/office/drawing/2014/main" id="{14953931-E894-42F1-ADBD-926814C56805}"/>
                </a:ext>
              </a:extLst>
            </p:cNvPr>
            <p:cNvSpPr/>
            <p:nvPr/>
          </p:nvSpPr>
          <p:spPr>
            <a:xfrm>
              <a:off x="1521314" y="3835200"/>
              <a:ext cx="1320711" cy="378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/>
                <a:t>Selecionar livro</a:t>
              </a:r>
              <a:endParaRPr sz="1200" dirty="0"/>
            </a:p>
          </p:txBody>
        </p:sp>
        <p:cxnSp>
          <p:nvCxnSpPr>
            <p:cNvPr id="34" name="Google Shape;92;p15">
              <a:extLst>
                <a:ext uri="{FF2B5EF4-FFF2-40B4-BE49-F238E27FC236}">
                  <a16:creationId xmlns:a16="http://schemas.microsoft.com/office/drawing/2014/main" id="{36E2602E-A024-4870-9BC9-33A79572DBFC}"/>
                </a:ext>
              </a:extLst>
            </p:cNvPr>
            <p:cNvCxnSpPr/>
            <p:nvPr/>
          </p:nvCxnSpPr>
          <p:spPr>
            <a:xfrm>
              <a:off x="1685575" y="4274081"/>
              <a:ext cx="1165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8FCBBE4-4D60-4FC4-9E0A-2CC455459386}"/>
              </a:ext>
            </a:extLst>
          </p:cNvPr>
          <p:cNvCxnSpPr>
            <a:cxnSpLocks/>
            <a:stCxn id="94" idx="2"/>
            <a:endCxn id="30" idx="0"/>
          </p:cNvCxnSpPr>
          <p:nvPr/>
        </p:nvCxnSpPr>
        <p:spPr>
          <a:xfrm rot="16200000" flipH="1">
            <a:off x="5548187" y="2857275"/>
            <a:ext cx="542033" cy="143176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186197A-B97D-438A-AA04-CF14B9D9A548}"/>
              </a:ext>
            </a:extLst>
          </p:cNvPr>
          <p:cNvCxnSpPr>
            <a:stCxn id="94" idx="2"/>
            <a:endCxn id="33" idx="0"/>
          </p:cNvCxnSpPr>
          <p:nvPr/>
        </p:nvCxnSpPr>
        <p:spPr>
          <a:xfrm rot="16200000" flipH="1">
            <a:off x="6286206" y="2119255"/>
            <a:ext cx="542033" cy="29078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oogle Shape;90;p15">
            <a:extLst>
              <a:ext uri="{FF2B5EF4-FFF2-40B4-BE49-F238E27FC236}">
                <a16:creationId xmlns:a16="http://schemas.microsoft.com/office/drawing/2014/main" id="{BE81814E-2CD2-42BE-9A16-AF25BEAF974D}"/>
              </a:ext>
            </a:extLst>
          </p:cNvPr>
          <p:cNvGrpSpPr/>
          <p:nvPr/>
        </p:nvGrpSpPr>
        <p:grpSpPr>
          <a:xfrm>
            <a:off x="2857028" y="3844176"/>
            <a:ext cx="1184450" cy="438881"/>
            <a:chOff x="1666325" y="3835200"/>
            <a:chExt cx="1184450" cy="438881"/>
          </a:xfrm>
        </p:grpSpPr>
        <p:sp>
          <p:nvSpPr>
            <p:cNvPr id="40" name="Google Shape;91;p15">
              <a:extLst>
                <a:ext uri="{FF2B5EF4-FFF2-40B4-BE49-F238E27FC236}">
                  <a16:creationId xmlns:a16="http://schemas.microsoft.com/office/drawing/2014/main" id="{E5DA2DBE-DBAA-4A8E-A0E6-5B7175E43882}"/>
                </a:ext>
              </a:extLst>
            </p:cNvPr>
            <p:cNvSpPr/>
            <p:nvPr/>
          </p:nvSpPr>
          <p:spPr>
            <a:xfrm>
              <a:off x="1666325" y="3835200"/>
              <a:ext cx="1175700" cy="378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/>
                <a:t>Informar dados</a:t>
              </a:r>
              <a:endParaRPr sz="1200" dirty="0"/>
            </a:p>
          </p:txBody>
        </p:sp>
        <p:cxnSp>
          <p:nvCxnSpPr>
            <p:cNvPr id="41" name="Google Shape;92;p15">
              <a:extLst>
                <a:ext uri="{FF2B5EF4-FFF2-40B4-BE49-F238E27FC236}">
                  <a16:creationId xmlns:a16="http://schemas.microsoft.com/office/drawing/2014/main" id="{AB7F3559-73A9-4104-BD2C-068B2BBDCBC0}"/>
                </a:ext>
              </a:extLst>
            </p:cNvPr>
            <p:cNvCxnSpPr/>
            <p:nvPr/>
          </p:nvCxnSpPr>
          <p:spPr>
            <a:xfrm>
              <a:off x="1685575" y="4274081"/>
              <a:ext cx="1165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3C80E5D-0E9B-44A7-AA26-B660FACBBA55}"/>
              </a:ext>
            </a:extLst>
          </p:cNvPr>
          <p:cNvCxnSpPr>
            <a:stCxn id="93" idx="2"/>
            <a:endCxn id="40" idx="0"/>
          </p:cNvCxnSpPr>
          <p:nvPr/>
        </p:nvCxnSpPr>
        <p:spPr>
          <a:xfrm flipH="1">
            <a:off x="3444878" y="3302155"/>
            <a:ext cx="1316" cy="54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Google Shape;69;p14">
            <a:extLst>
              <a:ext uri="{FF2B5EF4-FFF2-40B4-BE49-F238E27FC236}">
                <a16:creationId xmlns:a16="http://schemas.microsoft.com/office/drawing/2014/main" id="{0BCE2ECE-145E-4CE7-A590-17A856B74480}"/>
              </a:ext>
            </a:extLst>
          </p:cNvPr>
          <p:cNvSpPr txBox="1"/>
          <p:nvPr/>
        </p:nvSpPr>
        <p:spPr>
          <a:xfrm>
            <a:off x="2710898" y="2717371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1</a:t>
            </a:r>
            <a:endParaRPr sz="800" dirty="0"/>
          </a:p>
        </p:txBody>
      </p:sp>
      <p:sp>
        <p:nvSpPr>
          <p:cNvPr id="45" name="Google Shape;69;p14">
            <a:extLst>
              <a:ext uri="{FF2B5EF4-FFF2-40B4-BE49-F238E27FC236}">
                <a16:creationId xmlns:a16="http://schemas.microsoft.com/office/drawing/2014/main" id="{18026DC3-6C86-4D53-9ED5-24370C3D6B8D}"/>
              </a:ext>
            </a:extLst>
          </p:cNvPr>
          <p:cNvSpPr txBox="1"/>
          <p:nvPr/>
        </p:nvSpPr>
        <p:spPr>
          <a:xfrm>
            <a:off x="4473686" y="2747354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2</a:t>
            </a:r>
            <a:endParaRPr sz="800" dirty="0"/>
          </a:p>
        </p:txBody>
      </p:sp>
      <p:sp>
        <p:nvSpPr>
          <p:cNvPr id="46" name="Google Shape;69;p14">
            <a:extLst>
              <a:ext uri="{FF2B5EF4-FFF2-40B4-BE49-F238E27FC236}">
                <a16:creationId xmlns:a16="http://schemas.microsoft.com/office/drawing/2014/main" id="{DDCA89CE-6E74-4EC3-9817-0F077A985C0E}"/>
              </a:ext>
            </a:extLst>
          </p:cNvPr>
          <p:cNvSpPr txBox="1"/>
          <p:nvPr/>
        </p:nvSpPr>
        <p:spPr>
          <a:xfrm>
            <a:off x="4421626" y="3642882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1</a:t>
            </a:r>
            <a:endParaRPr sz="800" dirty="0"/>
          </a:p>
        </p:txBody>
      </p:sp>
      <p:sp>
        <p:nvSpPr>
          <p:cNvPr id="47" name="Google Shape;69;p14">
            <a:extLst>
              <a:ext uri="{FF2B5EF4-FFF2-40B4-BE49-F238E27FC236}">
                <a16:creationId xmlns:a16="http://schemas.microsoft.com/office/drawing/2014/main" id="{62986EC7-1DD3-4E3D-9833-3D29B0E9A269}"/>
              </a:ext>
            </a:extLst>
          </p:cNvPr>
          <p:cNvSpPr txBox="1"/>
          <p:nvPr/>
        </p:nvSpPr>
        <p:spPr>
          <a:xfrm>
            <a:off x="5814481" y="3638912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2</a:t>
            </a:r>
            <a:endParaRPr sz="800" dirty="0"/>
          </a:p>
        </p:txBody>
      </p:sp>
      <p:sp>
        <p:nvSpPr>
          <p:cNvPr id="48" name="Google Shape;69;p14">
            <a:extLst>
              <a:ext uri="{FF2B5EF4-FFF2-40B4-BE49-F238E27FC236}">
                <a16:creationId xmlns:a16="http://schemas.microsoft.com/office/drawing/2014/main" id="{C48EFFC2-A519-4F7E-B628-395DE3F8B3C5}"/>
              </a:ext>
            </a:extLst>
          </p:cNvPr>
          <p:cNvSpPr txBox="1"/>
          <p:nvPr/>
        </p:nvSpPr>
        <p:spPr>
          <a:xfrm>
            <a:off x="7258243" y="3638912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3</a:t>
            </a:r>
            <a:endParaRPr sz="800" dirty="0"/>
          </a:p>
        </p:txBody>
      </p:sp>
      <p:sp>
        <p:nvSpPr>
          <p:cNvPr id="51" name="Google Shape;73;p14">
            <a:extLst>
              <a:ext uri="{FF2B5EF4-FFF2-40B4-BE49-F238E27FC236}">
                <a16:creationId xmlns:a16="http://schemas.microsoft.com/office/drawing/2014/main" id="{E2854F9D-E2FE-4EAE-BF75-2F95EA175ABA}"/>
              </a:ext>
            </a:extLst>
          </p:cNvPr>
          <p:cNvSpPr txBox="1"/>
          <p:nvPr/>
        </p:nvSpPr>
        <p:spPr>
          <a:xfrm>
            <a:off x="5353732" y="2948889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*</a:t>
            </a:r>
            <a:endParaRPr sz="3000" dirty="0"/>
          </a:p>
        </p:txBody>
      </p:sp>
      <p:sp>
        <p:nvSpPr>
          <p:cNvPr id="54" name="Google Shape;89;p15">
            <a:extLst>
              <a:ext uri="{FF2B5EF4-FFF2-40B4-BE49-F238E27FC236}">
                <a16:creationId xmlns:a16="http://schemas.microsoft.com/office/drawing/2014/main" id="{FB80AFD3-7487-47B0-9FDF-85C575D65742}"/>
              </a:ext>
            </a:extLst>
          </p:cNvPr>
          <p:cNvSpPr/>
          <p:nvPr/>
        </p:nvSpPr>
        <p:spPr>
          <a:xfrm>
            <a:off x="6082543" y="2082041"/>
            <a:ext cx="1175700" cy="37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Desistir</a:t>
            </a:r>
            <a:endParaRPr sz="1200" dirty="0"/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13716065-54AE-4833-8B2E-C3324D96B997}"/>
              </a:ext>
            </a:extLst>
          </p:cNvPr>
          <p:cNvCxnSpPr>
            <a:stCxn id="89" idx="2"/>
            <a:endCxn id="54" idx="1"/>
          </p:cNvCxnSpPr>
          <p:nvPr/>
        </p:nvCxnSpPr>
        <p:spPr>
          <a:xfrm rot="16200000" flipH="1">
            <a:off x="5038776" y="1227723"/>
            <a:ext cx="186481" cy="19010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oogle Shape;72;p14">
            <a:extLst>
              <a:ext uri="{FF2B5EF4-FFF2-40B4-BE49-F238E27FC236}">
                <a16:creationId xmlns:a16="http://schemas.microsoft.com/office/drawing/2014/main" id="{AB1AB60C-FECF-455A-B45E-5A350B180D69}"/>
              </a:ext>
            </a:extLst>
          </p:cNvPr>
          <p:cNvSpPr/>
          <p:nvPr/>
        </p:nvSpPr>
        <p:spPr>
          <a:xfrm>
            <a:off x="7101194" y="2121100"/>
            <a:ext cx="1047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9100" cy="3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Livros: 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Barbosa, Simone, and Bruno Silva. Interação humano-computador. Elsevier Brasil, 2010.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Preece, Jenny, Yvonne Rogers, and Helen Sharp. Design de interação. bookman, 2005.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Rogers, Yvonne, Helen Sharp, and Jennifer Preece. Design de Interação. Bookman Editora, 2013.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Sharp, H., J. Preece, and Y. Rogers. "Interaction Design-beyond human-computer interaction 5th, 636. isbn: 978-1-119-54725-9." (2019)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Artigos: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Sangiorgi, Ugo Braga, and Simone Diniz Junqueira Barbosa. "Estendendo a linguagem MoLIC para o projeto conjunto de interação e interface." IHC. 2010. (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link</a:t>
            </a:r>
            <a:r>
              <a:rPr lang="en" sz="1200"/>
              <a:t>)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Winckler, Marco AA, and Marcelo Soares Pimenta. "Análise e modelagem de tarefas." Congresso Brasileiro de Fatores Humanos em Sistemas Computacionais. 2004.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1200"/>
              <a:t>)</a:t>
            </a:r>
            <a:endParaRPr sz="12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2431250" y="791225"/>
            <a:ext cx="6507600" cy="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9100" cy="3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Sites: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Filene, Érico Fernandes. 2008. Modelos Conceituais. LinkedIn SlideShare. Disponível em: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https://pt.slideshare.net/efileno/modelos-conceituais-parte-1-presentation</a:t>
            </a:r>
            <a:r>
              <a:rPr lang="en" sz="1200"/>
              <a:t>. Acesso em: 28/05/2020.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Silva, Deivith. 2014. Modelo Conceitual?. Fator Interativo. Disponível em: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https://fatorinterativo.wordpress.com/2014/03/12/modelo-conceitual-parte-1/</a:t>
            </a:r>
            <a:r>
              <a:rPr lang="en" sz="1200"/>
              <a:t>. Acesso em: 28/05/2020.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PUC RIO. 2013. Modelos de Tarefa. Departamento de Informática PUC RIO. Disponível em: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http://www.inf.puc-rio.br/~inf1403/docs/luciana2013_2/3WB-Aula20.pdf</a:t>
            </a:r>
            <a:r>
              <a:rPr lang="en" sz="1200"/>
              <a:t>. Acesso em: 28/05/2020.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Salgado, Luciana. Modelo de Interação (revisão) Design de IHC Da interação para o Design da Interface. Departamento de Informática PUC RIO. Disponível em: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http://www.inf.puc-rio.br/~inf1403/docs/luciana2013_2/3WB-Aula23.pdf</a:t>
            </a:r>
            <a:r>
              <a:rPr lang="en" sz="1200"/>
              <a:t>. Acesso em: 28/05/2020.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2431250" y="791225"/>
            <a:ext cx="6507600" cy="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l="8122"/>
          <a:stretch/>
        </p:blipFill>
        <p:spPr>
          <a:xfrm>
            <a:off x="-24429" y="0"/>
            <a:ext cx="3139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r="8366" b="22402"/>
          <a:stretch/>
        </p:blipFill>
        <p:spPr>
          <a:xfrm>
            <a:off x="3732625" y="0"/>
            <a:ext cx="5411376" cy="7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100" y="4215263"/>
            <a:ext cx="21907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114900" y="2794400"/>
            <a:ext cx="57939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 disposição,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 Cristina Calegari Corrêa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anacristina.calegari@gmail.com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33265" y="1583990"/>
            <a:ext cx="44838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Obrigada ;)</a:t>
            </a:r>
            <a:endParaRPr sz="3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568</Words>
  <Application>Microsoft Office PowerPoint</Application>
  <PresentationFormat>Apresentação na tela (16:9)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Verdana</vt:lpstr>
      <vt:lpstr>Simple Light</vt:lpstr>
      <vt:lpstr>Apresentação do PowerPoint</vt:lpstr>
      <vt:lpstr>Atividade Proposta</vt:lpstr>
      <vt:lpstr>Atividade Proposta  Realize a atividade aqui!</vt:lpstr>
      <vt:lpstr>Referências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Windows</cp:lastModifiedBy>
  <cp:revision>2</cp:revision>
  <dcterms:modified xsi:type="dcterms:W3CDTF">2020-06-03T17:52:12Z</dcterms:modified>
</cp:coreProperties>
</file>