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79" r:id="rId6"/>
    <p:sldId id="263" r:id="rId7"/>
    <p:sldId id="260" r:id="rId8"/>
    <p:sldId id="261" r:id="rId9"/>
    <p:sldId id="265" r:id="rId10"/>
    <p:sldId id="262" r:id="rId11"/>
    <p:sldId id="280" r:id="rId12"/>
    <p:sldId id="277" r:id="rId13"/>
    <p:sldId id="27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5B5F"/>
    <a:srgbClr val="B53164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86" y="84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ru-RU" smtClean="0"/>
              <a:t>27.11.2018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ru-RU" smtClean="0"/>
              <a:t>27.11.2018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$12,345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$6,789</a:t>
            </a:r>
            <a:endParaRPr lang="ru-RU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$25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$50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$100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2</a:t>
            </a:r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1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3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4</a:t>
            </a:r>
            <a:endParaRPr lang="en-US" dirty="0"/>
          </a:p>
          <a:p>
            <a:r>
              <a:rPr lang="en-US" dirty="0"/>
              <a:t>Logo</a:t>
            </a:r>
            <a:r>
              <a:rPr lang="ru-RU" dirty="0"/>
              <a:t>я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5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6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TIMELINE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August Bergqvist</a:t>
            </a:r>
            <a:endParaRPr lang="ru-RU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Phone:</a:t>
            </a:r>
            <a:endParaRPr lang="ru-RU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+7 888 999-000-11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Email: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Bergqvist@vanarsdelltd.com</a:t>
            </a:r>
            <a:endParaRPr lang="ru-RU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Website:</a:t>
            </a:r>
            <a:endParaRPr lang="ru-RU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www.vanarsdelltd.com</a:t>
            </a:r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APPENDIX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TESTIMONIALS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CASE STUDY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USE THIS TEMPLATE</a:t>
            </a:r>
            <a:endParaRPr lang="ru-RU" dirty="0"/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svg"/><Relationship Id="rId10" Type="http://schemas.openxmlformats.org/officeDocument/2006/relationships/image" Target="../media/image21.jp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R-DB   V2</a:t>
            </a:r>
            <a:br>
              <a:rPr lang="en-US" dirty="0"/>
            </a:br>
            <a:r>
              <a:rPr lang="en-US" sz="2400" dirty="0"/>
              <a:t>Red Discord Bot</a:t>
            </a:r>
            <a:endParaRPr lang="ru-RU" sz="24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D5436797-513B-4F24-8292-8918D22E1E8F}"/>
              </a:ext>
            </a:extLst>
          </p:cNvPr>
          <p:cNvSpPr txBox="1">
            <a:spLocks/>
          </p:cNvSpPr>
          <p:nvPr/>
        </p:nvSpPr>
        <p:spPr>
          <a:xfrm>
            <a:off x="1524000" y="1092660"/>
            <a:ext cx="9223022" cy="8151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SW ENG 3XA3 2018</a:t>
            </a:r>
            <a:br>
              <a:rPr lang="en-US" dirty="0"/>
            </a:br>
            <a:r>
              <a:rPr lang="en-US" sz="1600" dirty="0"/>
              <a:t>Group 31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ru-RU" dirty="0"/>
          </a:p>
        </p:txBody>
      </p:sp>
      <p:pic>
        <p:nvPicPr>
          <p:cNvPr id="22" name="Picture Placeholder 21" descr="Abstract background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2424112"/>
            <a:ext cx="75342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A6899-6DD4-4105-8971-43BEA6E7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11</a:t>
            </a:fld>
            <a:endParaRPr lang="ru-RU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679AB36-F20E-4C8B-9982-C411C107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Features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CD23921-DB80-4FFA-98F3-4439A8BDC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on what’s there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BA006F-FDE3-44EE-B762-13DF9E55C1E2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958968" y="3372939"/>
            <a:ext cx="2295881" cy="818954"/>
          </a:xfrm>
        </p:spPr>
        <p:txBody>
          <a:bodyPr>
            <a:normAutofit/>
          </a:bodyPr>
          <a:lstStyle/>
          <a:p>
            <a:r>
              <a:rPr lang="en-US" dirty="0"/>
              <a:t>Support More 3</a:t>
            </a:r>
            <a:r>
              <a:rPr lang="en-US" baseline="30000" dirty="0"/>
              <a:t>rd</a:t>
            </a:r>
            <a:r>
              <a:rPr lang="en-US" dirty="0"/>
              <a:t> party applications</a:t>
            </a:r>
            <a:endParaRPr lang="ru-RU" dirty="0"/>
          </a:p>
          <a:p>
            <a:r>
              <a:rPr lang="en-US" dirty="0"/>
              <a:t>Soundcloud, Spotify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DED719E-DFA7-41B6-BE9C-0D525FE1E77B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Music.py </a:t>
            </a:r>
            <a:endParaRPr lang="ru-RU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DCE16B6-EA07-4F75-A3C3-1F896FB026B7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solidFill>
            <a:schemeClr val="tx1"/>
          </a:solidFill>
        </p:spPr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4437383-61D0-4BA4-BC66-53D2C6A37FCD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1957127" y="4800796"/>
            <a:ext cx="2297722" cy="7984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Support more image hosting platforms</a:t>
            </a:r>
          </a:p>
          <a:p>
            <a:r>
              <a:rPr lang="en-US" dirty="0" err="1"/>
              <a:t>Giphy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3355EB3-FA02-4691-9D58-F03E0C9D676A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/>
          <a:lstStyle/>
          <a:p>
            <a:r>
              <a:rPr lang="en-US" dirty="0"/>
              <a:t>Image.py</a:t>
            </a:r>
            <a:endParaRPr lang="ru-RU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4FC41EB-C3E3-406D-A57D-3DF529EB099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solidFill>
            <a:schemeClr val="tx1"/>
          </a:solidFill>
        </p:spPr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380650C-F38A-453B-A013-BBA41EE7AF58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5708709" y="3372939"/>
            <a:ext cx="2297722" cy="930828"/>
          </a:xfrm>
        </p:spPr>
        <p:txBody>
          <a:bodyPr>
            <a:normAutofit fontScale="92500"/>
          </a:bodyPr>
          <a:lstStyle/>
          <a:p>
            <a:r>
              <a:rPr lang="en-US" dirty="0"/>
              <a:t>Build on the current available topics of discussion and integrate deeper level of details on each </a:t>
            </a:r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E94227-60D4-4F00-82E3-FC47D05B755B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Broaden Discussion </a:t>
            </a:r>
            <a:endParaRPr lang="ru-RU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6A54B8F-502B-4E15-AE5E-3988E2ED92A6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5704578" y="4800796"/>
            <a:ext cx="2297722" cy="12274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Incorporate helpful principles of Software Engineering in greater extent.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Information Hiding </a:t>
            </a:r>
          </a:p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7281914-3813-4547-BE6F-49188E60A90A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/>
          <a:lstStyle/>
          <a:p>
            <a:r>
              <a:rPr lang="en-US" dirty="0"/>
              <a:t>Internal Design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51271CD-8114-4D7B-890B-D4FA42BB3D4A}"/>
              </a:ext>
            </a:extLst>
          </p:cNvPr>
          <p:cNvSpPr>
            <a:spLocks noGrp="1"/>
          </p:cNvSpPr>
          <p:nvPr>
            <p:ph type="body" idx="43"/>
          </p:nvPr>
        </p:nvSpPr>
        <p:spPr>
          <a:xfrm>
            <a:off x="9453870" y="3372939"/>
            <a:ext cx="2297722" cy="9308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 more channels (rooms) to provide more variety of topics of discussion and be able to host them accordingly </a:t>
            </a:r>
          </a:p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55BA3A1D-9ECD-42F8-9453-FFEF69C6519E}"/>
              </a:ext>
            </a:extLst>
          </p:cNvPr>
          <p:cNvSpPr>
            <a:spLocks noGrp="1"/>
          </p:cNvSpPr>
          <p:nvPr>
            <p:ph type="body" idx="4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Expand Connections</a:t>
            </a:r>
            <a:endParaRPr lang="ru-RU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9DD5294-937D-4833-9C46-2D28B7C4867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solidFill>
            <a:srgbClr val="225B5F"/>
          </a:solidFill>
        </p:spPr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7FA28648-CBFD-49B2-BF15-D6085892B12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solidFill>
            <a:schemeClr val="tx1">
              <a:lumMod val="50000"/>
            </a:schemeClr>
          </a:solidFill>
        </p:spPr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4A6887F-EF1D-45E3-8A17-C844AC857937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solidFill>
            <a:schemeClr val="bg1">
              <a:lumMod val="75000"/>
              <a:lumOff val="2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378365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ru-RU" dirty="0"/>
          </a:p>
        </p:txBody>
      </p:sp>
      <p:pic>
        <p:nvPicPr>
          <p:cNvPr id="11" name="Picture Placeholder 10" descr="Abstract background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2" y="1912946"/>
            <a:ext cx="12185968" cy="349300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13</a:t>
            </a:fld>
            <a:endParaRPr lang="ru-RU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A589E81-9BFF-4343-8B7A-17A3C18E0A51}"/>
              </a:ext>
            </a:extLst>
          </p:cNvPr>
          <p:cNvSpPr txBox="1">
            <a:spLocks/>
          </p:cNvSpPr>
          <p:nvPr/>
        </p:nvSpPr>
        <p:spPr>
          <a:xfrm>
            <a:off x="3611354" y="2331066"/>
            <a:ext cx="4969291" cy="28843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“Can You Learn Python Programming in a Month?” </a:t>
            </a:r>
            <a:r>
              <a:rPr lang="en-US" i="1" dirty="0" err="1"/>
              <a:t>TechWorm</a:t>
            </a:r>
            <a:r>
              <a:rPr lang="en-US" dirty="0"/>
              <a:t>, </a:t>
            </a:r>
            <a:r>
              <a:rPr lang="en-US" dirty="0" err="1"/>
              <a:t>TechWorm</a:t>
            </a:r>
            <a:r>
              <a:rPr lang="en-US" dirty="0"/>
              <a:t>, 5 Apr. 2017, www.techworm.net/2017/04/can-learn-python-programming-month.html.</a:t>
            </a:r>
          </a:p>
          <a:p>
            <a:pPr lvl="0"/>
            <a:r>
              <a:rPr lang="en-US" dirty="0"/>
              <a:t>“Discord Bots.” </a:t>
            </a:r>
            <a:r>
              <a:rPr lang="en-US" i="1" dirty="0"/>
              <a:t>Discord Bots</a:t>
            </a:r>
            <a:r>
              <a:rPr lang="en-US" dirty="0"/>
              <a:t>, discordbots.org/.</a:t>
            </a:r>
          </a:p>
          <a:p>
            <a:pPr lvl="0"/>
            <a:r>
              <a:rPr lang="en-US" dirty="0" err="1"/>
              <a:t>Hald</a:t>
            </a:r>
            <a:r>
              <a:rPr lang="en-US" dirty="0"/>
              <a:t>, </a:t>
            </a:r>
            <a:r>
              <a:rPr lang="en-US" dirty="0" err="1"/>
              <a:t>Grasia</a:t>
            </a:r>
            <a:r>
              <a:rPr lang="en-US" dirty="0"/>
              <a:t>. “Chatbot 101: Everything You Ever Wanted to Know about Chatbots.” </a:t>
            </a:r>
            <a:r>
              <a:rPr lang="en-US" i="1" dirty="0"/>
              <a:t>Medium.com</a:t>
            </a:r>
            <a:r>
              <a:rPr lang="en-US" dirty="0"/>
              <a:t>, Medium, 15 Nov. 2017, medium.com/</a:t>
            </a:r>
            <a:r>
              <a:rPr lang="en-US" dirty="0" err="1"/>
              <a:t>botsupply</a:t>
            </a:r>
            <a:r>
              <a:rPr lang="en-US" dirty="0"/>
              <a:t>/chatbot-101-everything-you-ever-wanted-to-know-about-chatbots-478c0b825dd0.</a:t>
            </a:r>
          </a:p>
          <a:p>
            <a:pPr lvl="0"/>
            <a:r>
              <a:rPr lang="en-US" dirty="0"/>
              <a:t>“The Battle of the Operating Systems.” </a:t>
            </a:r>
            <a:r>
              <a:rPr lang="en-US" i="1" dirty="0"/>
              <a:t>3 Top Benefits of a Product Roadmap Planning | </a:t>
            </a:r>
            <a:r>
              <a:rPr lang="en-US" i="1" dirty="0" err="1"/>
              <a:t>EPages</a:t>
            </a:r>
            <a:r>
              <a:rPr lang="en-US" i="1" dirty="0"/>
              <a:t> Developer Portal</a:t>
            </a:r>
            <a:r>
              <a:rPr lang="en-US" dirty="0"/>
              <a:t>, developer.epages.com/blog/tech-stories/the-battle-of-the-operating-systems/.</a:t>
            </a:r>
          </a:p>
        </p:txBody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bstract background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br>
              <a:rPr lang="en-US" dirty="0"/>
            </a:br>
            <a:r>
              <a:rPr lang="en-US" dirty="0"/>
              <a:t>Team 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8703" y="4889444"/>
            <a:ext cx="5651888" cy="590626"/>
          </a:xfrm>
        </p:spPr>
        <p:txBody>
          <a:bodyPr>
            <a:normAutofit fontScale="92500"/>
          </a:bodyPr>
          <a:lstStyle/>
          <a:p>
            <a:r>
              <a:rPr lang="en-US" dirty="0"/>
              <a:t>Jason </a:t>
            </a:r>
            <a:r>
              <a:rPr lang="en-US" dirty="0" err="1"/>
              <a:t>Tsui</a:t>
            </a:r>
            <a:r>
              <a:rPr lang="en-US" dirty="0"/>
              <a:t>, Hareem Arif, Abdul </a:t>
            </a:r>
            <a:r>
              <a:rPr lang="en-US" dirty="0" err="1"/>
              <a:t>Elrahwan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Reimplementation of a Discord Bot </a:t>
            </a:r>
          </a:p>
          <a:p>
            <a:r>
              <a:rPr lang="en-US" dirty="0"/>
              <a:t>What is a discord bot you may ask?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5720" y="3869349"/>
            <a:ext cx="4727124" cy="170736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Discord is a VoIP proprietary freeware designed for video gaming communities that specializes in text, image, video, and audio communication. </a:t>
            </a:r>
          </a:p>
          <a:p>
            <a:r>
              <a:rPr lang="en-US" sz="1600" dirty="0">
                <a:solidFill>
                  <a:schemeClr val="bg2"/>
                </a:solidFill>
              </a:rPr>
              <a:t>So we have used this freeware to create a community of our own, for users to join in on, and communicate on various topics in various ways</a:t>
            </a:r>
            <a:r>
              <a:rPr lang="en-US" dirty="0">
                <a:solidFill>
                  <a:schemeClr val="bg2"/>
                </a:solidFill>
              </a:rPr>
              <a:t>.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397055-6771-4AB0-8592-F8A0ECE9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67" y="2456566"/>
            <a:ext cx="2709333" cy="262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do?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Connect. Communicate. Discuss.</a:t>
            </a:r>
          </a:p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Allows people to communicate on an online server</a:t>
            </a:r>
          </a:p>
          <a:p>
            <a:r>
              <a:rPr lang="en-US" dirty="0"/>
              <a:t>Real-time talk and text</a:t>
            </a:r>
          </a:p>
          <a:p>
            <a:r>
              <a:rPr lang="en-US" dirty="0"/>
              <a:t>Servers have channels (Rooms)</a:t>
            </a:r>
          </a:p>
          <a:p>
            <a:r>
              <a:rPr lang="en-US" dirty="0"/>
              <a:t>Discuss: </a:t>
            </a:r>
          </a:p>
          <a:p>
            <a:r>
              <a:rPr lang="en-US" dirty="0"/>
              <a:t>Music, News, Movies. 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A653E7-F2BD-4862-BCA0-BFF327BA9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410" y="1472184"/>
            <a:ext cx="3241589" cy="260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Our Product – RDB V2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Discord Chat Bot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CA" dirty="0"/>
              <a:t>Regulate and moderate general members</a:t>
            </a:r>
          </a:p>
          <a:p>
            <a:r>
              <a:rPr lang="en-CA" dirty="0"/>
              <a:t>Help administration team manage community</a:t>
            </a:r>
          </a:p>
          <a:p>
            <a:r>
              <a:rPr lang="en-CA" dirty="0"/>
              <a:t>Provide tools to improve community quality of life</a:t>
            </a:r>
          </a:p>
          <a:p>
            <a:r>
              <a:rPr lang="en-CA" dirty="0"/>
              <a:t>Administration. Moderation. Community</a:t>
            </a:r>
          </a:p>
          <a:p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930" y="2005212"/>
            <a:ext cx="45815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5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Features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CE41FD-E209-4A5A-A2E8-544E35CFA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 – Communicate – Discuss 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Music.py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CA" dirty="0"/>
              <a:t>Built-in music player to share in channels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CA" dirty="0"/>
              <a:t>Level.py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r>
              <a:rPr lang="en-US" dirty="0"/>
              <a:t>Member leveling system for community participation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15702" y="2760518"/>
            <a:ext cx="978408" cy="978408"/>
          </a:xfrm>
        </p:spPr>
        <p:txBody>
          <a:bodyPr/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/>
              <a:t>Comm.py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8515702" y="4271296"/>
            <a:ext cx="2944368" cy="1419822"/>
          </a:xfrm>
        </p:spPr>
        <p:txBody>
          <a:bodyPr>
            <a:normAutofit/>
          </a:bodyPr>
          <a:lstStyle/>
          <a:p>
            <a:r>
              <a:rPr lang="en-CA" dirty="0"/>
              <a:t>Log and manage messages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Qualities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err="1"/>
              <a:t>Installability</a:t>
            </a:r>
            <a:endParaRPr lang="en-US" dirty="0"/>
          </a:p>
          <a:p>
            <a:r>
              <a:rPr lang="en-US" dirty="0"/>
              <a:t>Portability</a:t>
            </a:r>
          </a:p>
          <a:p>
            <a:r>
              <a:rPr lang="en-US" dirty="0"/>
              <a:t>Learnability </a:t>
            </a:r>
          </a:p>
          <a:p>
            <a:r>
              <a:rPr lang="en-US"/>
              <a:t>Maintainability</a:t>
            </a:r>
            <a:endParaRPr lang="ru-RU" dirty="0"/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R-DB   V2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80060" y="3291840"/>
            <a:ext cx="1561147" cy="640080"/>
          </a:xfrm>
        </p:spPr>
        <p:txBody>
          <a:bodyPr/>
          <a:lstStyle/>
          <a:p>
            <a:r>
              <a:rPr lang="en-US" dirty="0" err="1"/>
              <a:t>Installability</a:t>
            </a:r>
            <a:endParaRPr lang="ru-RU" dirty="0"/>
          </a:p>
        </p:txBody>
      </p:sp>
      <p:pic>
        <p:nvPicPr>
          <p:cNvPr id="7" name="Picture Placeholder 6" descr="Globe icon">
            <a:extLst>
              <a:ext uri="{FF2B5EF4-FFF2-40B4-BE49-F238E27FC236}">
                <a16:creationId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Discord is available as a browser, Windows, macOS, Linux, OS and Android application.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400317" y="3291840"/>
            <a:ext cx="1269847" cy="640080"/>
          </a:xfrm>
        </p:spPr>
        <p:txBody>
          <a:bodyPr/>
          <a:lstStyle/>
          <a:p>
            <a:r>
              <a:rPr lang="en-US" dirty="0"/>
              <a:t>Portability</a:t>
            </a:r>
            <a:endParaRPr lang="ru-RU" dirty="0"/>
          </a:p>
        </p:txBody>
      </p:sp>
      <p:pic>
        <p:nvPicPr>
          <p:cNvPr id="12" name="Picture Placeholder 11" descr="Cubes icon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project itself is programmed through Python, coupled with the accessibility of the server, the product is portable on many systems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480060" y="4427608"/>
            <a:ext cx="1561147" cy="640080"/>
          </a:xfrm>
        </p:spPr>
        <p:txBody>
          <a:bodyPr/>
          <a:lstStyle/>
          <a:p>
            <a:r>
              <a:rPr lang="en-US" dirty="0"/>
              <a:t>Learnability </a:t>
            </a:r>
            <a:endParaRPr lang="ru-RU" dirty="0"/>
          </a:p>
        </p:txBody>
      </p:sp>
      <p:pic>
        <p:nvPicPr>
          <p:cNvPr id="18" name="Picture Placeholder 17" descr="Microprocessor icon">
            <a:extLst>
              <a:ext uri="{FF2B5EF4-FFF2-40B4-BE49-F238E27FC236}">
                <a16:creationId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Documentation describing all of the commands is in the works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5857875" y="4427608"/>
            <a:ext cx="1812289" cy="640080"/>
          </a:xfrm>
        </p:spPr>
        <p:txBody>
          <a:bodyPr/>
          <a:lstStyle/>
          <a:p>
            <a:r>
              <a:rPr lang="en-US" dirty="0"/>
              <a:t>Maintainability</a:t>
            </a:r>
            <a:endParaRPr lang="ru-RU" dirty="0"/>
          </a:p>
        </p:txBody>
      </p:sp>
      <p:pic>
        <p:nvPicPr>
          <p:cNvPr id="21" name="Picture Placeholder 20" descr="Atom icon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have high cohesion and low coupling. The project has extensive documentation.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2570900-C02A-4639-AB06-E9567FCFE3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22714" y="5581385"/>
            <a:ext cx="2669286" cy="12766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738492-68EF-4BC9-8F3A-BAB44E6B5C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47814" y="-8519"/>
            <a:ext cx="3053102" cy="101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Design. 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it is the way it is 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implementation</a:t>
            </a:r>
          </a:p>
          <a:p>
            <a:r>
              <a:rPr lang="en-US" dirty="0"/>
              <a:t>Modules inspired by previous implementation</a:t>
            </a:r>
          </a:p>
          <a:p>
            <a:r>
              <a:rPr lang="en-US" dirty="0"/>
              <a:t>High fan-out</a:t>
            </a:r>
          </a:p>
        </p:txBody>
      </p:sp>
      <p:pic>
        <p:nvPicPr>
          <p:cNvPr id="13" name="Picture Placeholder 12" descr="Abstract background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ic-Futuristic_PitchDeck_MO - v5.potx" id="{FE2E2762-1D65-4476-8021-C030968F4989}" vid="{C15C105D-FED3-43CD-B6CC-0305C7A12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391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 Theme</vt:lpstr>
      <vt:lpstr>R-DB   V2 Red Discord Bot</vt:lpstr>
      <vt:lpstr>Our  Team </vt:lpstr>
      <vt:lpstr>ABOUT US</vt:lpstr>
      <vt:lpstr>What does it do?</vt:lpstr>
      <vt:lpstr>Our Product – RDB V2</vt:lpstr>
      <vt:lpstr>Current Features</vt:lpstr>
      <vt:lpstr>Qualities</vt:lpstr>
      <vt:lpstr>R-DB   V2</vt:lpstr>
      <vt:lpstr>The Design. </vt:lpstr>
      <vt:lpstr>DEMO</vt:lpstr>
      <vt:lpstr>Future Features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2018-11-26T03:36:40Z</dcterms:created>
  <dcterms:modified xsi:type="dcterms:W3CDTF">2018-11-27T17:41:44Z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2018-08-01T18:26:16.5139576Z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