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Public Sans Thin"/>
      <p:regular r:id="rId11"/>
      <p:bold r:id="rId12"/>
      <p:italic r:id="rId13"/>
      <p:boldItalic r:id="rId14"/>
    </p:embeddedFont>
    <p:embeddedFont>
      <p:font typeface="Cardo"/>
      <p:regular r:id="rId15"/>
      <p:bold r:id="rId16"/>
      <p:italic r:id="rId17"/>
    </p:embeddedFont>
    <p:embeddedFont>
      <p:font typeface="Amatic SC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B4Q7vKce8K5VLSj2kqoXwjC4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11" Type="http://schemas.openxmlformats.org/officeDocument/2006/relationships/font" Target="fonts/PublicSansThin-regular.fntdata"/><Relationship Id="rId22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21" Type="http://schemas.openxmlformats.org/officeDocument/2006/relationships/font" Target="fonts/OpenSansLight-bold.fntdata"/><Relationship Id="rId13" Type="http://schemas.openxmlformats.org/officeDocument/2006/relationships/font" Target="fonts/PublicSansThin-italic.fntdata"/><Relationship Id="rId24" Type="http://customschemas.google.com/relationships/presentationmetadata" Target="metadata"/><Relationship Id="rId12" Type="http://schemas.openxmlformats.org/officeDocument/2006/relationships/font" Target="fonts/PublicSansThin-bold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rdo-regular.fntdata"/><Relationship Id="rId14" Type="http://schemas.openxmlformats.org/officeDocument/2006/relationships/font" Target="fonts/PublicSansThin-boldItalic.fntdata"/><Relationship Id="rId17" Type="http://schemas.openxmlformats.org/officeDocument/2006/relationships/font" Target="fonts/Cardo-italic.fntdata"/><Relationship Id="rId16" Type="http://schemas.openxmlformats.org/officeDocument/2006/relationships/font" Target="fonts/Card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7440147">
            <a:off x="13306363" y="7128269"/>
            <a:ext cx="6453203" cy="690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9300" y="6967432"/>
            <a:ext cx="518177" cy="74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79840" y="9211841"/>
            <a:ext cx="359696" cy="60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700000">
            <a:off x="-3118282" y="-3834916"/>
            <a:ext cx="7167806" cy="766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2126" y="419916"/>
            <a:ext cx="360704" cy="60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60397" l="59349" r="0" t="0"/>
          <a:stretch/>
        </p:blipFill>
        <p:spPr>
          <a:xfrm>
            <a:off x="669225" y="1459770"/>
            <a:ext cx="587766" cy="75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 rot="2392152">
            <a:off x="-1968164" y="6484799"/>
            <a:ext cx="9562453" cy="6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446204">
            <a:off x="465622" y="8185894"/>
            <a:ext cx="5732819" cy="177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018" y="7720019"/>
            <a:ext cx="407207" cy="58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 flipH="1" rot="10458865">
            <a:off x="12116724" y="-1703721"/>
            <a:ext cx="8248819" cy="546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60397" l="59349" r="0" t="0"/>
          <a:stretch/>
        </p:blipFill>
        <p:spPr>
          <a:xfrm>
            <a:off x="17401037" y="1589985"/>
            <a:ext cx="752879" cy="96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2638159" y="419916"/>
            <a:ext cx="4880230" cy="15067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576651" y="1843079"/>
            <a:ext cx="107838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99"/>
              <a:buFont typeface="Arial"/>
              <a:buNone/>
            </a:pPr>
            <a:r>
              <a:rPr b="0" i="0" lang="en-US" sz="12999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Learner’s 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99"/>
              <a:buFont typeface="Arial"/>
              <a:buNone/>
            </a:pPr>
            <a:r>
              <a:rPr b="0" i="0" lang="en-US" sz="12999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 INDONESIAN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860112" y="6659140"/>
            <a:ext cx="2862709" cy="646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Prepared by Ms.Ancila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flipH="1" rot="1054102">
            <a:off x="10810889" y="7004014"/>
            <a:ext cx="10789730" cy="855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4489147">
            <a:off x="12957767" y="-3194378"/>
            <a:ext cx="8223754" cy="544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5339337">
            <a:off x="-2396657" y="-3016549"/>
            <a:ext cx="8979722" cy="781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192124">
            <a:off x="-4579725" y="7024055"/>
            <a:ext cx="9850401" cy="652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60397" l="59349" r="0" t="0"/>
          <a:stretch/>
        </p:blipFill>
        <p:spPr>
          <a:xfrm>
            <a:off x="16825118" y="5752850"/>
            <a:ext cx="711392" cy="90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60931" y="5447717"/>
            <a:ext cx="391460" cy="66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6">
            <a:alphaModFix/>
          </a:blip>
          <a:srcRect b="60397" l="59349" r="0" t="0"/>
          <a:stretch/>
        </p:blipFill>
        <p:spPr>
          <a:xfrm>
            <a:off x="13845545" y="2407699"/>
            <a:ext cx="611090" cy="78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180814" y="3730573"/>
            <a:ext cx="441929" cy="633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"/>
          <p:cNvGrpSpPr/>
          <p:nvPr/>
        </p:nvGrpSpPr>
        <p:grpSpPr>
          <a:xfrm>
            <a:off x="1028700" y="3889043"/>
            <a:ext cx="3066001" cy="1558674"/>
            <a:chOff x="0" y="0"/>
            <a:chExt cx="4088001" cy="2078232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2301842" y="514350"/>
              <a:ext cx="1786159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909376" cy="20782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8700" y="6207720"/>
            <a:ext cx="1432032" cy="15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3819585" y="7151321"/>
            <a:ext cx="1339619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635278" y="3721048"/>
            <a:ext cx="9354178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1"/>
              <a:buFont typeface="Arial"/>
              <a:buNone/>
            </a:pPr>
            <a:r>
              <a:rPr b="0" i="0" lang="en-US" sz="2781" u="none" cap="none" strike="noStrike">
                <a:solidFill>
                  <a:srgbClr val="241726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The learner portfolio is an individual collection of student work documenting the student’s learning throughout the two years of both the literature and language and literature courses.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1"/>
              <a:buFont typeface="Arial"/>
              <a:buNone/>
            </a:pPr>
            <a:r>
              <a:t/>
            </a:r>
            <a:endParaRPr b="0" i="0" sz="2781" u="none" cap="none" strike="noStrike">
              <a:solidFill>
                <a:srgbClr val="241726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093204" y="1854887"/>
            <a:ext cx="9354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0" i="0" lang="en-US" sz="8799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Learner’s 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635278" y="6141045"/>
            <a:ext cx="9354178" cy="19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1726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The Learner Portfolio is a combination of several types of journals, a notebook and an assignment folder.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1726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1726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07671" y="3076048"/>
            <a:ext cx="4061973" cy="499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flipH="1">
            <a:off x="-2914401" y="-3778655"/>
            <a:ext cx="7924991" cy="62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295549">
            <a:off x="-2689687" y="7488263"/>
            <a:ext cx="8449018" cy="55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flipH="1">
            <a:off x="11735487" y="7135857"/>
            <a:ext cx="10059637" cy="797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5316181">
            <a:off x="12292357" y="-5232296"/>
            <a:ext cx="11430594" cy="757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647" y="9258300"/>
            <a:ext cx="566448" cy="81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 b="60397" l="59349" r="0" t="0"/>
          <a:stretch/>
        </p:blipFill>
        <p:spPr>
          <a:xfrm>
            <a:off x="12690787" y="9660557"/>
            <a:ext cx="640990" cy="81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547970">
            <a:off x="662794" y="563021"/>
            <a:ext cx="2866677" cy="154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4826893" y="547688"/>
            <a:ext cx="10063505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en-US" sz="8200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Its purposes and uses are several: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12690787" y="6854842"/>
            <a:ext cx="5597213" cy="3215569"/>
            <a:chOff x="0" y="0"/>
            <a:chExt cx="7462951" cy="4287426"/>
          </a:xfrm>
        </p:grpSpPr>
        <p:pic>
          <p:nvPicPr>
            <p:cNvPr id="132" name="Google Shape;132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80008" y="199336"/>
              <a:ext cx="4382943" cy="4088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3626532" cy="2044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6">
              <a:alphaModFix/>
            </a:blip>
            <a:srcRect b="60397" l="59349" r="0" t="0"/>
            <a:stretch/>
          </p:blipFill>
          <p:spPr>
            <a:xfrm>
              <a:off x="3270246" y="2384730"/>
              <a:ext cx="712572" cy="911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3"/>
          <p:cNvSpPr txBox="1"/>
          <p:nvPr/>
        </p:nvSpPr>
        <p:spPr>
          <a:xfrm>
            <a:off x="1627157" y="2333625"/>
            <a:ext cx="11063700" cy="7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1. It documents the classroom experience.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2. It evidences the reading and writing process, and learning in general.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3. It can help teachers identify the learning challenges of their students.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4. It is a space for the generation of ideas which often evaporate once class is finished.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5. It helps teachers with assessment decisions.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6. It is an instrument to use for the authentication of students’ work in case that is needed.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241726"/>
                </a:solidFill>
                <a:latin typeface="Cardo"/>
                <a:ea typeface="Cardo"/>
                <a:cs typeface="Cardo"/>
                <a:sym typeface="Cardo"/>
              </a:rPr>
              <a:t> 7. It can be an opportunity for teachers to reflect on their practice.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41726"/>
              </a:solidFill>
              <a:latin typeface="Cardo"/>
              <a:ea typeface="Cardo"/>
              <a:cs typeface="Cardo"/>
              <a:sym typeface="Card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155621">
            <a:off x="-5894057" y="-4635209"/>
            <a:ext cx="11788114" cy="7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10800000">
            <a:off x="13953907" y="7537930"/>
            <a:ext cx="8908186" cy="590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8283414">
            <a:off x="-1915450" y="7608987"/>
            <a:ext cx="13735125" cy="909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84674">
            <a:off x="12016453" y="-4866534"/>
            <a:ext cx="11788114" cy="7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13419045" y="4715469"/>
            <a:ext cx="4491465" cy="138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69027" y="464481"/>
            <a:ext cx="467271" cy="78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71544" y="6904460"/>
            <a:ext cx="467271" cy="78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92101" y="2835257"/>
            <a:ext cx="513078" cy="73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2434644" y="1028700"/>
            <a:ext cx="9726260" cy="1627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70"/>
              <a:buFont typeface="Arial"/>
              <a:buNone/>
            </a:pPr>
            <a:r>
              <a:rPr b="0" i="0" lang="en-US" sz="5370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What can a student include in her/his portfolio?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70"/>
              <a:buFont typeface="Arial"/>
              <a:buNone/>
            </a:pPr>
            <a:r>
              <a:t/>
            </a:r>
            <a:endParaRPr b="0" i="0" sz="5370" u="none" cap="none" strike="noStrike">
              <a:solidFill>
                <a:srgbClr val="24172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46040" y="2084932"/>
            <a:ext cx="8917042" cy="624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Note-taking and note-making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Reflections on texts and on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Responses to texts in free prose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Sketches and drawings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Mind maps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Proposal and drafts for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Formative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Peer and teacher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Self-assessment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Creative writing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 Sticky notes bahkan sedikit teks isi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1529636" y="3967107"/>
            <a:ext cx="2343734" cy="3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2806957" y="1810797"/>
            <a:ext cx="1267408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0" i="0" lang="en-US" sz="8799" u="none" cap="none" strike="noStrike">
                <a:solidFill>
                  <a:srgbClr val="241726"/>
                </a:solidFill>
                <a:latin typeface="Amatic SC"/>
                <a:ea typeface="Amatic SC"/>
                <a:cs typeface="Amatic SC"/>
                <a:sym typeface="Amatic SC"/>
              </a:rPr>
              <a:t>Platform to make Learner’s 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rot="3403529">
            <a:off x="-2956264" y="7110625"/>
            <a:ext cx="10370934" cy="687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-84674">
            <a:off x="-6930382" y="-4809304"/>
            <a:ext cx="11788114" cy="7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84674">
            <a:off x="11532173" y="5585607"/>
            <a:ext cx="11788114" cy="7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34622" y="5033250"/>
            <a:ext cx="603830" cy="86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34622" y="5033250"/>
            <a:ext cx="603830" cy="86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-84674">
            <a:off x="11789227" y="-5625325"/>
            <a:ext cx="12997546" cy="861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283826" y="3758610"/>
            <a:ext cx="5401336" cy="478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•Blog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•Google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•Padlet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•Canva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•Weebly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24172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t/>
            </a:r>
            <a:endParaRPr b="0" i="0" sz="3399" u="none" cap="none" strike="noStrike">
              <a:solidFill>
                <a:srgbClr val="24172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