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Schoolbel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J/OV7YRKfgajFNWseULUbMId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choolbel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hyperlink" Target="https://www.youtube.com/watch?v=UHXruKa7gj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619081" y="-1059933"/>
            <a:ext cx="12872741" cy="9549233"/>
          </a:xfrm>
          <a:custGeom>
            <a:rect b="b" l="l" r="r" t="t"/>
            <a:pathLst>
              <a:path extrusionOk="0" h="9549233" w="12872741">
                <a:moveTo>
                  <a:pt x="0" y="0"/>
                </a:moveTo>
                <a:lnTo>
                  <a:pt x="12872741" y="0"/>
                </a:lnTo>
                <a:lnTo>
                  <a:pt x="12872741" y="9549233"/>
                </a:lnTo>
                <a:lnTo>
                  <a:pt x="0" y="9549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849509" y="946660"/>
            <a:ext cx="6071067" cy="4681202"/>
          </a:xfrm>
          <a:custGeom>
            <a:rect b="b" l="l" r="r" t="t"/>
            <a:pathLst>
              <a:path extrusionOk="0" h="4681202" w="6071067">
                <a:moveTo>
                  <a:pt x="0" y="0"/>
                </a:moveTo>
                <a:lnTo>
                  <a:pt x="6071067" y="0"/>
                </a:lnTo>
                <a:lnTo>
                  <a:pt x="6071067" y="4681202"/>
                </a:lnTo>
                <a:lnTo>
                  <a:pt x="0" y="4681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0257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9035662" y="5497860"/>
            <a:ext cx="4608584" cy="945397"/>
          </a:xfrm>
          <a:custGeom>
            <a:rect b="b" l="l" r="r" t="t"/>
            <a:pathLst>
              <a:path extrusionOk="0" h="1144361" w="5578487">
                <a:moveTo>
                  <a:pt x="4639587" y="1133173"/>
                </a:moveTo>
                <a:cubicBezTo>
                  <a:pt x="4639587" y="1133173"/>
                  <a:pt x="4219834" y="1144361"/>
                  <a:pt x="3757249" y="1141739"/>
                </a:cubicBezTo>
                <a:cubicBezTo>
                  <a:pt x="2159957" y="1139577"/>
                  <a:pt x="1057073" y="1131752"/>
                  <a:pt x="1057073" y="1131752"/>
                </a:cubicBezTo>
                <a:cubicBezTo>
                  <a:pt x="812931" y="1122918"/>
                  <a:pt x="565145" y="1105937"/>
                  <a:pt x="398404" y="1047759"/>
                </a:cubicBezTo>
                <a:cubicBezTo>
                  <a:pt x="120505" y="950798"/>
                  <a:pt x="0" y="773269"/>
                  <a:pt x="0" y="577089"/>
                </a:cubicBezTo>
                <a:cubicBezTo>
                  <a:pt x="8536" y="440430"/>
                  <a:pt x="34263" y="311302"/>
                  <a:pt x="140291" y="225758"/>
                </a:cubicBezTo>
                <a:cubicBezTo>
                  <a:pt x="342602" y="62530"/>
                  <a:pt x="736658" y="7673"/>
                  <a:pt x="1155311" y="7673"/>
                </a:cubicBezTo>
                <a:cubicBezTo>
                  <a:pt x="1155311" y="7673"/>
                  <a:pt x="1551711" y="15681"/>
                  <a:pt x="3250745" y="7673"/>
                </a:cubicBezTo>
                <a:cubicBezTo>
                  <a:pt x="4000908" y="0"/>
                  <a:pt x="4464835" y="7673"/>
                  <a:pt x="4464835" y="7673"/>
                </a:cubicBezTo>
                <a:cubicBezTo>
                  <a:pt x="4833143" y="15152"/>
                  <a:pt x="5196455" y="84484"/>
                  <a:pt x="5394196" y="207066"/>
                </a:cubicBezTo>
                <a:cubicBezTo>
                  <a:pt x="5545213" y="300683"/>
                  <a:pt x="5578487" y="425358"/>
                  <a:pt x="5569346" y="577089"/>
                </a:cubicBezTo>
                <a:cubicBezTo>
                  <a:pt x="5569346" y="891235"/>
                  <a:pt x="5286350" y="1105332"/>
                  <a:pt x="4639587" y="1133173"/>
                </a:cubicBezTo>
                <a:close/>
              </a:path>
            </a:pathLst>
          </a:custGeom>
          <a:solidFill>
            <a:srgbClr val="2223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257203" y="5749704"/>
            <a:ext cx="4159105" cy="376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4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DISIAPKAN OLEH MS.ANCILA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755446" y="3287261"/>
            <a:ext cx="5724012" cy="8648919"/>
          </a:xfrm>
          <a:custGeom>
            <a:rect b="b" l="l" r="r" t="t"/>
            <a:pathLst>
              <a:path extrusionOk="0" h="8648919" w="5724012">
                <a:moveTo>
                  <a:pt x="0" y="0"/>
                </a:moveTo>
                <a:lnTo>
                  <a:pt x="5724011" y="0"/>
                </a:lnTo>
                <a:lnTo>
                  <a:pt x="5724011" y="8648918"/>
                </a:lnTo>
                <a:lnTo>
                  <a:pt x="0" y="8648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7653058" y="1361602"/>
            <a:ext cx="7367395" cy="6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3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IBDP-INDONESIAN 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312018" y="2687351"/>
            <a:ext cx="10049473" cy="1704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99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Pidato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14976744" y="5571788"/>
            <a:ext cx="2336471" cy="3650736"/>
          </a:xfrm>
          <a:custGeom>
            <a:rect b="b" l="l" r="r" t="t"/>
            <a:pathLst>
              <a:path extrusionOk="0" h="3650736" w="2336471">
                <a:moveTo>
                  <a:pt x="0" y="0"/>
                </a:moveTo>
                <a:lnTo>
                  <a:pt x="2336471" y="0"/>
                </a:lnTo>
                <a:lnTo>
                  <a:pt x="2336471" y="3650736"/>
                </a:lnTo>
                <a:lnTo>
                  <a:pt x="0" y="365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0"/>
          <p:cNvSpPr/>
          <p:nvPr/>
        </p:nvSpPr>
        <p:spPr>
          <a:xfrm>
            <a:off x="15951529" y="6142140"/>
            <a:ext cx="2336471" cy="3650736"/>
          </a:xfrm>
          <a:custGeom>
            <a:rect b="b" l="l" r="r" t="t"/>
            <a:pathLst>
              <a:path extrusionOk="0" h="3650736" w="2336471">
                <a:moveTo>
                  <a:pt x="0" y="0"/>
                </a:moveTo>
                <a:lnTo>
                  <a:pt x="2336471" y="0"/>
                </a:lnTo>
                <a:lnTo>
                  <a:pt x="2336471" y="3650736"/>
                </a:lnTo>
                <a:lnTo>
                  <a:pt x="0" y="365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10"/>
          <p:cNvGrpSpPr/>
          <p:nvPr/>
        </p:nvGrpSpPr>
        <p:grpSpPr>
          <a:xfrm>
            <a:off x="-294977" y="1028700"/>
            <a:ext cx="12151889" cy="5676892"/>
            <a:chOff x="0" y="0"/>
            <a:chExt cx="29226737" cy="13653599"/>
          </a:xfrm>
        </p:grpSpPr>
        <p:sp>
          <p:nvSpPr>
            <p:cNvPr id="186" name="Google Shape;186;p10"/>
            <p:cNvSpPr/>
            <p:nvPr/>
          </p:nvSpPr>
          <p:spPr>
            <a:xfrm>
              <a:off x="31750" y="31750"/>
              <a:ext cx="29163237" cy="13590099"/>
            </a:xfrm>
            <a:custGeom>
              <a:rect b="b" l="l" r="r" t="t"/>
              <a:pathLst>
                <a:path extrusionOk="0" h="13590099" w="29163237">
                  <a:moveTo>
                    <a:pt x="29070526" y="13590099"/>
                  </a:moveTo>
                  <a:lnTo>
                    <a:pt x="92710" y="13590099"/>
                  </a:lnTo>
                  <a:cubicBezTo>
                    <a:pt x="41910" y="13590099"/>
                    <a:pt x="0" y="13548190"/>
                    <a:pt x="0" y="134973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069255" y="0"/>
                  </a:lnTo>
                  <a:cubicBezTo>
                    <a:pt x="29120055" y="0"/>
                    <a:pt x="29161966" y="41910"/>
                    <a:pt x="29161966" y="92710"/>
                  </a:cubicBezTo>
                  <a:lnTo>
                    <a:pt x="29161966" y="13496119"/>
                  </a:lnTo>
                  <a:cubicBezTo>
                    <a:pt x="29163237" y="13548190"/>
                    <a:pt x="29121326" y="13590099"/>
                    <a:pt x="29070526" y="13590099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29226737" cy="13653599"/>
            </a:xfrm>
            <a:custGeom>
              <a:rect b="b" l="l" r="r" t="t"/>
              <a:pathLst>
                <a:path extrusionOk="0" h="13653599" w="29226737">
                  <a:moveTo>
                    <a:pt x="29102276" y="59690"/>
                  </a:moveTo>
                  <a:cubicBezTo>
                    <a:pt x="29137837" y="59690"/>
                    <a:pt x="29167044" y="88900"/>
                    <a:pt x="29167044" y="124460"/>
                  </a:cubicBezTo>
                  <a:lnTo>
                    <a:pt x="29167044" y="13529140"/>
                  </a:lnTo>
                  <a:cubicBezTo>
                    <a:pt x="29167044" y="13564699"/>
                    <a:pt x="29137837" y="13593910"/>
                    <a:pt x="29102276" y="13593910"/>
                  </a:cubicBezTo>
                  <a:lnTo>
                    <a:pt x="124460" y="13593910"/>
                  </a:lnTo>
                  <a:cubicBezTo>
                    <a:pt x="88900" y="13593910"/>
                    <a:pt x="59690" y="13564699"/>
                    <a:pt x="59690" y="135291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102276" y="59690"/>
                  </a:lnTo>
                  <a:moveTo>
                    <a:pt x="291022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529140"/>
                  </a:lnTo>
                  <a:cubicBezTo>
                    <a:pt x="0" y="13597719"/>
                    <a:pt x="55880" y="13653599"/>
                    <a:pt x="124460" y="13653599"/>
                  </a:cubicBezTo>
                  <a:lnTo>
                    <a:pt x="29102276" y="13653599"/>
                  </a:lnTo>
                  <a:cubicBezTo>
                    <a:pt x="29170855" y="13653599"/>
                    <a:pt x="29226737" y="13597719"/>
                    <a:pt x="29226737" y="13529140"/>
                  </a:cubicBezTo>
                  <a:lnTo>
                    <a:pt x="29226737" y="124460"/>
                  </a:lnTo>
                  <a:cubicBezTo>
                    <a:pt x="29226737" y="55880"/>
                    <a:pt x="29170855" y="0"/>
                    <a:pt x="29102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flipH="1">
            <a:off x="10151867" y="6386589"/>
            <a:ext cx="2336471" cy="3650736"/>
          </a:xfrm>
          <a:custGeom>
            <a:rect b="b" l="l" r="r" t="t"/>
            <a:pathLst>
              <a:path extrusionOk="0" h="3650736" w="2336471">
                <a:moveTo>
                  <a:pt x="2336471" y="0"/>
                </a:moveTo>
                <a:lnTo>
                  <a:pt x="0" y="0"/>
                </a:lnTo>
                <a:lnTo>
                  <a:pt x="0" y="3650736"/>
                </a:lnTo>
                <a:lnTo>
                  <a:pt x="2336471" y="3650736"/>
                </a:lnTo>
                <a:lnTo>
                  <a:pt x="233647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0"/>
          <p:cNvSpPr/>
          <p:nvPr/>
        </p:nvSpPr>
        <p:spPr>
          <a:xfrm flipH="1">
            <a:off x="12227213" y="5314431"/>
            <a:ext cx="2119889" cy="3312327"/>
          </a:xfrm>
          <a:custGeom>
            <a:rect b="b" l="l" r="r" t="t"/>
            <a:pathLst>
              <a:path extrusionOk="0" h="3312327" w="2119889">
                <a:moveTo>
                  <a:pt x="2119889" y="0"/>
                </a:moveTo>
                <a:lnTo>
                  <a:pt x="0" y="0"/>
                </a:lnTo>
                <a:lnTo>
                  <a:pt x="0" y="3312327"/>
                </a:lnTo>
                <a:lnTo>
                  <a:pt x="2119889" y="3312327"/>
                </a:lnTo>
                <a:lnTo>
                  <a:pt x="211988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0"/>
          <p:cNvSpPr txBox="1"/>
          <p:nvPr/>
        </p:nvSpPr>
        <p:spPr>
          <a:xfrm>
            <a:off x="441409" y="1127746"/>
            <a:ext cx="1029967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1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Pathos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1007867" y="2928752"/>
            <a:ext cx="9144000" cy="3648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Pathos berkaitan dengan emosi yang dimunculkan dari para pendengar. Pathos memunculkan bukti emosional yang mampu menggugah naluri serta batin pendengar, sehingga mereka mampu merasakan apa yang dibicarakan sumber (pembicara).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80" u="none" cap="none" strike="noStrike">
              <a:solidFill>
                <a:srgbClr val="000000"/>
              </a:solidFill>
              <a:latin typeface="Schoolbell"/>
              <a:ea typeface="Schoolbell"/>
              <a:cs typeface="Schoolbell"/>
              <a:sym typeface="Schoolbel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80" u="none" cap="none" strike="noStrike">
              <a:solidFill>
                <a:srgbClr val="000000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1"/>
          <p:cNvGrpSpPr/>
          <p:nvPr/>
        </p:nvGrpSpPr>
        <p:grpSpPr>
          <a:xfrm>
            <a:off x="-294977" y="1028700"/>
            <a:ext cx="12151889" cy="5676892"/>
            <a:chOff x="0" y="0"/>
            <a:chExt cx="29226737" cy="13653599"/>
          </a:xfrm>
        </p:grpSpPr>
        <p:sp>
          <p:nvSpPr>
            <p:cNvPr id="197" name="Google Shape;197;p11"/>
            <p:cNvSpPr/>
            <p:nvPr/>
          </p:nvSpPr>
          <p:spPr>
            <a:xfrm>
              <a:off x="31750" y="31750"/>
              <a:ext cx="29163237" cy="13590099"/>
            </a:xfrm>
            <a:custGeom>
              <a:rect b="b" l="l" r="r" t="t"/>
              <a:pathLst>
                <a:path extrusionOk="0" h="13590099" w="29163237">
                  <a:moveTo>
                    <a:pt x="29070526" y="13590099"/>
                  </a:moveTo>
                  <a:lnTo>
                    <a:pt x="92710" y="13590099"/>
                  </a:lnTo>
                  <a:cubicBezTo>
                    <a:pt x="41910" y="13590099"/>
                    <a:pt x="0" y="13548190"/>
                    <a:pt x="0" y="134973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069255" y="0"/>
                  </a:lnTo>
                  <a:cubicBezTo>
                    <a:pt x="29120055" y="0"/>
                    <a:pt x="29161966" y="41910"/>
                    <a:pt x="29161966" y="92710"/>
                  </a:cubicBezTo>
                  <a:lnTo>
                    <a:pt x="29161966" y="13496119"/>
                  </a:lnTo>
                  <a:cubicBezTo>
                    <a:pt x="29163237" y="13548190"/>
                    <a:pt x="29121326" y="13590099"/>
                    <a:pt x="29070526" y="13590099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0" y="0"/>
              <a:ext cx="29226737" cy="13653599"/>
            </a:xfrm>
            <a:custGeom>
              <a:rect b="b" l="l" r="r" t="t"/>
              <a:pathLst>
                <a:path extrusionOk="0" h="13653599" w="29226737">
                  <a:moveTo>
                    <a:pt x="29102276" y="59690"/>
                  </a:moveTo>
                  <a:cubicBezTo>
                    <a:pt x="29137837" y="59690"/>
                    <a:pt x="29167044" y="88900"/>
                    <a:pt x="29167044" y="124460"/>
                  </a:cubicBezTo>
                  <a:lnTo>
                    <a:pt x="29167044" y="13529140"/>
                  </a:lnTo>
                  <a:cubicBezTo>
                    <a:pt x="29167044" y="13564699"/>
                    <a:pt x="29137837" y="13593910"/>
                    <a:pt x="29102276" y="13593910"/>
                  </a:cubicBezTo>
                  <a:lnTo>
                    <a:pt x="124460" y="13593910"/>
                  </a:lnTo>
                  <a:cubicBezTo>
                    <a:pt x="88900" y="13593910"/>
                    <a:pt x="59690" y="13564699"/>
                    <a:pt x="59690" y="135291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102276" y="59690"/>
                  </a:lnTo>
                  <a:moveTo>
                    <a:pt x="291022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529140"/>
                  </a:lnTo>
                  <a:cubicBezTo>
                    <a:pt x="0" y="13597719"/>
                    <a:pt x="55880" y="13653599"/>
                    <a:pt x="124460" y="13653599"/>
                  </a:cubicBezTo>
                  <a:lnTo>
                    <a:pt x="29102276" y="13653599"/>
                  </a:lnTo>
                  <a:cubicBezTo>
                    <a:pt x="29170855" y="13653599"/>
                    <a:pt x="29226737" y="13597719"/>
                    <a:pt x="29226737" y="13529140"/>
                  </a:cubicBezTo>
                  <a:lnTo>
                    <a:pt x="29226737" y="124460"/>
                  </a:lnTo>
                  <a:cubicBezTo>
                    <a:pt x="29226737" y="55880"/>
                    <a:pt x="29170855" y="0"/>
                    <a:pt x="29102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10991024" y="4175856"/>
            <a:ext cx="7296976" cy="5597472"/>
            <a:chOff x="0" y="0"/>
            <a:chExt cx="9729302" cy="7463296"/>
          </a:xfrm>
        </p:grpSpPr>
        <p:sp>
          <p:nvSpPr>
            <p:cNvPr id="200" name="Google Shape;200;p11"/>
            <p:cNvSpPr/>
            <p:nvPr/>
          </p:nvSpPr>
          <p:spPr>
            <a:xfrm>
              <a:off x="3472099" y="0"/>
              <a:ext cx="4776509" cy="7463296"/>
            </a:xfrm>
            <a:custGeom>
              <a:rect b="b" l="l" r="r" t="t"/>
              <a:pathLst>
                <a:path extrusionOk="0" h="7463296" w="4776509">
                  <a:moveTo>
                    <a:pt x="0" y="0"/>
                  </a:moveTo>
                  <a:lnTo>
                    <a:pt x="4776509" y="0"/>
                  </a:lnTo>
                  <a:lnTo>
                    <a:pt x="4776509" y="7463296"/>
                  </a:lnTo>
                  <a:lnTo>
                    <a:pt x="0" y="746329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1" name="Google Shape;201;p11"/>
            <p:cNvSpPr/>
            <p:nvPr/>
          </p:nvSpPr>
          <p:spPr>
            <a:xfrm>
              <a:off x="0" y="2032576"/>
              <a:ext cx="9729302" cy="5430719"/>
            </a:xfrm>
            <a:custGeom>
              <a:rect b="b" l="l" r="r" t="t"/>
              <a:pathLst>
                <a:path extrusionOk="0" h="5430719" w="9729302">
                  <a:moveTo>
                    <a:pt x="0" y="0"/>
                  </a:moveTo>
                  <a:lnTo>
                    <a:pt x="9729302" y="0"/>
                  </a:lnTo>
                  <a:lnTo>
                    <a:pt x="9729302" y="5430720"/>
                  </a:lnTo>
                  <a:lnTo>
                    <a:pt x="0" y="54307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02" name="Google Shape;202;p11"/>
          <p:cNvSpPr txBox="1"/>
          <p:nvPr/>
        </p:nvSpPr>
        <p:spPr>
          <a:xfrm>
            <a:off x="819544" y="1497660"/>
            <a:ext cx="9922846" cy="1577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Logos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819544" y="2989507"/>
            <a:ext cx="95922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Logos adalah kumpulan bukti logis yang digunakan pembicara. Bagi Aristoteles, logos mencakup penerapan beberapa praktik, termasuk penggunaan klaim logis serta bahasa yang jelas.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2"/>
          <p:cNvGrpSpPr/>
          <p:nvPr/>
        </p:nvGrpSpPr>
        <p:grpSpPr>
          <a:xfrm>
            <a:off x="-294977" y="1028700"/>
            <a:ext cx="16241398" cy="5676892"/>
            <a:chOff x="0" y="0"/>
            <a:chExt cx="39062487" cy="13653599"/>
          </a:xfrm>
        </p:grpSpPr>
        <p:sp>
          <p:nvSpPr>
            <p:cNvPr id="209" name="Google Shape;209;p12"/>
            <p:cNvSpPr/>
            <p:nvPr/>
          </p:nvSpPr>
          <p:spPr>
            <a:xfrm>
              <a:off x="31750" y="31750"/>
              <a:ext cx="38998987" cy="13590099"/>
            </a:xfrm>
            <a:custGeom>
              <a:rect b="b" l="l" r="r" t="t"/>
              <a:pathLst>
                <a:path extrusionOk="0" h="13590099" w="38998987">
                  <a:moveTo>
                    <a:pt x="38906279" y="13590099"/>
                  </a:moveTo>
                  <a:lnTo>
                    <a:pt x="92710" y="13590099"/>
                  </a:lnTo>
                  <a:cubicBezTo>
                    <a:pt x="41910" y="13590099"/>
                    <a:pt x="0" y="13548190"/>
                    <a:pt x="0" y="134973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8905008" y="0"/>
                  </a:lnTo>
                  <a:cubicBezTo>
                    <a:pt x="38955808" y="0"/>
                    <a:pt x="38997719" y="41910"/>
                    <a:pt x="38997719" y="92710"/>
                  </a:cubicBezTo>
                  <a:lnTo>
                    <a:pt x="38997719" y="13496119"/>
                  </a:lnTo>
                  <a:cubicBezTo>
                    <a:pt x="38998987" y="13548190"/>
                    <a:pt x="38957079" y="13590099"/>
                    <a:pt x="38906279" y="13590099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0" y="0"/>
              <a:ext cx="39062487" cy="13653599"/>
            </a:xfrm>
            <a:custGeom>
              <a:rect b="b" l="l" r="r" t="t"/>
              <a:pathLst>
                <a:path extrusionOk="0" h="13653599" w="39062487">
                  <a:moveTo>
                    <a:pt x="38938029" y="59690"/>
                  </a:moveTo>
                  <a:cubicBezTo>
                    <a:pt x="38973587" y="59690"/>
                    <a:pt x="39002798" y="88900"/>
                    <a:pt x="39002798" y="124460"/>
                  </a:cubicBezTo>
                  <a:lnTo>
                    <a:pt x="39002798" y="13529140"/>
                  </a:lnTo>
                  <a:cubicBezTo>
                    <a:pt x="39002798" y="13564699"/>
                    <a:pt x="38973587" y="13593910"/>
                    <a:pt x="38938029" y="13593910"/>
                  </a:cubicBezTo>
                  <a:lnTo>
                    <a:pt x="124460" y="13593910"/>
                  </a:lnTo>
                  <a:cubicBezTo>
                    <a:pt x="88900" y="13593910"/>
                    <a:pt x="59690" y="13564699"/>
                    <a:pt x="59690" y="135291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8938029" y="59690"/>
                  </a:lnTo>
                  <a:moveTo>
                    <a:pt x="3893802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529140"/>
                  </a:lnTo>
                  <a:cubicBezTo>
                    <a:pt x="0" y="13597719"/>
                    <a:pt x="55880" y="13653599"/>
                    <a:pt x="124460" y="13653599"/>
                  </a:cubicBezTo>
                  <a:lnTo>
                    <a:pt x="38938029" y="13653599"/>
                  </a:lnTo>
                  <a:cubicBezTo>
                    <a:pt x="39006608" y="13653599"/>
                    <a:pt x="39062487" y="13597719"/>
                    <a:pt x="39062487" y="13529140"/>
                  </a:cubicBezTo>
                  <a:lnTo>
                    <a:pt x="39062487" y="124460"/>
                  </a:lnTo>
                  <a:cubicBezTo>
                    <a:pt x="39062487" y="55880"/>
                    <a:pt x="39006608" y="0"/>
                    <a:pt x="38938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2"/>
          <p:cNvSpPr/>
          <p:nvPr/>
        </p:nvSpPr>
        <p:spPr>
          <a:xfrm>
            <a:off x="15609141" y="5682108"/>
            <a:ext cx="2824806" cy="4268251"/>
          </a:xfrm>
          <a:custGeom>
            <a:rect b="b" l="l" r="r" t="t"/>
            <a:pathLst>
              <a:path extrusionOk="0" h="4268251" w="2824806">
                <a:moveTo>
                  <a:pt x="0" y="0"/>
                </a:moveTo>
                <a:lnTo>
                  <a:pt x="2824806" y="0"/>
                </a:lnTo>
                <a:lnTo>
                  <a:pt x="2824806" y="4268250"/>
                </a:lnTo>
                <a:lnTo>
                  <a:pt x="0" y="4268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2"/>
          <p:cNvSpPr txBox="1"/>
          <p:nvPr/>
        </p:nvSpPr>
        <p:spPr>
          <a:xfrm>
            <a:off x="592263" y="1257296"/>
            <a:ext cx="15016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Coba baca dan pahami analisis pidato dari Bapak Anies Baswedan pada link ini:</a:t>
            </a:r>
            <a:endParaRPr sz="1000"/>
          </a:p>
          <a:p>
            <a:pPr indent="-427990" lvl="1" marL="90678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</a:pPr>
            <a:r>
              <a:rPr b="0" i="0" lang="en-US" sz="3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https://www.youtube.com/watch?v=UHXruKa7gj4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7990" lvl="1" marL="90678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3800"/>
              <a:t>https://news.detik.com/berita/d-3686897/ini-pidato-lengkap-anies-usai-dilantik-jadi-gubernur-dki</a:t>
            </a:r>
            <a:endParaRPr sz="3800"/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/>
          <p:cNvGrpSpPr/>
          <p:nvPr/>
        </p:nvGrpSpPr>
        <p:grpSpPr>
          <a:xfrm>
            <a:off x="-294977" y="1028700"/>
            <a:ext cx="16241398" cy="5676892"/>
            <a:chOff x="0" y="0"/>
            <a:chExt cx="39062487" cy="13653599"/>
          </a:xfrm>
        </p:grpSpPr>
        <p:sp>
          <p:nvSpPr>
            <p:cNvPr id="218" name="Google Shape;218;p13"/>
            <p:cNvSpPr/>
            <p:nvPr/>
          </p:nvSpPr>
          <p:spPr>
            <a:xfrm>
              <a:off x="31750" y="31750"/>
              <a:ext cx="38998987" cy="13590099"/>
            </a:xfrm>
            <a:custGeom>
              <a:rect b="b" l="l" r="r" t="t"/>
              <a:pathLst>
                <a:path extrusionOk="0" h="13590099" w="38998987">
                  <a:moveTo>
                    <a:pt x="38906279" y="13590099"/>
                  </a:moveTo>
                  <a:lnTo>
                    <a:pt x="92710" y="13590099"/>
                  </a:lnTo>
                  <a:cubicBezTo>
                    <a:pt x="41910" y="13590099"/>
                    <a:pt x="0" y="13548190"/>
                    <a:pt x="0" y="134973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8905008" y="0"/>
                  </a:lnTo>
                  <a:cubicBezTo>
                    <a:pt x="38955808" y="0"/>
                    <a:pt x="38997719" y="41910"/>
                    <a:pt x="38997719" y="92710"/>
                  </a:cubicBezTo>
                  <a:lnTo>
                    <a:pt x="38997719" y="13496119"/>
                  </a:lnTo>
                  <a:cubicBezTo>
                    <a:pt x="38998987" y="13548190"/>
                    <a:pt x="38957079" y="13590099"/>
                    <a:pt x="38906279" y="13590099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0" y="0"/>
              <a:ext cx="39062487" cy="13653599"/>
            </a:xfrm>
            <a:custGeom>
              <a:rect b="b" l="l" r="r" t="t"/>
              <a:pathLst>
                <a:path extrusionOk="0" h="13653599" w="39062487">
                  <a:moveTo>
                    <a:pt x="38938029" y="59690"/>
                  </a:moveTo>
                  <a:cubicBezTo>
                    <a:pt x="38973587" y="59690"/>
                    <a:pt x="39002798" y="88900"/>
                    <a:pt x="39002798" y="124460"/>
                  </a:cubicBezTo>
                  <a:lnTo>
                    <a:pt x="39002798" y="13529140"/>
                  </a:lnTo>
                  <a:cubicBezTo>
                    <a:pt x="39002798" y="13564699"/>
                    <a:pt x="38973587" y="13593910"/>
                    <a:pt x="38938029" y="13593910"/>
                  </a:cubicBezTo>
                  <a:lnTo>
                    <a:pt x="124460" y="13593910"/>
                  </a:lnTo>
                  <a:cubicBezTo>
                    <a:pt x="88900" y="13593910"/>
                    <a:pt x="59690" y="13564699"/>
                    <a:pt x="59690" y="135291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8938029" y="59690"/>
                  </a:lnTo>
                  <a:moveTo>
                    <a:pt x="3893802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529140"/>
                  </a:lnTo>
                  <a:cubicBezTo>
                    <a:pt x="0" y="13597719"/>
                    <a:pt x="55880" y="13653599"/>
                    <a:pt x="124460" y="13653599"/>
                  </a:cubicBezTo>
                  <a:lnTo>
                    <a:pt x="38938029" y="13653599"/>
                  </a:lnTo>
                  <a:cubicBezTo>
                    <a:pt x="39006608" y="13653599"/>
                    <a:pt x="39062487" y="13597719"/>
                    <a:pt x="39062487" y="13529140"/>
                  </a:cubicBezTo>
                  <a:lnTo>
                    <a:pt x="39062487" y="124460"/>
                  </a:lnTo>
                  <a:cubicBezTo>
                    <a:pt x="39062487" y="55880"/>
                    <a:pt x="39006608" y="0"/>
                    <a:pt x="38938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3"/>
          <p:cNvSpPr/>
          <p:nvPr/>
        </p:nvSpPr>
        <p:spPr>
          <a:xfrm>
            <a:off x="15609141" y="5682108"/>
            <a:ext cx="2824806" cy="4268251"/>
          </a:xfrm>
          <a:custGeom>
            <a:rect b="b" l="l" r="r" t="t"/>
            <a:pathLst>
              <a:path extrusionOk="0" h="4268251" w="2824806">
                <a:moveTo>
                  <a:pt x="0" y="0"/>
                </a:moveTo>
                <a:lnTo>
                  <a:pt x="2824806" y="0"/>
                </a:lnTo>
                <a:lnTo>
                  <a:pt x="2824806" y="4268250"/>
                </a:lnTo>
                <a:lnTo>
                  <a:pt x="0" y="4268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13"/>
          <p:cNvSpPr txBox="1"/>
          <p:nvPr/>
        </p:nvSpPr>
        <p:spPr>
          <a:xfrm>
            <a:off x="592263" y="3171821"/>
            <a:ext cx="150168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Coba baca dan pahami  halaman 34-37 buku Kuning Philpot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2378772" y="-1849788"/>
            <a:ext cx="12872741" cy="9549233"/>
          </a:xfrm>
          <a:custGeom>
            <a:rect b="b" l="l" r="r" t="t"/>
            <a:pathLst>
              <a:path extrusionOk="0" h="9549233" w="12872741">
                <a:moveTo>
                  <a:pt x="0" y="0"/>
                </a:moveTo>
                <a:lnTo>
                  <a:pt x="12872741" y="0"/>
                </a:lnTo>
                <a:lnTo>
                  <a:pt x="12872741" y="9549234"/>
                </a:lnTo>
                <a:lnTo>
                  <a:pt x="0" y="9549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4"/>
          <p:cNvSpPr/>
          <p:nvPr/>
        </p:nvSpPr>
        <p:spPr>
          <a:xfrm>
            <a:off x="5753791" y="7576182"/>
            <a:ext cx="5724012" cy="8648919"/>
          </a:xfrm>
          <a:custGeom>
            <a:rect b="b" l="l" r="r" t="t"/>
            <a:pathLst>
              <a:path extrusionOk="0" h="8648919" w="5724012">
                <a:moveTo>
                  <a:pt x="0" y="0"/>
                </a:moveTo>
                <a:lnTo>
                  <a:pt x="5724011" y="0"/>
                </a:lnTo>
                <a:lnTo>
                  <a:pt x="5724011" y="8648919"/>
                </a:lnTo>
                <a:lnTo>
                  <a:pt x="0" y="8648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14"/>
          <p:cNvSpPr txBox="1"/>
          <p:nvPr/>
        </p:nvSpPr>
        <p:spPr>
          <a:xfrm>
            <a:off x="4142330" y="-123667"/>
            <a:ext cx="9345625" cy="6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33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Sumber</a:t>
            </a:r>
            <a:endParaRPr/>
          </a:p>
          <a:p>
            <a:pPr indent="-518159" lvl="1" marL="103632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www.kompas.com</a:t>
            </a:r>
            <a:endParaRPr/>
          </a:p>
          <a:p>
            <a:pPr indent="-518159" lvl="1" marL="103632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Philpot, B. 2019.English A: Language and Literature for the IB Diploma Cambridge. Italy: Cambridge University Press.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5714682" y="361959"/>
            <a:ext cx="12891410" cy="9563082"/>
          </a:xfrm>
          <a:custGeom>
            <a:rect b="b" l="l" r="r" t="t"/>
            <a:pathLst>
              <a:path extrusionOk="0" h="9563082" w="12891410">
                <a:moveTo>
                  <a:pt x="0" y="0"/>
                </a:moveTo>
                <a:lnTo>
                  <a:pt x="12891410" y="0"/>
                </a:lnTo>
                <a:lnTo>
                  <a:pt x="12891410" y="9563082"/>
                </a:lnTo>
                <a:lnTo>
                  <a:pt x="0" y="9563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6945689" y="1790812"/>
            <a:ext cx="8656678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1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 Pembelajaran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-284246" y="4646951"/>
            <a:ext cx="9015572" cy="6228941"/>
          </a:xfrm>
          <a:custGeom>
            <a:rect b="b" l="l" r="r" t="t"/>
            <a:pathLst>
              <a:path extrusionOk="0" h="6228941" w="9015572">
                <a:moveTo>
                  <a:pt x="0" y="0"/>
                </a:moveTo>
                <a:lnTo>
                  <a:pt x="9015572" y="0"/>
                </a:lnTo>
                <a:lnTo>
                  <a:pt x="9015572" y="6228941"/>
                </a:lnTo>
                <a:lnTo>
                  <a:pt x="0" y="62289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 txBox="1"/>
          <p:nvPr/>
        </p:nvSpPr>
        <p:spPr>
          <a:xfrm>
            <a:off x="8215473" y="3575133"/>
            <a:ext cx="9465426" cy="4385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13" lvl="1" marL="774628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7"/>
              <a:buFont typeface="Arial"/>
              <a:buChar char="•"/>
            </a:pPr>
            <a:r>
              <a:rPr b="0" i="0" lang="en-US" sz="358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Belajar untuk mengidentifikasi beberapa perangkat retorika yang umum digunakan. </a:t>
            </a:r>
            <a:endParaRPr/>
          </a:p>
          <a:p>
            <a:pPr indent="-387313" lvl="1" marL="774628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7"/>
              <a:buFont typeface="Arial"/>
              <a:buChar char="•"/>
            </a:pPr>
            <a:r>
              <a:rPr b="0" i="0" lang="en-US" sz="358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Mendiskusikan perangkat retorika tersebut untuk membangun makna.</a:t>
            </a:r>
            <a:endParaRPr/>
          </a:p>
          <a:p>
            <a:pPr indent="-387313" lvl="1" marL="774628" marR="0" rtl="0" algn="l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7"/>
              <a:buFont typeface="Arial"/>
              <a:buChar char="•"/>
            </a:pPr>
            <a:r>
              <a:rPr b="0" i="0" lang="en-US" sz="358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Mengembangkan keterampilan untuk menganalisis konteks sehingga membentuk bahasa dan makna pidato.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425049" y="4879916"/>
            <a:ext cx="17108992" cy="6067963"/>
            <a:chOff x="0" y="0"/>
            <a:chExt cx="41785787" cy="14819961"/>
          </a:xfrm>
        </p:grpSpPr>
        <p:sp>
          <p:nvSpPr>
            <p:cNvPr id="104" name="Google Shape;104;p3"/>
            <p:cNvSpPr/>
            <p:nvPr/>
          </p:nvSpPr>
          <p:spPr>
            <a:xfrm>
              <a:off x="31750" y="31750"/>
              <a:ext cx="41722287" cy="14756461"/>
            </a:xfrm>
            <a:custGeom>
              <a:rect b="b" l="l" r="r" t="t"/>
              <a:pathLst>
                <a:path extrusionOk="0" h="14756461" w="41722287">
                  <a:moveTo>
                    <a:pt x="41629580" y="14756461"/>
                  </a:moveTo>
                  <a:lnTo>
                    <a:pt x="92710" y="14756461"/>
                  </a:lnTo>
                  <a:cubicBezTo>
                    <a:pt x="41910" y="14756461"/>
                    <a:pt x="0" y="14714551"/>
                    <a:pt x="0" y="1466375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28309" y="0"/>
                  </a:lnTo>
                  <a:cubicBezTo>
                    <a:pt x="41679109" y="0"/>
                    <a:pt x="41721019" y="41910"/>
                    <a:pt x="41721019" y="92710"/>
                  </a:cubicBezTo>
                  <a:lnTo>
                    <a:pt x="41721019" y="14662480"/>
                  </a:lnTo>
                  <a:cubicBezTo>
                    <a:pt x="41722287" y="14714551"/>
                    <a:pt x="41680380" y="14756461"/>
                    <a:pt x="41629580" y="14756461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0"/>
              <a:ext cx="41785787" cy="14819961"/>
            </a:xfrm>
            <a:custGeom>
              <a:rect b="b" l="l" r="r" t="t"/>
              <a:pathLst>
                <a:path extrusionOk="0" h="14819961" w="41785787">
                  <a:moveTo>
                    <a:pt x="41661330" y="59690"/>
                  </a:moveTo>
                  <a:cubicBezTo>
                    <a:pt x="41696887" y="59690"/>
                    <a:pt x="41726098" y="88900"/>
                    <a:pt x="41726098" y="124460"/>
                  </a:cubicBezTo>
                  <a:lnTo>
                    <a:pt x="41726098" y="14695501"/>
                  </a:lnTo>
                  <a:cubicBezTo>
                    <a:pt x="41726098" y="14731061"/>
                    <a:pt x="41696887" y="14760271"/>
                    <a:pt x="41661330" y="14760271"/>
                  </a:cubicBezTo>
                  <a:lnTo>
                    <a:pt x="124460" y="14760271"/>
                  </a:lnTo>
                  <a:cubicBezTo>
                    <a:pt x="88900" y="14760271"/>
                    <a:pt x="59690" y="14731061"/>
                    <a:pt x="59690" y="1469550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661330" y="59690"/>
                  </a:lnTo>
                  <a:moveTo>
                    <a:pt x="416613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695501"/>
                  </a:lnTo>
                  <a:cubicBezTo>
                    <a:pt x="0" y="14764080"/>
                    <a:pt x="55880" y="14819961"/>
                    <a:pt x="124460" y="14819961"/>
                  </a:cubicBezTo>
                  <a:lnTo>
                    <a:pt x="41661330" y="14819961"/>
                  </a:lnTo>
                  <a:cubicBezTo>
                    <a:pt x="41729909" y="14819961"/>
                    <a:pt x="41785787" y="14764080"/>
                    <a:pt x="41785787" y="14695501"/>
                  </a:cubicBezTo>
                  <a:lnTo>
                    <a:pt x="41785787" y="124460"/>
                  </a:lnTo>
                  <a:cubicBezTo>
                    <a:pt x="41785787" y="55880"/>
                    <a:pt x="41729909" y="0"/>
                    <a:pt x="416613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flipH="1">
            <a:off x="14953674" y="285327"/>
            <a:ext cx="3162229" cy="4858173"/>
          </a:xfrm>
          <a:custGeom>
            <a:rect b="b" l="l" r="r" t="t"/>
            <a:pathLst>
              <a:path extrusionOk="0" h="4858173" w="3162229">
                <a:moveTo>
                  <a:pt x="3162229" y="0"/>
                </a:moveTo>
                <a:lnTo>
                  <a:pt x="0" y="0"/>
                </a:lnTo>
                <a:lnTo>
                  <a:pt x="0" y="4858173"/>
                </a:lnTo>
                <a:lnTo>
                  <a:pt x="3162229" y="4858173"/>
                </a:lnTo>
                <a:lnTo>
                  <a:pt x="316222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13702172" y="2448721"/>
            <a:ext cx="5459145" cy="8248708"/>
          </a:xfrm>
          <a:custGeom>
            <a:rect b="b" l="l" r="r" t="t"/>
            <a:pathLst>
              <a:path extrusionOk="0" h="8248708" w="5459145">
                <a:moveTo>
                  <a:pt x="0" y="0"/>
                </a:moveTo>
                <a:lnTo>
                  <a:pt x="5459146" y="0"/>
                </a:lnTo>
                <a:lnTo>
                  <a:pt x="5459146" y="8248708"/>
                </a:lnTo>
                <a:lnTo>
                  <a:pt x="0" y="8248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 txBox="1"/>
          <p:nvPr/>
        </p:nvSpPr>
        <p:spPr>
          <a:xfrm>
            <a:off x="1028700" y="1139836"/>
            <a:ext cx="9854097" cy="320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20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Jenis-jenis pidato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028700" y="5507854"/>
            <a:ext cx="5096873" cy="557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MENURUT TUJUAN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787701" y="5507854"/>
            <a:ext cx="5095096" cy="1089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2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MENURUT PENYAMPAIAN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1529049" y="5608076"/>
            <a:ext cx="3964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1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MENURUT ACARA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787701" y="6873919"/>
            <a:ext cx="4239714" cy="2076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1. Impromptu speaking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2. Extemporaneous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3. Manuscript speaking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4. Memorized speaking 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028700" y="6873919"/>
            <a:ext cx="4411104" cy="1553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1. Informative/Expository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2. Persuasive Speech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3. Entertainment Speech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0412369" y="6873919"/>
            <a:ext cx="3964435" cy="1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1. Ceremonial Speeches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2. Inspirational Speech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1028700" y="2245011"/>
            <a:ext cx="12673472" cy="6903183"/>
            <a:chOff x="0" y="0"/>
            <a:chExt cx="30481206" cy="16602974"/>
          </a:xfrm>
        </p:grpSpPr>
        <p:sp>
          <p:nvSpPr>
            <p:cNvPr id="120" name="Google Shape;120;p4"/>
            <p:cNvSpPr/>
            <p:nvPr/>
          </p:nvSpPr>
          <p:spPr>
            <a:xfrm>
              <a:off x="31750" y="31750"/>
              <a:ext cx="30417706" cy="16539474"/>
            </a:xfrm>
            <a:custGeom>
              <a:rect b="b" l="l" r="r" t="t"/>
              <a:pathLst>
                <a:path extrusionOk="0" h="16539474" w="30417706">
                  <a:moveTo>
                    <a:pt x="30324996" y="16539474"/>
                  </a:moveTo>
                  <a:lnTo>
                    <a:pt x="92710" y="16539474"/>
                  </a:lnTo>
                  <a:cubicBezTo>
                    <a:pt x="41910" y="16539474"/>
                    <a:pt x="0" y="16497564"/>
                    <a:pt x="0" y="1644676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0323724" y="0"/>
                  </a:lnTo>
                  <a:cubicBezTo>
                    <a:pt x="30374524" y="0"/>
                    <a:pt x="30416435" y="41910"/>
                    <a:pt x="30416435" y="92710"/>
                  </a:cubicBezTo>
                  <a:lnTo>
                    <a:pt x="30416435" y="16445494"/>
                  </a:lnTo>
                  <a:cubicBezTo>
                    <a:pt x="30417706" y="16497564"/>
                    <a:pt x="30375796" y="16539474"/>
                    <a:pt x="30324996" y="16539474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0"/>
              <a:ext cx="30481206" cy="16602974"/>
            </a:xfrm>
            <a:custGeom>
              <a:rect b="b" l="l" r="r" t="t"/>
              <a:pathLst>
                <a:path extrusionOk="0" h="16602974" w="30481206">
                  <a:moveTo>
                    <a:pt x="30356746" y="59690"/>
                  </a:moveTo>
                  <a:cubicBezTo>
                    <a:pt x="30392306" y="59690"/>
                    <a:pt x="30421514" y="88900"/>
                    <a:pt x="30421514" y="124460"/>
                  </a:cubicBezTo>
                  <a:lnTo>
                    <a:pt x="30421514" y="16478514"/>
                  </a:lnTo>
                  <a:cubicBezTo>
                    <a:pt x="30421514" y="16514074"/>
                    <a:pt x="30392306" y="16543285"/>
                    <a:pt x="30356746" y="16543285"/>
                  </a:cubicBezTo>
                  <a:lnTo>
                    <a:pt x="124460" y="16543285"/>
                  </a:lnTo>
                  <a:cubicBezTo>
                    <a:pt x="88900" y="16543285"/>
                    <a:pt x="59690" y="16514074"/>
                    <a:pt x="59690" y="164785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356746" y="59690"/>
                  </a:lnTo>
                  <a:moveTo>
                    <a:pt x="3035674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478514"/>
                  </a:lnTo>
                  <a:cubicBezTo>
                    <a:pt x="0" y="16547094"/>
                    <a:pt x="55880" y="16602974"/>
                    <a:pt x="124460" y="16602974"/>
                  </a:cubicBezTo>
                  <a:lnTo>
                    <a:pt x="30356746" y="16602974"/>
                  </a:lnTo>
                  <a:cubicBezTo>
                    <a:pt x="30425324" y="16602974"/>
                    <a:pt x="30481206" y="16547094"/>
                    <a:pt x="30481206" y="16478514"/>
                  </a:cubicBezTo>
                  <a:lnTo>
                    <a:pt x="30481206" y="124460"/>
                  </a:lnTo>
                  <a:cubicBezTo>
                    <a:pt x="30481206" y="55880"/>
                    <a:pt x="30425324" y="0"/>
                    <a:pt x="303567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4"/>
          <p:cNvSpPr/>
          <p:nvPr/>
        </p:nvSpPr>
        <p:spPr>
          <a:xfrm>
            <a:off x="14571886" y="719594"/>
            <a:ext cx="3830505" cy="4114800"/>
          </a:xfrm>
          <a:custGeom>
            <a:rect b="b" l="l" r="r" t="t"/>
            <a:pathLst>
              <a:path extrusionOk="0" h="4114800" w="3830505">
                <a:moveTo>
                  <a:pt x="0" y="0"/>
                </a:moveTo>
                <a:lnTo>
                  <a:pt x="3830505" y="0"/>
                </a:lnTo>
                <a:lnTo>
                  <a:pt x="3830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1028700" y="830163"/>
            <a:ext cx="12628681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Paralinguistik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13702172" y="2448721"/>
            <a:ext cx="5459145" cy="8248708"/>
          </a:xfrm>
          <a:custGeom>
            <a:rect b="b" l="l" r="r" t="t"/>
            <a:pathLst>
              <a:path extrusionOk="0" h="8248708" w="5459145">
                <a:moveTo>
                  <a:pt x="0" y="0"/>
                </a:moveTo>
                <a:lnTo>
                  <a:pt x="5459146" y="0"/>
                </a:lnTo>
                <a:lnTo>
                  <a:pt x="5459146" y="8248708"/>
                </a:lnTo>
                <a:lnTo>
                  <a:pt x="0" y="8248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4"/>
          <p:cNvSpPr txBox="1"/>
          <p:nvPr/>
        </p:nvSpPr>
        <p:spPr>
          <a:xfrm>
            <a:off x="1322623" y="3209049"/>
            <a:ext cx="11155709" cy="2076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0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Hal yang perlu diperhatikan: dalam menyimak pidato seseorang, penting untuk memperhatikan aspek paralinguistiknya, yaitu berbagai komponen leksikal non-komunikasi seperti ekspresi wajah, nada, intonasi,kecepatan berbicara, dan gerak tubuh.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1028700" y="2245011"/>
            <a:ext cx="17373690" cy="6903183"/>
            <a:chOff x="0" y="0"/>
            <a:chExt cx="41785787" cy="16602974"/>
          </a:xfrm>
        </p:grpSpPr>
        <p:sp>
          <p:nvSpPr>
            <p:cNvPr id="131" name="Google Shape;131;p5"/>
            <p:cNvSpPr/>
            <p:nvPr/>
          </p:nvSpPr>
          <p:spPr>
            <a:xfrm>
              <a:off x="31750" y="31750"/>
              <a:ext cx="41722287" cy="16539474"/>
            </a:xfrm>
            <a:custGeom>
              <a:rect b="b" l="l" r="r" t="t"/>
              <a:pathLst>
                <a:path extrusionOk="0" h="16539474" w="41722287">
                  <a:moveTo>
                    <a:pt x="41629580" y="16539474"/>
                  </a:moveTo>
                  <a:lnTo>
                    <a:pt x="92710" y="16539474"/>
                  </a:lnTo>
                  <a:cubicBezTo>
                    <a:pt x="41910" y="16539474"/>
                    <a:pt x="0" y="16497564"/>
                    <a:pt x="0" y="1644676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28309" y="0"/>
                  </a:lnTo>
                  <a:cubicBezTo>
                    <a:pt x="41679109" y="0"/>
                    <a:pt x="41721019" y="41910"/>
                    <a:pt x="41721019" y="92710"/>
                  </a:cubicBezTo>
                  <a:lnTo>
                    <a:pt x="41721019" y="16445494"/>
                  </a:lnTo>
                  <a:cubicBezTo>
                    <a:pt x="41722287" y="16497564"/>
                    <a:pt x="41680380" y="16539474"/>
                    <a:pt x="41629580" y="16539474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0" y="0"/>
              <a:ext cx="41785787" cy="16602974"/>
            </a:xfrm>
            <a:custGeom>
              <a:rect b="b" l="l" r="r" t="t"/>
              <a:pathLst>
                <a:path extrusionOk="0" h="16602974" w="41785787">
                  <a:moveTo>
                    <a:pt x="41661330" y="59690"/>
                  </a:moveTo>
                  <a:cubicBezTo>
                    <a:pt x="41696887" y="59690"/>
                    <a:pt x="41726098" y="88900"/>
                    <a:pt x="41726098" y="124460"/>
                  </a:cubicBezTo>
                  <a:lnTo>
                    <a:pt x="41726098" y="16478514"/>
                  </a:lnTo>
                  <a:cubicBezTo>
                    <a:pt x="41726098" y="16514074"/>
                    <a:pt x="41696887" y="16543285"/>
                    <a:pt x="41661330" y="16543285"/>
                  </a:cubicBezTo>
                  <a:lnTo>
                    <a:pt x="124460" y="16543285"/>
                  </a:lnTo>
                  <a:cubicBezTo>
                    <a:pt x="88900" y="16543285"/>
                    <a:pt x="59690" y="16514074"/>
                    <a:pt x="59690" y="164785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661330" y="59690"/>
                  </a:lnTo>
                  <a:moveTo>
                    <a:pt x="416613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478514"/>
                  </a:lnTo>
                  <a:cubicBezTo>
                    <a:pt x="0" y="16547094"/>
                    <a:pt x="55880" y="16602974"/>
                    <a:pt x="124460" y="16602974"/>
                  </a:cubicBezTo>
                  <a:lnTo>
                    <a:pt x="41661330" y="16602974"/>
                  </a:lnTo>
                  <a:cubicBezTo>
                    <a:pt x="41729909" y="16602974"/>
                    <a:pt x="41785787" y="16547094"/>
                    <a:pt x="41785787" y="16478514"/>
                  </a:cubicBezTo>
                  <a:lnTo>
                    <a:pt x="41785787" y="124460"/>
                  </a:lnTo>
                  <a:cubicBezTo>
                    <a:pt x="41785787" y="55880"/>
                    <a:pt x="41729909" y="0"/>
                    <a:pt x="416613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12712583" y="419912"/>
            <a:ext cx="5469214" cy="4653804"/>
          </a:xfrm>
          <a:custGeom>
            <a:rect b="b" l="l" r="r" t="t"/>
            <a:pathLst>
              <a:path extrusionOk="0" h="4653804" w="5469214">
                <a:moveTo>
                  <a:pt x="0" y="0"/>
                </a:moveTo>
                <a:lnTo>
                  <a:pt x="5469215" y="0"/>
                </a:lnTo>
                <a:lnTo>
                  <a:pt x="5469215" y="4653804"/>
                </a:lnTo>
                <a:lnTo>
                  <a:pt x="0" y="46538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5"/>
          <p:cNvSpPr/>
          <p:nvPr/>
        </p:nvSpPr>
        <p:spPr>
          <a:xfrm>
            <a:off x="13702172" y="4046276"/>
            <a:ext cx="5459145" cy="6651153"/>
          </a:xfrm>
          <a:custGeom>
            <a:rect b="b" l="l" r="r" t="t"/>
            <a:pathLst>
              <a:path extrusionOk="0" h="6651153" w="5459145">
                <a:moveTo>
                  <a:pt x="0" y="0"/>
                </a:moveTo>
                <a:lnTo>
                  <a:pt x="5459146" y="0"/>
                </a:lnTo>
                <a:lnTo>
                  <a:pt x="5459146" y="6651153"/>
                </a:lnTo>
                <a:lnTo>
                  <a:pt x="0" y="6651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4018"/>
            </a:stretch>
          </a:blipFill>
          <a:ln>
            <a:noFill/>
          </a:ln>
        </p:spPr>
      </p:sp>
      <p:sp>
        <p:nvSpPr>
          <p:cNvPr id="135" name="Google Shape;135;p5"/>
          <p:cNvSpPr txBox="1"/>
          <p:nvPr/>
        </p:nvSpPr>
        <p:spPr>
          <a:xfrm>
            <a:off x="1028700" y="630138"/>
            <a:ext cx="12628681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RETORIKA (RHETORICAL DEVICES)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323165" y="2643157"/>
            <a:ext cx="12378900" cy="6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411" lvl="1" marL="602824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2"/>
              <a:buFont typeface="Arial"/>
              <a:buChar char="•"/>
            </a:pPr>
            <a:r>
              <a:rPr b="0" i="0" lang="en-US" sz="2792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Anafora: pengulangan kata atau frasa di awal kalimat, seperti 'Saya punya mimpi' (Martin Luther King). </a:t>
            </a:r>
            <a:endParaRPr/>
          </a:p>
          <a:p>
            <a:pPr indent="-301411" lvl="1" marL="602824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2"/>
              <a:buFont typeface="Arial"/>
              <a:buChar char="•"/>
            </a:pPr>
            <a:r>
              <a:rPr b="0" i="0" lang="en-US" sz="2792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Diakop: pengulangan sebuah frase, setelah kata atau frase yang mengintervensi seperti 'Gratis akhirnya, bebas akhirnya; terima kasih T uhan Yang Mahakuasa, akhirnya bebas!' (Martin Luther King). </a:t>
            </a:r>
            <a:endParaRPr/>
          </a:p>
          <a:p>
            <a:pPr indent="-301411" lvl="1" marL="602824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2"/>
              <a:buFont typeface="Arial"/>
              <a:buChar char="•"/>
            </a:pPr>
            <a:r>
              <a:rPr b="0" i="0" lang="en-US" sz="2792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Antitesis: </a:t>
            </a:r>
            <a:r>
              <a:rPr lang="en-US" sz="2792">
                <a:latin typeface="Schoolbell"/>
                <a:ea typeface="Schoolbell"/>
                <a:cs typeface="Schoolbell"/>
                <a:sym typeface="Schoolbell"/>
              </a:rPr>
              <a:t>mengkontraskan</a:t>
            </a:r>
            <a:r>
              <a:rPr b="0" i="0" lang="en-US" sz="2792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 dua gagasan yang berlawanan dalam kalimat-kalimat yang berurutan, seperti 'banyak yang dipanggil, tetapi sedikit yang dipilih' (Yesus Kristus).</a:t>
            </a:r>
            <a:endParaRPr/>
          </a:p>
          <a:p>
            <a:pPr indent="-301411" lvl="1" marL="602824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2"/>
              <a:buFont typeface="Arial"/>
              <a:buChar char="•"/>
            </a:pPr>
            <a:r>
              <a:rPr b="0" i="0" lang="en-US" sz="2792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Chiasmus: pembalikan bagian kalimat secara berurutan, seperti 'Fair foul dan foul is fair' (Shakespeare). 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2" u="none" cap="none" strike="noStrike">
              <a:solidFill>
                <a:srgbClr val="000000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1028700" y="2245011"/>
            <a:ext cx="17373690" cy="6903183"/>
            <a:chOff x="0" y="0"/>
            <a:chExt cx="41785787" cy="16602974"/>
          </a:xfrm>
        </p:grpSpPr>
        <p:sp>
          <p:nvSpPr>
            <p:cNvPr id="142" name="Google Shape;142;p6"/>
            <p:cNvSpPr/>
            <p:nvPr/>
          </p:nvSpPr>
          <p:spPr>
            <a:xfrm>
              <a:off x="31750" y="31750"/>
              <a:ext cx="41722287" cy="16539474"/>
            </a:xfrm>
            <a:custGeom>
              <a:rect b="b" l="l" r="r" t="t"/>
              <a:pathLst>
                <a:path extrusionOk="0" h="16539474" w="41722287">
                  <a:moveTo>
                    <a:pt x="41629580" y="16539474"/>
                  </a:moveTo>
                  <a:lnTo>
                    <a:pt x="92710" y="16539474"/>
                  </a:lnTo>
                  <a:cubicBezTo>
                    <a:pt x="41910" y="16539474"/>
                    <a:pt x="0" y="16497564"/>
                    <a:pt x="0" y="1644676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28309" y="0"/>
                  </a:lnTo>
                  <a:cubicBezTo>
                    <a:pt x="41679109" y="0"/>
                    <a:pt x="41721019" y="41910"/>
                    <a:pt x="41721019" y="92710"/>
                  </a:cubicBezTo>
                  <a:lnTo>
                    <a:pt x="41721019" y="16445494"/>
                  </a:lnTo>
                  <a:cubicBezTo>
                    <a:pt x="41722287" y="16497564"/>
                    <a:pt x="41680380" y="16539474"/>
                    <a:pt x="41629580" y="16539474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0" y="0"/>
              <a:ext cx="41785787" cy="16602974"/>
            </a:xfrm>
            <a:custGeom>
              <a:rect b="b" l="l" r="r" t="t"/>
              <a:pathLst>
                <a:path extrusionOk="0" h="16602974" w="41785787">
                  <a:moveTo>
                    <a:pt x="41661330" y="59690"/>
                  </a:moveTo>
                  <a:cubicBezTo>
                    <a:pt x="41696887" y="59690"/>
                    <a:pt x="41726098" y="88900"/>
                    <a:pt x="41726098" y="124460"/>
                  </a:cubicBezTo>
                  <a:lnTo>
                    <a:pt x="41726098" y="16478514"/>
                  </a:lnTo>
                  <a:cubicBezTo>
                    <a:pt x="41726098" y="16514074"/>
                    <a:pt x="41696887" y="16543285"/>
                    <a:pt x="41661330" y="16543285"/>
                  </a:cubicBezTo>
                  <a:lnTo>
                    <a:pt x="124460" y="16543285"/>
                  </a:lnTo>
                  <a:cubicBezTo>
                    <a:pt x="88900" y="16543285"/>
                    <a:pt x="59690" y="16514074"/>
                    <a:pt x="59690" y="164785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661330" y="59690"/>
                  </a:lnTo>
                  <a:moveTo>
                    <a:pt x="416613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478514"/>
                  </a:lnTo>
                  <a:cubicBezTo>
                    <a:pt x="0" y="16547094"/>
                    <a:pt x="55880" y="16602974"/>
                    <a:pt x="124460" y="16602974"/>
                  </a:cubicBezTo>
                  <a:lnTo>
                    <a:pt x="41661330" y="16602974"/>
                  </a:lnTo>
                  <a:cubicBezTo>
                    <a:pt x="41729909" y="16602974"/>
                    <a:pt x="41785787" y="16547094"/>
                    <a:pt x="41785787" y="16478514"/>
                  </a:cubicBezTo>
                  <a:lnTo>
                    <a:pt x="41785787" y="124460"/>
                  </a:lnTo>
                  <a:cubicBezTo>
                    <a:pt x="41785787" y="55880"/>
                    <a:pt x="41729909" y="0"/>
                    <a:pt x="416613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6"/>
          <p:cNvSpPr/>
          <p:nvPr/>
        </p:nvSpPr>
        <p:spPr>
          <a:xfrm>
            <a:off x="14390702" y="666513"/>
            <a:ext cx="4567261" cy="4249871"/>
          </a:xfrm>
          <a:custGeom>
            <a:rect b="b" l="l" r="r" t="t"/>
            <a:pathLst>
              <a:path extrusionOk="0" h="4249871" w="4567261">
                <a:moveTo>
                  <a:pt x="0" y="0"/>
                </a:moveTo>
                <a:lnTo>
                  <a:pt x="4567261" y="0"/>
                </a:lnTo>
                <a:lnTo>
                  <a:pt x="4567261" y="4249871"/>
                </a:lnTo>
                <a:lnTo>
                  <a:pt x="0" y="42498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8339" r="0" t="0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13702172" y="4046276"/>
            <a:ext cx="5459145" cy="6651153"/>
          </a:xfrm>
          <a:custGeom>
            <a:rect b="b" l="l" r="r" t="t"/>
            <a:pathLst>
              <a:path extrusionOk="0" h="6651153" w="5459145">
                <a:moveTo>
                  <a:pt x="0" y="0"/>
                </a:moveTo>
                <a:lnTo>
                  <a:pt x="5459146" y="0"/>
                </a:lnTo>
                <a:lnTo>
                  <a:pt x="5459146" y="6651153"/>
                </a:lnTo>
                <a:lnTo>
                  <a:pt x="0" y="6651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4018"/>
            </a:stretch>
          </a:blipFill>
          <a:ln>
            <a:noFill/>
          </a:ln>
        </p:spPr>
      </p:sp>
      <p:sp>
        <p:nvSpPr>
          <p:cNvPr id="146" name="Google Shape;146;p6"/>
          <p:cNvSpPr txBox="1"/>
          <p:nvPr/>
        </p:nvSpPr>
        <p:spPr>
          <a:xfrm>
            <a:off x="1028700" y="1015901"/>
            <a:ext cx="1383334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RETORIKA (RHETORICAL DEVICES)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205395" y="2715248"/>
            <a:ext cx="11295000" cy="6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7667" lvl="1" marL="713433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4"/>
              <a:buFont typeface="Arial"/>
              <a:buChar char="•"/>
            </a:pPr>
            <a:r>
              <a:rPr b="0" i="0" lang="en-US" sz="3004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Anadiplosis: pengulangan kata terakhir dari suatu kalimat sebagai kata pertama dari kalimat berikutnya, seperti They call for you: jenderal yang menjadi budak; budak yang menjadi gladiator; gladiator yang menentang Kaisar (Gladiator).</a:t>
            </a:r>
            <a:endParaRPr sz="1100"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4" u="none" cap="none" strike="noStrike">
              <a:solidFill>
                <a:srgbClr val="000000"/>
              </a:solidFill>
              <a:latin typeface="Schoolbell"/>
              <a:ea typeface="Schoolbell"/>
              <a:cs typeface="Schoolbell"/>
              <a:sym typeface="Schoolbell"/>
            </a:endParaRPr>
          </a:p>
          <a:p>
            <a:pPr indent="-337667" lvl="1" marL="713433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4"/>
              <a:buFont typeface="Arial"/>
              <a:buChar char="•"/>
            </a:pPr>
            <a:r>
              <a:rPr b="0" i="0" lang="en-US" sz="3004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Amplifikasi: pengulangan kata atau frasa dengan penambahan lebih detail, untuk menekankan sesuatu. Sebagai contoh: 'Amerika telah memberikan cek yang buruk kepada orang Negro, cek yang telah dikembalikan dengan tanda "dana tidak mencukupi" (Martin Luther King).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7"/>
          <p:cNvGrpSpPr/>
          <p:nvPr/>
        </p:nvGrpSpPr>
        <p:grpSpPr>
          <a:xfrm>
            <a:off x="914309" y="2721945"/>
            <a:ext cx="17373690" cy="6536355"/>
            <a:chOff x="0" y="0"/>
            <a:chExt cx="41785787" cy="15720710"/>
          </a:xfrm>
        </p:grpSpPr>
        <p:sp>
          <p:nvSpPr>
            <p:cNvPr id="153" name="Google Shape;153;p7"/>
            <p:cNvSpPr/>
            <p:nvPr/>
          </p:nvSpPr>
          <p:spPr>
            <a:xfrm>
              <a:off x="31750" y="31750"/>
              <a:ext cx="41722287" cy="15657210"/>
            </a:xfrm>
            <a:custGeom>
              <a:rect b="b" l="l" r="r" t="t"/>
              <a:pathLst>
                <a:path extrusionOk="0" h="15657210" w="41722287">
                  <a:moveTo>
                    <a:pt x="41629580" y="15657210"/>
                  </a:moveTo>
                  <a:lnTo>
                    <a:pt x="92710" y="15657210"/>
                  </a:lnTo>
                  <a:cubicBezTo>
                    <a:pt x="41910" y="15657210"/>
                    <a:pt x="0" y="15615300"/>
                    <a:pt x="0" y="1556450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28309" y="0"/>
                  </a:lnTo>
                  <a:cubicBezTo>
                    <a:pt x="41679109" y="0"/>
                    <a:pt x="41721019" y="41910"/>
                    <a:pt x="41721019" y="92710"/>
                  </a:cubicBezTo>
                  <a:lnTo>
                    <a:pt x="41721019" y="15563230"/>
                  </a:lnTo>
                  <a:cubicBezTo>
                    <a:pt x="41722287" y="15615300"/>
                    <a:pt x="41680380" y="15657210"/>
                    <a:pt x="41629580" y="15657210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0" y="0"/>
              <a:ext cx="41785787" cy="15720710"/>
            </a:xfrm>
            <a:custGeom>
              <a:rect b="b" l="l" r="r" t="t"/>
              <a:pathLst>
                <a:path extrusionOk="0" h="15720710" w="41785787">
                  <a:moveTo>
                    <a:pt x="41661330" y="59690"/>
                  </a:moveTo>
                  <a:cubicBezTo>
                    <a:pt x="41696887" y="59690"/>
                    <a:pt x="41726098" y="88900"/>
                    <a:pt x="41726098" y="124460"/>
                  </a:cubicBezTo>
                  <a:lnTo>
                    <a:pt x="41726098" y="15596250"/>
                  </a:lnTo>
                  <a:cubicBezTo>
                    <a:pt x="41726098" y="15631810"/>
                    <a:pt x="41696887" y="15661019"/>
                    <a:pt x="41661330" y="15661019"/>
                  </a:cubicBezTo>
                  <a:lnTo>
                    <a:pt x="124460" y="15661019"/>
                  </a:lnTo>
                  <a:cubicBezTo>
                    <a:pt x="88900" y="15661019"/>
                    <a:pt x="59690" y="15631810"/>
                    <a:pt x="59690" y="155962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661330" y="59690"/>
                  </a:lnTo>
                  <a:moveTo>
                    <a:pt x="416613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5596250"/>
                  </a:lnTo>
                  <a:cubicBezTo>
                    <a:pt x="0" y="15664830"/>
                    <a:pt x="55880" y="15720710"/>
                    <a:pt x="124460" y="15720710"/>
                  </a:cubicBezTo>
                  <a:lnTo>
                    <a:pt x="41661330" y="15720710"/>
                  </a:lnTo>
                  <a:cubicBezTo>
                    <a:pt x="41729909" y="15720710"/>
                    <a:pt x="41785787" y="15664830"/>
                    <a:pt x="41785787" y="15596250"/>
                  </a:cubicBezTo>
                  <a:lnTo>
                    <a:pt x="41785787" y="124460"/>
                  </a:lnTo>
                  <a:cubicBezTo>
                    <a:pt x="41785787" y="55880"/>
                    <a:pt x="41729909" y="0"/>
                    <a:pt x="416613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7"/>
          <p:cNvSpPr/>
          <p:nvPr/>
        </p:nvSpPr>
        <p:spPr>
          <a:xfrm>
            <a:off x="14672111" y="500814"/>
            <a:ext cx="3267578" cy="10697429"/>
          </a:xfrm>
          <a:custGeom>
            <a:rect b="b" l="l" r="r" t="t"/>
            <a:pathLst>
              <a:path extrusionOk="0" h="10697429" w="3267578">
                <a:moveTo>
                  <a:pt x="0" y="0"/>
                </a:moveTo>
                <a:lnTo>
                  <a:pt x="3267578" y="0"/>
                </a:lnTo>
                <a:lnTo>
                  <a:pt x="3267578" y="10697429"/>
                </a:lnTo>
                <a:lnTo>
                  <a:pt x="0" y="10697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7"/>
          <p:cNvSpPr txBox="1"/>
          <p:nvPr/>
        </p:nvSpPr>
        <p:spPr>
          <a:xfrm>
            <a:off x="1570651" y="595314"/>
            <a:ext cx="116271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1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RETORIKA (RHETORICAL DEVICES)</a:t>
            </a:r>
            <a:endParaRPr sz="600"/>
          </a:p>
        </p:txBody>
      </p:sp>
      <p:sp>
        <p:nvSpPr>
          <p:cNvPr id="157" name="Google Shape;157;p7"/>
          <p:cNvSpPr/>
          <p:nvPr/>
        </p:nvSpPr>
        <p:spPr>
          <a:xfrm>
            <a:off x="13702172" y="4046276"/>
            <a:ext cx="5459145" cy="6651153"/>
          </a:xfrm>
          <a:custGeom>
            <a:rect b="b" l="l" r="r" t="t"/>
            <a:pathLst>
              <a:path extrusionOk="0" h="6651153" w="5459145">
                <a:moveTo>
                  <a:pt x="0" y="0"/>
                </a:moveTo>
                <a:lnTo>
                  <a:pt x="5459146" y="0"/>
                </a:lnTo>
                <a:lnTo>
                  <a:pt x="5459146" y="6651153"/>
                </a:lnTo>
                <a:lnTo>
                  <a:pt x="0" y="6651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4018"/>
            </a:stretch>
          </a:blipFill>
          <a:ln>
            <a:noFill/>
          </a:ln>
        </p:spPr>
      </p:sp>
      <p:sp>
        <p:nvSpPr>
          <p:cNvPr id="158" name="Google Shape;158;p7"/>
          <p:cNvSpPr txBox="1"/>
          <p:nvPr/>
        </p:nvSpPr>
        <p:spPr>
          <a:xfrm>
            <a:off x="1570651" y="2842533"/>
            <a:ext cx="11996400" cy="5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603" lvl="1" marL="813406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6"/>
              <a:buFont typeface="Arial"/>
              <a:buChar char="•"/>
            </a:pPr>
            <a:r>
              <a:rPr b="0" i="0" lang="en-US" sz="316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Met</a:t>
            </a:r>
            <a:r>
              <a:rPr b="0" i="0" lang="en-US" sz="306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afora: perbandingan dua hal dengan membicarakan yang satu dengan yang lain , seperti 'The mother of all battles' (Saddam Hussein).</a:t>
            </a:r>
            <a:endParaRPr sz="700"/>
          </a:p>
          <a:p>
            <a:pPr indent="-362253" lvl="1" marL="813406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Char char="•"/>
            </a:pPr>
            <a:r>
              <a:rPr b="0" i="0" lang="en-US" sz="306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Aliterasi: pengulangan bunyi atau huruf yang sama di awal beberapa kata secara berurutan, seperti 'Mari kita pergi memimpin negeri yang kita cintai ' (John F. Kennedy).</a:t>
            </a:r>
            <a:endParaRPr sz="700"/>
          </a:p>
          <a:p>
            <a:pPr indent="-362253" lvl="1" marL="813406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Char char="•"/>
            </a:pPr>
            <a:r>
              <a:rPr b="0" i="0" lang="en-US" sz="3067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Tricolon: daftar tiga, atau kalimat dengan tiga bagian atau klausa, seperti 'veni, vidi, vici' atau 'saya datang, saya melihat,saya menaklukkan' (Julius Caesar).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5714682" y="361959"/>
            <a:ext cx="12891410" cy="9563082"/>
          </a:xfrm>
          <a:custGeom>
            <a:rect b="b" l="l" r="r" t="t"/>
            <a:pathLst>
              <a:path extrusionOk="0" h="9563082" w="12891410">
                <a:moveTo>
                  <a:pt x="0" y="0"/>
                </a:moveTo>
                <a:lnTo>
                  <a:pt x="12891410" y="0"/>
                </a:lnTo>
                <a:lnTo>
                  <a:pt x="12891410" y="9563082"/>
                </a:lnTo>
                <a:lnTo>
                  <a:pt x="0" y="9563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8"/>
          <p:cNvSpPr/>
          <p:nvPr/>
        </p:nvSpPr>
        <p:spPr>
          <a:xfrm>
            <a:off x="257529" y="4826333"/>
            <a:ext cx="8375998" cy="5695678"/>
          </a:xfrm>
          <a:custGeom>
            <a:rect b="b" l="l" r="r" t="t"/>
            <a:pathLst>
              <a:path extrusionOk="0" h="5695678" w="8375998">
                <a:moveTo>
                  <a:pt x="0" y="0"/>
                </a:moveTo>
                <a:lnTo>
                  <a:pt x="8375998" y="0"/>
                </a:lnTo>
                <a:lnTo>
                  <a:pt x="8375998" y="5695679"/>
                </a:lnTo>
                <a:lnTo>
                  <a:pt x="0" y="56956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8"/>
          <p:cNvSpPr txBox="1"/>
          <p:nvPr/>
        </p:nvSpPr>
        <p:spPr>
          <a:xfrm>
            <a:off x="8036527" y="1748526"/>
            <a:ext cx="8505390" cy="259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5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 Retorika Aristoteles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8278960" y="4698444"/>
            <a:ext cx="6694037" cy="2697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05157" lvl="1" marL="1210313" marR="0" rtl="0" algn="l">
              <a:lnSpc>
                <a:spcPct val="93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5"/>
              <a:buFont typeface="Arial"/>
              <a:buChar char="•"/>
            </a:pPr>
            <a:r>
              <a:rPr b="0" i="0" lang="en-US" sz="5605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 Ethos</a:t>
            </a:r>
            <a:endParaRPr/>
          </a:p>
          <a:p>
            <a:pPr indent="-605157" lvl="1" marL="1210313" marR="0" rtl="0" algn="l">
              <a:lnSpc>
                <a:spcPct val="93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5"/>
              <a:buFont typeface="Arial"/>
              <a:buChar char="•"/>
            </a:pPr>
            <a:r>
              <a:rPr b="0" i="0" lang="en-US" sz="5605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 Pathos</a:t>
            </a:r>
            <a:endParaRPr/>
          </a:p>
          <a:p>
            <a:pPr indent="-605157" lvl="1" marL="1210313" marR="0" rtl="0" algn="l">
              <a:lnSpc>
                <a:spcPct val="93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5"/>
              <a:buFont typeface="Arial"/>
              <a:buChar char="•"/>
            </a:pPr>
            <a:r>
              <a:rPr b="0" i="0" lang="en-US" sz="5605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 Logos</a:t>
            </a:r>
            <a:endParaRPr/>
          </a:p>
          <a:p>
            <a:pPr indent="0" lvl="0" marL="0" marR="0" rtl="0" algn="l">
              <a:lnSpc>
                <a:spcPct val="93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605" u="none" cap="none" strike="noStrike">
              <a:solidFill>
                <a:srgbClr val="000000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359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9"/>
          <p:cNvGrpSpPr/>
          <p:nvPr/>
        </p:nvGrpSpPr>
        <p:grpSpPr>
          <a:xfrm>
            <a:off x="-294977" y="1028700"/>
            <a:ext cx="12151889" cy="5676892"/>
            <a:chOff x="0" y="0"/>
            <a:chExt cx="29226737" cy="13653599"/>
          </a:xfrm>
        </p:grpSpPr>
        <p:sp>
          <p:nvSpPr>
            <p:cNvPr id="172" name="Google Shape;172;p9"/>
            <p:cNvSpPr/>
            <p:nvPr/>
          </p:nvSpPr>
          <p:spPr>
            <a:xfrm>
              <a:off x="31750" y="31750"/>
              <a:ext cx="29163237" cy="13590099"/>
            </a:xfrm>
            <a:custGeom>
              <a:rect b="b" l="l" r="r" t="t"/>
              <a:pathLst>
                <a:path extrusionOk="0" h="13590099" w="29163237">
                  <a:moveTo>
                    <a:pt x="29070526" y="13590099"/>
                  </a:moveTo>
                  <a:lnTo>
                    <a:pt x="92710" y="13590099"/>
                  </a:lnTo>
                  <a:cubicBezTo>
                    <a:pt x="41910" y="13590099"/>
                    <a:pt x="0" y="13548190"/>
                    <a:pt x="0" y="134973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069255" y="0"/>
                  </a:lnTo>
                  <a:cubicBezTo>
                    <a:pt x="29120055" y="0"/>
                    <a:pt x="29161966" y="41910"/>
                    <a:pt x="29161966" y="92710"/>
                  </a:cubicBezTo>
                  <a:lnTo>
                    <a:pt x="29161966" y="13496119"/>
                  </a:lnTo>
                  <a:cubicBezTo>
                    <a:pt x="29163237" y="13548190"/>
                    <a:pt x="29121326" y="13590099"/>
                    <a:pt x="29070526" y="13590099"/>
                  </a:cubicBezTo>
                  <a:close/>
                </a:path>
              </a:pathLst>
            </a:custGeom>
            <a:solidFill>
              <a:srgbClr val="7DB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0" y="0"/>
              <a:ext cx="29226737" cy="13653599"/>
            </a:xfrm>
            <a:custGeom>
              <a:rect b="b" l="l" r="r" t="t"/>
              <a:pathLst>
                <a:path extrusionOk="0" h="13653599" w="29226737">
                  <a:moveTo>
                    <a:pt x="29102276" y="59690"/>
                  </a:moveTo>
                  <a:cubicBezTo>
                    <a:pt x="29137837" y="59690"/>
                    <a:pt x="29167044" y="88900"/>
                    <a:pt x="29167044" y="124460"/>
                  </a:cubicBezTo>
                  <a:lnTo>
                    <a:pt x="29167044" y="13529140"/>
                  </a:lnTo>
                  <a:cubicBezTo>
                    <a:pt x="29167044" y="13564699"/>
                    <a:pt x="29137837" y="13593910"/>
                    <a:pt x="29102276" y="13593910"/>
                  </a:cubicBezTo>
                  <a:lnTo>
                    <a:pt x="124460" y="13593910"/>
                  </a:lnTo>
                  <a:cubicBezTo>
                    <a:pt x="88900" y="13593910"/>
                    <a:pt x="59690" y="13564699"/>
                    <a:pt x="59690" y="135291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102276" y="59690"/>
                  </a:lnTo>
                  <a:moveTo>
                    <a:pt x="291022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529140"/>
                  </a:lnTo>
                  <a:cubicBezTo>
                    <a:pt x="0" y="13597719"/>
                    <a:pt x="55880" y="13653599"/>
                    <a:pt x="124460" y="13653599"/>
                  </a:cubicBezTo>
                  <a:lnTo>
                    <a:pt x="29102276" y="13653599"/>
                  </a:lnTo>
                  <a:cubicBezTo>
                    <a:pt x="29170855" y="13653599"/>
                    <a:pt x="29226737" y="13597719"/>
                    <a:pt x="29226737" y="13529140"/>
                  </a:cubicBezTo>
                  <a:lnTo>
                    <a:pt x="29226737" y="124460"/>
                  </a:lnTo>
                  <a:cubicBezTo>
                    <a:pt x="29226737" y="55880"/>
                    <a:pt x="29170855" y="0"/>
                    <a:pt x="29102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9"/>
          <p:cNvGrpSpPr/>
          <p:nvPr/>
        </p:nvGrpSpPr>
        <p:grpSpPr>
          <a:xfrm>
            <a:off x="10500861" y="4378452"/>
            <a:ext cx="7490670" cy="5276914"/>
            <a:chOff x="0" y="0"/>
            <a:chExt cx="9987560" cy="7035885"/>
          </a:xfrm>
        </p:grpSpPr>
        <p:sp>
          <p:nvSpPr>
            <p:cNvPr id="175" name="Google Shape;175;p9"/>
            <p:cNvSpPr/>
            <p:nvPr/>
          </p:nvSpPr>
          <p:spPr>
            <a:xfrm>
              <a:off x="5484593" y="0"/>
              <a:ext cx="4502967" cy="7035885"/>
            </a:xfrm>
            <a:custGeom>
              <a:rect b="b" l="l" r="r" t="t"/>
              <a:pathLst>
                <a:path extrusionOk="0" h="7035885" w="4502967">
                  <a:moveTo>
                    <a:pt x="0" y="0"/>
                  </a:moveTo>
                  <a:lnTo>
                    <a:pt x="4502967" y="0"/>
                  </a:lnTo>
                  <a:lnTo>
                    <a:pt x="4502967" y="7035885"/>
                  </a:lnTo>
                  <a:lnTo>
                    <a:pt x="0" y="70358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6" name="Google Shape;176;p9"/>
            <p:cNvSpPr/>
            <p:nvPr/>
          </p:nvSpPr>
          <p:spPr>
            <a:xfrm flipH="1">
              <a:off x="0" y="0"/>
              <a:ext cx="4502967" cy="7035885"/>
            </a:xfrm>
            <a:custGeom>
              <a:rect b="b" l="l" r="r" t="t"/>
              <a:pathLst>
                <a:path extrusionOk="0" h="7035885" w="4502967">
                  <a:moveTo>
                    <a:pt x="4502967" y="0"/>
                  </a:moveTo>
                  <a:lnTo>
                    <a:pt x="0" y="0"/>
                  </a:lnTo>
                  <a:lnTo>
                    <a:pt x="0" y="7035885"/>
                  </a:lnTo>
                  <a:lnTo>
                    <a:pt x="4502967" y="7035885"/>
                  </a:lnTo>
                  <a:lnTo>
                    <a:pt x="4502967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77" name="Google Shape;177;p9"/>
          <p:cNvSpPr txBox="1"/>
          <p:nvPr/>
        </p:nvSpPr>
        <p:spPr>
          <a:xfrm>
            <a:off x="1028700" y="1437274"/>
            <a:ext cx="10299678" cy="2119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1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Ethos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1061073" y="3777375"/>
            <a:ext cx="9439788" cy="20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86" u="none" cap="none" strike="noStrike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bagaimana pembicara membangun kredibilitas dan kepercayaan. </a:t>
            </a:r>
            <a:endParaRPr/>
          </a:p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6" u="none" cap="none" strike="noStrike">
              <a:solidFill>
                <a:srgbClr val="000000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