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iWSviyo45UwvgTwTQWCkRP089l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32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Relationship Id="rId7" Type="http://schemas.openxmlformats.org/officeDocument/2006/relationships/image" Target="../media/image36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5.png"/><Relationship Id="rId7" Type="http://schemas.openxmlformats.org/officeDocument/2006/relationships/image" Target="../media/image23.png"/><Relationship Id="rId8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4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33.png"/><Relationship Id="rId7" Type="http://schemas.openxmlformats.org/officeDocument/2006/relationships/image" Target="../media/image37.png"/><Relationship Id="rId8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D98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1143000" y="0"/>
            <a:ext cx="20574000" cy="10287000"/>
            <a:chOff x="0" y="0"/>
            <a:chExt cx="27432000" cy="1371600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" name="Google Shape;86;p1"/>
            <p:cNvSpPr/>
            <p:nvPr/>
          </p:nvSpPr>
          <p:spPr>
            <a:xfrm>
              <a:off x="137160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87" name="Google Shape;87;p1"/>
          <p:cNvGrpSpPr/>
          <p:nvPr/>
        </p:nvGrpSpPr>
        <p:grpSpPr>
          <a:xfrm>
            <a:off x="1816535" y="1028700"/>
            <a:ext cx="14654931" cy="9002511"/>
            <a:chOff x="0" y="0"/>
            <a:chExt cx="19539907" cy="12003349"/>
          </a:xfrm>
        </p:grpSpPr>
        <p:sp>
          <p:nvSpPr>
            <p:cNvPr id="88" name="Google Shape;88;p1"/>
            <p:cNvSpPr/>
            <p:nvPr/>
          </p:nvSpPr>
          <p:spPr>
            <a:xfrm>
              <a:off x="0" y="8184649"/>
              <a:ext cx="19335192" cy="3818700"/>
            </a:xfrm>
            <a:custGeom>
              <a:rect b="b" l="l" r="r" t="t"/>
              <a:pathLst>
                <a:path extrusionOk="0" h="3818700" w="19335192">
                  <a:moveTo>
                    <a:pt x="0" y="0"/>
                  </a:moveTo>
                  <a:lnTo>
                    <a:pt x="19335192" y="0"/>
                  </a:lnTo>
                  <a:lnTo>
                    <a:pt x="19335192" y="3818701"/>
                  </a:lnTo>
                  <a:lnTo>
                    <a:pt x="0" y="381870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9" name="Google Shape;89;p1"/>
            <p:cNvSpPr/>
            <p:nvPr/>
          </p:nvSpPr>
          <p:spPr>
            <a:xfrm>
              <a:off x="0" y="0"/>
              <a:ext cx="19539907" cy="10972800"/>
            </a:xfrm>
            <a:custGeom>
              <a:rect b="b" l="l" r="r" t="t"/>
              <a:pathLst>
                <a:path extrusionOk="0" h="10972800" w="19539907">
                  <a:moveTo>
                    <a:pt x="0" y="0"/>
                  </a:moveTo>
                  <a:lnTo>
                    <a:pt x="19539907" y="0"/>
                  </a:lnTo>
                  <a:lnTo>
                    <a:pt x="19539907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90" name="Google Shape;90;p1"/>
          <p:cNvSpPr/>
          <p:nvPr/>
        </p:nvSpPr>
        <p:spPr>
          <a:xfrm>
            <a:off x="7055990" y="372253"/>
            <a:ext cx="3924413" cy="1312895"/>
          </a:xfrm>
          <a:custGeom>
            <a:rect b="b" l="l" r="r" t="t"/>
            <a:pathLst>
              <a:path extrusionOk="0" h="1312895" w="3924413">
                <a:moveTo>
                  <a:pt x="0" y="0"/>
                </a:moveTo>
                <a:lnTo>
                  <a:pt x="3924413" y="0"/>
                </a:lnTo>
                <a:lnTo>
                  <a:pt x="3924413" y="1312894"/>
                </a:lnTo>
                <a:lnTo>
                  <a:pt x="0" y="1312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468386">
            <a:off x="15063370" y="1826990"/>
            <a:ext cx="2259909" cy="2511010"/>
          </a:xfrm>
          <a:custGeom>
            <a:rect b="b" l="l" r="r" t="t"/>
            <a:pathLst>
              <a:path extrusionOk="0" h="2511010" w="2259909">
                <a:moveTo>
                  <a:pt x="0" y="0"/>
                </a:moveTo>
                <a:lnTo>
                  <a:pt x="2259909" y="0"/>
                </a:lnTo>
                <a:lnTo>
                  <a:pt x="2259909" y="2511011"/>
                </a:lnTo>
                <a:lnTo>
                  <a:pt x="0" y="25110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 rot="-809087">
            <a:off x="431600" y="5821559"/>
            <a:ext cx="3493839" cy="4114800"/>
          </a:xfrm>
          <a:custGeom>
            <a:rect b="b" l="l" r="r" t="t"/>
            <a:pathLst>
              <a:path extrusionOk="0" h="4114800" w="3493839">
                <a:moveTo>
                  <a:pt x="0" y="0"/>
                </a:moveTo>
                <a:lnTo>
                  <a:pt x="3493839" y="0"/>
                </a:lnTo>
                <a:lnTo>
                  <a:pt x="34938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 txBox="1"/>
          <p:nvPr/>
        </p:nvSpPr>
        <p:spPr>
          <a:xfrm>
            <a:off x="3708036" y="2364063"/>
            <a:ext cx="106203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7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Tulisan Berbasis Opini</a:t>
            </a:r>
            <a:endParaRPr sz="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A1B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-1143000" y="0"/>
            <a:ext cx="20574000" cy="10287000"/>
            <a:chOff x="0" y="0"/>
            <a:chExt cx="27432000" cy="13716000"/>
          </a:xfrm>
        </p:grpSpPr>
        <p:sp>
          <p:nvSpPr>
            <p:cNvPr id="99" name="Google Shape;99;p2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0" name="Google Shape;100;p2"/>
            <p:cNvSpPr/>
            <p:nvPr/>
          </p:nvSpPr>
          <p:spPr>
            <a:xfrm>
              <a:off x="137160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01" name="Google Shape;101;p2"/>
          <p:cNvGrpSpPr/>
          <p:nvPr/>
        </p:nvGrpSpPr>
        <p:grpSpPr>
          <a:xfrm>
            <a:off x="1816535" y="1732441"/>
            <a:ext cx="14654931" cy="9002511"/>
            <a:chOff x="0" y="0"/>
            <a:chExt cx="19539907" cy="12003349"/>
          </a:xfrm>
        </p:grpSpPr>
        <p:sp>
          <p:nvSpPr>
            <p:cNvPr id="102" name="Google Shape;102;p2"/>
            <p:cNvSpPr/>
            <p:nvPr/>
          </p:nvSpPr>
          <p:spPr>
            <a:xfrm>
              <a:off x="0" y="8184649"/>
              <a:ext cx="19335192" cy="3818700"/>
            </a:xfrm>
            <a:custGeom>
              <a:rect b="b" l="l" r="r" t="t"/>
              <a:pathLst>
                <a:path extrusionOk="0" h="3818700" w="19335192">
                  <a:moveTo>
                    <a:pt x="0" y="0"/>
                  </a:moveTo>
                  <a:lnTo>
                    <a:pt x="19335192" y="0"/>
                  </a:lnTo>
                  <a:lnTo>
                    <a:pt x="19335192" y="3818701"/>
                  </a:lnTo>
                  <a:lnTo>
                    <a:pt x="0" y="381870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0" y="0"/>
              <a:ext cx="19539907" cy="10972800"/>
            </a:xfrm>
            <a:custGeom>
              <a:rect b="b" l="l" r="r" t="t"/>
              <a:pathLst>
                <a:path extrusionOk="0" h="10972800" w="19539907">
                  <a:moveTo>
                    <a:pt x="0" y="0"/>
                  </a:moveTo>
                  <a:lnTo>
                    <a:pt x="19539907" y="0"/>
                  </a:lnTo>
                  <a:lnTo>
                    <a:pt x="19539907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04" name="Google Shape;104;p2"/>
          <p:cNvSpPr/>
          <p:nvPr/>
        </p:nvSpPr>
        <p:spPr>
          <a:xfrm>
            <a:off x="1028700" y="2169036"/>
            <a:ext cx="2317478" cy="2400401"/>
          </a:xfrm>
          <a:custGeom>
            <a:rect b="b" l="l" r="r" t="t"/>
            <a:pathLst>
              <a:path extrusionOk="0" h="2400401" w="2317478">
                <a:moveTo>
                  <a:pt x="0" y="0"/>
                </a:moveTo>
                <a:lnTo>
                  <a:pt x="2317478" y="0"/>
                </a:lnTo>
                <a:lnTo>
                  <a:pt x="2317478" y="2400401"/>
                </a:lnTo>
                <a:lnTo>
                  <a:pt x="0" y="24004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>
            <a:off x="7648878" y="672263"/>
            <a:ext cx="2990244" cy="1060177"/>
          </a:xfrm>
          <a:custGeom>
            <a:rect b="b" l="l" r="r" t="t"/>
            <a:pathLst>
              <a:path extrusionOk="0" h="1060177" w="2990244">
                <a:moveTo>
                  <a:pt x="0" y="0"/>
                </a:moveTo>
                <a:lnTo>
                  <a:pt x="2990244" y="0"/>
                </a:lnTo>
                <a:lnTo>
                  <a:pt x="2990244" y="1060178"/>
                </a:lnTo>
                <a:lnTo>
                  <a:pt x="0" y="10601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/>
          <p:nvPr/>
        </p:nvSpPr>
        <p:spPr>
          <a:xfrm>
            <a:off x="13965338" y="5810944"/>
            <a:ext cx="3576135" cy="4114800"/>
          </a:xfrm>
          <a:custGeom>
            <a:rect b="b" l="l" r="r" t="t"/>
            <a:pathLst>
              <a:path extrusionOk="0" h="4114800" w="3576135">
                <a:moveTo>
                  <a:pt x="0" y="0"/>
                </a:moveTo>
                <a:lnTo>
                  <a:pt x="3576135" y="0"/>
                </a:lnTo>
                <a:lnTo>
                  <a:pt x="35761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2"/>
          <p:cNvSpPr txBox="1"/>
          <p:nvPr/>
        </p:nvSpPr>
        <p:spPr>
          <a:xfrm>
            <a:off x="3384690" y="2656767"/>
            <a:ext cx="11518621" cy="71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Konteks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3626809" y="4279632"/>
            <a:ext cx="9398784" cy="2276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8925" lvl="1" marL="557850" marR="0" rtl="0" algn="ctr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83"/>
              <a:buFont typeface="Open Sans"/>
              <a:buAutoNum type="arabicPeriod"/>
            </a:pPr>
            <a:r>
              <a:rPr b="0" i="0" lang="en-US" sz="258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Bagian opini majalah, surat kabar, dan situs internet.</a:t>
            </a:r>
            <a:endParaRPr/>
          </a:p>
          <a:p>
            <a:pPr indent="-278925" lvl="1" marL="557850" marR="0" rtl="0" algn="ctr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83"/>
              <a:buFont typeface="Open Sans"/>
              <a:buAutoNum type="arabicPeriod"/>
            </a:pPr>
            <a:r>
              <a:rPr b="0" i="0" lang="en-US" sz="258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Rubrik opini (op-ed) adalah tulisan yang dikirim seseorang di luar organisasi penerbit.</a:t>
            </a:r>
            <a:endParaRPr/>
          </a:p>
          <a:p>
            <a:pPr indent="-278925" lvl="1" marL="557850" marR="0" rtl="0" algn="ctr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83"/>
              <a:buFont typeface="Open Sans"/>
              <a:buAutoNum type="arabicPeriod"/>
            </a:pPr>
            <a:r>
              <a:rPr b="0" i="0" lang="en-US" sz="258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Editorial adalah tulisan yang ditulis oleh editor atau tim editor dalam organisasi penerbitan.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378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143000" y="0"/>
            <a:ext cx="20574000" cy="10287000"/>
            <a:chOff x="0" y="0"/>
            <a:chExt cx="27432000" cy="13716000"/>
          </a:xfrm>
        </p:grpSpPr>
        <p:sp>
          <p:nvSpPr>
            <p:cNvPr id="114" name="Google Shape;114;p3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5" name="Google Shape;115;p3"/>
            <p:cNvSpPr/>
            <p:nvPr/>
          </p:nvSpPr>
          <p:spPr>
            <a:xfrm>
              <a:off x="137160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16" name="Google Shape;116;p3"/>
          <p:cNvGrpSpPr/>
          <p:nvPr/>
        </p:nvGrpSpPr>
        <p:grpSpPr>
          <a:xfrm>
            <a:off x="1816535" y="1028700"/>
            <a:ext cx="14654931" cy="9002511"/>
            <a:chOff x="0" y="0"/>
            <a:chExt cx="19539907" cy="12003349"/>
          </a:xfrm>
        </p:grpSpPr>
        <p:sp>
          <p:nvSpPr>
            <p:cNvPr id="117" name="Google Shape;117;p3"/>
            <p:cNvSpPr/>
            <p:nvPr/>
          </p:nvSpPr>
          <p:spPr>
            <a:xfrm>
              <a:off x="0" y="8184649"/>
              <a:ext cx="19335192" cy="3818700"/>
            </a:xfrm>
            <a:custGeom>
              <a:rect b="b" l="l" r="r" t="t"/>
              <a:pathLst>
                <a:path extrusionOk="0" h="3818700" w="19335192">
                  <a:moveTo>
                    <a:pt x="0" y="0"/>
                  </a:moveTo>
                  <a:lnTo>
                    <a:pt x="19335192" y="0"/>
                  </a:lnTo>
                  <a:lnTo>
                    <a:pt x="19335192" y="3818701"/>
                  </a:lnTo>
                  <a:lnTo>
                    <a:pt x="0" y="381870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8" name="Google Shape;118;p3"/>
            <p:cNvSpPr/>
            <p:nvPr/>
          </p:nvSpPr>
          <p:spPr>
            <a:xfrm>
              <a:off x="0" y="0"/>
              <a:ext cx="19539907" cy="10972800"/>
            </a:xfrm>
            <a:custGeom>
              <a:rect b="b" l="l" r="r" t="t"/>
              <a:pathLst>
                <a:path extrusionOk="0" h="10972800" w="19539907">
                  <a:moveTo>
                    <a:pt x="0" y="0"/>
                  </a:moveTo>
                  <a:lnTo>
                    <a:pt x="19539907" y="0"/>
                  </a:lnTo>
                  <a:lnTo>
                    <a:pt x="19539907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19" name="Google Shape;119;p3"/>
          <p:cNvSpPr/>
          <p:nvPr/>
        </p:nvSpPr>
        <p:spPr>
          <a:xfrm rot="729099">
            <a:off x="563860" y="5872563"/>
            <a:ext cx="4815191" cy="4114800"/>
          </a:xfrm>
          <a:custGeom>
            <a:rect b="b" l="l" r="r" t="t"/>
            <a:pathLst>
              <a:path extrusionOk="0" h="4114800" w="4815191">
                <a:moveTo>
                  <a:pt x="0" y="0"/>
                </a:moveTo>
                <a:lnTo>
                  <a:pt x="4815192" y="0"/>
                </a:lnTo>
                <a:lnTo>
                  <a:pt x="48151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14515754" y="2658977"/>
            <a:ext cx="2743546" cy="1506456"/>
          </a:xfrm>
          <a:custGeom>
            <a:rect b="b" l="l" r="r" t="t"/>
            <a:pathLst>
              <a:path extrusionOk="0" h="1506456" w="2743546">
                <a:moveTo>
                  <a:pt x="0" y="0"/>
                </a:moveTo>
                <a:lnTo>
                  <a:pt x="2743546" y="0"/>
                </a:lnTo>
                <a:lnTo>
                  <a:pt x="2743546" y="1506456"/>
                </a:lnTo>
                <a:lnTo>
                  <a:pt x="0" y="15064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>
            <a:off x="7648878" y="627712"/>
            <a:ext cx="2990244" cy="1060177"/>
          </a:xfrm>
          <a:custGeom>
            <a:rect b="b" l="l" r="r" t="t"/>
            <a:pathLst>
              <a:path extrusionOk="0" h="1060177" w="2990244">
                <a:moveTo>
                  <a:pt x="0" y="0"/>
                </a:moveTo>
                <a:lnTo>
                  <a:pt x="2990244" y="0"/>
                </a:lnTo>
                <a:lnTo>
                  <a:pt x="2990244" y="1060177"/>
                </a:lnTo>
                <a:lnTo>
                  <a:pt x="0" y="10601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3"/>
          <p:cNvSpPr txBox="1"/>
          <p:nvPr/>
        </p:nvSpPr>
        <p:spPr>
          <a:xfrm>
            <a:off x="3384690" y="2903668"/>
            <a:ext cx="11518621" cy="71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4504566" y="4504608"/>
            <a:ext cx="9278869" cy="167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Membujuk (melalui analisis, diskusi, dan informasi yang disajikan. Sangat memungkinkan tulisan bersifat menghibur).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ADCE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4"/>
          <p:cNvGrpSpPr/>
          <p:nvPr/>
        </p:nvGrpSpPr>
        <p:grpSpPr>
          <a:xfrm>
            <a:off x="-1442809" y="1305052"/>
            <a:ext cx="20574000" cy="10287000"/>
            <a:chOff x="0" y="0"/>
            <a:chExt cx="27432000" cy="13716000"/>
          </a:xfrm>
        </p:grpSpPr>
        <p:sp>
          <p:nvSpPr>
            <p:cNvPr id="129" name="Google Shape;129;p4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0" name="Google Shape;130;p4"/>
            <p:cNvSpPr/>
            <p:nvPr/>
          </p:nvSpPr>
          <p:spPr>
            <a:xfrm>
              <a:off x="137160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31" name="Google Shape;131;p4"/>
          <p:cNvGrpSpPr/>
          <p:nvPr/>
        </p:nvGrpSpPr>
        <p:grpSpPr>
          <a:xfrm>
            <a:off x="2530010" y="1045300"/>
            <a:ext cx="14654930" cy="9002512"/>
            <a:chOff x="0" y="0"/>
            <a:chExt cx="19539907" cy="12003349"/>
          </a:xfrm>
        </p:grpSpPr>
        <p:sp>
          <p:nvSpPr>
            <p:cNvPr id="132" name="Google Shape;132;p4"/>
            <p:cNvSpPr/>
            <p:nvPr/>
          </p:nvSpPr>
          <p:spPr>
            <a:xfrm>
              <a:off x="0" y="8184649"/>
              <a:ext cx="19335192" cy="3818700"/>
            </a:xfrm>
            <a:custGeom>
              <a:rect b="b" l="l" r="r" t="t"/>
              <a:pathLst>
                <a:path extrusionOk="0" h="3818700" w="19335192">
                  <a:moveTo>
                    <a:pt x="0" y="0"/>
                  </a:moveTo>
                  <a:lnTo>
                    <a:pt x="19335192" y="0"/>
                  </a:lnTo>
                  <a:lnTo>
                    <a:pt x="19335192" y="3818701"/>
                  </a:lnTo>
                  <a:lnTo>
                    <a:pt x="0" y="381870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3" name="Google Shape;133;p4"/>
            <p:cNvSpPr/>
            <p:nvPr/>
          </p:nvSpPr>
          <p:spPr>
            <a:xfrm>
              <a:off x="0" y="0"/>
              <a:ext cx="19539907" cy="10972800"/>
            </a:xfrm>
            <a:custGeom>
              <a:rect b="b" l="l" r="r" t="t"/>
              <a:pathLst>
                <a:path extrusionOk="0" h="10972800" w="19539907">
                  <a:moveTo>
                    <a:pt x="0" y="0"/>
                  </a:moveTo>
                  <a:lnTo>
                    <a:pt x="19539907" y="0"/>
                  </a:lnTo>
                  <a:lnTo>
                    <a:pt x="19539907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34" name="Google Shape;134;p4"/>
          <p:cNvSpPr/>
          <p:nvPr/>
        </p:nvSpPr>
        <p:spPr>
          <a:xfrm>
            <a:off x="13232804" y="6055327"/>
            <a:ext cx="3865313" cy="3661505"/>
          </a:xfrm>
          <a:custGeom>
            <a:rect b="b" l="l" r="r" t="t"/>
            <a:pathLst>
              <a:path extrusionOk="0" h="3661505" w="3865313">
                <a:moveTo>
                  <a:pt x="0" y="0"/>
                </a:moveTo>
                <a:lnTo>
                  <a:pt x="3865312" y="0"/>
                </a:lnTo>
                <a:lnTo>
                  <a:pt x="3865312" y="3661505"/>
                </a:lnTo>
                <a:lnTo>
                  <a:pt x="0" y="3661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4"/>
          <p:cNvSpPr/>
          <p:nvPr/>
        </p:nvSpPr>
        <p:spPr>
          <a:xfrm>
            <a:off x="7707561" y="545534"/>
            <a:ext cx="2872877" cy="966331"/>
          </a:xfrm>
          <a:custGeom>
            <a:rect b="b" l="l" r="r" t="t"/>
            <a:pathLst>
              <a:path extrusionOk="0" h="966331" w="2872877">
                <a:moveTo>
                  <a:pt x="0" y="0"/>
                </a:moveTo>
                <a:lnTo>
                  <a:pt x="2872878" y="0"/>
                </a:lnTo>
                <a:lnTo>
                  <a:pt x="2872878" y="966332"/>
                </a:lnTo>
                <a:lnTo>
                  <a:pt x="0" y="9663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4"/>
          <p:cNvSpPr/>
          <p:nvPr/>
        </p:nvSpPr>
        <p:spPr>
          <a:xfrm flipH="1" rot="-1095234">
            <a:off x="987506" y="2839198"/>
            <a:ext cx="2202865" cy="1642136"/>
          </a:xfrm>
          <a:custGeom>
            <a:rect b="b" l="l" r="r" t="t"/>
            <a:pathLst>
              <a:path extrusionOk="0" h="1642136" w="2202865">
                <a:moveTo>
                  <a:pt x="2202866" y="0"/>
                </a:moveTo>
                <a:lnTo>
                  <a:pt x="0" y="0"/>
                </a:lnTo>
                <a:lnTo>
                  <a:pt x="0" y="1642136"/>
                </a:lnTo>
                <a:lnTo>
                  <a:pt x="2202866" y="1642136"/>
                </a:lnTo>
                <a:lnTo>
                  <a:pt x="2202866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4"/>
          <p:cNvSpPr txBox="1"/>
          <p:nvPr/>
        </p:nvSpPr>
        <p:spPr>
          <a:xfrm>
            <a:off x="3384690" y="2903668"/>
            <a:ext cx="11518621" cy="71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Perangkat Stilistika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4504566" y="4504608"/>
            <a:ext cx="92790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4639" lvl="1" marL="690881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Kalimat-kalimat yang digunakan mengena.</a:t>
            </a:r>
            <a:endParaRPr sz="600"/>
          </a:p>
          <a:p>
            <a:pPr indent="-294639" lvl="1" marL="690881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Serangkaian pernyataan disertai bukti pendukung dan pendapat kutipan/ahli.</a:t>
            </a:r>
            <a:endParaRPr sz="600"/>
          </a:p>
          <a:p>
            <a:pPr indent="-294639" lvl="1" marL="690881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Istilah lain yang digunakan berkaitan dengan pelajaran.</a:t>
            </a:r>
            <a:endParaRPr sz="600"/>
          </a:p>
          <a:p>
            <a:pPr indent="-294639" lvl="1" marL="690881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Pada bagian akhir terdapat kesimpulan atau ajakan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D98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5"/>
          <p:cNvGrpSpPr/>
          <p:nvPr/>
        </p:nvGrpSpPr>
        <p:grpSpPr>
          <a:xfrm>
            <a:off x="-1143000" y="0"/>
            <a:ext cx="20574000" cy="10287000"/>
            <a:chOff x="0" y="0"/>
            <a:chExt cx="27432000" cy="13716000"/>
          </a:xfrm>
        </p:grpSpPr>
        <p:sp>
          <p:nvSpPr>
            <p:cNvPr id="144" name="Google Shape;144;p5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5" name="Google Shape;145;p5"/>
            <p:cNvSpPr/>
            <p:nvPr/>
          </p:nvSpPr>
          <p:spPr>
            <a:xfrm>
              <a:off x="137160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46" name="Google Shape;146;p5"/>
          <p:cNvGrpSpPr/>
          <p:nvPr/>
        </p:nvGrpSpPr>
        <p:grpSpPr>
          <a:xfrm>
            <a:off x="1816535" y="1028700"/>
            <a:ext cx="14654931" cy="9002511"/>
            <a:chOff x="0" y="0"/>
            <a:chExt cx="19539907" cy="12003349"/>
          </a:xfrm>
        </p:grpSpPr>
        <p:sp>
          <p:nvSpPr>
            <p:cNvPr id="147" name="Google Shape;147;p5"/>
            <p:cNvSpPr/>
            <p:nvPr/>
          </p:nvSpPr>
          <p:spPr>
            <a:xfrm>
              <a:off x="0" y="8184649"/>
              <a:ext cx="19335192" cy="3818700"/>
            </a:xfrm>
            <a:custGeom>
              <a:rect b="b" l="l" r="r" t="t"/>
              <a:pathLst>
                <a:path extrusionOk="0" h="3818700" w="19335192">
                  <a:moveTo>
                    <a:pt x="0" y="0"/>
                  </a:moveTo>
                  <a:lnTo>
                    <a:pt x="19335192" y="0"/>
                  </a:lnTo>
                  <a:lnTo>
                    <a:pt x="19335192" y="3818701"/>
                  </a:lnTo>
                  <a:lnTo>
                    <a:pt x="0" y="381870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8" name="Google Shape;148;p5"/>
            <p:cNvSpPr/>
            <p:nvPr/>
          </p:nvSpPr>
          <p:spPr>
            <a:xfrm>
              <a:off x="0" y="0"/>
              <a:ext cx="19539907" cy="10972800"/>
            </a:xfrm>
            <a:custGeom>
              <a:rect b="b" l="l" r="r" t="t"/>
              <a:pathLst>
                <a:path extrusionOk="0" h="10972800" w="19539907">
                  <a:moveTo>
                    <a:pt x="0" y="0"/>
                  </a:moveTo>
                  <a:lnTo>
                    <a:pt x="19539907" y="0"/>
                  </a:lnTo>
                  <a:lnTo>
                    <a:pt x="19539907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49" name="Google Shape;149;p5"/>
          <p:cNvSpPr/>
          <p:nvPr/>
        </p:nvSpPr>
        <p:spPr>
          <a:xfrm>
            <a:off x="837099" y="5766748"/>
            <a:ext cx="4092356" cy="4114800"/>
          </a:xfrm>
          <a:custGeom>
            <a:rect b="b" l="l" r="r" t="t"/>
            <a:pathLst>
              <a:path extrusionOk="0"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5"/>
          <p:cNvSpPr/>
          <p:nvPr/>
        </p:nvSpPr>
        <p:spPr>
          <a:xfrm>
            <a:off x="7069850" y="364972"/>
            <a:ext cx="4148300" cy="1327456"/>
          </a:xfrm>
          <a:custGeom>
            <a:rect b="b" l="l" r="r" t="t"/>
            <a:pathLst>
              <a:path extrusionOk="0" h="1327456" w="4148300">
                <a:moveTo>
                  <a:pt x="0" y="0"/>
                </a:moveTo>
                <a:lnTo>
                  <a:pt x="4148300" y="0"/>
                </a:lnTo>
                <a:lnTo>
                  <a:pt x="4148300" y="1327456"/>
                </a:lnTo>
                <a:lnTo>
                  <a:pt x="0" y="13274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5"/>
          <p:cNvSpPr/>
          <p:nvPr/>
        </p:nvSpPr>
        <p:spPr>
          <a:xfrm>
            <a:off x="14734561" y="2292487"/>
            <a:ext cx="2412729" cy="2057400"/>
          </a:xfrm>
          <a:custGeom>
            <a:rect b="b" l="l" r="r" t="t"/>
            <a:pathLst>
              <a:path extrusionOk="0" h="2057400" w="2412729">
                <a:moveTo>
                  <a:pt x="0" y="0"/>
                </a:moveTo>
                <a:lnTo>
                  <a:pt x="2412729" y="0"/>
                </a:lnTo>
                <a:lnTo>
                  <a:pt x="241272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5"/>
          <p:cNvSpPr txBox="1"/>
          <p:nvPr/>
        </p:nvSpPr>
        <p:spPr>
          <a:xfrm>
            <a:off x="3384690" y="2903668"/>
            <a:ext cx="11518621" cy="71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 teks opini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3384690" y="4283212"/>
            <a:ext cx="11518621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64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3950530" y="4595918"/>
            <a:ext cx="9973800" cy="2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0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6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https://drive.google.com/file/d/1pvZypYxp6ejC7HduK4tS8qFmQY687zw-/view</a:t>
            </a:r>
            <a:endParaRPr/>
          </a:p>
          <a:p>
            <a:pPr indent="0" lvl="0" marL="0" marR="0" rtl="0" algn="ctr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A0B4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6"/>
          <p:cNvGrpSpPr/>
          <p:nvPr/>
        </p:nvGrpSpPr>
        <p:grpSpPr>
          <a:xfrm>
            <a:off x="-1143000" y="0"/>
            <a:ext cx="20574000" cy="10287000"/>
            <a:chOff x="0" y="0"/>
            <a:chExt cx="27432000" cy="13716000"/>
          </a:xfrm>
        </p:grpSpPr>
        <p:sp>
          <p:nvSpPr>
            <p:cNvPr id="160" name="Google Shape;160;p6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1" name="Google Shape;161;p6"/>
            <p:cNvSpPr/>
            <p:nvPr/>
          </p:nvSpPr>
          <p:spPr>
            <a:xfrm>
              <a:off x="137160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62" name="Google Shape;162;p6"/>
          <p:cNvGrpSpPr/>
          <p:nvPr/>
        </p:nvGrpSpPr>
        <p:grpSpPr>
          <a:xfrm>
            <a:off x="1816535" y="1028700"/>
            <a:ext cx="14654931" cy="9002511"/>
            <a:chOff x="0" y="0"/>
            <a:chExt cx="19539907" cy="12003349"/>
          </a:xfrm>
        </p:grpSpPr>
        <p:sp>
          <p:nvSpPr>
            <p:cNvPr id="163" name="Google Shape;163;p6"/>
            <p:cNvSpPr/>
            <p:nvPr/>
          </p:nvSpPr>
          <p:spPr>
            <a:xfrm>
              <a:off x="0" y="8184649"/>
              <a:ext cx="19335192" cy="3818700"/>
            </a:xfrm>
            <a:custGeom>
              <a:rect b="b" l="l" r="r" t="t"/>
              <a:pathLst>
                <a:path extrusionOk="0" h="3818700" w="19335192">
                  <a:moveTo>
                    <a:pt x="0" y="0"/>
                  </a:moveTo>
                  <a:lnTo>
                    <a:pt x="19335192" y="0"/>
                  </a:lnTo>
                  <a:lnTo>
                    <a:pt x="19335192" y="3818701"/>
                  </a:lnTo>
                  <a:lnTo>
                    <a:pt x="0" y="381870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4" name="Google Shape;164;p6"/>
            <p:cNvSpPr/>
            <p:nvPr/>
          </p:nvSpPr>
          <p:spPr>
            <a:xfrm>
              <a:off x="0" y="0"/>
              <a:ext cx="19539907" cy="10972800"/>
            </a:xfrm>
            <a:custGeom>
              <a:rect b="b" l="l" r="r" t="t"/>
              <a:pathLst>
                <a:path extrusionOk="0" h="10972800" w="19539907">
                  <a:moveTo>
                    <a:pt x="0" y="0"/>
                  </a:moveTo>
                  <a:lnTo>
                    <a:pt x="19539907" y="0"/>
                  </a:lnTo>
                  <a:lnTo>
                    <a:pt x="19539907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65" name="Google Shape;165;p6"/>
          <p:cNvSpPr/>
          <p:nvPr/>
        </p:nvSpPr>
        <p:spPr>
          <a:xfrm>
            <a:off x="13566148" y="5696204"/>
            <a:ext cx="3957689" cy="4114800"/>
          </a:xfrm>
          <a:custGeom>
            <a:rect b="b" l="l" r="r" t="t"/>
            <a:pathLst>
              <a:path extrusionOk="0" h="4114800" w="3957689">
                <a:moveTo>
                  <a:pt x="0" y="0"/>
                </a:moveTo>
                <a:lnTo>
                  <a:pt x="3957690" y="0"/>
                </a:lnTo>
                <a:lnTo>
                  <a:pt x="39576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6"/>
          <p:cNvSpPr/>
          <p:nvPr/>
        </p:nvSpPr>
        <p:spPr>
          <a:xfrm>
            <a:off x="1028700" y="2812813"/>
            <a:ext cx="2162694" cy="1002704"/>
          </a:xfrm>
          <a:custGeom>
            <a:rect b="b" l="l" r="r" t="t"/>
            <a:pathLst>
              <a:path extrusionOk="0" h="1002704" w="2162694">
                <a:moveTo>
                  <a:pt x="0" y="0"/>
                </a:moveTo>
                <a:lnTo>
                  <a:pt x="2162694" y="0"/>
                </a:lnTo>
                <a:lnTo>
                  <a:pt x="2162694" y="1002704"/>
                </a:lnTo>
                <a:lnTo>
                  <a:pt x="0" y="10027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6"/>
          <p:cNvSpPr/>
          <p:nvPr/>
        </p:nvSpPr>
        <p:spPr>
          <a:xfrm>
            <a:off x="6562186" y="353944"/>
            <a:ext cx="4366066" cy="1349511"/>
          </a:xfrm>
          <a:custGeom>
            <a:rect b="b" l="l" r="r" t="t"/>
            <a:pathLst>
              <a:path extrusionOk="0" h="1349511" w="4366066">
                <a:moveTo>
                  <a:pt x="0" y="0"/>
                </a:moveTo>
                <a:lnTo>
                  <a:pt x="4366066" y="0"/>
                </a:lnTo>
                <a:lnTo>
                  <a:pt x="4366066" y="1349512"/>
                </a:lnTo>
                <a:lnTo>
                  <a:pt x="0" y="1349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6"/>
          <p:cNvSpPr txBox="1"/>
          <p:nvPr/>
        </p:nvSpPr>
        <p:spPr>
          <a:xfrm>
            <a:off x="4789234" y="4839689"/>
            <a:ext cx="7321291" cy="11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https://drive.google.com/file/d/1FLDEO-rpZRj2oyBUT28fbdfGt-l0c6OY/view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6562177" y="2927250"/>
            <a:ext cx="619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5D006B"/>
                </a:solidFill>
                <a:latin typeface="Arial"/>
                <a:ea typeface="Arial"/>
                <a:cs typeface="Arial"/>
                <a:sym typeface="Arial"/>
              </a:rPr>
              <a:t>Contoh teks Opini- 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43B8E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>
            <a:off x="-1339347" y="0"/>
            <a:ext cx="20574000" cy="10287000"/>
            <a:chOff x="0" y="0"/>
            <a:chExt cx="27432000" cy="13716000"/>
          </a:xfrm>
        </p:grpSpPr>
        <p:sp>
          <p:nvSpPr>
            <p:cNvPr id="175" name="Google Shape;175;p7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137160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>
            <a:off x="1816535" y="1028700"/>
            <a:ext cx="14654931" cy="9002511"/>
            <a:chOff x="0" y="0"/>
            <a:chExt cx="19539907" cy="12003349"/>
          </a:xfrm>
        </p:grpSpPr>
        <p:sp>
          <p:nvSpPr>
            <p:cNvPr id="178" name="Google Shape;178;p7"/>
            <p:cNvSpPr/>
            <p:nvPr/>
          </p:nvSpPr>
          <p:spPr>
            <a:xfrm>
              <a:off x="0" y="8184649"/>
              <a:ext cx="19335192" cy="3818700"/>
            </a:xfrm>
            <a:custGeom>
              <a:rect b="b" l="l" r="r" t="t"/>
              <a:pathLst>
                <a:path extrusionOk="0" h="3818700" w="19335192">
                  <a:moveTo>
                    <a:pt x="0" y="0"/>
                  </a:moveTo>
                  <a:lnTo>
                    <a:pt x="19335192" y="0"/>
                  </a:lnTo>
                  <a:lnTo>
                    <a:pt x="19335192" y="3818701"/>
                  </a:lnTo>
                  <a:lnTo>
                    <a:pt x="0" y="381870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0" y="0"/>
              <a:ext cx="19539907" cy="10972800"/>
            </a:xfrm>
            <a:custGeom>
              <a:rect b="b" l="l" r="r" t="t"/>
              <a:pathLst>
                <a:path extrusionOk="0" h="10972800" w="19539907">
                  <a:moveTo>
                    <a:pt x="0" y="0"/>
                  </a:moveTo>
                  <a:lnTo>
                    <a:pt x="19539907" y="0"/>
                  </a:lnTo>
                  <a:lnTo>
                    <a:pt x="19539907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80" name="Google Shape;180;p7"/>
          <p:cNvSpPr/>
          <p:nvPr/>
        </p:nvSpPr>
        <p:spPr>
          <a:xfrm rot="351276">
            <a:off x="12683051" y="5952081"/>
            <a:ext cx="4526280" cy="4114800"/>
          </a:xfrm>
          <a:custGeom>
            <a:rect b="b" l="l" r="r" t="t"/>
            <a:pathLst>
              <a:path extrusionOk="0" h="4114800" w="4526280">
                <a:moveTo>
                  <a:pt x="0" y="0"/>
                </a:moveTo>
                <a:lnTo>
                  <a:pt x="4526280" y="0"/>
                </a:lnTo>
                <a:lnTo>
                  <a:pt x="45262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7"/>
          <p:cNvSpPr/>
          <p:nvPr/>
        </p:nvSpPr>
        <p:spPr>
          <a:xfrm>
            <a:off x="7069850" y="364972"/>
            <a:ext cx="4148300" cy="1327456"/>
          </a:xfrm>
          <a:custGeom>
            <a:rect b="b" l="l" r="r" t="t"/>
            <a:pathLst>
              <a:path extrusionOk="0" h="1327456" w="4148300">
                <a:moveTo>
                  <a:pt x="0" y="0"/>
                </a:moveTo>
                <a:lnTo>
                  <a:pt x="4148300" y="0"/>
                </a:lnTo>
                <a:lnTo>
                  <a:pt x="4148300" y="1327456"/>
                </a:lnTo>
                <a:lnTo>
                  <a:pt x="0" y="13274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7"/>
          <p:cNvSpPr/>
          <p:nvPr/>
        </p:nvSpPr>
        <p:spPr>
          <a:xfrm>
            <a:off x="802248" y="2354446"/>
            <a:ext cx="2412729" cy="2057400"/>
          </a:xfrm>
          <a:custGeom>
            <a:rect b="b" l="l" r="r" t="t"/>
            <a:pathLst>
              <a:path extrusionOk="0" h="2057400" w="2412729">
                <a:moveTo>
                  <a:pt x="0" y="0"/>
                </a:moveTo>
                <a:lnTo>
                  <a:pt x="2412729" y="0"/>
                </a:lnTo>
                <a:lnTo>
                  <a:pt x="241272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7"/>
          <p:cNvSpPr txBox="1"/>
          <p:nvPr/>
        </p:nvSpPr>
        <p:spPr>
          <a:xfrm>
            <a:off x="4789234" y="4839689"/>
            <a:ext cx="7585828" cy="11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https://drive.google.com/file/d/1LxzSRo7b9L7PleafZsNYDjQyHfPwudf5/view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4789234" y="3699376"/>
            <a:ext cx="70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5D006B"/>
                </a:solidFill>
                <a:latin typeface="Arial"/>
                <a:ea typeface="Arial"/>
                <a:cs typeface="Arial"/>
                <a:sym typeface="Arial"/>
              </a:rPr>
              <a:t>Contoh teks Editorial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BEE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8"/>
          <p:cNvGrpSpPr/>
          <p:nvPr/>
        </p:nvGrpSpPr>
        <p:grpSpPr>
          <a:xfrm>
            <a:off x="-1143000" y="0"/>
            <a:ext cx="20574000" cy="10287000"/>
            <a:chOff x="0" y="0"/>
            <a:chExt cx="27432000" cy="13716000"/>
          </a:xfrm>
        </p:grpSpPr>
        <p:sp>
          <p:nvSpPr>
            <p:cNvPr id="190" name="Google Shape;190;p8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1" name="Google Shape;191;p8"/>
            <p:cNvSpPr/>
            <p:nvPr/>
          </p:nvSpPr>
          <p:spPr>
            <a:xfrm>
              <a:off x="137160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4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92" name="Google Shape;192;p8"/>
          <p:cNvGrpSpPr/>
          <p:nvPr/>
        </p:nvGrpSpPr>
        <p:grpSpPr>
          <a:xfrm>
            <a:off x="1816535" y="1028700"/>
            <a:ext cx="14654931" cy="9002511"/>
            <a:chOff x="0" y="0"/>
            <a:chExt cx="19539907" cy="12003349"/>
          </a:xfrm>
        </p:grpSpPr>
        <p:sp>
          <p:nvSpPr>
            <p:cNvPr id="193" name="Google Shape;193;p8"/>
            <p:cNvSpPr/>
            <p:nvPr/>
          </p:nvSpPr>
          <p:spPr>
            <a:xfrm>
              <a:off x="0" y="8184649"/>
              <a:ext cx="19335192" cy="3818700"/>
            </a:xfrm>
            <a:custGeom>
              <a:rect b="b" l="l" r="r" t="t"/>
              <a:pathLst>
                <a:path extrusionOk="0" h="3818700" w="19335192">
                  <a:moveTo>
                    <a:pt x="0" y="0"/>
                  </a:moveTo>
                  <a:lnTo>
                    <a:pt x="19335192" y="0"/>
                  </a:lnTo>
                  <a:lnTo>
                    <a:pt x="19335192" y="3818701"/>
                  </a:lnTo>
                  <a:lnTo>
                    <a:pt x="0" y="381870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19539907" cy="10972800"/>
            </a:xfrm>
            <a:custGeom>
              <a:rect b="b" l="l" r="r" t="t"/>
              <a:pathLst>
                <a:path extrusionOk="0" h="10972800" w="19539907">
                  <a:moveTo>
                    <a:pt x="0" y="0"/>
                  </a:moveTo>
                  <a:lnTo>
                    <a:pt x="19539907" y="0"/>
                  </a:lnTo>
                  <a:lnTo>
                    <a:pt x="19539907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95" name="Google Shape;195;p8"/>
          <p:cNvSpPr/>
          <p:nvPr/>
        </p:nvSpPr>
        <p:spPr>
          <a:xfrm rot="555656">
            <a:off x="12519713" y="6233857"/>
            <a:ext cx="4481671" cy="3577189"/>
          </a:xfrm>
          <a:custGeom>
            <a:rect b="b" l="l" r="r" t="t"/>
            <a:pathLst>
              <a:path extrusionOk="0" h="3577189" w="4481671">
                <a:moveTo>
                  <a:pt x="0" y="0"/>
                </a:moveTo>
                <a:lnTo>
                  <a:pt x="4481672" y="0"/>
                </a:lnTo>
                <a:lnTo>
                  <a:pt x="4481672" y="3577189"/>
                </a:lnTo>
                <a:lnTo>
                  <a:pt x="0" y="35771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8"/>
          <p:cNvSpPr/>
          <p:nvPr/>
        </p:nvSpPr>
        <p:spPr>
          <a:xfrm>
            <a:off x="1816535" y="2777798"/>
            <a:ext cx="1861732" cy="1706024"/>
          </a:xfrm>
          <a:custGeom>
            <a:rect b="b" l="l" r="r" t="t"/>
            <a:pathLst>
              <a:path extrusionOk="0" h="1706024" w="1861732">
                <a:moveTo>
                  <a:pt x="0" y="0"/>
                </a:moveTo>
                <a:lnTo>
                  <a:pt x="1861732" y="0"/>
                </a:lnTo>
                <a:lnTo>
                  <a:pt x="1861732" y="1706024"/>
                </a:lnTo>
                <a:lnTo>
                  <a:pt x="0" y="1706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8"/>
          <p:cNvSpPr/>
          <p:nvPr/>
        </p:nvSpPr>
        <p:spPr>
          <a:xfrm>
            <a:off x="7304229" y="561525"/>
            <a:ext cx="3679542" cy="1398226"/>
          </a:xfrm>
          <a:custGeom>
            <a:rect b="b" l="l" r="r" t="t"/>
            <a:pathLst>
              <a:path extrusionOk="0" h="1398226" w="3679542">
                <a:moveTo>
                  <a:pt x="0" y="0"/>
                </a:moveTo>
                <a:lnTo>
                  <a:pt x="3679542" y="0"/>
                </a:lnTo>
                <a:lnTo>
                  <a:pt x="3679542" y="1398226"/>
                </a:lnTo>
                <a:lnTo>
                  <a:pt x="0" y="13982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8"/>
          <p:cNvSpPr txBox="1"/>
          <p:nvPr/>
        </p:nvSpPr>
        <p:spPr>
          <a:xfrm>
            <a:off x="4675252" y="4023260"/>
            <a:ext cx="75858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Cari dan pilih salah satu jenis teks berbasis opini (opini, op-ed, editorial). Lalu, analisislah teks yang kamu pilih </a:t>
            </a:r>
            <a:r>
              <a:rPr lang="en-US" sz="3200"/>
              <a:t>pada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buku Bahasa Indonesia. Jangan lupa sertakan sumbernya. Semangat berlatih ya!</a:t>
            </a:r>
            <a:endParaRPr/>
          </a:p>
        </p:txBody>
      </p:sp>
      <p:sp>
        <p:nvSpPr>
          <p:cNvPr id="199" name="Google Shape;199;p8"/>
          <p:cNvSpPr txBox="1"/>
          <p:nvPr/>
        </p:nvSpPr>
        <p:spPr>
          <a:xfrm>
            <a:off x="5728127" y="2918340"/>
            <a:ext cx="7092025" cy="71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5D006B"/>
                </a:solidFill>
                <a:latin typeface="Arial"/>
                <a:ea typeface="Arial"/>
                <a:cs typeface="Arial"/>
                <a:sym typeface="Arial"/>
              </a:rPr>
              <a:t>Aktivitas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