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Rosari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0" roundtripDataSignature="AMtx7mgfz5QlsnPBcF1Qnx1kfVvEugj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sario-bold.fntdata"/><Relationship Id="rId16" Type="http://schemas.openxmlformats.org/officeDocument/2006/relationships/font" Target="fonts/Rosario-regular.fntdata"/><Relationship Id="rId5" Type="http://schemas.openxmlformats.org/officeDocument/2006/relationships/notesMaster" Target="notesMasters/notesMaster1.xml"/><Relationship Id="rId19" Type="http://schemas.openxmlformats.org/officeDocument/2006/relationships/font" Target="fonts/Rosario-boldItalic.fntdata"/><Relationship Id="rId6" Type="http://schemas.openxmlformats.org/officeDocument/2006/relationships/slide" Target="slides/slide1.xml"/><Relationship Id="rId18" Type="http://schemas.openxmlformats.org/officeDocument/2006/relationships/font" Target="fonts/Rosari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7.png"/><Relationship Id="rId5" Type="http://schemas.openxmlformats.org/officeDocument/2006/relationships/image" Target="../media/image38.png"/><Relationship Id="rId6" Type="http://schemas.openxmlformats.org/officeDocument/2006/relationships/image" Target="../media/image3.png"/><Relationship Id="rId7" Type="http://schemas.openxmlformats.org/officeDocument/2006/relationships/image" Target="../media/image21.png"/><Relationship Id="rId8"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2.png"/><Relationship Id="rId4" Type="http://schemas.openxmlformats.org/officeDocument/2006/relationships/image" Target="../media/image31.png"/><Relationship Id="rId10" Type="http://schemas.openxmlformats.org/officeDocument/2006/relationships/image" Target="../media/image36.png"/><Relationship Id="rId9" Type="http://schemas.openxmlformats.org/officeDocument/2006/relationships/image" Target="../media/image39.png"/><Relationship Id="rId5" Type="http://schemas.openxmlformats.org/officeDocument/2006/relationships/image" Target="../media/image30.png"/><Relationship Id="rId6" Type="http://schemas.openxmlformats.org/officeDocument/2006/relationships/image" Target="../media/image37.png"/><Relationship Id="rId7" Type="http://schemas.openxmlformats.org/officeDocument/2006/relationships/image" Target="../media/image24.png"/><Relationship Id="rId8"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35.png"/><Relationship Id="rId7"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rot="-5063607">
            <a:off x="-563863" y="7673842"/>
            <a:ext cx="3185126" cy="3168917"/>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15481179" y="121601"/>
            <a:ext cx="3556243" cy="2453807"/>
          </a:xfrm>
          <a:prstGeom prst="rect">
            <a:avLst/>
          </a:prstGeom>
          <a:noFill/>
          <a:ln>
            <a:noFill/>
          </a:ln>
        </p:spPr>
      </p:pic>
      <p:pic>
        <p:nvPicPr>
          <p:cNvPr id="86" name="Google Shape;86;p1"/>
          <p:cNvPicPr preferRelativeResize="0"/>
          <p:nvPr/>
        </p:nvPicPr>
        <p:blipFill rotWithShape="1">
          <a:blip r:embed="rId5">
            <a:alphaModFix/>
          </a:blip>
          <a:srcRect b="0" l="0" r="0" t="0"/>
          <a:stretch/>
        </p:blipFill>
        <p:spPr>
          <a:xfrm>
            <a:off x="2059696" y="1028700"/>
            <a:ext cx="14168608" cy="8229600"/>
          </a:xfrm>
          <a:prstGeom prst="rect">
            <a:avLst/>
          </a:prstGeom>
          <a:noFill/>
          <a:ln>
            <a:noFill/>
          </a:ln>
        </p:spPr>
      </p:pic>
      <p:pic>
        <p:nvPicPr>
          <p:cNvPr id="87" name="Google Shape;87;p1"/>
          <p:cNvPicPr preferRelativeResize="0"/>
          <p:nvPr/>
        </p:nvPicPr>
        <p:blipFill rotWithShape="1">
          <a:blip r:embed="rId6">
            <a:alphaModFix/>
          </a:blip>
          <a:srcRect b="0" l="0" r="0" t="0"/>
          <a:stretch/>
        </p:blipFill>
        <p:spPr>
          <a:xfrm rot="-916565">
            <a:off x="15328192" y="5574464"/>
            <a:ext cx="1800225" cy="4114800"/>
          </a:xfrm>
          <a:prstGeom prst="rect">
            <a:avLst/>
          </a:prstGeom>
          <a:noFill/>
          <a:ln>
            <a:noFill/>
          </a:ln>
        </p:spPr>
      </p:pic>
      <p:sp>
        <p:nvSpPr>
          <p:cNvPr id="88" name="Google Shape;88;p1"/>
          <p:cNvSpPr txBox="1"/>
          <p:nvPr/>
        </p:nvSpPr>
        <p:spPr>
          <a:xfrm>
            <a:off x="3619031" y="3089041"/>
            <a:ext cx="11049938" cy="5768556"/>
          </a:xfrm>
          <a:prstGeom prst="rect">
            <a:avLst/>
          </a:prstGeom>
          <a:noFill/>
          <a:ln>
            <a:noFill/>
          </a:ln>
        </p:spPr>
        <p:txBody>
          <a:bodyPr anchorCtr="0" anchor="t" bIns="0" lIns="0" spcFirstLastPara="1" rIns="0" wrap="square" tIns="0">
            <a:spAutoFit/>
          </a:bodyPr>
          <a:lstStyle/>
          <a:p>
            <a:pPr indent="0" lvl="0" marL="0" marR="0" rtl="0" algn="ctr">
              <a:lnSpc>
                <a:spcPct val="114000"/>
              </a:lnSpc>
              <a:spcBef>
                <a:spcPts val="0"/>
              </a:spcBef>
              <a:spcAft>
                <a:spcPts val="0"/>
              </a:spcAft>
              <a:buNone/>
            </a:pPr>
            <a:r>
              <a:rPr b="0" i="0" lang="en-US" sz="13028" u="none" cap="none" strike="noStrike">
                <a:solidFill>
                  <a:srgbClr val="002C66"/>
                </a:solidFill>
                <a:latin typeface="Arial"/>
                <a:ea typeface="Arial"/>
                <a:cs typeface="Arial"/>
                <a:sym typeface="Arial"/>
              </a:rPr>
              <a:t>What are global issues?</a:t>
            </a:r>
            <a:endParaRPr/>
          </a:p>
          <a:p>
            <a:pPr indent="0" lvl="0" marL="0" marR="0" rtl="0" algn="ctr">
              <a:lnSpc>
                <a:spcPct val="118375"/>
              </a:lnSpc>
              <a:spcBef>
                <a:spcPts val="0"/>
              </a:spcBef>
              <a:spcAft>
                <a:spcPts val="0"/>
              </a:spcAft>
              <a:buNone/>
            </a:pPr>
            <a:r>
              <a:t/>
            </a:r>
            <a:endParaRPr b="0" i="0" sz="13028" u="none" cap="none" strike="noStrike">
              <a:solidFill>
                <a:srgbClr val="002C66"/>
              </a:solidFill>
              <a:latin typeface="Arial"/>
              <a:ea typeface="Arial"/>
              <a:cs typeface="Arial"/>
              <a:sym typeface="Arial"/>
            </a:endParaRPr>
          </a:p>
        </p:txBody>
      </p:sp>
      <p:pic>
        <p:nvPicPr>
          <p:cNvPr id="89" name="Google Shape;89;p1"/>
          <p:cNvPicPr preferRelativeResize="0"/>
          <p:nvPr/>
        </p:nvPicPr>
        <p:blipFill rotWithShape="1">
          <a:blip r:embed="rId7">
            <a:alphaModFix/>
          </a:blip>
          <a:srcRect b="0" l="0" r="0" t="0"/>
          <a:stretch/>
        </p:blipFill>
        <p:spPr>
          <a:xfrm rot="-1539358">
            <a:off x="1508936" y="485281"/>
            <a:ext cx="1430075" cy="3466849"/>
          </a:xfrm>
          <a:prstGeom prst="rect">
            <a:avLst/>
          </a:prstGeom>
          <a:noFill/>
          <a:ln>
            <a:noFill/>
          </a:ln>
        </p:spPr>
      </p:pic>
      <p:pic>
        <p:nvPicPr>
          <p:cNvPr id="90" name="Google Shape;90;p1"/>
          <p:cNvPicPr preferRelativeResize="0"/>
          <p:nvPr/>
        </p:nvPicPr>
        <p:blipFill rotWithShape="1">
          <a:blip r:embed="rId8">
            <a:alphaModFix/>
          </a:blip>
          <a:srcRect b="0" l="0" r="0" t="0"/>
          <a:stretch/>
        </p:blipFill>
        <p:spPr>
          <a:xfrm flipH="1">
            <a:off x="15346176" y="1239230"/>
            <a:ext cx="1120714" cy="2266149"/>
          </a:xfrm>
          <a:prstGeom prst="rect">
            <a:avLst/>
          </a:prstGeom>
          <a:noFill/>
          <a:ln>
            <a:noFill/>
          </a:ln>
        </p:spPr>
      </p:pic>
      <p:sp>
        <p:nvSpPr>
          <p:cNvPr id="91" name="Google Shape;91;p1"/>
          <p:cNvSpPr txBox="1"/>
          <p:nvPr/>
        </p:nvSpPr>
        <p:spPr>
          <a:xfrm>
            <a:off x="5763190" y="7159859"/>
            <a:ext cx="6761621" cy="7810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500" u="none" cap="none" strike="noStrike">
                <a:solidFill>
                  <a:srgbClr val="002C66"/>
                </a:solidFill>
                <a:latin typeface="Rosario"/>
                <a:ea typeface="Rosario"/>
                <a:cs typeface="Rosario"/>
                <a:sym typeface="Rosario"/>
              </a:rPr>
              <a:t>Prepared by Ms.Ancila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183" name="Shape 183"/>
        <p:cNvGrpSpPr/>
        <p:nvPr/>
      </p:nvGrpSpPr>
      <p:grpSpPr>
        <a:xfrm>
          <a:off x="0" y="0"/>
          <a:ext cx="0" cy="0"/>
          <a:chOff x="0" y="0"/>
          <a:chExt cx="0" cy="0"/>
        </a:xfrm>
      </p:grpSpPr>
      <p:pic>
        <p:nvPicPr>
          <p:cNvPr id="184" name="Google Shape;184;p10"/>
          <p:cNvPicPr preferRelativeResize="0"/>
          <p:nvPr/>
        </p:nvPicPr>
        <p:blipFill rotWithShape="1">
          <a:blip r:embed="rId3">
            <a:alphaModFix/>
          </a:blip>
          <a:srcRect b="0" l="0" r="0" t="0"/>
          <a:stretch/>
        </p:blipFill>
        <p:spPr>
          <a:xfrm>
            <a:off x="2197305" y="2589761"/>
            <a:ext cx="5280484" cy="3350707"/>
          </a:xfrm>
          <a:prstGeom prst="rect">
            <a:avLst/>
          </a:prstGeom>
          <a:noFill/>
          <a:ln>
            <a:noFill/>
          </a:ln>
        </p:spPr>
      </p:pic>
      <p:pic>
        <p:nvPicPr>
          <p:cNvPr id="185" name="Google Shape;185;p10"/>
          <p:cNvPicPr preferRelativeResize="0"/>
          <p:nvPr/>
        </p:nvPicPr>
        <p:blipFill rotWithShape="1">
          <a:blip r:embed="rId4">
            <a:alphaModFix/>
          </a:blip>
          <a:srcRect b="0" l="0" r="0" t="0"/>
          <a:stretch/>
        </p:blipFill>
        <p:spPr>
          <a:xfrm>
            <a:off x="3066950" y="3906132"/>
            <a:ext cx="13292194" cy="5872733"/>
          </a:xfrm>
          <a:prstGeom prst="rect">
            <a:avLst/>
          </a:prstGeom>
          <a:noFill/>
          <a:ln>
            <a:noFill/>
          </a:ln>
        </p:spPr>
      </p:pic>
      <p:pic>
        <p:nvPicPr>
          <p:cNvPr id="186" name="Google Shape;186;p10"/>
          <p:cNvPicPr preferRelativeResize="0"/>
          <p:nvPr/>
        </p:nvPicPr>
        <p:blipFill rotWithShape="1">
          <a:blip r:embed="rId5">
            <a:alphaModFix/>
          </a:blip>
          <a:srcRect b="0" l="0" r="0" t="0"/>
          <a:stretch/>
        </p:blipFill>
        <p:spPr>
          <a:xfrm>
            <a:off x="92197" y="2355873"/>
            <a:ext cx="18195803" cy="8039237"/>
          </a:xfrm>
          <a:prstGeom prst="rect">
            <a:avLst/>
          </a:prstGeom>
          <a:noFill/>
          <a:ln>
            <a:noFill/>
          </a:ln>
        </p:spPr>
      </p:pic>
      <p:pic>
        <p:nvPicPr>
          <p:cNvPr id="187" name="Google Shape;187;p10"/>
          <p:cNvPicPr preferRelativeResize="0"/>
          <p:nvPr/>
        </p:nvPicPr>
        <p:blipFill rotWithShape="1">
          <a:blip r:embed="rId6">
            <a:alphaModFix/>
          </a:blip>
          <a:srcRect b="0" l="0" r="0" t="0"/>
          <a:stretch/>
        </p:blipFill>
        <p:spPr>
          <a:xfrm>
            <a:off x="0" y="7010557"/>
            <a:ext cx="2625991" cy="4114800"/>
          </a:xfrm>
          <a:prstGeom prst="rect">
            <a:avLst/>
          </a:prstGeom>
          <a:noFill/>
          <a:ln>
            <a:noFill/>
          </a:ln>
        </p:spPr>
      </p:pic>
      <p:pic>
        <p:nvPicPr>
          <p:cNvPr id="188" name="Google Shape;188;p10"/>
          <p:cNvPicPr preferRelativeResize="0"/>
          <p:nvPr/>
        </p:nvPicPr>
        <p:blipFill rotWithShape="1">
          <a:blip r:embed="rId7">
            <a:alphaModFix/>
          </a:blip>
          <a:srcRect b="0" l="0" r="0" t="0"/>
          <a:stretch/>
        </p:blipFill>
        <p:spPr>
          <a:xfrm>
            <a:off x="15246026" y="0"/>
            <a:ext cx="3041974" cy="2970073"/>
          </a:xfrm>
          <a:prstGeom prst="rect">
            <a:avLst/>
          </a:prstGeom>
          <a:noFill/>
          <a:ln>
            <a:noFill/>
          </a:ln>
        </p:spPr>
      </p:pic>
      <p:pic>
        <p:nvPicPr>
          <p:cNvPr id="189" name="Google Shape;189;p10"/>
          <p:cNvPicPr preferRelativeResize="0"/>
          <p:nvPr/>
        </p:nvPicPr>
        <p:blipFill rotWithShape="1">
          <a:blip r:embed="rId8">
            <a:alphaModFix/>
          </a:blip>
          <a:srcRect b="0" l="0" r="0" t="0"/>
          <a:stretch/>
        </p:blipFill>
        <p:spPr>
          <a:xfrm rot="4093021">
            <a:off x="181448" y="8581231"/>
            <a:ext cx="3252833" cy="2395268"/>
          </a:xfrm>
          <a:prstGeom prst="rect">
            <a:avLst/>
          </a:prstGeom>
          <a:noFill/>
          <a:ln>
            <a:noFill/>
          </a:ln>
        </p:spPr>
      </p:pic>
      <p:pic>
        <p:nvPicPr>
          <p:cNvPr id="190" name="Google Shape;190;p10"/>
          <p:cNvPicPr preferRelativeResize="0"/>
          <p:nvPr/>
        </p:nvPicPr>
        <p:blipFill rotWithShape="1">
          <a:blip r:embed="rId9">
            <a:alphaModFix/>
          </a:blip>
          <a:srcRect b="0" l="0" r="0" t="0"/>
          <a:stretch/>
        </p:blipFill>
        <p:spPr>
          <a:xfrm>
            <a:off x="-1451809" y="-1525039"/>
            <a:ext cx="4366360" cy="4114800"/>
          </a:xfrm>
          <a:prstGeom prst="rect">
            <a:avLst/>
          </a:prstGeom>
          <a:noFill/>
          <a:ln>
            <a:noFill/>
          </a:ln>
        </p:spPr>
      </p:pic>
      <p:pic>
        <p:nvPicPr>
          <p:cNvPr id="191" name="Google Shape;191;p10"/>
          <p:cNvPicPr preferRelativeResize="0"/>
          <p:nvPr/>
        </p:nvPicPr>
        <p:blipFill rotWithShape="1">
          <a:blip r:embed="rId10">
            <a:alphaModFix/>
          </a:blip>
          <a:srcRect b="0" l="0" r="0" t="0"/>
          <a:stretch/>
        </p:blipFill>
        <p:spPr>
          <a:xfrm>
            <a:off x="15935168" y="7721465"/>
            <a:ext cx="4366360" cy="4114800"/>
          </a:xfrm>
          <a:prstGeom prst="rect">
            <a:avLst/>
          </a:prstGeom>
          <a:noFill/>
          <a:ln>
            <a:noFill/>
          </a:ln>
        </p:spPr>
      </p:pic>
      <p:sp>
        <p:nvSpPr>
          <p:cNvPr id="192" name="Google Shape;192;p10"/>
          <p:cNvSpPr txBox="1"/>
          <p:nvPr/>
        </p:nvSpPr>
        <p:spPr>
          <a:xfrm>
            <a:off x="6069433" y="386820"/>
            <a:ext cx="4465502" cy="2177384"/>
          </a:xfrm>
          <a:prstGeom prst="rect">
            <a:avLst/>
          </a:prstGeom>
          <a:noFill/>
          <a:ln>
            <a:noFill/>
          </a:ln>
        </p:spPr>
        <p:txBody>
          <a:bodyPr anchorCtr="0" anchor="t" bIns="0" lIns="0" spcFirstLastPara="1" rIns="0" wrap="square" tIns="0">
            <a:spAutoFit/>
          </a:bodyPr>
          <a:lstStyle/>
          <a:p>
            <a:pPr indent="0" lvl="0" marL="0" marR="0" rtl="0" algn="ctr">
              <a:lnSpc>
                <a:spcPct val="123004"/>
              </a:lnSpc>
              <a:spcBef>
                <a:spcPts val="0"/>
              </a:spcBef>
              <a:spcAft>
                <a:spcPts val="0"/>
              </a:spcAft>
              <a:buNone/>
            </a:pPr>
            <a:r>
              <a:rPr b="0" i="0" lang="en-US" sz="3508" u="none" cap="none" strike="noStrike">
                <a:solidFill>
                  <a:srgbClr val="291958"/>
                </a:solidFill>
                <a:latin typeface="Arial"/>
                <a:ea typeface="Arial"/>
                <a:cs typeface="Arial"/>
                <a:sym typeface="Arial"/>
              </a:rPr>
              <a:t>Do you have a final checklist I can use for my global issue?</a:t>
            </a:r>
            <a:endParaRPr/>
          </a:p>
          <a:p>
            <a:pPr indent="0" lvl="0" marL="0" marR="0" rtl="0" algn="ctr">
              <a:lnSpc>
                <a:spcPct val="123004"/>
              </a:lnSpc>
              <a:spcBef>
                <a:spcPts val="0"/>
              </a:spcBef>
              <a:spcAft>
                <a:spcPts val="0"/>
              </a:spcAft>
              <a:buNone/>
            </a:pPr>
            <a:r>
              <a:t/>
            </a:r>
            <a:endParaRPr b="0" i="0" sz="3508" u="none" cap="none" strike="noStrike">
              <a:solidFill>
                <a:srgbClr val="291958"/>
              </a:solidFill>
              <a:latin typeface="Arial"/>
              <a:ea typeface="Arial"/>
              <a:cs typeface="Arial"/>
              <a:sym typeface="Arial"/>
            </a:endParaRPr>
          </a:p>
        </p:txBody>
      </p:sp>
      <p:sp>
        <p:nvSpPr>
          <p:cNvPr id="193" name="Google Shape;193;p10"/>
          <p:cNvSpPr txBox="1"/>
          <p:nvPr/>
        </p:nvSpPr>
        <p:spPr>
          <a:xfrm>
            <a:off x="3895885" y="2931973"/>
            <a:ext cx="10080300" cy="599070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2262" u="none" cap="none" strike="noStrike">
                <a:solidFill>
                  <a:srgbClr val="291958"/>
                </a:solidFill>
                <a:latin typeface="Rosario"/>
                <a:ea typeface="Rosario"/>
                <a:cs typeface="Rosario"/>
                <a:sym typeface="Rosario"/>
              </a:rPr>
              <a:t>1. </a:t>
            </a:r>
            <a:r>
              <a:rPr b="0" i="0" lang="en-US" sz="1862" u="none" cap="none" strike="noStrike">
                <a:solidFill>
                  <a:srgbClr val="291958"/>
                </a:solidFill>
                <a:latin typeface="Rosario"/>
                <a:ea typeface="Rosario"/>
                <a:cs typeface="Rosario"/>
                <a:sym typeface="Rosario"/>
              </a:rPr>
              <a:t>Is your global issue "big" enough? Does it have large scale or wide significance? </a:t>
            </a:r>
            <a:endParaRPr sz="1000"/>
          </a:p>
          <a:p>
            <a:pPr indent="0" lvl="0" marL="0" marR="0" rtl="0" algn="ctr">
              <a:lnSpc>
                <a:spcPct val="140008"/>
              </a:lnSpc>
              <a:spcBef>
                <a:spcPts val="0"/>
              </a:spcBef>
              <a:spcAft>
                <a:spcPts val="0"/>
              </a:spcAft>
              <a:buNone/>
            </a:pPr>
            <a:r>
              <a:rPr b="0" i="0" lang="en-US" sz="1862" u="none" cap="none" strike="noStrike">
                <a:solidFill>
                  <a:srgbClr val="291958"/>
                </a:solidFill>
                <a:latin typeface="Rosario"/>
                <a:ea typeface="Rosario"/>
                <a:cs typeface="Rosario"/>
                <a:sym typeface="Rosario"/>
              </a:rPr>
              <a:t>         Proof: (write your answer in your Learner Portfolio)</a:t>
            </a:r>
            <a:endParaRPr sz="1000"/>
          </a:p>
          <a:p>
            <a:pPr indent="0" lvl="0" marL="0" marR="0" rtl="0" algn="ctr">
              <a:lnSpc>
                <a:spcPct val="140008"/>
              </a:lnSpc>
              <a:spcBef>
                <a:spcPts val="0"/>
              </a:spcBef>
              <a:spcAft>
                <a:spcPts val="0"/>
              </a:spcAft>
              <a:buNone/>
            </a:pPr>
            <a:r>
              <a:rPr b="0" i="0" lang="en-US" sz="1862" u="none" cap="none" strike="noStrike">
                <a:solidFill>
                  <a:srgbClr val="291958"/>
                </a:solidFill>
                <a:latin typeface="Rosario"/>
                <a:ea typeface="Rosario"/>
                <a:cs typeface="Rosario"/>
                <a:sym typeface="Rosario"/>
              </a:rPr>
              <a:t>2. Is your global issue transnational?  Can you name several different countries where this is true?</a:t>
            </a:r>
            <a:endParaRPr sz="1000"/>
          </a:p>
          <a:p>
            <a:pPr indent="0" lvl="0" marL="0" marR="0" rtl="0" algn="ctr">
              <a:lnSpc>
                <a:spcPct val="140008"/>
              </a:lnSpc>
              <a:spcBef>
                <a:spcPts val="0"/>
              </a:spcBef>
              <a:spcAft>
                <a:spcPts val="0"/>
              </a:spcAft>
              <a:buNone/>
            </a:pPr>
            <a:r>
              <a:rPr b="0" i="0" lang="en-US" sz="1862" u="none" cap="none" strike="noStrike">
                <a:solidFill>
                  <a:srgbClr val="291958"/>
                </a:solidFill>
                <a:latin typeface="Rosario"/>
                <a:ea typeface="Rosario"/>
                <a:cs typeface="Rosario"/>
                <a:sym typeface="Rosario"/>
              </a:rPr>
              <a:t>         Proof: (write your answer in your Learner Portfolio)</a:t>
            </a:r>
            <a:endParaRPr sz="1000"/>
          </a:p>
          <a:p>
            <a:pPr indent="0" lvl="0" marL="0" marR="0" rtl="0" algn="ctr">
              <a:lnSpc>
                <a:spcPct val="140008"/>
              </a:lnSpc>
              <a:spcBef>
                <a:spcPts val="0"/>
              </a:spcBef>
              <a:spcAft>
                <a:spcPts val="0"/>
              </a:spcAft>
              <a:buNone/>
            </a:pPr>
            <a:r>
              <a:rPr b="0" i="0" lang="en-US" sz="1862" u="none" cap="none" strike="noStrike">
                <a:solidFill>
                  <a:srgbClr val="291958"/>
                </a:solidFill>
                <a:latin typeface="Rosario"/>
                <a:ea typeface="Rosario"/>
                <a:cs typeface="Rosario"/>
                <a:sym typeface="Rosario"/>
              </a:rPr>
              <a:t>3. Can your global issue be felt in everyday contexts? Do you notice it in your neighborhood? </a:t>
            </a:r>
            <a:endParaRPr sz="1000"/>
          </a:p>
          <a:p>
            <a:pPr indent="0" lvl="0" marL="0" marR="0" rtl="0" algn="ctr">
              <a:lnSpc>
                <a:spcPct val="140008"/>
              </a:lnSpc>
              <a:spcBef>
                <a:spcPts val="0"/>
              </a:spcBef>
              <a:spcAft>
                <a:spcPts val="0"/>
              </a:spcAft>
              <a:buNone/>
            </a:pPr>
            <a:r>
              <a:rPr b="0" i="0" lang="en-US" sz="1862" u="none" cap="none" strike="noStrike">
                <a:solidFill>
                  <a:srgbClr val="291958"/>
                </a:solidFill>
                <a:latin typeface="Rosario"/>
                <a:ea typeface="Rosario"/>
                <a:cs typeface="Rosario"/>
                <a:sym typeface="Rosario"/>
              </a:rPr>
              <a:t>       Proof: (write your answer in your Learner Portfolio)</a:t>
            </a:r>
            <a:endParaRPr sz="1000"/>
          </a:p>
          <a:p>
            <a:pPr indent="0" lvl="0" marL="0" marR="0" rtl="0" algn="ctr">
              <a:lnSpc>
                <a:spcPct val="140008"/>
              </a:lnSpc>
              <a:spcBef>
                <a:spcPts val="0"/>
              </a:spcBef>
              <a:spcAft>
                <a:spcPts val="0"/>
              </a:spcAft>
              <a:buNone/>
            </a:pPr>
            <a:r>
              <a:rPr b="0" i="0" lang="en-US" sz="1862" u="none" cap="none" strike="noStrike">
                <a:solidFill>
                  <a:srgbClr val="291958"/>
                </a:solidFill>
                <a:latin typeface="Rosario"/>
                <a:ea typeface="Rosario"/>
                <a:cs typeface="Rosario"/>
                <a:sym typeface="Rosario"/>
              </a:rPr>
              <a:t>4. Is the exploration of your global issue manageable in a 10 minute oral? In other words, is your global issue too long or too short? Is it trying to do too much? </a:t>
            </a:r>
            <a:endParaRPr sz="1000"/>
          </a:p>
          <a:p>
            <a:pPr indent="0" lvl="0" marL="0" marR="0" rtl="0" algn="ctr">
              <a:lnSpc>
                <a:spcPct val="140008"/>
              </a:lnSpc>
              <a:spcBef>
                <a:spcPts val="0"/>
              </a:spcBef>
              <a:spcAft>
                <a:spcPts val="0"/>
              </a:spcAft>
              <a:buNone/>
            </a:pPr>
            <a:r>
              <a:rPr b="0" i="0" lang="en-US" sz="1862" u="none" cap="none" strike="noStrike">
                <a:solidFill>
                  <a:srgbClr val="291958"/>
                </a:solidFill>
                <a:latin typeface="Rosario"/>
                <a:ea typeface="Rosario"/>
                <a:cs typeface="Rosario"/>
                <a:sym typeface="Rosario"/>
              </a:rPr>
              <a:t>        Proof: (write your answer in your Learner Portfolio)</a:t>
            </a:r>
            <a:endParaRPr sz="1000"/>
          </a:p>
          <a:p>
            <a:pPr indent="0" lvl="0" marL="0" marR="0" rtl="0" algn="ctr">
              <a:lnSpc>
                <a:spcPct val="140008"/>
              </a:lnSpc>
              <a:spcBef>
                <a:spcPts val="0"/>
              </a:spcBef>
              <a:spcAft>
                <a:spcPts val="0"/>
              </a:spcAft>
              <a:buNone/>
            </a:pPr>
            <a:r>
              <a:rPr b="0" i="0" lang="en-US" sz="1862" u="none" cap="none" strike="noStrike">
                <a:solidFill>
                  <a:srgbClr val="291958"/>
                </a:solidFill>
                <a:latin typeface="Rosario"/>
                <a:ea typeface="Rosario"/>
                <a:cs typeface="Rosario"/>
                <a:sym typeface="Rosario"/>
              </a:rPr>
              <a:t>5. Can a regular, everyday person - like a parent or guardian - understand your global issue without you having to explain it in more detail? Can you say it to them only once and do they "get" it?  If you have to explain your global issue to them, or if you have to say more, or if you need to qualify something, most likely, you still need to refine your global issue.</a:t>
            </a:r>
            <a:endParaRPr sz="1000"/>
          </a:p>
          <a:p>
            <a:pPr indent="0" lvl="0" marL="0" marR="0" rtl="0" algn="ctr">
              <a:lnSpc>
                <a:spcPct val="140008"/>
              </a:lnSpc>
              <a:spcBef>
                <a:spcPts val="0"/>
              </a:spcBef>
              <a:spcAft>
                <a:spcPts val="0"/>
              </a:spcAft>
              <a:buNone/>
            </a:pPr>
            <a:r>
              <a:rPr b="0" i="0" lang="en-US" sz="1862" u="none" cap="none" strike="noStrike">
                <a:solidFill>
                  <a:srgbClr val="291958"/>
                </a:solidFill>
                <a:latin typeface="Rosario"/>
                <a:ea typeface="Rosario"/>
                <a:cs typeface="Rosario"/>
                <a:sym typeface="Rosario"/>
              </a:rPr>
              <a:t>        Proof: (write your answer in your Learner Portfolio)</a:t>
            </a:r>
            <a:endParaRPr sz="1000"/>
          </a:p>
          <a:p>
            <a:pPr indent="0" lvl="0" marL="0" marR="0" rtl="0" algn="ctr">
              <a:lnSpc>
                <a:spcPct val="140008"/>
              </a:lnSpc>
              <a:spcBef>
                <a:spcPts val="0"/>
              </a:spcBef>
              <a:spcAft>
                <a:spcPts val="0"/>
              </a:spcAft>
              <a:buNone/>
            </a:pPr>
            <a:r>
              <a:t/>
            </a:r>
            <a:endParaRPr b="0" i="0" sz="1862" u="none" cap="none" strike="noStrike">
              <a:solidFill>
                <a:srgbClr val="291958"/>
              </a:solidFill>
              <a:latin typeface="Rosario"/>
              <a:ea typeface="Rosario"/>
              <a:cs typeface="Rosario"/>
              <a:sym typeface="Rosari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95"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b="0" l="0" r="0" t="0"/>
          <a:stretch/>
        </p:blipFill>
        <p:spPr>
          <a:xfrm>
            <a:off x="-185223" y="-454262"/>
            <a:ext cx="3565377" cy="3422761"/>
          </a:xfrm>
          <a:prstGeom prst="rect">
            <a:avLst/>
          </a:prstGeom>
          <a:noFill/>
          <a:ln>
            <a:noFill/>
          </a:ln>
        </p:spPr>
      </p:pic>
      <p:pic>
        <p:nvPicPr>
          <p:cNvPr id="97" name="Google Shape;97;p2"/>
          <p:cNvPicPr preferRelativeResize="0"/>
          <p:nvPr/>
        </p:nvPicPr>
        <p:blipFill rotWithShape="1">
          <a:blip r:embed="rId4">
            <a:alphaModFix/>
          </a:blip>
          <a:srcRect b="0" l="0" r="0" t="0"/>
          <a:stretch/>
        </p:blipFill>
        <p:spPr>
          <a:xfrm>
            <a:off x="4837871" y="1028700"/>
            <a:ext cx="8612258" cy="3443027"/>
          </a:xfrm>
          <a:prstGeom prst="rect">
            <a:avLst/>
          </a:prstGeom>
          <a:noFill/>
          <a:ln>
            <a:noFill/>
          </a:ln>
        </p:spPr>
      </p:pic>
      <p:pic>
        <p:nvPicPr>
          <p:cNvPr id="98" name="Google Shape;98;p2"/>
          <p:cNvPicPr preferRelativeResize="0"/>
          <p:nvPr/>
        </p:nvPicPr>
        <p:blipFill rotWithShape="1">
          <a:blip r:embed="rId5">
            <a:alphaModFix/>
          </a:blip>
          <a:srcRect b="0" l="0" r="0" t="0"/>
          <a:stretch/>
        </p:blipFill>
        <p:spPr>
          <a:xfrm rot="-621068">
            <a:off x="-26774" y="7972282"/>
            <a:ext cx="2428005" cy="3021273"/>
          </a:xfrm>
          <a:prstGeom prst="rect">
            <a:avLst/>
          </a:prstGeom>
          <a:noFill/>
          <a:ln>
            <a:noFill/>
          </a:ln>
        </p:spPr>
      </p:pic>
      <p:grpSp>
        <p:nvGrpSpPr>
          <p:cNvPr id="99" name="Google Shape;99;p2"/>
          <p:cNvGrpSpPr/>
          <p:nvPr/>
        </p:nvGrpSpPr>
        <p:grpSpPr>
          <a:xfrm>
            <a:off x="1187228" y="4859465"/>
            <a:ext cx="3086100" cy="4120008"/>
            <a:chOff x="0" y="-38100"/>
            <a:chExt cx="812800" cy="1085105"/>
          </a:xfrm>
        </p:grpSpPr>
        <p:sp>
          <p:nvSpPr>
            <p:cNvPr id="100" name="Google Shape;100;p2"/>
            <p:cNvSpPr/>
            <p:nvPr/>
          </p:nvSpPr>
          <p:spPr>
            <a:xfrm>
              <a:off x="0" y="0"/>
              <a:ext cx="812800" cy="1047005"/>
            </a:xfrm>
            <a:custGeom>
              <a:rect b="b" l="l" r="r" t="t"/>
              <a:pathLst>
                <a:path extrusionOk="0" h="1047005" w="812800">
                  <a:moveTo>
                    <a:pt x="127941" y="0"/>
                  </a:moveTo>
                  <a:lnTo>
                    <a:pt x="684859" y="0"/>
                  </a:lnTo>
                  <a:cubicBezTo>
                    <a:pt x="718791" y="0"/>
                    <a:pt x="751333" y="13479"/>
                    <a:pt x="775327" y="37473"/>
                  </a:cubicBezTo>
                  <a:cubicBezTo>
                    <a:pt x="799321" y="61467"/>
                    <a:pt x="812800" y="94009"/>
                    <a:pt x="812800" y="127941"/>
                  </a:cubicBezTo>
                  <a:lnTo>
                    <a:pt x="812800" y="919064"/>
                  </a:lnTo>
                  <a:cubicBezTo>
                    <a:pt x="812800" y="952996"/>
                    <a:pt x="799321" y="985538"/>
                    <a:pt x="775327" y="1009532"/>
                  </a:cubicBezTo>
                  <a:cubicBezTo>
                    <a:pt x="751333" y="1033526"/>
                    <a:pt x="718791" y="1047005"/>
                    <a:pt x="684859" y="1047005"/>
                  </a:cubicBezTo>
                  <a:lnTo>
                    <a:pt x="127941" y="1047005"/>
                  </a:lnTo>
                  <a:cubicBezTo>
                    <a:pt x="94009" y="1047005"/>
                    <a:pt x="61467" y="1033526"/>
                    <a:pt x="37473" y="1009532"/>
                  </a:cubicBezTo>
                  <a:cubicBezTo>
                    <a:pt x="13479" y="985538"/>
                    <a:pt x="0" y="952996"/>
                    <a:pt x="0" y="919064"/>
                  </a:cubicBezTo>
                  <a:lnTo>
                    <a:pt x="0" y="127941"/>
                  </a:lnTo>
                  <a:cubicBezTo>
                    <a:pt x="0" y="94009"/>
                    <a:pt x="13479" y="61467"/>
                    <a:pt x="37473" y="37473"/>
                  </a:cubicBezTo>
                  <a:cubicBezTo>
                    <a:pt x="61467" y="13479"/>
                    <a:pt x="94009" y="0"/>
                    <a:pt x="127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2"/>
          <p:cNvGrpSpPr/>
          <p:nvPr/>
        </p:nvGrpSpPr>
        <p:grpSpPr>
          <a:xfrm>
            <a:off x="5463953" y="4840415"/>
            <a:ext cx="3086100" cy="4120008"/>
            <a:chOff x="0" y="-38100"/>
            <a:chExt cx="812800" cy="1085105"/>
          </a:xfrm>
        </p:grpSpPr>
        <p:sp>
          <p:nvSpPr>
            <p:cNvPr id="103" name="Google Shape;103;p2"/>
            <p:cNvSpPr/>
            <p:nvPr/>
          </p:nvSpPr>
          <p:spPr>
            <a:xfrm>
              <a:off x="0" y="0"/>
              <a:ext cx="812800" cy="1047005"/>
            </a:xfrm>
            <a:custGeom>
              <a:rect b="b" l="l" r="r" t="t"/>
              <a:pathLst>
                <a:path extrusionOk="0" h="1047005" w="812800">
                  <a:moveTo>
                    <a:pt x="127941" y="0"/>
                  </a:moveTo>
                  <a:lnTo>
                    <a:pt x="684859" y="0"/>
                  </a:lnTo>
                  <a:cubicBezTo>
                    <a:pt x="718791" y="0"/>
                    <a:pt x="751333" y="13479"/>
                    <a:pt x="775327" y="37473"/>
                  </a:cubicBezTo>
                  <a:cubicBezTo>
                    <a:pt x="799321" y="61467"/>
                    <a:pt x="812800" y="94009"/>
                    <a:pt x="812800" y="127941"/>
                  </a:cubicBezTo>
                  <a:lnTo>
                    <a:pt x="812800" y="919064"/>
                  </a:lnTo>
                  <a:cubicBezTo>
                    <a:pt x="812800" y="952996"/>
                    <a:pt x="799321" y="985538"/>
                    <a:pt x="775327" y="1009532"/>
                  </a:cubicBezTo>
                  <a:cubicBezTo>
                    <a:pt x="751333" y="1033526"/>
                    <a:pt x="718791" y="1047005"/>
                    <a:pt x="684859" y="1047005"/>
                  </a:cubicBezTo>
                  <a:lnTo>
                    <a:pt x="127941" y="1047005"/>
                  </a:lnTo>
                  <a:cubicBezTo>
                    <a:pt x="94009" y="1047005"/>
                    <a:pt x="61467" y="1033526"/>
                    <a:pt x="37473" y="1009532"/>
                  </a:cubicBezTo>
                  <a:cubicBezTo>
                    <a:pt x="13479" y="985538"/>
                    <a:pt x="0" y="952996"/>
                    <a:pt x="0" y="919064"/>
                  </a:cubicBezTo>
                  <a:lnTo>
                    <a:pt x="0" y="127941"/>
                  </a:lnTo>
                  <a:cubicBezTo>
                    <a:pt x="0" y="94009"/>
                    <a:pt x="13479" y="61467"/>
                    <a:pt x="37473" y="37473"/>
                  </a:cubicBezTo>
                  <a:cubicBezTo>
                    <a:pt x="61467" y="13479"/>
                    <a:pt x="94009" y="0"/>
                    <a:pt x="127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 name="Google Shape;105;p2"/>
          <p:cNvGrpSpPr/>
          <p:nvPr/>
        </p:nvGrpSpPr>
        <p:grpSpPr>
          <a:xfrm>
            <a:off x="9737947" y="4859465"/>
            <a:ext cx="3086100" cy="4120008"/>
            <a:chOff x="0" y="-38100"/>
            <a:chExt cx="812800" cy="1085105"/>
          </a:xfrm>
        </p:grpSpPr>
        <p:sp>
          <p:nvSpPr>
            <p:cNvPr id="106" name="Google Shape;106;p2"/>
            <p:cNvSpPr/>
            <p:nvPr/>
          </p:nvSpPr>
          <p:spPr>
            <a:xfrm>
              <a:off x="0" y="0"/>
              <a:ext cx="812800" cy="1047005"/>
            </a:xfrm>
            <a:custGeom>
              <a:rect b="b" l="l" r="r" t="t"/>
              <a:pathLst>
                <a:path extrusionOk="0" h="1047005" w="812800">
                  <a:moveTo>
                    <a:pt x="127941" y="0"/>
                  </a:moveTo>
                  <a:lnTo>
                    <a:pt x="684859" y="0"/>
                  </a:lnTo>
                  <a:cubicBezTo>
                    <a:pt x="718791" y="0"/>
                    <a:pt x="751333" y="13479"/>
                    <a:pt x="775327" y="37473"/>
                  </a:cubicBezTo>
                  <a:cubicBezTo>
                    <a:pt x="799321" y="61467"/>
                    <a:pt x="812800" y="94009"/>
                    <a:pt x="812800" y="127941"/>
                  </a:cubicBezTo>
                  <a:lnTo>
                    <a:pt x="812800" y="919064"/>
                  </a:lnTo>
                  <a:cubicBezTo>
                    <a:pt x="812800" y="952996"/>
                    <a:pt x="799321" y="985538"/>
                    <a:pt x="775327" y="1009532"/>
                  </a:cubicBezTo>
                  <a:cubicBezTo>
                    <a:pt x="751333" y="1033526"/>
                    <a:pt x="718791" y="1047005"/>
                    <a:pt x="684859" y="1047005"/>
                  </a:cubicBezTo>
                  <a:lnTo>
                    <a:pt x="127941" y="1047005"/>
                  </a:lnTo>
                  <a:cubicBezTo>
                    <a:pt x="94009" y="1047005"/>
                    <a:pt x="61467" y="1033526"/>
                    <a:pt x="37473" y="1009532"/>
                  </a:cubicBezTo>
                  <a:cubicBezTo>
                    <a:pt x="13479" y="985538"/>
                    <a:pt x="0" y="952996"/>
                    <a:pt x="0" y="919064"/>
                  </a:cubicBezTo>
                  <a:lnTo>
                    <a:pt x="0" y="127941"/>
                  </a:lnTo>
                  <a:cubicBezTo>
                    <a:pt x="0" y="94009"/>
                    <a:pt x="13479" y="61467"/>
                    <a:pt x="37473" y="37473"/>
                  </a:cubicBezTo>
                  <a:cubicBezTo>
                    <a:pt x="61467" y="13479"/>
                    <a:pt x="94009" y="0"/>
                    <a:pt x="127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08" name="Google Shape;108;p2"/>
          <p:cNvPicPr preferRelativeResize="0"/>
          <p:nvPr/>
        </p:nvPicPr>
        <p:blipFill rotWithShape="1">
          <a:blip r:embed="rId6">
            <a:alphaModFix/>
          </a:blip>
          <a:srcRect b="0" l="0" r="0" t="0"/>
          <a:stretch/>
        </p:blipFill>
        <p:spPr>
          <a:xfrm>
            <a:off x="14793886" y="7778735"/>
            <a:ext cx="4327010" cy="3327864"/>
          </a:xfrm>
          <a:prstGeom prst="rect">
            <a:avLst/>
          </a:prstGeom>
          <a:noFill/>
          <a:ln>
            <a:noFill/>
          </a:ln>
        </p:spPr>
      </p:pic>
      <p:pic>
        <p:nvPicPr>
          <p:cNvPr id="109" name="Google Shape;109;p2"/>
          <p:cNvPicPr preferRelativeResize="0"/>
          <p:nvPr/>
        </p:nvPicPr>
        <p:blipFill rotWithShape="1">
          <a:blip r:embed="rId7">
            <a:alphaModFix/>
          </a:blip>
          <a:srcRect b="0" l="0" r="0" t="0"/>
          <a:stretch/>
        </p:blipFill>
        <p:spPr>
          <a:xfrm>
            <a:off x="12824047" y="237614"/>
            <a:ext cx="2730886" cy="2730886"/>
          </a:xfrm>
          <a:prstGeom prst="rect">
            <a:avLst/>
          </a:prstGeom>
          <a:noFill/>
          <a:ln>
            <a:noFill/>
          </a:ln>
        </p:spPr>
      </p:pic>
      <p:sp>
        <p:nvSpPr>
          <p:cNvPr id="110" name="Google Shape;110;p2"/>
          <p:cNvSpPr txBox="1"/>
          <p:nvPr/>
        </p:nvSpPr>
        <p:spPr>
          <a:xfrm>
            <a:off x="5097751" y="1133475"/>
            <a:ext cx="8092497" cy="5160265"/>
          </a:xfrm>
          <a:prstGeom prst="rect">
            <a:avLst/>
          </a:prstGeom>
          <a:noFill/>
          <a:ln>
            <a:noFill/>
          </a:ln>
        </p:spPr>
        <p:txBody>
          <a:bodyPr anchorCtr="0" anchor="t" bIns="0" lIns="0" spcFirstLastPara="1" rIns="0" wrap="square" tIns="0">
            <a:spAutoFit/>
          </a:bodyPr>
          <a:lstStyle/>
          <a:p>
            <a:pPr indent="0" lvl="0" marL="0" marR="0" rtl="0" algn="ctr">
              <a:lnSpc>
                <a:spcPct val="101008"/>
              </a:lnSpc>
              <a:spcBef>
                <a:spcPts val="0"/>
              </a:spcBef>
              <a:spcAft>
                <a:spcPts val="0"/>
              </a:spcAft>
              <a:buNone/>
            </a:pPr>
            <a:r>
              <a:rPr b="0" i="0" lang="en-US" sz="6444" u="none" cap="none" strike="noStrike">
                <a:solidFill>
                  <a:srgbClr val="002C66"/>
                </a:solidFill>
                <a:latin typeface="Arial"/>
                <a:ea typeface="Arial"/>
                <a:cs typeface="Arial"/>
                <a:sym typeface="Arial"/>
              </a:rPr>
              <a:t>The IB has defined global issues in the following manner:</a:t>
            </a:r>
            <a:endParaRPr/>
          </a:p>
          <a:p>
            <a:pPr indent="0" lvl="0" marL="0" marR="0" rtl="0" algn="ctr">
              <a:lnSpc>
                <a:spcPct val="165228"/>
              </a:lnSpc>
              <a:spcBef>
                <a:spcPts val="0"/>
              </a:spcBef>
              <a:spcAft>
                <a:spcPts val="0"/>
              </a:spcAft>
              <a:buNone/>
            </a:pPr>
            <a:r>
              <a:t/>
            </a:r>
            <a:endParaRPr b="0" i="0" sz="6444" u="none" cap="none" strike="noStrike">
              <a:solidFill>
                <a:srgbClr val="002C66"/>
              </a:solidFill>
              <a:latin typeface="Arial"/>
              <a:ea typeface="Arial"/>
              <a:cs typeface="Arial"/>
              <a:sym typeface="Arial"/>
            </a:endParaRPr>
          </a:p>
          <a:p>
            <a:pPr indent="0" lvl="0" marL="0" marR="0" rtl="0" algn="ctr">
              <a:lnSpc>
                <a:spcPct val="155826"/>
              </a:lnSpc>
              <a:spcBef>
                <a:spcPts val="0"/>
              </a:spcBef>
              <a:spcAft>
                <a:spcPts val="0"/>
              </a:spcAft>
              <a:buNone/>
            </a:pPr>
            <a:r>
              <a:t/>
            </a:r>
            <a:endParaRPr b="0" i="0" sz="6444" u="none" cap="none" strike="noStrike">
              <a:solidFill>
                <a:srgbClr val="002C66"/>
              </a:solidFill>
              <a:latin typeface="Arial"/>
              <a:ea typeface="Arial"/>
              <a:cs typeface="Arial"/>
              <a:sym typeface="Arial"/>
            </a:endParaRPr>
          </a:p>
        </p:txBody>
      </p:sp>
      <p:sp>
        <p:nvSpPr>
          <p:cNvPr id="111" name="Google Shape;111;p2"/>
          <p:cNvSpPr txBox="1"/>
          <p:nvPr/>
        </p:nvSpPr>
        <p:spPr>
          <a:xfrm>
            <a:off x="1340934" y="5133790"/>
            <a:ext cx="2778600" cy="2909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000" u="none" cap="none" strike="noStrike">
                <a:solidFill>
                  <a:srgbClr val="002C66"/>
                </a:solidFill>
                <a:latin typeface="Rosario"/>
                <a:ea typeface="Rosario"/>
                <a:cs typeface="Rosario"/>
                <a:sym typeface="Rosario"/>
              </a:rPr>
              <a:t>(</a:t>
            </a:r>
            <a:r>
              <a:rPr b="0" i="0" lang="en-US" sz="3500" u="none" cap="none" strike="noStrike">
                <a:solidFill>
                  <a:srgbClr val="002C66"/>
                </a:solidFill>
                <a:latin typeface="Rosario"/>
                <a:ea typeface="Rosario"/>
                <a:cs typeface="Rosario"/>
                <a:sym typeface="Rosario"/>
              </a:rPr>
              <a:t>a) they have significance on a wide/large scale;</a:t>
            </a:r>
            <a:endParaRPr sz="900"/>
          </a:p>
        </p:txBody>
      </p:sp>
      <p:sp>
        <p:nvSpPr>
          <p:cNvPr id="112" name="Google Shape;112;p2"/>
          <p:cNvSpPr txBox="1"/>
          <p:nvPr/>
        </p:nvSpPr>
        <p:spPr>
          <a:xfrm>
            <a:off x="5498000" y="5576700"/>
            <a:ext cx="3345600" cy="11448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3099" u="none" cap="none" strike="noStrike">
                <a:solidFill>
                  <a:srgbClr val="002C66"/>
                </a:solidFill>
                <a:latin typeface="Rosario"/>
                <a:ea typeface="Rosario"/>
                <a:cs typeface="Rosario"/>
                <a:sym typeface="Rosario"/>
              </a:rPr>
              <a:t>b) they are transnational;</a:t>
            </a:r>
            <a:endParaRPr sz="100"/>
          </a:p>
        </p:txBody>
      </p:sp>
      <p:sp>
        <p:nvSpPr>
          <p:cNvPr id="113" name="Google Shape;113;p2"/>
          <p:cNvSpPr txBox="1"/>
          <p:nvPr/>
        </p:nvSpPr>
        <p:spPr>
          <a:xfrm>
            <a:off x="9858707" y="5124265"/>
            <a:ext cx="2844600" cy="312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900" u="none" cap="none" strike="noStrike">
                <a:solidFill>
                  <a:srgbClr val="002C66"/>
                </a:solidFill>
                <a:latin typeface="Rosario"/>
                <a:ea typeface="Rosario"/>
                <a:cs typeface="Rosario"/>
                <a:sym typeface="Rosario"/>
              </a:rPr>
              <a:t>(c) the impact is felt in everyday contexts.</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b="0" l="0" r="0" t="0"/>
          <a:stretch/>
        </p:blipFill>
        <p:spPr>
          <a:xfrm>
            <a:off x="-783867" y="6789091"/>
            <a:ext cx="5240313" cy="3497909"/>
          </a:xfrm>
          <a:prstGeom prst="rect">
            <a:avLst/>
          </a:prstGeom>
          <a:noFill/>
          <a:ln>
            <a:noFill/>
          </a:ln>
        </p:spPr>
      </p:pic>
      <p:pic>
        <p:nvPicPr>
          <p:cNvPr id="119" name="Google Shape;119;p5"/>
          <p:cNvPicPr preferRelativeResize="0"/>
          <p:nvPr/>
        </p:nvPicPr>
        <p:blipFill rotWithShape="1">
          <a:blip r:embed="rId4">
            <a:alphaModFix/>
          </a:blip>
          <a:srcRect b="0" l="0" r="0" t="0"/>
          <a:stretch/>
        </p:blipFill>
        <p:spPr>
          <a:xfrm>
            <a:off x="13829658" y="5649769"/>
            <a:ext cx="5693591" cy="5496904"/>
          </a:xfrm>
          <a:prstGeom prst="rect">
            <a:avLst/>
          </a:prstGeom>
          <a:noFill/>
          <a:ln>
            <a:noFill/>
          </a:ln>
        </p:spPr>
      </p:pic>
      <p:pic>
        <p:nvPicPr>
          <p:cNvPr id="120" name="Google Shape;120;p5"/>
          <p:cNvPicPr preferRelativeResize="0"/>
          <p:nvPr/>
        </p:nvPicPr>
        <p:blipFill rotWithShape="1">
          <a:blip r:embed="rId5">
            <a:alphaModFix/>
          </a:blip>
          <a:srcRect b="0" l="0" r="0" t="0"/>
          <a:stretch/>
        </p:blipFill>
        <p:spPr>
          <a:xfrm rot="-1181002">
            <a:off x="1588803" y="631654"/>
            <a:ext cx="1838298" cy="2880524"/>
          </a:xfrm>
          <a:prstGeom prst="rect">
            <a:avLst/>
          </a:prstGeom>
          <a:noFill/>
          <a:ln>
            <a:noFill/>
          </a:ln>
        </p:spPr>
      </p:pic>
      <p:sp>
        <p:nvSpPr>
          <p:cNvPr id="121" name="Google Shape;121;p5"/>
          <p:cNvSpPr txBox="1"/>
          <p:nvPr/>
        </p:nvSpPr>
        <p:spPr>
          <a:xfrm>
            <a:off x="3407097" y="1924131"/>
            <a:ext cx="11473807" cy="5394960"/>
          </a:xfrm>
          <a:prstGeom prst="rect">
            <a:avLst/>
          </a:prstGeom>
          <a:noFill/>
          <a:ln>
            <a:noFill/>
          </a:ln>
        </p:spPr>
        <p:txBody>
          <a:bodyPr anchorCtr="0" anchor="t" bIns="0" lIns="0" spcFirstLastPara="1" rIns="0" wrap="square" tIns="0">
            <a:spAutoFit/>
          </a:bodyPr>
          <a:lstStyle/>
          <a:p>
            <a:pPr indent="0" lvl="0" marL="0" marR="0" rtl="0" algn="ctr">
              <a:lnSpc>
                <a:spcPct val="117988"/>
              </a:lnSpc>
              <a:spcBef>
                <a:spcPts val="0"/>
              </a:spcBef>
              <a:spcAft>
                <a:spcPts val="0"/>
              </a:spcAft>
              <a:buNone/>
            </a:pPr>
            <a:r>
              <a:rPr b="0" i="0" lang="en-US" sz="9000" u="none" cap="none" strike="noStrike">
                <a:solidFill>
                  <a:srgbClr val="291A58"/>
                </a:solidFill>
                <a:latin typeface="Arial"/>
                <a:ea typeface="Arial"/>
                <a:cs typeface="Arial"/>
                <a:sym typeface="Arial"/>
              </a:rPr>
              <a:t>How do I narrow myself down from one of these areas?</a:t>
            </a:r>
            <a:endParaRPr/>
          </a:p>
          <a:p>
            <a:pPr indent="0" lvl="0" marL="0" marR="0" rtl="0" algn="ctr">
              <a:lnSpc>
                <a:spcPct val="117988"/>
              </a:lnSpc>
              <a:spcBef>
                <a:spcPts val="0"/>
              </a:spcBef>
              <a:spcAft>
                <a:spcPts val="0"/>
              </a:spcAft>
              <a:buNone/>
            </a:pPr>
            <a:r>
              <a:t/>
            </a:r>
            <a:endParaRPr b="0" i="0" sz="9000" u="none" cap="none" strike="noStrike">
              <a:solidFill>
                <a:srgbClr val="291A5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125" name="Shape 125"/>
        <p:cNvGrpSpPr/>
        <p:nvPr/>
      </p:nvGrpSpPr>
      <p:grpSpPr>
        <a:xfrm>
          <a:off x="0" y="0"/>
          <a:ext cx="0" cy="0"/>
          <a:chOff x="0" y="0"/>
          <a:chExt cx="0" cy="0"/>
        </a:xfrm>
      </p:grpSpPr>
      <p:pic>
        <p:nvPicPr>
          <p:cNvPr id="126" name="Google Shape;126;p3"/>
          <p:cNvPicPr preferRelativeResize="0"/>
          <p:nvPr/>
        </p:nvPicPr>
        <p:blipFill rotWithShape="1">
          <a:blip r:embed="rId3">
            <a:alphaModFix/>
          </a:blip>
          <a:srcRect b="0" l="0" r="0" t="0"/>
          <a:stretch/>
        </p:blipFill>
        <p:spPr>
          <a:xfrm>
            <a:off x="5394790" y="1028700"/>
            <a:ext cx="7498420" cy="6561118"/>
          </a:xfrm>
          <a:prstGeom prst="rect">
            <a:avLst/>
          </a:prstGeom>
          <a:noFill/>
          <a:ln>
            <a:noFill/>
          </a:ln>
        </p:spPr>
      </p:pic>
      <p:grpSp>
        <p:nvGrpSpPr>
          <p:cNvPr id="127" name="Google Shape;127;p3"/>
          <p:cNvGrpSpPr/>
          <p:nvPr/>
        </p:nvGrpSpPr>
        <p:grpSpPr>
          <a:xfrm>
            <a:off x="1718175" y="582319"/>
            <a:ext cx="6255369" cy="9336885"/>
            <a:chOff x="0" y="-38100"/>
            <a:chExt cx="1647504" cy="2459097"/>
          </a:xfrm>
        </p:grpSpPr>
        <p:sp>
          <p:nvSpPr>
            <p:cNvPr id="128" name="Google Shape;128;p3"/>
            <p:cNvSpPr/>
            <p:nvPr/>
          </p:nvSpPr>
          <p:spPr>
            <a:xfrm>
              <a:off x="0" y="0"/>
              <a:ext cx="1647504" cy="2420997"/>
            </a:xfrm>
            <a:custGeom>
              <a:rect b="b" l="l" r="r" t="t"/>
              <a:pathLst>
                <a:path extrusionOk="0" h="2420997" w="1647504">
                  <a:moveTo>
                    <a:pt x="63120" y="0"/>
                  </a:moveTo>
                  <a:lnTo>
                    <a:pt x="1584385" y="0"/>
                  </a:lnTo>
                  <a:cubicBezTo>
                    <a:pt x="1619245" y="0"/>
                    <a:pt x="1647504" y="28260"/>
                    <a:pt x="1647504" y="63120"/>
                  </a:cubicBezTo>
                  <a:lnTo>
                    <a:pt x="1647504" y="2357878"/>
                  </a:lnTo>
                  <a:cubicBezTo>
                    <a:pt x="1647504" y="2374618"/>
                    <a:pt x="1640854" y="2390673"/>
                    <a:pt x="1629017" y="2402510"/>
                  </a:cubicBezTo>
                  <a:cubicBezTo>
                    <a:pt x="1617180" y="2414347"/>
                    <a:pt x="1601125" y="2420997"/>
                    <a:pt x="1584385" y="2420997"/>
                  </a:cubicBezTo>
                  <a:lnTo>
                    <a:pt x="63120" y="2420997"/>
                  </a:lnTo>
                  <a:cubicBezTo>
                    <a:pt x="28260" y="2420997"/>
                    <a:pt x="0" y="2392738"/>
                    <a:pt x="0" y="2357878"/>
                  </a:cubicBezTo>
                  <a:lnTo>
                    <a:pt x="0" y="63120"/>
                  </a:lnTo>
                  <a:cubicBezTo>
                    <a:pt x="0" y="46379"/>
                    <a:pt x="6650" y="30325"/>
                    <a:pt x="18487" y="18487"/>
                  </a:cubicBezTo>
                  <a:cubicBezTo>
                    <a:pt x="30325" y="6650"/>
                    <a:pt x="46379" y="0"/>
                    <a:pt x="63120" y="0"/>
                  </a:cubicBezTo>
                  <a:close/>
                </a:path>
              </a:pathLst>
            </a:custGeom>
            <a:solidFill>
              <a:srgbClr val="2D304E">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30" name="Google Shape;130;p3"/>
          <p:cNvPicPr preferRelativeResize="0"/>
          <p:nvPr/>
        </p:nvPicPr>
        <p:blipFill rotWithShape="1">
          <a:blip r:embed="rId4">
            <a:alphaModFix/>
          </a:blip>
          <a:srcRect b="0" l="0" r="0" t="0"/>
          <a:stretch/>
        </p:blipFill>
        <p:spPr>
          <a:xfrm flipH="1">
            <a:off x="16019812" y="7859754"/>
            <a:ext cx="2268188" cy="2797093"/>
          </a:xfrm>
          <a:prstGeom prst="rect">
            <a:avLst/>
          </a:prstGeom>
          <a:noFill/>
          <a:ln>
            <a:noFill/>
          </a:ln>
        </p:spPr>
      </p:pic>
      <p:grpSp>
        <p:nvGrpSpPr>
          <p:cNvPr id="131" name="Google Shape;131;p3"/>
          <p:cNvGrpSpPr/>
          <p:nvPr/>
        </p:nvGrpSpPr>
        <p:grpSpPr>
          <a:xfrm>
            <a:off x="10356040" y="402727"/>
            <a:ext cx="6255369" cy="9336885"/>
            <a:chOff x="0" y="-38100"/>
            <a:chExt cx="1647504" cy="2459097"/>
          </a:xfrm>
        </p:grpSpPr>
        <p:sp>
          <p:nvSpPr>
            <p:cNvPr id="132" name="Google Shape;132;p3"/>
            <p:cNvSpPr/>
            <p:nvPr/>
          </p:nvSpPr>
          <p:spPr>
            <a:xfrm>
              <a:off x="0" y="0"/>
              <a:ext cx="1647504" cy="2420997"/>
            </a:xfrm>
            <a:custGeom>
              <a:rect b="b" l="l" r="r" t="t"/>
              <a:pathLst>
                <a:path extrusionOk="0" h="2420997" w="1647504">
                  <a:moveTo>
                    <a:pt x="63120" y="0"/>
                  </a:moveTo>
                  <a:lnTo>
                    <a:pt x="1584385" y="0"/>
                  </a:lnTo>
                  <a:cubicBezTo>
                    <a:pt x="1619245" y="0"/>
                    <a:pt x="1647504" y="28260"/>
                    <a:pt x="1647504" y="63120"/>
                  </a:cubicBezTo>
                  <a:lnTo>
                    <a:pt x="1647504" y="2357878"/>
                  </a:lnTo>
                  <a:cubicBezTo>
                    <a:pt x="1647504" y="2374618"/>
                    <a:pt x="1640854" y="2390673"/>
                    <a:pt x="1629017" y="2402510"/>
                  </a:cubicBezTo>
                  <a:cubicBezTo>
                    <a:pt x="1617180" y="2414347"/>
                    <a:pt x="1601125" y="2420997"/>
                    <a:pt x="1584385" y="2420997"/>
                  </a:cubicBezTo>
                  <a:lnTo>
                    <a:pt x="63120" y="2420997"/>
                  </a:lnTo>
                  <a:cubicBezTo>
                    <a:pt x="28260" y="2420997"/>
                    <a:pt x="0" y="2392738"/>
                    <a:pt x="0" y="2357878"/>
                  </a:cubicBezTo>
                  <a:lnTo>
                    <a:pt x="0" y="63120"/>
                  </a:lnTo>
                  <a:cubicBezTo>
                    <a:pt x="0" y="46379"/>
                    <a:pt x="6650" y="30325"/>
                    <a:pt x="18487" y="18487"/>
                  </a:cubicBezTo>
                  <a:cubicBezTo>
                    <a:pt x="30325" y="6650"/>
                    <a:pt x="46379" y="0"/>
                    <a:pt x="631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34" name="Google Shape;134;p3"/>
          <p:cNvPicPr preferRelativeResize="0"/>
          <p:nvPr/>
        </p:nvPicPr>
        <p:blipFill rotWithShape="1">
          <a:blip r:embed="rId5">
            <a:alphaModFix/>
          </a:blip>
          <a:srcRect b="0" l="0" r="0" t="0"/>
          <a:stretch/>
        </p:blipFill>
        <p:spPr>
          <a:xfrm flipH="1">
            <a:off x="0" y="211691"/>
            <a:ext cx="2303703" cy="2494166"/>
          </a:xfrm>
          <a:prstGeom prst="rect">
            <a:avLst/>
          </a:prstGeom>
          <a:noFill/>
          <a:ln>
            <a:noFill/>
          </a:ln>
        </p:spPr>
      </p:pic>
      <p:sp>
        <p:nvSpPr>
          <p:cNvPr id="135" name="Google Shape;135;p3"/>
          <p:cNvSpPr txBox="1"/>
          <p:nvPr/>
        </p:nvSpPr>
        <p:spPr>
          <a:xfrm>
            <a:off x="1981046" y="3182933"/>
            <a:ext cx="5646600" cy="4990200"/>
          </a:xfrm>
          <a:prstGeom prst="rect">
            <a:avLst/>
          </a:prstGeom>
          <a:noFill/>
          <a:ln>
            <a:noFill/>
          </a:ln>
        </p:spPr>
        <p:txBody>
          <a:bodyPr anchorCtr="0" anchor="t" bIns="0" lIns="0" spcFirstLastPara="1" rIns="0" wrap="square" tIns="0">
            <a:spAutoFit/>
          </a:bodyPr>
          <a:lstStyle/>
          <a:p>
            <a:pPr indent="0" lvl="0" marL="0" marR="0" rtl="0" algn="just">
              <a:lnSpc>
                <a:spcPct val="140005"/>
              </a:lnSpc>
              <a:spcBef>
                <a:spcPts val="0"/>
              </a:spcBef>
              <a:spcAft>
                <a:spcPts val="0"/>
              </a:spcAft>
              <a:buNone/>
            </a:pPr>
            <a:r>
              <a:rPr b="0" i="0" lang="en-US" sz="3437" u="none" cap="none" strike="noStrike">
                <a:solidFill>
                  <a:srgbClr val="FFFFFF"/>
                </a:solidFill>
                <a:latin typeface="Rosario"/>
                <a:ea typeface="Rosario"/>
                <a:cs typeface="Rosario"/>
                <a:sym typeface="Rosario"/>
              </a:rPr>
              <a:t>T</a:t>
            </a:r>
            <a:r>
              <a:rPr b="0" i="0" lang="en-US" sz="2937" u="none" cap="none" strike="noStrike">
                <a:solidFill>
                  <a:srgbClr val="FFFFFF"/>
                </a:solidFill>
                <a:latin typeface="Rosario"/>
                <a:ea typeface="Rosario"/>
                <a:cs typeface="Rosario"/>
                <a:sym typeface="Rosario"/>
              </a:rPr>
              <a:t>o break it down even further, and to use more student friendly language, a global issue has to be big, cross borders, but also be felt in someone's hometown. Keep this definition in the back of your head as you move to the next section of creating your own global issue. </a:t>
            </a:r>
            <a:endParaRPr sz="900"/>
          </a:p>
        </p:txBody>
      </p:sp>
      <p:sp>
        <p:nvSpPr>
          <p:cNvPr id="136" name="Google Shape;136;p3"/>
          <p:cNvSpPr txBox="1"/>
          <p:nvPr/>
        </p:nvSpPr>
        <p:spPr>
          <a:xfrm>
            <a:off x="10660496" y="1784387"/>
            <a:ext cx="5646458" cy="6075367"/>
          </a:xfrm>
          <a:prstGeom prst="rect">
            <a:avLst/>
          </a:prstGeom>
          <a:noFill/>
          <a:ln>
            <a:noFill/>
          </a:ln>
        </p:spPr>
        <p:txBody>
          <a:bodyPr anchorCtr="0" anchor="t" bIns="0" lIns="0" spcFirstLastPara="1" rIns="0" wrap="square" tIns="0">
            <a:spAutoFit/>
          </a:bodyPr>
          <a:lstStyle/>
          <a:p>
            <a:pPr indent="0" lvl="0" marL="0" marR="0" rtl="0" algn="just">
              <a:lnSpc>
                <a:spcPct val="140005"/>
              </a:lnSpc>
              <a:spcBef>
                <a:spcPts val="0"/>
              </a:spcBef>
              <a:spcAft>
                <a:spcPts val="0"/>
              </a:spcAft>
              <a:buNone/>
            </a:pPr>
            <a:r>
              <a:rPr b="0" i="0" lang="en-US" sz="3437" u="none" cap="none" strike="noStrike">
                <a:solidFill>
                  <a:srgbClr val="291A58"/>
                </a:solidFill>
                <a:latin typeface="Rosario"/>
                <a:ea typeface="Rosario"/>
                <a:cs typeface="Rosario"/>
                <a:sym typeface="Rosario"/>
              </a:rPr>
              <a:t>"It is important to note that the term global issue need not necessarily be understood as a problem, obstacle or threat; it may also refer to a social phenomenon that is internationally significant but manifests itself in</a:t>
            </a:r>
            <a:endParaRPr/>
          </a:p>
          <a:p>
            <a:pPr indent="0" lvl="0" marL="0" marR="0" rtl="0" algn="just">
              <a:lnSpc>
                <a:spcPct val="140005"/>
              </a:lnSpc>
              <a:spcBef>
                <a:spcPts val="0"/>
              </a:spcBef>
              <a:spcAft>
                <a:spcPts val="0"/>
              </a:spcAft>
              <a:buNone/>
            </a:pPr>
            <a:r>
              <a:rPr b="0" i="0" lang="en-US" sz="3437" u="none" cap="none" strike="noStrike">
                <a:solidFill>
                  <a:srgbClr val="291A58"/>
                </a:solidFill>
                <a:latin typeface="Rosario"/>
                <a:ea typeface="Rosario"/>
                <a:cs typeface="Rosario"/>
                <a:sym typeface="Rosario"/>
              </a:rPr>
              <a:t>local contexts, such as living in a digital society" (21)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140" name="Shape 140"/>
        <p:cNvGrpSpPr/>
        <p:nvPr/>
      </p:nvGrpSpPr>
      <p:grpSpPr>
        <a:xfrm>
          <a:off x="0" y="0"/>
          <a:ext cx="0" cy="0"/>
          <a:chOff x="0" y="0"/>
          <a:chExt cx="0" cy="0"/>
        </a:xfrm>
      </p:grpSpPr>
      <p:pic>
        <p:nvPicPr>
          <p:cNvPr id="141" name="Google Shape;141;p4"/>
          <p:cNvPicPr preferRelativeResize="0"/>
          <p:nvPr/>
        </p:nvPicPr>
        <p:blipFill rotWithShape="1">
          <a:blip r:embed="rId3">
            <a:alphaModFix/>
          </a:blip>
          <a:srcRect b="0" l="0" r="0" t="0"/>
          <a:stretch/>
        </p:blipFill>
        <p:spPr>
          <a:xfrm rot="5400000">
            <a:off x="3900200" y="-1312487"/>
            <a:ext cx="11633825" cy="15084375"/>
          </a:xfrm>
          <a:prstGeom prst="rect">
            <a:avLst/>
          </a:prstGeom>
          <a:noFill/>
          <a:ln>
            <a:noFill/>
          </a:ln>
        </p:spPr>
      </p:pic>
      <p:pic>
        <p:nvPicPr>
          <p:cNvPr id="142" name="Google Shape;142;p4"/>
          <p:cNvPicPr preferRelativeResize="0"/>
          <p:nvPr/>
        </p:nvPicPr>
        <p:blipFill rotWithShape="1">
          <a:blip r:embed="rId4">
            <a:alphaModFix/>
          </a:blip>
          <a:srcRect b="0" l="0" r="0" t="0"/>
          <a:stretch/>
        </p:blipFill>
        <p:spPr>
          <a:xfrm rot="-2079350">
            <a:off x="2101202" y="1152883"/>
            <a:ext cx="1992737" cy="2751874"/>
          </a:xfrm>
          <a:prstGeom prst="rect">
            <a:avLst/>
          </a:prstGeom>
          <a:noFill/>
          <a:ln>
            <a:noFill/>
          </a:ln>
        </p:spPr>
      </p:pic>
      <p:pic>
        <p:nvPicPr>
          <p:cNvPr id="143" name="Google Shape;143;p4"/>
          <p:cNvPicPr preferRelativeResize="0"/>
          <p:nvPr/>
        </p:nvPicPr>
        <p:blipFill rotWithShape="1">
          <a:blip r:embed="rId5">
            <a:alphaModFix/>
          </a:blip>
          <a:srcRect b="0" l="0" r="0" t="0"/>
          <a:stretch/>
        </p:blipFill>
        <p:spPr>
          <a:xfrm flipH="1">
            <a:off x="15863266" y="8496737"/>
            <a:ext cx="2792069" cy="2641995"/>
          </a:xfrm>
          <a:prstGeom prst="rect">
            <a:avLst/>
          </a:prstGeom>
          <a:noFill/>
          <a:ln>
            <a:noFill/>
          </a:ln>
        </p:spPr>
      </p:pic>
      <p:sp>
        <p:nvSpPr>
          <p:cNvPr id="144" name="Google Shape;144;p4"/>
          <p:cNvSpPr txBox="1"/>
          <p:nvPr/>
        </p:nvSpPr>
        <p:spPr>
          <a:xfrm>
            <a:off x="3586406" y="4244366"/>
            <a:ext cx="12533409" cy="1872683"/>
          </a:xfrm>
          <a:prstGeom prst="rect">
            <a:avLst/>
          </a:prstGeom>
          <a:noFill/>
          <a:ln>
            <a:noFill/>
          </a:ln>
        </p:spPr>
        <p:txBody>
          <a:bodyPr anchorCtr="0" anchor="t" bIns="0" lIns="0" spcFirstLastPara="1" rIns="0" wrap="square" tIns="0">
            <a:spAutoFit/>
          </a:bodyPr>
          <a:lstStyle/>
          <a:p>
            <a:pPr indent="-286536" lvl="1" marL="573072" marR="0" rtl="0" algn="ctr">
              <a:lnSpc>
                <a:spcPct val="140015"/>
              </a:lnSpc>
              <a:spcBef>
                <a:spcPts val="0"/>
              </a:spcBef>
              <a:spcAft>
                <a:spcPts val="0"/>
              </a:spcAft>
              <a:buClr>
                <a:srgbClr val="291A58"/>
              </a:buClr>
              <a:buSzPts val="2654"/>
              <a:buFont typeface="Arial"/>
              <a:buChar char="•"/>
            </a:pPr>
            <a:r>
              <a:rPr b="0" i="0" lang="en-US" sz="2654" u="none" cap="none" strike="noStrike">
                <a:solidFill>
                  <a:srgbClr val="291A58"/>
                </a:solidFill>
                <a:latin typeface="Rosario"/>
                <a:ea typeface="Rosario"/>
                <a:cs typeface="Rosario"/>
                <a:sym typeface="Rosario"/>
              </a:rPr>
              <a:t>Your global issue must connect to an extract from a literary work (and the larger work it comes from) and your global issue must connect to a non-literary extract (and larger body of work). </a:t>
            </a:r>
            <a:endParaRPr/>
          </a:p>
          <a:p>
            <a:pPr indent="0" lvl="0" marL="0" marR="0" rtl="0" algn="ctr">
              <a:lnSpc>
                <a:spcPct val="140015"/>
              </a:lnSpc>
              <a:spcBef>
                <a:spcPts val="0"/>
              </a:spcBef>
              <a:spcAft>
                <a:spcPts val="0"/>
              </a:spcAft>
              <a:buNone/>
            </a:pPr>
            <a:r>
              <a:t/>
            </a:r>
            <a:endParaRPr b="0" i="0" sz="2654" u="none" cap="none" strike="noStrike">
              <a:solidFill>
                <a:srgbClr val="291A58"/>
              </a:solidFill>
              <a:latin typeface="Rosario"/>
              <a:ea typeface="Rosario"/>
              <a:cs typeface="Rosario"/>
              <a:sym typeface="Rosario"/>
            </a:endParaRPr>
          </a:p>
        </p:txBody>
      </p:sp>
      <p:sp>
        <p:nvSpPr>
          <p:cNvPr id="145" name="Google Shape;145;p4"/>
          <p:cNvSpPr txBox="1"/>
          <p:nvPr/>
        </p:nvSpPr>
        <p:spPr>
          <a:xfrm>
            <a:off x="2999161" y="1757295"/>
            <a:ext cx="13517803" cy="1288322"/>
          </a:xfrm>
          <a:prstGeom prst="rect">
            <a:avLst/>
          </a:prstGeom>
          <a:noFill/>
          <a:ln>
            <a:noFill/>
          </a:ln>
        </p:spPr>
        <p:txBody>
          <a:bodyPr anchorCtr="0" anchor="t" bIns="0" lIns="0" spcFirstLastPara="1" rIns="0" wrap="square" tIns="0">
            <a:spAutoFit/>
          </a:bodyPr>
          <a:lstStyle/>
          <a:p>
            <a:pPr indent="0" lvl="0" marL="0" marR="0" rtl="0" algn="ctr">
              <a:lnSpc>
                <a:spcPct val="139984"/>
              </a:lnSpc>
              <a:spcBef>
                <a:spcPts val="0"/>
              </a:spcBef>
              <a:spcAft>
                <a:spcPts val="0"/>
              </a:spcAft>
              <a:buNone/>
            </a:pPr>
            <a:r>
              <a:rPr b="0" i="0" lang="en-US" sz="3874" u="none" cap="none" strike="noStrike">
                <a:solidFill>
                  <a:srgbClr val="291A58"/>
                </a:solidFill>
                <a:latin typeface="Arial"/>
                <a:ea typeface="Arial"/>
                <a:cs typeface="Arial"/>
                <a:sym typeface="Arial"/>
              </a:rPr>
              <a:t>How do I narrow myself down from one of these areas?</a:t>
            </a:r>
            <a:endParaRPr/>
          </a:p>
          <a:p>
            <a:pPr indent="0" lvl="0" marL="0" marR="0" rtl="0" algn="ctr">
              <a:lnSpc>
                <a:spcPct val="124057"/>
              </a:lnSpc>
              <a:spcBef>
                <a:spcPts val="0"/>
              </a:spcBef>
              <a:spcAft>
                <a:spcPts val="0"/>
              </a:spcAft>
              <a:buNone/>
            </a:pPr>
            <a:r>
              <a:t/>
            </a:r>
            <a:endParaRPr b="0" i="0" sz="3874" u="none" cap="none" strike="noStrike">
              <a:solidFill>
                <a:srgbClr val="291A58"/>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149" name="Shape 149"/>
        <p:cNvGrpSpPr/>
        <p:nvPr/>
      </p:nvGrpSpPr>
      <p:grpSpPr>
        <a:xfrm>
          <a:off x="0" y="0"/>
          <a:ext cx="0" cy="0"/>
          <a:chOff x="0" y="0"/>
          <a:chExt cx="0" cy="0"/>
        </a:xfrm>
      </p:grpSpPr>
      <p:pic>
        <p:nvPicPr>
          <p:cNvPr id="150" name="Google Shape;150;p6"/>
          <p:cNvPicPr preferRelativeResize="0"/>
          <p:nvPr/>
        </p:nvPicPr>
        <p:blipFill rotWithShape="1">
          <a:blip r:embed="rId3">
            <a:alphaModFix/>
          </a:blip>
          <a:srcRect b="0" l="0" r="0" t="0"/>
          <a:stretch/>
        </p:blipFill>
        <p:spPr>
          <a:xfrm>
            <a:off x="0" y="2718977"/>
            <a:ext cx="5143500" cy="8229600"/>
          </a:xfrm>
          <a:prstGeom prst="rect">
            <a:avLst/>
          </a:prstGeom>
          <a:noFill/>
          <a:ln>
            <a:noFill/>
          </a:ln>
        </p:spPr>
      </p:pic>
      <p:pic>
        <p:nvPicPr>
          <p:cNvPr id="151" name="Google Shape;151;p6"/>
          <p:cNvPicPr preferRelativeResize="0"/>
          <p:nvPr/>
        </p:nvPicPr>
        <p:blipFill rotWithShape="1">
          <a:blip r:embed="rId4">
            <a:alphaModFix/>
          </a:blip>
          <a:srcRect b="0" l="0" r="0" t="0"/>
          <a:stretch/>
        </p:blipFill>
        <p:spPr>
          <a:xfrm rot="-2580077">
            <a:off x="16619147" y="-598351"/>
            <a:ext cx="3337706" cy="3254103"/>
          </a:xfrm>
          <a:prstGeom prst="rect">
            <a:avLst/>
          </a:prstGeom>
          <a:noFill/>
          <a:ln>
            <a:noFill/>
          </a:ln>
        </p:spPr>
      </p:pic>
      <p:pic>
        <p:nvPicPr>
          <p:cNvPr id="152" name="Google Shape;152;p6"/>
          <p:cNvPicPr preferRelativeResize="0"/>
          <p:nvPr/>
        </p:nvPicPr>
        <p:blipFill rotWithShape="1">
          <a:blip r:embed="rId5">
            <a:alphaModFix/>
          </a:blip>
          <a:srcRect b="0" l="0" r="0" t="0"/>
          <a:stretch/>
        </p:blipFill>
        <p:spPr>
          <a:xfrm>
            <a:off x="1307462" y="559125"/>
            <a:ext cx="15673076" cy="9168749"/>
          </a:xfrm>
          <a:prstGeom prst="rect">
            <a:avLst/>
          </a:prstGeom>
          <a:noFill/>
          <a:ln>
            <a:noFill/>
          </a:ln>
        </p:spPr>
      </p:pic>
      <p:sp>
        <p:nvSpPr>
          <p:cNvPr id="153" name="Google Shape;153;p6"/>
          <p:cNvSpPr txBox="1"/>
          <p:nvPr/>
        </p:nvSpPr>
        <p:spPr>
          <a:xfrm>
            <a:off x="1918772" y="1635995"/>
            <a:ext cx="14611800" cy="7686300"/>
          </a:xfrm>
          <a:prstGeom prst="rect">
            <a:avLst/>
          </a:prstGeom>
          <a:noFill/>
          <a:ln>
            <a:noFill/>
          </a:ln>
        </p:spPr>
        <p:txBody>
          <a:bodyPr anchorCtr="0" anchor="t" bIns="0" lIns="0" spcFirstLastPara="1" rIns="0" wrap="square" tIns="0">
            <a:spAutoFit/>
          </a:bodyPr>
          <a:lstStyle/>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Example #1</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I am interested in the first field of inquiry: culture, identity and community. More specifically, I am interested in this idea of identity. I love thinking about "who am I"? But identity is NOT a global issue. It's too broad. To narrow it down, I need to consider what about identity am I interested in exploring (in what I have studied) - in my case, fatherhood. If I narrow it down to what it means to be a father in Great Britain in World War One, it's no longer a global issue. That's too narrow. So now I need to combine the two in a way that still fits the definition of a global issue. I can start with a question: what does it mean to be a father? I can then add to the question since being a father during times of peace might be different from being a father in times of war. I now have a global issue that works: what it means to be a father in times of war. </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Too broad: Culture, identity and community</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Still too broad: Identity</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And still too broad: Fatherhood</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Too narrow: Fatherhood in Great Britain in World War One</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Too wordy and convoluted: Fathers who take care of or abandon their children when they have to go to war or not go to war.</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J</a:t>
            </a:r>
            <a:r>
              <a:rPr b="1" i="0" lang="en-US" sz="2261" u="none" cap="none" strike="noStrike">
                <a:solidFill>
                  <a:srgbClr val="291958"/>
                </a:solidFill>
                <a:latin typeface="Rosario"/>
                <a:ea typeface="Rosario"/>
                <a:cs typeface="Rosario"/>
                <a:sym typeface="Rosario"/>
              </a:rPr>
              <a:t>ust right: What it means to be a father in times of war</a:t>
            </a:r>
            <a:endParaRPr sz="1200"/>
          </a:p>
          <a:p>
            <a:pPr indent="0" lvl="0" marL="0" marR="0" rtl="0" algn="l">
              <a:lnSpc>
                <a:spcPct val="139983"/>
              </a:lnSpc>
              <a:spcBef>
                <a:spcPts val="0"/>
              </a:spcBef>
              <a:spcAft>
                <a:spcPts val="0"/>
              </a:spcAft>
              <a:buNone/>
            </a:pPr>
            <a:r>
              <a:t/>
            </a:r>
            <a:endParaRPr b="1" i="0" sz="2461" u="none" cap="none" strike="noStrike">
              <a:solidFill>
                <a:srgbClr val="291958"/>
              </a:solidFill>
              <a:latin typeface="Rosario"/>
              <a:ea typeface="Rosario"/>
              <a:cs typeface="Rosario"/>
              <a:sym typeface="Rosari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157"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b="0" l="0" r="0" t="0"/>
          <a:stretch/>
        </p:blipFill>
        <p:spPr>
          <a:xfrm>
            <a:off x="0" y="2718977"/>
            <a:ext cx="5143500" cy="8229600"/>
          </a:xfrm>
          <a:prstGeom prst="rect">
            <a:avLst/>
          </a:prstGeom>
          <a:noFill/>
          <a:ln>
            <a:noFill/>
          </a:ln>
        </p:spPr>
      </p:pic>
      <p:pic>
        <p:nvPicPr>
          <p:cNvPr id="159" name="Google Shape;159;p7"/>
          <p:cNvPicPr preferRelativeResize="0"/>
          <p:nvPr/>
        </p:nvPicPr>
        <p:blipFill rotWithShape="1">
          <a:blip r:embed="rId4">
            <a:alphaModFix/>
          </a:blip>
          <a:srcRect b="0" l="0" r="0" t="0"/>
          <a:stretch/>
        </p:blipFill>
        <p:spPr>
          <a:xfrm rot="-2580077">
            <a:off x="16619147" y="-598351"/>
            <a:ext cx="3337706" cy="3254103"/>
          </a:xfrm>
          <a:prstGeom prst="rect">
            <a:avLst/>
          </a:prstGeom>
          <a:noFill/>
          <a:ln>
            <a:noFill/>
          </a:ln>
        </p:spPr>
      </p:pic>
      <p:pic>
        <p:nvPicPr>
          <p:cNvPr id="160" name="Google Shape;160;p7"/>
          <p:cNvPicPr preferRelativeResize="0"/>
          <p:nvPr/>
        </p:nvPicPr>
        <p:blipFill rotWithShape="1">
          <a:blip r:embed="rId5">
            <a:alphaModFix/>
          </a:blip>
          <a:srcRect b="0" l="0" r="0" t="0"/>
          <a:stretch/>
        </p:blipFill>
        <p:spPr>
          <a:xfrm>
            <a:off x="1307462" y="559125"/>
            <a:ext cx="15673076" cy="9168749"/>
          </a:xfrm>
          <a:prstGeom prst="rect">
            <a:avLst/>
          </a:prstGeom>
          <a:noFill/>
          <a:ln>
            <a:noFill/>
          </a:ln>
        </p:spPr>
      </p:pic>
      <p:sp>
        <p:nvSpPr>
          <p:cNvPr id="161" name="Google Shape;161;p7"/>
          <p:cNvSpPr txBox="1"/>
          <p:nvPr/>
        </p:nvSpPr>
        <p:spPr>
          <a:xfrm>
            <a:off x="1918772" y="1635995"/>
            <a:ext cx="14611800" cy="7729500"/>
          </a:xfrm>
          <a:prstGeom prst="rect">
            <a:avLst/>
          </a:prstGeom>
          <a:noFill/>
          <a:ln>
            <a:noFill/>
          </a:ln>
        </p:spPr>
        <p:txBody>
          <a:bodyPr anchorCtr="0" anchor="t" bIns="0" lIns="0" spcFirstLastPara="1" rIns="0" wrap="square" tIns="0">
            <a:spAutoFit/>
          </a:bodyPr>
          <a:lstStyle/>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Example #2</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I'm interested in SDG #4 - quality education (it's also one of the key words in the 2nd field of inquiry). But quality education is still a bit too broad; it's not a global issue yet. I need to ask myself some questions. What about education interests me? What makes a "good" or "quality" education? I believe children and teens have a right to education. But is it "rights" that I want to explore or is it something else about education that interests me? What have I studied in class that connects to education? I also think I want a positive individual oral. I live in Singapore and they regularly top the international league tables for educational outcomes and test scores. Wait, if I focus just on one country, that's too narrow. Well, in my school, my teachers keep talking about education as a force for good in the world. I think that's it!  </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Too broad: Education or quality education</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Still too broad: Educational rights</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Too narrow: Singaporean education system and why it's so good</a:t>
            </a:r>
            <a:endParaRPr sz="1200"/>
          </a:p>
          <a:p>
            <a:pPr indent="0" lvl="0" marL="0" marR="0" rtl="0" algn="l">
              <a:lnSpc>
                <a:spcPct val="139983"/>
              </a:lnSpc>
              <a:spcBef>
                <a:spcPts val="0"/>
              </a:spcBef>
              <a:spcAft>
                <a:spcPts val="0"/>
              </a:spcAft>
              <a:buNone/>
            </a:pPr>
            <a:r>
              <a:rPr b="0" i="0" lang="en-US" sz="2261" u="none" cap="none" strike="noStrike">
                <a:solidFill>
                  <a:srgbClr val="291958"/>
                </a:solidFill>
                <a:latin typeface="Rosario"/>
                <a:ea typeface="Rosario"/>
                <a:cs typeface="Rosario"/>
                <a:sym typeface="Rosario"/>
              </a:rPr>
              <a:t>Too long and convoluted: the ways in which education systems allow students to have agency and take action combatting problems they face in the world around them  </a:t>
            </a:r>
            <a:endParaRPr sz="1200"/>
          </a:p>
          <a:p>
            <a:pPr indent="0" lvl="0" marL="0" marR="0" rtl="0" algn="l">
              <a:lnSpc>
                <a:spcPct val="139983"/>
              </a:lnSpc>
              <a:spcBef>
                <a:spcPts val="0"/>
              </a:spcBef>
              <a:spcAft>
                <a:spcPts val="0"/>
              </a:spcAft>
              <a:buNone/>
            </a:pPr>
            <a:r>
              <a:rPr b="1" i="0" lang="en-US" sz="2261" u="none" cap="none" strike="noStrike">
                <a:solidFill>
                  <a:srgbClr val="291958"/>
                </a:solidFill>
                <a:latin typeface="Rosario"/>
                <a:ea typeface="Rosario"/>
                <a:cs typeface="Rosario"/>
                <a:sym typeface="Rosario"/>
              </a:rPr>
              <a:t>Just right: education as a force for good</a:t>
            </a:r>
            <a:endParaRPr sz="1200"/>
          </a:p>
          <a:p>
            <a:pPr indent="0" lvl="0" marL="0" marR="0" rtl="0" algn="l">
              <a:lnSpc>
                <a:spcPct val="139983"/>
              </a:lnSpc>
              <a:spcBef>
                <a:spcPts val="0"/>
              </a:spcBef>
              <a:spcAft>
                <a:spcPts val="0"/>
              </a:spcAft>
              <a:buNone/>
            </a:pPr>
            <a:r>
              <a:t/>
            </a:r>
            <a:endParaRPr b="1" i="0" sz="2461" u="none" cap="none" strike="noStrike">
              <a:solidFill>
                <a:srgbClr val="291958"/>
              </a:solidFill>
              <a:latin typeface="Rosario"/>
              <a:ea typeface="Rosario"/>
              <a:cs typeface="Rosario"/>
              <a:sym typeface="Rosario"/>
            </a:endParaRPr>
          </a:p>
          <a:p>
            <a:pPr indent="0" lvl="0" marL="0" marR="0" rtl="0" algn="l">
              <a:lnSpc>
                <a:spcPct val="139983"/>
              </a:lnSpc>
              <a:spcBef>
                <a:spcPts val="0"/>
              </a:spcBef>
              <a:spcAft>
                <a:spcPts val="0"/>
              </a:spcAft>
              <a:buNone/>
            </a:pPr>
            <a:r>
              <a:t/>
            </a:r>
            <a:endParaRPr b="1" i="0" sz="2461" u="none" cap="none" strike="noStrike">
              <a:solidFill>
                <a:srgbClr val="291958"/>
              </a:solidFill>
              <a:latin typeface="Rosario"/>
              <a:ea typeface="Rosario"/>
              <a:cs typeface="Rosario"/>
              <a:sym typeface="Rosari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165" name="Shape 165"/>
        <p:cNvGrpSpPr/>
        <p:nvPr/>
      </p:nvGrpSpPr>
      <p:grpSpPr>
        <a:xfrm>
          <a:off x="0" y="0"/>
          <a:ext cx="0" cy="0"/>
          <a:chOff x="0" y="0"/>
          <a:chExt cx="0" cy="0"/>
        </a:xfrm>
      </p:grpSpPr>
      <p:pic>
        <p:nvPicPr>
          <p:cNvPr id="166" name="Google Shape;166;p8"/>
          <p:cNvPicPr preferRelativeResize="0"/>
          <p:nvPr/>
        </p:nvPicPr>
        <p:blipFill rotWithShape="1">
          <a:blip r:embed="rId3">
            <a:alphaModFix/>
          </a:blip>
          <a:srcRect b="0" l="0" r="0" t="0"/>
          <a:stretch/>
        </p:blipFill>
        <p:spPr>
          <a:xfrm>
            <a:off x="0" y="2718977"/>
            <a:ext cx="5143500" cy="8229600"/>
          </a:xfrm>
          <a:prstGeom prst="rect">
            <a:avLst/>
          </a:prstGeom>
          <a:noFill/>
          <a:ln>
            <a:noFill/>
          </a:ln>
        </p:spPr>
      </p:pic>
      <p:pic>
        <p:nvPicPr>
          <p:cNvPr id="167" name="Google Shape;167;p8"/>
          <p:cNvPicPr preferRelativeResize="0"/>
          <p:nvPr/>
        </p:nvPicPr>
        <p:blipFill rotWithShape="1">
          <a:blip r:embed="rId4">
            <a:alphaModFix/>
          </a:blip>
          <a:srcRect b="0" l="0" r="0" t="0"/>
          <a:stretch/>
        </p:blipFill>
        <p:spPr>
          <a:xfrm rot="-2580077">
            <a:off x="16619147" y="-598351"/>
            <a:ext cx="3337706" cy="3254103"/>
          </a:xfrm>
          <a:prstGeom prst="rect">
            <a:avLst/>
          </a:prstGeom>
          <a:noFill/>
          <a:ln>
            <a:noFill/>
          </a:ln>
        </p:spPr>
      </p:pic>
      <p:pic>
        <p:nvPicPr>
          <p:cNvPr id="168" name="Google Shape;168;p8"/>
          <p:cNvPicPr preferRelativeResize="0"/>
          <p:nvPr/>
        </p:nvPicPr>
        <p:blipFill rotWithShape="1">
          <a:blip r:embed="rId5">
            <a:alphaModFix/>
          </a:blip>
          <a:srcRect b="0" l="0" r="0" t="0"/>
          <a:stretch/>
        </p:blipFill>
        <p:spPr>
          <a:xfrm>
            <a:off x="1307462" y="559125"/>
            <a:ext cx="15673076" cy="9168749"/>
          </a:xfrm>
          <a:prstGeom prst="rect">
            <a:avLst/>
          </a:prstGeom>
          <a:noFill/>
          <a:ln>
            <a:noFill/>
          </a:ln>
        </p:spPr>
      </p:pic>
      <p:sp>
        <p:nvSpPr>
          <p:cNvPr id="169" name="Google Shape;169;p8"/>
          <p:cNvSpPr txBox="1"/>
          <p:nvPr/>
        </p:nvSpPr>
        <p:spPr>
          <a:xfrm>
            <a:off x="1918772" y="1635995"/>
            <a:ext cx="14611689" cy="5985856"/>
          </a:xfrm>
          <a:prstGeom prst="rect">
            <a:avLst/>
          </a:prstGeom>
          <a:noFill/>
          <a:ln>
            <a:noFill/>
          </a:ln>
        </p:spPr>
        <p:txBody>
          <a:bodyPr anchorCtr="0" anchor="t" bIns="0" lIns="0" spcFirstLastPara="1" rIns="0" wrap="square" tIns="0">
            <a:spAutoFit/>
          </a:bodyPr>
          <a:lstStyle/>
          <a:p>
            <a:pPr indent="0" lvl="0" marL="0" marR="0" rtl="0" algn="l">
              <a:lnSpc>
                <a:spcPct val="139983"/>
              </a:lnSpc>
              <a:spcBef>
                <a:spcPts val="0"/>
              </a:spcBef>
              <a:spcAft>
                <a:spcPts val="0"/>
              </a:spcAft>
              <a:buNone/>
            </a:pPr>
            <a:r>
              <a:rPr b="0" i="0" lang="en-US" sz="2461" u="none" cap="none" strike="noStrike">
                <a:solidFill>
                  <a:srgbClr val="291958"/>
                </a:solidFill>
                <a:latin typeface="Rosario"/>
                <a:ea typeface="Rosario"/>
                <a:cs typeface="Rosario"/>
                <a:sym typeface="Rosario"/>
              </a:rPr>
              <a:t>Example #3</a:t>
            </a:r>
            <a:endParaRPr/>
          </a:p>
          <a:p>
            <a:pPr indent="0" lvl="0" marL="0" marR="0" rtl="0" algn="l">
              <a:lnSpc>
                <a:spcPct val="139983"/>
              </a:lnSpc>
              <a:spcBef>
                <a:spcPts val="0"/>
              </a:spcBef>
              <a:spcAft>
                <a:spcPts val="0"/>
              </a:spcAft>
              <a:buNone/>
            </a:pPr>
            <a:r>
              <a:rPr b="0" i="0" lang="en-US" sz="2461" u="none" cap="none" strike="noStrike">
                <a:solidFill>
                  <a:srgbClr val="291958"/>
                </a:solidFill>
                <a:latin typeface="Rosario"/>
                <a:ea typeface="Rosario"/>
                <a:cs typeface="Rosario"/>
                <a:sym typeface="Rosario"/>
              </a:rPr>
              <a:t>I love technology. I want that to be my global issue! Wait, that's too broad. It's just one of the words in the fifth field of inquiry. What about technology is interesting to me (in what I have studied)? I'm interested in the ways in which governments are using facial recognition technology. But that's too narrow! I think it should be something about the intersection of ethics and technology. But that's too broad? How do I merge all my ideas together?   </a:t>
            </a:r>
            <a:endParaRPr/>
          </a:p>
          <a:p>
            <a:pPr indent="0" lvl="0" marL="0" marR="0" rtl="0" algn="l">
              <a:lnSpc>
                <a:spcPct val="139983"/>
              </a:lnSpc>
              <a:spcBef>
                <a:spcPts val="0"/>
              </a:spcBef>
              <a:spcAft>
                <a:spcPts val="0"/>
              </a:spcAft>
              <a:buNone/>
            </a:pPr>
            <a:r>
              <a:rPr b="0" i="0" lang="en-US" sz="2461" u="none" cap="none" strike="noStrike">
                <a:solidFill>
                  <a:srgbClr val="291958"/>
                </a:solidFill>
                <a:latin typeface="Rosario"/>
                <a:ea typeface="Rosario"/>
                <a:cs typeface="Rosario"/>
                <a:sym typeface="Rosario"/>
              </a:rPr>
              <a:t>Too broad: Technology</a:t>
            </a:r>
            <a:endParaRPr/>
          </a:p>
          <a:p>
            <a:pPr indent="0" lvl="0" marL="0" marR="0" rtl="0" algn="l">
              <a:lnSpc>
                <a:spcPct val="139983"/>
              </a:lnSpc>
              <a:spcBef>
                <a:spcPts val="0"/>
              </a:spcBef>
              <a:spcAft>
                <a:spcPts val="0"/>
              </a:spcAft>
              <a:buNone/>
            </a:pPr>
            <a:r>
              <a:rPr b="0" i="0" lang="en-US" sz="2461" u="none" cap="none" strike="noStrike">
                <a:solidFill>
                  <a:srgbClr val="291958"/>
                </a:solidFill>
                <a:latin typeface="Rosario"/>
                <a:ea typeface="Rosario"/>
                <a:cs typeface="Rosario"/>
                <a:sym typeface="Rosario"/>
              </a:rPr>
              <a:t>Still too broad: Technology and ethics</a:t>
            </a:r>
            <a:endParaRPr/>
          </a:p>
          <a:p>
            <a:pPr indent="0" lvl="0" marL="0" marR="0" rtl="0" algn="l">
              <a:lnSpc>
                <a:spcPct val="139983"/>
              </a:lnSpc>
              <a:spcBef>
                <a:spcPts val="0"/>
              </a:spcBef>
              <a:spcAft>
                <a:spcPts val="0"/>
              </a:spcAft>
              <a:buNone/>
            </a:pPr>
            <a:r>
              <a:rPr b="0" i="0" lang="en-US" sz="2461" u="none" cap="none" strike="noStrike">
                <a:solidFill>
                  <a:srgbClr val="291958"/>
                </a:solidFill>
                <a:latin typeface="Rosario"/>
                <a:ea typeface="Rosario"/>
                <a:cs typeface="Rosario"/>
                <a:sym typeface="Rosario"/>
              </a:rPr>
              <a:t>Too narrow: How Facebook uses facial recognition technology for commercial means</a:t>
            </a:r>
            <a:endParaRPr/>
          </a:p>
          <a:p>
            <a:pPr indent="0" lvl="0" marL="0" marR="0" rtl="0" algn="l">
              <a:lnSpc>
                <a:spcPct val="139983"/>
              </a:lnSpc>
              <a:spcBef>
                <a:spcPts val="0"/>
              </a:spcBef>
              <a:spcAft>
                <a:spcPts val="0"/>
              </a:spcAft>
              <a:buNone/>
            </a:pPr>
            <a:r>
              <a:rPr b="0" i="0" lang="en-US" sz="2461" u="none" cap="none" strike="noStrike">
                <a:solidFill>
                  <a:srgbClr val="291958"/>
                </a:solidFill>
                <a:latin typeface="Rosario"/>
                <a:ea typeface="Rosario"/>
                <a:cs typeface="Rosario"/>
                <a:sym typeface="Rosario"/>
              </a:rPr>
              <a:t>Too long and convoluted: Governments controlling its citizens through technology and spying on them through this technology to keep them compliant or to jail them in the future</a:t>
            </a:r>
            <a:endParaRPr/>
          </a:p>
          <a:p>
            <a:pPr indent="0" lvl="0" marL="0" marR="0" rtl="0" algn="l">
              <a:lnSpc>
                <a:spcPct val="139983"/>
              </a:lnSpc>
              <a:spcBef>
                <a:spcPts val="0"/>
              </a:spcBef>
              <a:spcAft>
                <a:spcPts val="0"/>
              </a:spcAft>
              <a:buNone/>
            </a:pPr>
            <a:r>
              <a:rPr b="1" i="0" lang="en-US" sz="2461" u="none" cap="none" strike="noStrike">
                <a:solidFill>
                  <a:srgbClr val="291958"/>
                </a:solidFill>
                <a:latin typeface="Rosario"/>
                <a:ea typeface="Rosario"/>
                <a:cs typeface="Rosario"/>
                <a:sym typeface="Rosario"/>
              </a:rPr>
              <a:t>Just right: The use of technology to monitor protest movements</a:t>
            </a:r>
            <a:endParaRPr/>
          </a:p>
          <a:p>
            <a:pPr indent="0" lvl="0" marL="0" marR="0" rtl="0" algn="l">
              <a:lnSpc>
                <a:spcPct val="139983"/>
              </a:lnSpc>
              <a:spcBef>
                <a:spcPts val="0"/>
              </a:spcBef>
              <a:spcAft>
                <a:spcPts val="0"/>
              </a:spcAft>
              <a:buNone/>
            </a:pPr>
            <a:r>
              <a:t/>
            </a:r>
            <a:endParaRPr b="1" i="0" sz="2461" u="none" cap="none" strike="noStrike">
              <a:solidFill>
                <a:srgbClr val="291958"/>
              </a:solidFill>
              <a:latin typeface="Rosario"/>
              <a:ea typeface="Rosario"/>
              <a:cs typeface="Rosario"/>
              <a:sym typeface="Rosario"/>
            </a:endParaRPr>
          </a:p>
          <a:p>
            <a:pPr indent="0" lvl="0" marL="0" marR="0" rtl="0" algn="l">
              <a:lnSpc>
                <a:spcPct val="139983"/>
              </a:lnSpc>
              <a:spcBef>
                <a:spcPts val="0"/>
              </a:spcBef>
              <a:spcAft>
                <a:spcPts val="0"/>
              </a:spcAft>
              <a:buNone/>
            </a:pPr>
            <a:r>
              <a:t/>
            </a:r>
            <a:endParaRPr b="1" i="0" sz="2461" u="none" cap="none" strike="noStrike">
              <a:solidFill>
                <a:srgbClr val="291958"/>
              </a:solidFill>
              <a:latin typeface="Rosario"/>
              <a:ea typeface="Rosario"/>
              <a:cs typeface="Rosario"/>
              <a:sym typeface="Rosario"/>
            </a:endParaRPr>
          </a:p>
          <a:p>
            <a:pPr indent="0" lvl="0" marL="0" marR="0" rtl="0" algn="l">
              <a:lnSpc>
                <a:spcPct val="139983"/>
              </a:lnSpc>
              <a:spcBef>
                <a:spcPts val="0"/>
              </a:spcBef>
              <a:spcAft>
                <a:spcPts val="0"/>
              </a:spcAft>
              <a:buNone/>
            </a:pPr>
            <a:r>
              <a:t/>
            </a:r>
            <a:endParaRPr b="1" i="0" sz="2461" u="none" cap="none" strike="noStrike">
              <a:solidFill>
                <a:srgbClr val="291958"/>
              </a:solidFill>
              <a:latin typeface="Rosario"/>
              <a:ea typeface="Rosario"/>
              <a:cs typeface="Rosario"/>
              <a:sym typeface="Rosari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D8DB"/>
        </a:solidFill>
      </p:bgPr>
    </p:bg>
    <p:spTree>
      <p:nvGrpSpPr>
        <p:cNvPr id="173" name="Shape 173"/>
        <p:cNvGrpSpPr/>
        <p:nvPr/>
      </p:nvGrpSpPr>
      <p:grpSpPr>
        <a:xfrm>
          <a:off x="0" y="0"/>
          <a:ext cx="0" cy="0"/>
          <a:chOff x="0" y="0"/>
          <a:chExt cx="0" cy="0"/>
        </a:xfrm>
      </p:grpSpPr>
      <p:pic>
        <p:nvPicPr>
          <p:cNvPr id="174" name="Google Shape;174;p9"/>
          <p:cNvPicPr preferRelativeResize="0"/>
          <p:nvPr/>
        </p:nvPicPr>
        <p:blipFill rotWithShape="1">
          <a:blip r:embed="rId3">
            <a:alphaModFix/>
          </a:blip>
          <a:srcRect b="0" l="0" r="0" t="0"/>
          <a:stretch/>
        </p:blipFill>
        <p:spPr>
          <a:xfrm>
            <a:off x="-587201" y="-450292"/>
            <a:ext cx="3724133" cy="3258616"/>
          </a:xfrm>
          <a:prstGeom prst="rect">
            <a:avLst/>
          </a:prstGeom>
          <a:noFill/>
          <a:ln>
            <a:noFill/>
          </a:ln>
        </p:spPr>
      </p:pic>
      <p:pic>
        <p:nvPicPr>
          <p:cNvPr id="175" name="Google Shape;175;p9"/>
          <p:cNvPicPr preferRelativeResize="0"/>
          <p:nvPr/>
        </p:nvPicPr>
        <p:blipFill rotWithShape="1">
          <a:blip r:embed="rId4">
            <a:alphaModFix/>
          </a:blip>
          <a:srcRect b="0" l="0" r="0" t="0"/>
          <a:stretch/>
        </p:blipFill>
        <p:spPr>
          <a:xfrm flipH="1">
            <a:off x="14916687" y="3520774"/>
            <a:ext cx="2752934" cy="3134811"/>
          </a:xfrm>
          <a:prstGeom prst="rect">
            <a:avLst/>
          </a:prstGeom>
          <a:noFill/>
          <a:ln>
            <a:noFill/>
          </a:ln>
        </p:spPr>
      </p:pic>
      <p:pic>
        <p:nvPicPr>
          <p:cNvPr id="176" name="Google Shape;176;p9"/>
          <p:cNvPicPr preferRelativeResize="0"/>
          <p:nvPr/>
        </p:nvPicPr>
        <p:blipFill rotWithShape="1">
          <a:blip r:embed="rId5">
            <a:alphaModFix/>
          </a:blip>
          <a:srcRect b="0" l="0" r="0" t="0"/>
          <a:stretch/>
        </p:blipFill>
        <p:spPr>
          <a:xfrm>
            <a:off x="5211408" y="202892"/>
            <a:ext cx="13183612" cy="8125899"/>
          </a:xfrm>
          <a:prstGeom prst="rect">
            <a:avLst/>
          </a:prstGeom>
          <a:noFill/>
          <a:ln>
            <a:noFill/>
          </a:ln>
        </p:spPr>
      </p:pic>
      <p:pic>
        <p:nvPicPr>
          <p:cNvPr id="177" name="Google Shape;177;p9"/>
          <p:cNvPicPr preferRelativeResize="0"/>
          <p:nvPr/>
        </p:nvPicPr>
        <p:blipFill rotWithShape="1">
          <a:blip r:embed="rId6">
            <a:alphaModFix/>
          </a:blip>
          <a:srcRect b="0" l="0" r="0" t="0"/>
          <a:stretch/>
        </p:blipFill>
        <p:spPr>
          <a:xfrm>
            <a:off x="57150" y="6271391"/>
            <a:ext cx="5029200" cy="4114800"/>
          </a:xfrm>
          <a:prstGeom prst="rect">
            <a:avLst/>
          </a:prstGeom>
          <a:noFill/>
          <a:ln>
            <a:noFill/>
          </a:ln>
        </p:spPr>
      </p:pic>
      <p:pic>
        <p:nvPicPr>
          <p:cNvPr id="178" name="Google Shape;178;p9"/>
          <p:cNvPicPr preferRelativeResize="0"/>
          <p:nvPr/>
        </p:nvPicPr>
        <p:blipFill rotWithShape="1">
          <a:blip r:embed="rId7">
            <a:alphaModFix/>
          </a:blip>
          <a:srcRect b="0" l="0" r="0" t="0"/>
          <a:stretch/>
        </p:blipFill>
        <p:spPr>
          <a:xfrm rot="1041495">
            <a:off x="15183025" y="7364093"/>
            <a:ext cx="4152550" cy="4114800"/>
          </a:xfrm>
          <a:prstGeom prst="rect">
            <a:avLst/>
          </a:prstGeom>
          <a:noFill/>
          <a:ln>
            <a:noFill/>
          </a:ln>
        </p:spPr>
      </p:pic>
      <p:sp>
        <p:nvSpPr>
          <p:cNvPr id="179" name="Google Shape;179;p9"/>
          <p:cNvSpPr txBox="1"/>
          <p:nvPr/>
        </p:nvSpPr>
        <p:spPr>
          <a:xfrm>
            <a:off x="6786215" y="2508976"/>
            <a:ext cx="10033999" cy="3001629"/>
          </a:xfrm>
          <a:prstGeom prst="rect">
            <a:avLst/>
          </a:prstGeom>
          <a:noFill/>
          <a:ln>
            <a:noFill/>
          </a:ln>
        </p:spPr>
        <p:txBody>
          <a:bodyPr anchorCtr="0" anchor="t" bIns="0" lIns="0" spcFirstLastPara="1" rIns="0" wrap="square" tIns="0">
            <a:spAutoFit/>
          </a:bodyPr>
          <a:lstStyle/>
          <a:p>
            <a:pPr indent="0" lvl="0" marL="0" marR="0" rtl="0" algn="ctr">
              <a:lnSpc>
                <a:spcPct val="124993"/>
              </a:lnSpc>
              <a:spcBef>
                <a:spcPts val="0"/>
              </a:spcBef>
              <a:spcAft>
                <a:spcPts val="0"/>
              </a:spcAft>
              <a:buNone/>
            </a:pPr>
            <a:r>
              <a:rPr b="0" i="0" lang="en-US" sz="3813" u="none" cap="none" strike="noStrike">
                <a:solidFill>
                  <a:srgbClr val="291958"/>
                </a:solidFill>
                <a:latin typeface="Arial"/>
                <a:ea typeface="Arial"/>
                <a:cs typeface="Arial"/>
                <a:sym typeface="Arial"/>
              </a:rPr>
              <a:t>Key tip: keep the global issue as short as you can without compromising on the idea. That doesn't mean the global issue is one word! But if it takes you two sentences to state the global issue, that's too long!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