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607"/>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603f684d6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603f684d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603f684d6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603f684d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603f684d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603f684d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61df5f59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61df5f59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(Subject guide 55)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61df5f59b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61df5f59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(Subject guide 55)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61df5f59b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61df5f59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(Subject guide 55)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61df5f59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61df5f59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(Subject guide 55)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861df5f59b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861df5f59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(Subject guide 55)</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61df5f59b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61df5f59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(Subject guide 55)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603f684d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603f684d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8603f684d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8603f684d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603f684d6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603f684d6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603f684d6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603f684d6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61df5f59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61df5f59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61df5f59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861df5f59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603f684d6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603f684d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603f684d6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603f684d6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603f684d6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603f684d6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603f684d6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603f684d6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80272a64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80272a64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80272a640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80272a64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8603f684d6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8603f684d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880272a64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880272a64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880272a640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880272a64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8603f684d6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8603f684d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80272a640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80272a64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603f684d6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8603f684d6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80272a6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80272a6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80272a64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80272a64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80272a64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80272a64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80272a6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80272a6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603f684d6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603f684d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80272a64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80272a64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thinkib.net/englishlangli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www.thinkib.net/englishalanglit/page/31114/metoo-gender-and-power-with-a-body-of-work"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www.thinkib.net/englishalanglit/page/29037/creating-student-accounts"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hyperlink" Target="https://www.thinkib.net/englishalanglit/page/32623/possible-outline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Language and Literature </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Individual Oral </a:t>
            </a:r>
            <a:endParaRPr/>
          </a:p>
        </p:txBody>
      </p:sp>
      <p:pic>
        <p:nvPicPr>
          <p:cNvPr id="68" name="Google Shape;68;p13"/>
          <p:cNvPicPr preferRelativeResize="0"/>
          <p:nvPr/>
        </p:nvPicPr>
        <p:blipFill>
          <a:blip r:embed="rId3">
            <a:alphaModFix/>
          </a:blip>
          <a:stretch>
            <a:fillRect/>
          </a:stretch>
        </p:blipFill>
        <p:spPr>
          <a:xfrm>
            <a:off x="36300" y="4538025"/>
            <a:ext cx="1371700" cy="550925"/>
          </a:xfrm>
          <a:prstGeom prst="rect">
            <a:avLst/>
          </a:prstGeom>
          <a:noFill/>
          <a:ln>
            <a:noFill/>
          </a:ln>
        </p:spPr>
      </p:pic>
      <p:sp>
        <p:nvSpPr>
          <p:cNvPr id="69" name="Google Shape;69;p13"/>
          <p:cNvSpPr txBox="1"/>
          <p:nvPr/>
        </p:nvSpPr>
        <p:spPr>
          <a:xfrm>
            <a:off x="7319475" y="4786425"/>
            <a:ext cx="1781700" cy="3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800" i="1"/>
              <a:t>© Tim Pruzinsky, InThinking 2020</a:t>
            </a:r>
            <a:endParaRPr sz="800" i="1"/>
          </a:p>
          <a:p>
            <a:pPr marL="0" lvl="0" indent="0" algn="l" rtl="0">
              <a:lnSpc>
                <a:spcPct val="115000"/>
              </a:lnSpc>
              <a:spcBef>
                <a:spcPts val="0"/>
              </a:spcBef>
              <a:spcAft>
                <a:spcPts val="0"/>
              </a:spcAft>
              <a:buNone/>
            </a:pPr>
            <a:r>
              <a:rPr lang="en-GB" sz="950">
                <a:solidFill>
                  <a:srgbClr val="222222"/>
                </a:solidFill>
                <a:highlight>
                  <a:srgbClr val="FFFFFF"/>
                </a:highlight>
                <a:latin typeface="Georgia"/>
                <a:ea typeface="Georgia"/>
                <a:cs typeface="Georgia"/>
                <a:sym typeface="Georgia"/>
              </a:rPr>
              <a:t> </a:t>
            </a:r>
            <a:r>
              <a:rPr lang="en-GB" sz="800" u="sng">
                <a:solidFill>
                  <a:srgbClr val="1155CC"/>
                </a:solidFill>
                <a:highlight>
                  <a:srgbClr val="FFFFFF"/>
                </a:highlight>
                <a:latin typeface="Georgia"/>
                <a:ea typeface="Georgia"/>
                <a:cs typeface="Georgia"/>
                <a:sym typeface="Georgia"/>
                <a:hlinkClick r:id="rId4"/>
              </a:rPr>
              <a:t>www.thinkib.net/englishlanglit</a:t>
            </a:r>
            <a:endParaRPr sz="800" u="sng">
              <a:solidFill>
                <a:srgbClr val="1155CC"/>
              </a:solidFill>
              <a:highlight>
                <a:srgbClr val="FFFFFF"/>
              </a:highlight>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How much support will I get?</a:t>
            </a:r>
            <a:endParaRPr/>
          </a:p>
        </p:txBody>
      </p:sp>
      <p:sp>
        <p:nvSpPr>
          <p:cNvPr id="124" name="Google Shape;124;p22"/>
          <p:cNvSpPr txBox="1">
            <a:spLocks noGrp="1"/>
          </p:cNvSpPr>
          <p:nvPr>
            <p:ph type="body" idx="2"/>
          </p:nvPr>
        </p:nvSpPr>
        <p:spPr>
          <a:xfrm>
            <a:off x="4939500" y="724200"/>
            <a:ext cx="3837000" cy="38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Your teacher will play a significant role in guiding you as you select a topic, refine a global issue, decide on extracts and generate your outline. </a:t>
            </a:r>
            <a:endParaRPr sz="1600"/>
          </a:p>
          <a:p>
            <a:pPr marL="0" lvl="0" indent="0" algn="l" rtl="0">
              <a:spcBef>
                <a:spcPts val="1600"/>
              </a:spcBef>
              <a:spcAft>
                <a:spcPts val="0"/>
              </a:spcAft>
              <a:buNone/>
            </a:pPr>
            <a:r>
              <a:rPr lang="en-GB" sz="1600"/>
              <a:t>They will provide you with resources, planning documents, and exemplar materials, but they cannot let you rehearse the actual oral with them. </a:t>
            </a:r>
            <a:endParaRPr sz="1600"/>
          </a:p>
          <a:p>
            <a:pPr marL="0" lvl="0" indent="0" algn="l" rtl="0">
              <a:spcBef>
                <a:spcPts val="1600"/>
              </a:spcBef>
              <a:spcAft>
                <a:spcPts val="1600"/>
              </a:spcAft>
              <a:buNone/>
            </a:pPr>
            <a:r>
              <a:rPr lang="en-GB" sz="1600"/>
              <a:t>Keep in mind that </a:t>
            </a:r>
            <a:r>
              <a:rPr lang="en-GB" sz="1600" b="1"/>
              <a:t>YOU</a:t>
            </a:r>
            <a:r>
              <a:rPr lang="en-GB" sz="1600"/>
              <a:t> decide your topic.  </a:t>
            </a:r>
            <a:r>
              <a:rPr lang="en-GB" sz="1600" b="1"/>
              <a:t>YOU</a:t>
            </a:r>
            <a:r>
              <a:rPr lang="en-GB" sz="1600"/>
              <a:t> decide how much time and effort you set aside for this.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How should I start?</a:t>
            </a:r>
            <a:endParaRPr/>
          </a:p>
        </p:txBody>
      </p:sp>
      <p:sp>
        <p:nvSpPr>
          <p:cNvPr id="130" name="Google Shape;130;p2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a:t>After reviewing the basic aims and requirements with your teacher, you should start by reviewing your </a:t>
            </a:r>
            <a:r>
              <a:rPr lang="en-GB" b="1"/>
              <a:t>Learner Portfolio. </a:t>
            </a:r>
            <a:r>
              <a:rPr lang="en-GB"/>
              <a:t>What interests you?  What do you find intellectually stimulating?  What do you notice?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makes a good IO?</a:t>
            </a:r>
            <a:endParaRPr/>
          </a:p>
        </p:txBody>
      </p:sp>
      <p:sp>
        <p:nvSpPr>
          <p:cNvPr id="136" name="Google Shape;136;p2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MOST important thing to get right in your IO is the </a:t>
            </a:r>
            <a:r>
              <a:rPr lang="en-GB" b="1"/>
              <a:t>GLOBAL ISSUE</a:t>
            </a:r>
            <a:r>
              <a:rPr lang="en-GB"/>
              <a:t>.  The IOs </a:t>
            </a:r>
            <a:r>
              <a:rPr lang="en-GB" b="1"/>
              <a:t>MUST</a:t>
            </a:r>
            <a:r>
              <a:rPr lang="en-GB"/>
              <a:t> be based on a Global Issue. </a:t>
            </a:r>
            <a:endParaRPr/>
          </a:p>
          <a:p>
            <a:pPr marL="0" lvl="0" indent="0" algn="l" rtl="0">
              <a:spcBef>
                <a:spcPts val="1600"/>
              </a:spcBef>
              <a:spcAft>
                <a:spcPts val="0"/>
              </a:spcAft>
              <a:buNone/>
            </a:pPr>
            <a:r>
              <a:rPr lang="en-GB"/>
              <a:t>The IB has created 5 “fields of inquiry” as a good place to start (see next slides). </a:t>
            </a:r>
            <a:endParaRPr/>
          </a:p>
          <a:p>
            <a:pPr marL="0" lvl="0" indent="0" algn="l" rtl="0">
              <a:spcBef>
                <a:spcPts val="1600"/>
              </a:spcBef>
              <a:spcAft>
                <a:spcPts val="1600"/>
              </a:spcAft>
              <a:buNone/>
            </a:pPr>
            <a:r>
              <a:rPr lang="en-GB"/>
              <a:t>But, you MUST specify a global issue within the larger field of inquiry or topic.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a:latin typeface="Arial"/>
                <a:ea typeface="Arial"/>
                <a:cs typeface="Arial"/>
                <a:sym typeface="Arial"/>
              </a:rPr>
              <a:t>What is a global issue?</a:t>
            </a:r>
            <a:endParaRPr sz="7300"/>
          </a:p>
        </p:txBody>
      </p:sp>
      <p:sp>
        <p:nvSpPr>
          <p:cNvPr id="142" name="Google Shape;142;p25"/>
          <p:cNvSpPr txBox="1">
            <a:spLocks noGrp="1"/>
          </p:cNvSpPr>
          <p:nvPr>
            <p:ph type="body" idx="2"/>
          </p:nvPr>
        </p:nvSpPr>
        <p:spPr>
          <a:xfrm>
            <a:off x="4939500" y="443525"/>
            <a:ext cx="3837000" cy="42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500">
                <a:latin typeface="Arial"/>
                <a:ea typeface="Arial"/>
                <a:cs typeface="Arial"/>
                <a:sym typeface="Arial"/>
              </a:rPr>
              <a:t>A global issue incorporates the following three properties:</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GB" sz="1500">
                <a:latin typeface="Arial"/>
                <a:ea typeface="Arial"/>
                <a:cs typeface="Arial"/>
                <a:sym typeface="Arial"/>
              </a:rPr>
              <a:t>It has significance on a wide/large scale.</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GB" sz="1500">
                <a:latin typeface="Arial"/>
                <a:ea typeface="Arial"/>
                <a:cs typeface="Arial"/>
                <a:sym typeface="Arial"/>
              </a:rPr>
              <a:t>It is transnational.</a:t>
            </a:r>
            <a:endParaRPr sz="1500">
              <a:latin typeface="Arial"/>
              <a:ea typeface="Arial"/>
              <a:cs typeface="Arial"/>
              <a:sym typeface="Arial"/>
            </a:endParaRPr>
          </a:p>
          <a:p>
            <a:pPr marL="457200" lvl="0" indent="-323850" algn="l" rtl="0">
              <a:spcBef>
                <a:spcPts val="0"/>
              </a:spcBef>
              <a:spcAft>
                <a:spcPts val="0"/>
              </a:spcAft>
              <a:buSzPts val="1500"/>
              <a:buFont typeface="Arial"/>
              <a:buChar char="●"/>
            </a:pPr>
            <a:r>
              <a:rPr lang="en-GB" sz="1500">
                <a:latin typeface="Arial"/>
                <a:ea typeface="Arial"/>
                <a:cs typeface="Arial"/>
                <a:sym typeface="Arial"/>
              </a:rPr>
              <a:t>Its impact is felt in everyday local contexts.</a:t>
            </a:r>
            <a:endParaRPr sz="1500">
              <a:latin typeface="Arial"/>
              <a:ea typeface="Arial"/>
              <a:cs typeface="Arial"/>
              <a:sym typeface="Arial"/>
            </a:endParaRPr>
          </a:p>
          <a:p>
            <a:pPr marL="0" lvl="0" indent="0" algn="l" rtl="0">
              <a:spcBef>
                <a:spcPts val="0"/>
              </a:spcBef>
              <a:spcAft>
                <a:spcPts val="0"/>
              </a:spcAft>
              <a:buNone/>
            </a:pPr>
            <a:endParaRPr sz="1500">
              <a:latin typeface="Arial"/>
              <a:ea typeface="Arial"/>
              <a:cs typeface="Arial"/>
              <a:sym typeface="Arial"/>
            </a:endParaRPr>
          </a:p>
          <a:p>
            <a:pPr marL="0" lvl="0" indent="0" algn="l" rtl="0">
              <a:spcBef>
                <a:spcPts val="0"/>
              </a:spcBef>
              <a:spcAft>
                <a:spcPts val="0"/>
              </a:spcAft>
              <a:buNone/>
            </a:pPr>
            <a:r>
              <a:rPr lang="en-GB" sz="1500">
                <a:latin typeface="Arial"/>
                <a:ea typeface="Arial"/>
                <a:cs typeface="Arial"/>
                <a:sym typeface="Arial"/>
              </a:rPr>
              <a:t>These “fields of inquiry” (see next slides) are not exhaustive and are intended as helpful starting points for students to generate ideas and derive a more specific global issue on which to base their individual oral. It should also be noted that there is the potential for significant overlap between the areas.</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2500">
                <a:latin typeface="Arial"/>
                <a:ea typeface="Arial"/>
                <a:cs typeface="Arial"/>
                <a:sym typeface="Arial"/>
              </a:rPr>
              <a:t>What fields of inquiry or topics can I choose?</a:t>
            </a:r>
            <a:endParaRPr sz="5600"/>
          </a:p>
        </p:txBody>
      </p:sp>
      <p:sp>
        <p:nvSpPr>
          <p:cNvPr id="148" name="Google Shape;148;p26"/>
          <p:cNvSpPr txBox="1">
            <a:spLocks noGrp="1"/>
          </p:cNvSpPr>
          <p:nvPr>
            <p:ph type="body" idx="2"/>
          </p:nvPr>
        </p:nvSpPr>
        <p:spPr>
          <a:xfrm>
            <a:off x="4939500" y="389100"/>
            <a:ext cx="3837000" cy="40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100" b="1">
              <a:solidFill>
                <a:srgbClr val="000000"/>
              </a:solidFill>
              <a:latin typeface="Arial"/>
              <a:ea typeface="Arial"/>
              <a:cs typeface="Arial"/>
              <a:sym typeface="Arial"/>
            </a:endParaRPr>
          </a:p>
          <a:p>
            <a:pPr marL="0" lvl="0" indent="0" algn="ctr" rtl="0">
              <a:spcBef>
                <a:spcPts val="0"/>
              </a:spcBef>
              <a:spcAft>
                <a:spcPts val="0"/>
              </a:spcAft>
              <a:buNone/>
            </a:pPr>
            <a:r>
              <a:rPr lang="en-GB" sz="2500" b="1">
                <a:latin typeface="Arial"/>
                <a:ea typeface="Arial"/>
                <a:cs typeface="Arial"/>
                <a:sym typeface="Arial"/>
              </a:rPr>
              <a:t>Culture, identity and community</a:t>
            </a:r>
            <a:endParaRPr sz="5600" b="1">
              <a:latin typeface="PT Sans Narrow"/>
              <a:ea typeface="PT Sans Narrow"/>
              <a:cs typeface="PT Sans Narrow"/>
              <a:sym typeface="PT Sans Narrow"/>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GB">
                <a:latin typeface="Arial"/>
                <a:ea typeface="Arial"/>
                <a:cs typeface="Arial"/>
                <a:sym typeface="Arial"/>
              </a:rPr>
              <a:t>Students might focus on the way in which works explore aspects of family, class, race, ethnicity, nationality, religion, gender and sexuality, and the way these impact on individuals and societies. They might also focus on issues concerning migration, colonialism and nationalism.</a:t>
            </a:r>
            <a:endParaRPr>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1800">
              <a:latin typeface="Arial"/>
              <a:ea typeface="Arial"/>
              <a:cs typeface="Arial"/>
              <a:sym typeface="Arial"/>
            </a:endParaRPr>
          </a:p>
          <a:p>
            <a:pPr marL="0" lvl="0" indent="0" algn="ctr" rtl="0">
              <a:lnSpc>
                <a:spcPct val="115000"/>
              </a:lnSpc>
              <a:spcBef>
                <a:spcPts val="0"/>
              </a:spcBef>
              <a:spcAft>
                <a:spcPts val="0"/>
              </a:spcAft>
              <a:buNone/>
            </a:pPr>
            <a:r>
              <a:rPr lang="en-GB" sz="2500">
                <a:latin typeface="Arial"/>
                <a:ea typeface="Arial"/>
                <a:cs typeface="Arial"/>
                <a:sym typeface="Arial"/>
              </a:rPr>
              <a:t>What fields of inquiry or topics can I choose?</a:t>
            </a:r>
            <a:endParaRPr sz="5600"/>
          </a:p>
        </p:txBody>
      </p:sp>
      <p:sp>
        <p:nvSpPr>
          <p:cNvPr id="154" name="Google Shape;154;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100" b="1">
              <a:solidFill>
                <a:srgbClr val="000000"/>
              </a:solidFill>
              <a:latin typeface="Arial"/>
              <a:ea typeface="Arial"/>
              <a:cs typeface="Arial"/>
              <a:sym typeface="Arial"/>
            </a:endParaRPr>
          </a:p>
          <a:p>
            <a:pPr marL="0" lvl="0" indent="0" algn="ctr" rtl="0">
              <a:spcBef>
                <a:spcPts val="0"/>
              </a:spcBef>
              <a:spcAft>
                <a:spcPts val="0"/>
              </a:spcAft>
              <a:buNone/>
            </a:pPr>
            <a:r>
              <a:rPr lang="en-GB" sz="2500" b="1">
                <a:latin typeface="Arial"/>
                <a:ea typeface="Arial"/>
                <a:cs typeface="Arial"/>
                <a:sym typeface="Arial"/>
              </a:rPr>
              <a:t>Beliefs, values and education</a:t>
            </a:r>
            <a:endParaRPr sz="2500" b="1">
              <a:latin typeface="Arial"/>
              <a:ea typeface="Arial"/>
              <a:cs typeface="Arial"/>
              <a:sym typeface="Arial"/>
            </a:endParaRPr>
          </a:p>
          <a:p>
            <a:pPr marL="0" lvl="0" indent="0" algn="l" rtl="0">
              <a:spcBef>
                <a:spcPts val="0"/>
              </a:spcBef>
              <a:spcAft>
                <a:spcPts val="0"/>
              </a:spcAft>
              <a:buNone/>
            </a:pPr>
            <a:endParaRPr sz="1700">
              <a:latin typeface="Arial"/>
              <a:ea typeface="Arial"/>
              <a:cs typeface="Arial"/>
              <a:sym typeface="Arial"/>
            </a:endParaRPr>
          </a:p>
          <a:p>
            <a:pPr marL="0" lvl="0" indent="0" algn="l" rtl="0">
              <a:spcBef>
                <a:spcPts val="0"/>
              </a:spcBef>
              <a:spcAft>
                <a:spcPts val="0"/>
              </a:spcAft>
              <a:buNone/>
            </a:pPr>
            <a:r>
              <a:rPr lang="en-GB" sz="1700">
                <a:latin typeface="Arial"/>
                <a:ea typeface="Arial"/>
                <a:cs typeface="Arial"/>
                <a:sym typeface="Arial"/>
              </a:rPr>
              <a:t>Students might focus on the way in which works explore the beliefs and values nurtured in particular societies and the ways they shape individuals, communities and educational systems. They might also explore the tensions that arise when there are conflicts of beliefs and values, and ethics.</a:t>
            </a:r>
            <a:endParaRPr sz="1700">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2500">
                <a:latin typeface="Arial"/>
                <a:ea typeface="Arial"/>
                <a:cs typeface="Arial"/>
                <a:sym typeface="Arial"/>
              </a:rPr>
              <a:t>What fields of inquiry or topics can I choose?</a:t>
            </a:r>
            <a:endParaRPr sz="5600"/>
          </a:p>
        </p:txBody>
      </p:sp>
      <p:sp>
        <p:nvSpPr>
          <p:cNvPr id="160" name="Google Shape;160;p28"/>
          <p:cNvSpPr txBox="1">
            <a:spLocks noGrp="1"/>
          </p:cNvSpPr>
          <p:nvPr>
            <p:ph type="body" idx="2"/>
          </p:nvPr>
        </p:nvSpPr>
        <p:spPr>
          <a:xfrm>
            <a:off x="4939500" y="127650"/>
            <a:ext cx="3837000" cy="429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100" b="1">
              <a:solidFill>
                <a:srgbClr val="000000"/>
              </a:solidFill>
              <a:latin typeface="Arial"/>
              <a:ea typeface="Arial"/>
              <a:cs typeface="Arial"/>
              <a:sym typeface="Arial"/>
            </a:endParaRPr>
          </a:p>
          <a:p>
            <a:pPr marL="0" lvl="0" indent="0" algn="ctr" rtl="0">
              <a:lnSpc>
                <a:spcPct val="100000"/>
              </a:lnSpc>
              <a:spcBef>
                <a:spcPts val="0"/>
              </a:spcBef>
              <a:spcAft>
                <a:spcPts val="0"/>
              </a:spcAft>
              <a:buNone/>
            </a:pPr>
            <a:r>
              <a:rPr lang="en-GB" sz="2900" b="1">
                <a:latin typeface="PT Sans Narrow"/>
                <a:ea typeface="PT Sans Narrow"/>
                <a:cs typeface="PT Sans Narrow"/>
                <a:sym typeface="PT Sans Narrow"/>
              </a:rPr>
              <a:t>Politics, power and justice</a:t>
            </a:r>
            <a:endParaRPr sz="500">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GB">
                <a:latin typeface="Arial"/>
                <a:ea typeface="Arial"/>
                <a:cs typeface="Arial"/>
                <a:sym typeface="Arial"/>
              </a:rPr>
              <a:t>Students might focus on the ways in which works explore aspects of rights and responsibilities, the workings and structures of governments and institutions. They might also investigate hierarchies of power, the distribution of wealth and resources, the limits of justice and the law, equality and inequality, human rights, and peace and conflict.</a:t>
            </a:r>
            <a:endParaRPr>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2500">
                <a:latin typeface="Arial"/>
                <a:ea typeface="Arial"/>
                <a:cs typeface="Arial"/>
                <a:sym typeface="Arial"/>
              </a:rPr>
              <a:t>What fields of inquiry or topics can I choose?</a:t>
            </a:r>
            <a:endParaRPr sz="5600"/>
          </a:p>
          <a:p>
            <a:pPr marL="0" lvl="0" indent="0" algn="ctr" rtl="0">
              <a:spcBef>
                <a:spcPts val="0"/>
              </a:spcBef>
              <a:spcAft>
                <a:spcPts val="0"/>
              </a:spcAft>
              <a:buNone/>
            </a:pPr>
            <a:endParaRPr/>
          </a:p>
        </p:txBody>
      </p:sp>
      <p:sp>
        <p:nvSpPr>
          <p:cNvPr id="166" name="Google Shape;166;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4200" b="1">
                <a:latin typeface="PT Sans Narrow"/>
                <a:ea typeface="PT Sans Narrow"/>
                <a:cs typeface="PT Sans Narrow"/>
                <a:sym typeface="PT Sans Narrow"/>
              </a:rPr>
              <a:t>Art, creativity, and the imagination</a:t>
            </a:r>
            <a:endParaRPr b="1">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r>
              <a:rPr lang="en-GB">
                <a:latin typeface="Arial"/>
                <a:ea typeface="Arial"/>
                <a:cs typeface="Arial"/>
                <a:sym typeface="Arial"/>
              </a:rPr>
              <a:t>Students might focus on the ways in which works explore aspects of aesthetic inspiration, creation, craft, and beauty. They might also focus on the shaping and challenging of perceptions through art, and the function, value and effects of art in society.</a:t>
            </a:r>
            <a:endParaRPr>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sz="2500">
                <a:latin typeface="Arial"/>
                <a:ea typeface="Arial"/>
                <a:cs typeface="Arial"/>
                <a:sym typeface="Arial"/>
              </a:rPr>
              <a:t>What fields of inquiry or topics can I choose?</a:t>
            </a:r>
            <a:endParaRPr/>
          </a:p>
        </p:txBody>
      </p:sp>
      <p:sp>
        <p:nvSpPr>
          <p:cNvPr id="172" name="Google Shape;172;p30"/>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73" name="Google Shape;173;p3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300" b="1">
              <a:latin typeface="Arial"/>
              <a:ea typeface="Arial"/>
              <a:cs typeface="Arial"/>
              <a:sym typeface="Arial"/>
            </a:endParaRPr>
          </a:p>
          <a:p>
            <a:pPr marL="0" lvl="0" indent="0" algn="ctr" rtl="0">
              <a:spcBef>
                <a:spcPts val="0"/>
              </a:spcBef>
              <a:spcAft>
                <a:spcPts val="0"/>
              </a:spcAft>
              <a:buNone/>
            </a:pPr>
            <a:r>
              <a:rPr lang="en-GB" sz="2700" b="1">
                <a:latin typeface="PT Sans Narrow"/>
                <a:ea typeface="PT Sans Narrow"/>
                <a:cs typeface="PT Sans Narrow"/>
                <a:sym typeface="PT Sans Narrow"/>
              </a:rPr>
              <a:t>Science, technology, and the environment</a:t>
            </a:r>
            <a:endParaRPr sz="2700" b="1">
              <a:latin typeface="PT Sans Narrow"/>
              <a:ea typeface="PT Sans Narrow"/>
              <a:cs typeface="PT Sans Narrow"/>
              <a:sym typeface="PT Sans Narrow"/>
            </a:endParaRPr>
          </a:p>
          <a:p>
            <a:pPr marL="0" lvl="0" indent="0" algn="l" rtl="0">
              <a:spcBef>
                <a:spcPts val="0"/>
              </a:spcBef>
              <a:spcAft>
                <a:spcPts val="0"/>
              </a:spcAft>
              <a:buNone/>
            </a:pPr>
            <a:r>
              <a:rPr lang="en-GB">
                <a:latin typeface="Arial"/>
                <a:ea typeface="Arial"/>
                <a:cs typeface="Arial"/>
                <a:sym typeface="Arial"/>
              </a:rPr>
              <a:t>Students might focus on the ways in which works explore the relationship between humans and the environment and the implications of technology and media for society. They might also consider the idea of scientific development and progress.</a:t>
            </a:r>
            <a:endParaRPr>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Do you have any examples of a global issue? </a:t>
            </a:r>
            <a:endParaRPr/>
          </a:p>
        </p:txBody>
      </p:sp>
      <p:sp>
        <p:nvSpPr>
          <p:cNvPr id="179" name="Google Shape;179;p31"/>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80" name="Google Shape;180;p31"/>
          <p:cNvSpPr txBox="1">
            <a:spLocks noGrp="1"/>
          </p:cNvSpPr>
          <p:nvPr>
            <p:ph type="body" idx="2"/>
          </p:nvPr>
        </p:nvSpPr>
        <p:spPr>
          <a:xfrm>
            <a:off x="4939500" y="341050"/>
            <a:ext cx="3837000" cy="40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Example 1</a:t>
            </a:r>
            <a:endParaRPr b="1"/>
          </a:p>
          <a:p>
            <a:pPr marL="0" lvl="0" indent="0" algn="ctr" rtl="0">
              <a:spcBef>
                <a:spcPts val="1600"/>
              </a:spcBef>
              <a:spcAft>
                <a:spcPts val="0"/>
              </a:spcAft>
              <a:buNone/>
            </a:pPr>
            <a:r>
              <a:rPr lang="en-GB" b="1"/>
              <a:t>Politics, power and justice</a:t>
            </a:r>
            <a:endParaRPr b="1"/>
          </a:p>
          <a:p>
            <a:pPr marL="0" lvl="0" indent="0" algn="l" rtl="0">
              <a:spcBef>
                <a:spcPts val="1600"/>
              </a:spcBef>
              <a:spcAft>
                <a:spcPts val="0"/>
              </a:spcAft>
              <a:buNone/>
            </a:pPr>
            <a:endParaRPr b="1"/>
          </a:p>
          <a:p>
            <a:pPr marL="0" lvl="0" indent="0" algn="ctr" rtl="0">
              <a:spcBef>
                <a:spcPts val="1600"/>
              </a:spcBef>
              <a:spcAft>
                <a:spcPts val="0"/>
              </a:spcAft>
              <a:buNone/>
            </a:pPr>
            <a:r>
              <a:rPr lang="en-GB" b="1"/>
              <a:t>Global issue (refined focus): </a:t>
            </a:r>
            <a:r>
              <a:rPr lang="en-GB"/>
              <a:t>Socio-economic inequality among immigrant communities</a:t>
            </a:r>
            <a:endParaRPr/>
          </a:p>
          <a:p>
            <a:pPr marL="0" lvl="0" indent="0" algn="l" rtl="0">
              <a:spcBef>
                <a:spcPts val="1600"/>
              </a:spcBef>
              <a:spcAft>
                <a:spcPts val="0"/>
              </a:spcAft>
              <a:buNone/>
            </a:pPr>
            <a:r>
              <a:rPr lang="en-GB" b="1"/>
              <a:t>1 literary work:  </a:t>
            </a:r>
            <a:endParaRPr b="1"/>
          </a:p>
          <a:p>
            <a:pPr marL="0" lvl="0" indent="0" algn="l" rtl="0">
              <a:spcBef>
                <a:spcPts val="1600"/>
              </a:spcBef>
              <a:spcAft>
                <a:spcPts val="1600"/>
              </a:spcAft>
              <a:buNone/>
            </a:pPr>
            <a:r>
              <a:rPr lang="en-GB" b="1"/>
              <a:t>1 non-literary text (from a body of work):</a:t>
            </a:r>
            <a:endParaRPr b="1"/>
          </a:p>
        </p:txBody>
      </p:sp>
      <p:sp>
        <p:nvSpPr>
          <p:cNvPr id="181" name="Google Shape;181;p31"/>
          <p:cNvSpPr/>
          <p:nvPr/>
        </p:nvSpPr>
        <p:spPr>
          <a:xfrm>
            <a:off x="6598950" y="1325425"/>
            <a:ext cx="404100" cy="564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is an IA?</a:t>
            </a:r>
            <a:endParaRPr/>
          </a:p>
        </p:txBody>
      </p:sp>
      <p:sp>
        <p:nvSpPr>
          <p:cNvPr id="75" name="Google Shape;75;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IA is your </a:t>
            </a:r>
            <a:r>
              <a:rPr lang="en-GB" b="1" dirty="0"/>
              <a:t>internal assessment </a:t>
            </a:r>
            <a:r>
              <a:rPr lang="en-GB" dirty="0"/>
              <a:t>for Group 1.  That means it is marked internally, by your teacher, and then moderated by the IB.  Thus, grades are subject to change. </a:t>
            </a:r>
            <a:endParaRPr dirty="0"/>
          </a:p>
          <a:p>
            <a:pPr marL="0" lvl="0" indent="0" algn="l" rtl="0">
              <a:spcBef>
                <a:spcPts val="1600"/>
              </a:spcBef>
              <a:spcAft>
                <a:spcPts val="1600"/>
              </a:spcAft>
              <a:buNone/>
            </a:pPr>
            <a:r>
              <a:rPr lang="en-GB" dirty="0"/>
              <a:t>The </a:t>
            </a:r>
            <a:r>
              <a:rPr lang="en-GB" b="1" dirty="0"/>
              <a:t>Individual Oral (IO)</a:t>
            </a:r>
            <a:r>
              <a:rPr lang="en-GB" dirty="0"/>
              <a:t> is the name of your internal assessment for </a:t>
            </a:r>
            <a:r>
              <a:rPr lang="en-GB" b="1" dirty="0"/>
              <a:t>Language A</a:t>
            </a:r>
            <a:r>
              <a:rPr lang="en-GB" dirty="0"/>
              <a:t>.</a:t>
            </a:r>
            <a:endParaRPr dirty="0"/>
          </a:p>
        </p:txBody>
      </p:sp>
      <p:sp>
        <p:nvSpPr>
          <p:cNvPr id="76" name="Google Shape;76;p14"/>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Do you have any more examples?</a:t>
            </a:r>
            <a:endParaRPr/>
          </a:p>
        </p:txBody>
      </p:sp>
      <p:sp>
        <p:nvSpPr>
          <p:cNvPr id="187" name="Google Shape;187;p32"/>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188" name="Google Shape;188;p32"/>
          <p:cNvSpPr txBox="1">
            <a:spLocks noGrp="1"/>
          </p:cNvSpPr>
          <p:nvPr>
            <p:ph type="body" idx="2"/>
          </p:nvPr>
        </p:nvSpPr>
        <p:spPr>
          <a:xfrm>
            <a:off x="4939500" y="450500"/>
            <a:ext cx="3837000" cy="39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Culture, identity, and community</a:t>
            </a:r>
            <a:endParaRPr b="1"/>
          </a:p>
          <a:p>
            <a:pPr marL="0" lvl="0" indent="0" algn="ctr" rtl="0">
              <a:spcBef>
                <a:spcPts val="1600"/>
              </a:spcBef>
              <a:spcAft>
                <a:spcPts val="0"/>
              </a:spcAft>
              <a:buNone/>
            </a:pPr>
            <a:endParaRPr b="1"/>
          </a:p>
          <a:p>
            <a:pPr marL="0" lvl="0" indent="0" algn="ctr" rtl="0">
              <a:spcBef>
                <a:spcPts val="1600"/>
              </a:spcBef>
              <a:spcAft>
                <a:spcPts val="0"/>
              </a:spcAft>
              <a:buNone/>
            </a:pPr>
            <a:r>
              <a:rPr lang="en-GB" b="1"/>
              <a:t>Global issue (refined focus):  </a:t>
            </a:r>
            <a:r>
              <a:rPr lang="en-GB"/>
              <a:t>Influence of cultural institutions on gender identity </a:t>
            </a:r>
            <a:endParaRPr/>
          </a:p>
          <a:p>
            <a:pPr marL="0" lvl="0" indent="0" algn="l" rtl="0">
              <a:spcBef>
                <a:spcPts val="1600"/>
              </a:spcBef>
              <a:spcAft>
                <a:spcPts val="0"/>
              </a:spcAft>
              <a:buNone/>
            </a:pPr>
            <a:r>
              <a:rPr lang="en-GB" b="1"/>
              <a:t>1 literary work:</a:t>
            </a:r>
            <a:endParaRPr b="1"/>
          </a:p>
          <a:p>
            <a:pPr marL="0" lvl="0" indent="0" algn="l" rtl="0">
              <a:spcBef>
                <a:spcPts val="1600"/>
              </a:spcBef>
              <a:spcAft>
                <a:spcPts val="1600"/>
              </a:spcAft>
              <a:buNone/>
            </a:pPr>
            <a:r>
              <a:rPr lang="en-GB" b="1"/>
              <a:t>1 non-literary text (from a body of work):</a:t>
            </a:r>
            <a:endParaRPr/>
          </a:p>
        </p:txBody>
      </p:sp>
      <p:sp>
        <p:nvSpPr>
          <p:cNvPr id="189" name="Google Shape;189;p32"/>
          <p:cNvSpPr/>
          <p:nvPr/>
        </p:nvSpPr>
        <p:spPr>
          <a:xfrm>
            <a:off x="6607475" y="1182800"/>
            <a:ext cx="404100" cy="564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265500" y="1457650"/>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Should I start with the texts or the global issue?</a:t>
            </a:r>
            <a:endParaRPr/>
          </a:p>
        </p:txBody>
      </p:sp>
      <p:sp>
        <p:nvSpPr>
          <p:cNvPr id="195" name="Google Shape;195;p3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This really depends on you and your brainstorming.  If you felt quite impacted by two pieces you’ve studied (1 lit and 1 non-lit), then you should probably start there. </a:t>
            </a:r>
            <a:endParaRPr/>
          </a:p>
          <a:p>
            <a:pPr marL="0" lvl="0" indent="0" algn="l" rtl="0">
              <a:spcBef>
                <a:spcPts val="1600"/>
              </a:spcBef>
              <a:spcAft>
                <a:spcPts val="1600"/>
              </a:spcAft>
              <a:buNone/>
            </a:pPr>
            <a:r>
              <a:rPr lang="en-GB"/>
              <a:t>On the other hand, you might have really been moved by the exploration of a topic/theme you have explored in class.  In this case you might see what pieces would fit using that approach.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literary works can I choose?</a:t>
            </a:r>
            <a:endParaRPr/>
          </a:p>
        </p:txBody>
      </p:sp>
      <p:sp>
        <p:nvSpPr>
          <p:cNvPr id="201" name="Google Shape;201;p34"/>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02" name="Google Shape;202;p3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List the literary works you have studied as part of your official IB syllabus so far.  You could potentially use one of them for the IO (as long as they have not been used for another assessment).</a:t>
            </a:r>
            <a:endParaRPr/>
          </a:p>
          <a:p>
            <a:pPr marL="0" lvl="0" indent="0" algn="ctr" rtl="0">
              <a:spcBef>
                <a:spcPts val="1600"/>
              </a:spcBef>
              <a:spcAft>
                <a:spcPts val="0"/>
              </a:spcAft>
              <a:buNone/>
            </a:pPr>
            <a:endParaRPr/>
          </a:p>
          <a:p>
            <a:pPr marL="0" lvl="0" indent="0" algn="ctr"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5"/>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non-literary text (from a body of work) can I choose?</a:t>
            </a:r>
            <a:endParaRPr/>
          </a:p>
        </p:txBody>
      </p:sp>
      <p:sp>
        <p:nvSpPr>
          <p:cNvPr id="208" name="Google Shape;208;p35"/>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09" name="Google Shape;209;p3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ctr" rtl="0">
              <a:spcBef>
                <a:spcPts val="1600"/>
              </a:spcBef>
              <a:spcAft>
                <a:spcPts val="0"/>
              </a:spcAft>
              <a:buNone/>
            </a:pPr>
            <a:r>
              <a:rPr lang="en-GB"/>
              <a:t>List the non-literary texts from a body of work you have studied so far.  You could potentially use any one of them, or an extract from one of them, for the IO (as long as they have not been used for another assessment).</a:t>
            </a:r>
            <a:endParaRPr/>
          </a:p>
          <a:p>
            <a:pPr marL="0" lvl="0" indent="0" algn="l" rtl="0">
              <a:spcBef>
                <a:spcPts val="1600"/>
              </a:spcBef>
              <a:spcAft>
                <a:spcPts val="0"/>
              </a:spcAft>
              <a:buNone/>
            </a:pPr>
            <a:endParaRPr i="1"/>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265500" y="1898850"/>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How long should the extracts be? What makes a good extract?</a:t>
            </a:r>
            <a:endParaRPr/>
          </a:p>
        </p:txBody>
      </p:sp>
      <p:sp>
        <p:nvSpPr>
          <p:cNvPr id="215" name="Google Shape;215;p36"/>
          <p:cNvSpPr txBox="1">
            <a:spLocks noGrp="1"/>
          </p:cNvSpPr>
          <p:nvPr>
            <p:ph type="body" idx="2"/>
          </p:nvPr>
        </p:nvSpPr>
        <p:spPr>
          <a:xfrm>
            <a:off x="4939500" y="543100"/>
            <a:ext cx="3837000" cy="38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20-25 lines is the sweet spot if solely textual.  However, you are allowed 40.  40 lines is a lot!  Can you cover all of that in the time given?  If not, cut it down to what you can manage. </a:t>
            </a:r>
            <a:endParaRPr sz="1600"/>
          </a:p>
          <a:p>
            <a:pPr marL="0" lvl="0" indent="0" algn="l" rtl="0">
              <a:spcBef>
                <a:spcPts val="1600"/>
              </a:spcBef>
              <a:spcAft>
                <a:spcPts val="0"/>
              </a:spcAft>
              <a:buNone/>
            </a:pPr>
            <a:r>
              <a:rPr lang="en-GB" sz="1600"/>
              <a:t>You </a:t>
            </a:r>
            <a:r>
              <a:rPr lang="en-GB" sz="1600" b="1"/>
              <a:t>CAN</a:t>
            </a:r>
            <a:r>
              <a:rPr lang="en-GB" sz="1600"/>
              <a:t> choose complete texts for your non-literary “extract.”  But remember, you must discuss </a:t>
            </a:r>
            <a:r>
              <a:rPr lang="en-GB" sz="1600" b="1"/>
              <a:t>ALL</a:t>
            </a:r>
            <a:r>
              <a:rPr lang="en-GB" sz="1600"/>
              <a:t> of your extract, so keep it short. </a:t>
            </a:r>
            <a:endParaRPr sz="1600"/>
          </a:p>
          <a:p>
            <a:pPr marL="0" lvl="0" indent="0" algn="l" rtl="0">
              <a:spcBef>
                <a:spcPts val="1600"/>
              </a:spcBef>
              <a:spcAft>
                <a:spcPts val="1600"/>
              </a:spcAft>
              <a:buNone/>
            </a:pPr>
            <a:r>
              <a:rPr lang="en-GB" sz="1600"/>
              <a:t>For </a:t>
            </a:r>
            <a:r>
              <a:rPr lang="en-GB" sz="1600" b="1"/>
              <a:t>Non-Literary </a:t>
            </a:r>
            <a:r>
              <a:rPr lang="en-GB" sz="1600"/>
              <a:t>extracts, these </a:t>
            </a:r>
            <a:r>
              <a:rPr lang="en-GB" sz="1600" b="1"/>
              <a:t>MUST </a:t>
            </a:r>
            <a:r>
              <a:rPr lang="en-GB" sz="1600"/>
              <a:t>come from a larger body of work.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800"/>
              <a:t>Can you tell me more about the non-literary extracts?</a:t>
            </a:r>
            <a:endParaRPr sz="3800"/>
          </a:p>
        </p:txBody>
      </p:sp>
      <p:sp>
        <p:nvSpPr>
          <p:cNvPr id="221" name="Google Shape;221;p37"/>
          <p:cNvSpPr txBox="1">
            <a:spLocks noGrp="1"/>
          </p:cNvSpPr>
          <p:nvPr>
            <p:ph type="subTitle" idx="1"/>
          </p:nvPr>
        </p:nvSpPr>
        <p:spPr>
          <a:xfrm>
            <a:off x="197950" y="27154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2" name="Google Shape;222;p3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Formatting is key.  </a:t>
            </a:r>
            <a:br>
              <a:rPr lang="en-GB"/>
            </a:br>
            <a:br>
              <a:rPr lang="en-GB"/>
            </a:br>
            <a:r>
              <a:rPr lang="en-GB"/>
              <a:t>Make sure you include </a:t>
            </a:r>
            <a:r>
              <a:rPr lang="en-GB" b="1"/>
              <a:t>images / visuals</a:t>
            </a:r>
            <a:r>
              <a:rPr lang="en-GB"/>
              <a:t> where relevant. </a:t>
            </a:r>
            <a:endParaRPr/>
          </a:p>
          <a:p>
            <a:pPr marL="0" lvl="0" indent="0" algn="l" rtl="0">
              <a:spcBef>
                <a:spcPts val="1600"/>
              </a:spcBef>
              <a:spcAft>
                <a:spcPts val="0"/>
              </a:spcAft>
              <a:buNone/>
            </a:pPr>
            <a:r>
              <a:rPr lang="en-GB"/>
              <a:t>They should be in </a:t>
            </a:r>
            <a:r>
              <a:rPr lang="en-GB" b="1"/>
              <a:t>color</a:t>
            </a:r>
            <a:r>
              <a:rPr lang="en-GB"/>
              <a:t>. </a:t>
            </a:r>
            <a:endParaRPr/>
          </a:p>
          <a:p>
            <a:pPr marL="0" lvl="0" indent="0" algn="l" rtl="0">
              <a:spcBef>
                <a:spcPts val="1600"/>
              </a:spcBef>
              <a:spcAft>
                <a:spcPts val="0"/>
              </a:spcAft>
              <a:buNone/>
            </a:pPr>
            <a:r>
              <a:rPr lang="en-GB"/>
              <a:t>They can include </a:t>
            </a:r>
            <a:r>
              <a:rPr lang="en-GB" b="1"/>
              <a:t>language and image</a:t>
            </a:r>
            <a:r>
              <a:rPr lang="en-GB"/>
              <a:t> (e.g., if from a film) </a:t>
            </a:r>
            <a:endParaRPr/>
          </a:p>
          <a:p>
            <a:pPr marL="0" lvl="0" indent="0" algn="l" rtl="0">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about film or video?</a:t>
            </a:r>
            <a:endParaRPr/>
          </a:p>
        </p:txBody>
      </p:sp>
      <p:sp>
        <p:nvSpPr>
          <p:cNvPr id="228" name="Google Shape;228;p38"/>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29" name="Google Shape;229;p3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Yes, you can choose extracts from film or video </a:t>
            </a:r>
            <a:r>
              <a:rPr lang="en-GB" b="1"/>
              <a:t>IF it is from a larger body of work</a:t>
            </a:r>
            <a:r>
              <a:rPr lang="en-GB"/>
              <a:t> that has been studied in class. </a:t>
            </a:r>
            <a:endParaRPr/>
          </a:p>
          <a:p>
            <a:pPr marL="0" lvl="0" indent="0" algn="l" rtl="0">
              <a:spcBef>
                <a:spcPts val="1600"/>
              </a:spcBef>
              <a:spcAft>
                <a:spcPts val="0"/>
              </a:spcAft>
              <a:buNone/>
            </a:pPr>
            <a:r>
              <a:rPr lang="en-GB"/>
              <a:t>You can include screen captures or still images from the video. </a:t>
            </a:r>
            <a:endParaRPr/>
          </a:p>
          <a:p>
            <a:pPr marL="0" lvl="0" indent="0" algn="l" rtl="0">
              <a:spcBef>
                <a:spcPts val="1600"/>
              </a:spcBef>
              <a:spcAft>
                <a:spcPts val="0"/>
              </a:spcAft>
              <a:buNone/>
            </a:pPr>
            <a:r>
              <a:rPr lang="en-GB"/>
              <a:t>Underneath this (or as a subtitle) you can include dialogue or voiceover. </a:t>
            </a:r>
            <a:endParaRPr/>
          </a:p>
          <a:p>
            <a:pPr marL="0" lvl="0" indent="0" algn="l" rtl="0">
              <a:spcBef>
                <a:spcPts val="1600"/>
              </a:spcBef>
              <a:spcAft>
                <a:spcPts val="1600"/>
              </a:spcAft>
              <a:buNone/>
            </a:pPr>
            <a:r>
              <a:rPr lang="en-GB"/>
              <a:t>Ideally, your extract should fit on </a:t>
            </a:r>
            <a:r>
              <a:rPr lang="en-GB" b="1"/>
              <a:t>1 page.</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do you mean by  “whole” and/or “body of work”?</a:t>
            </a:r>
            <a:endParaRPr/>
          </a:p>
        </p:txBody>
      </p:sp>
      <p:sp>
        <p:nvSpPr>
          <p:cNvPr id="235" name="Google Shape;235;p39"/>
          <p:cNvSpPr txBox="1">
            <a:spLocks noGrp="1"/>
          </p:cNvSpPr>
          <p:nvPr>
            <p:ph type="body" idx="2"/>
          </p:nvPr>
        </p:nvSpPr>
        <p:spPr>
          <a:xfrm>
            <a:off x="4939500" y="724200"/>
            <a:ext cx="3837000" cy="393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The criteria for the IO explicitly state that you must make connections between each extract and the larger works/body of works where they come from.</a:t>
            </a:r>
            <a:endParaRPr sz="1600"/>
          </a:p>
          <a:p>
            <a:pPr marL="0" lvl="0" indent="0" algn="l" rtl="0">
              <a:spcBef>
                <a:spcPts val="1600"/>
              </a:spcBef>
              <a:spcAft>
                <a:spcPts val="0"/>
              </a:spcAft>
              <a:buNone/>
            </a:pPr>
            <a:r>
              <a:rPr lang="en-GB" sz="1600"/>
              <a:t>For a novel, play, or film, that is quite easy. </a:t>
            </a:r>
            <a:endParaRPr sz="1600"/>
          </a:p>
          <a:p>
            <a:pPr marL="0" lvl="0" indent="0" algn="l" rtl="0">
              <a:spcBef>
                <a:spcPts val="1600"/>
              </a:spcBef>
              <a:spcAft>
                <a:spcPts val="0"/>
              </a:spcAft>
              <a:buNone/>
            </a:pPr>
            <a:r>
              <a:rPr lang="en-GB" sz="1600"/>
              <a:t>For an opinion-editorial or work of graphic art, you will need to reference the author’s larger body of work you have studied. </a:t>
            </a:r>
            <a:endParaRPr sz="1600"/>
          </a:p>
          <a:p>
            <a:pPr marL="0" lvl="0" indent="0" algn="l" rtl="0">
              <a:spcBef>
                <a:spcPts val="1600"/>
              </a:spcBef>
              <a:spcAft>
                <a:spcPts val="1600"/>
              </a:spcAft>
              <a:buNone/>
            </a:pP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0"/>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Can you give an example?</a:t>
            </a:r>
            <a:endParaRPr/>
          </a:p>
        </p:txBody>
      </p:sp>
      <p:sp>
        <p:nvSpPr>
          <p:cNvPr id="241" name="Google Shape;241;p40"/>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242" name="Google Shape;242;p40"/>
          <p:cNvSpPr txBox="1">
            <a:spLocks noGrp="1"/>
          </p:cNvSpPr>
          <p:nvPr>
            <p:ph type="body" idx="2"/>
          </p:nvPr>
        </p:nvSpPr>
        <p:spPr>
          <a:xfrm>
            <a:off x="4939500" y="501000"/>
            <a:ext cx="3837000" cy="391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300"/>
          </a:p>
          <a:p>
            <a:pPr marL="0" lvl="0" indent="0" algn="l" rtl="0">
              <a:spcBef>
                <a:spcPts val="1600"/>
              </a:spcBef>
              <a:spcAft>
                <a:spcPts val="0"/>
              </a:spcAft>
              <a:buNone/>
            </a:pPr>
            <a:endParaRPr sz="1300"/>
          </a:p>
          <a:p>
            <a:pPr marL="0" lvl="0" indent="0" algn="l" rtl="0">
              <a:spcBef>
                <a:spcPts val="1600"/>
              </a:spcBef>
              <a:spcAft>
                <a:spcPts val="0"/>
              </a:spcAft>
              <a:buNone/>
            </a:pPr>
            <a:endParaRPr sz="1300"/>
          </a:p>
          <a:p>
            <a:pPr marL="0" lvl="0" indent="0" algn="l" rtl="0">
              <a:spcBef>
                <a:spcPts val="1600"/>
              </a:spcBef>
              <a:spcAft>
                <a:spcPts val="0"/>
              </a:spcAft>
              <a:buNone/>
            </a:pPr>
            <a:r>
              <a:rPr lang="en-GB" sz="1300"/>
              <a:t>If you studied the four #MeToo public service announcements - PSAs - in class (</a:t>
            </a:r>
            <a:r>
              <a:rPr lang="en-GB" sz="1300" u="sng">
                <a:solidFill>
                  <a:schemeClr val="hlink"/>
                </a:solidFill>
                <a:hlinkClick r:id="rId3"/>
              </a:rPr>
              <a:t>found on InThinking</a:t>
            </a:r>
            <a:r>
              <a:rPr lang="en-GB" sz="1300"/>
              <a:t>), you may choose an extract from one of the PSAs for your IO.</a:t>
            </a:r>
            <a:endParaRPr sz="1300"/>
          </a:p>
          <a:p>
            <a:pPr marL="0" lvl="0" indent="0" algn="l" rtl="0">
              <a:spcBef>
                <a:spcPts val="1600"/>
              </a:spcBef>
              <a:spcAft>
                <a:spcPts val="0"/>
              </a:spcAft>
              <a:buNone/>
            </a:pPr>
            <a:r>
              <a:rPr lang="en-GB" sz="1300"/>
              <a:t>You would take a short bit of the video as well as the voiceover - that would be your “extract.” 2-3 stills with voiceover is sufficient here.</a:t>
            </a:r>
            <a:endParaRPr sz="1300"/>
          </a:p>
          <a:p>
            <a:pPr marL="0" lvl="0" indent="0" algn="l" rtl="0">
              <a:spcBef>
                <a:spcPts val="1600"/>
              </a:spcBef>
              <a:spcAft>
                <a:spcPts val="0"/>
              </a:spcAft>
              <a:buNone/>
            </a:pPr>
            <a:r>
              <a:rPr lang="en-GB" sz="1300"/>
              <a:t>You would also need to connect your extract to the whole or entire PSA at some point in the IO. </a:t>
            </a:r>
            <a:endParaRPr sz="1300"/>
          </a:p>
          <a:p>
            <a:pPr marL="0" lvl="0" indent="0" algn="l" rtl="0">
              <a:spcBef>
                <a:spcPts val="1600"/>
              </a:spcBef>
              <a:spcAft>
                <a:spcPts val="0"/>
              </a:spcAft>
              <a:buNone/>
            </a:pPr>
            <a:r>
              <a:rPr lang="en-GB" sz="1300"/>
              <a:t>But, don’t forget that you will need to connect stylistically and/or structurally to the remaining PSAs as this is the “body of work.”</a:t>
            </a:r>
            <a:endParaRPr sz="1300"/>
          </a:p>
          <a:p>
            <a:pPr marL="0" lvl="0" indent="0" algn="l" rtl="0">
              <a:spcBef>
                <a:spcPts val="1600"/>
              </a:spcBef>
              <a:spcAft>
                <a:spcPts val="0"/>
              </a:spcAft>
              <a:buNone/>
            </a:pPr>
            <a:endParaRPr sz="1300"/>
          </a:p>
          <a:p>
            <a:pPr marL="0" lvl="0" indent="0" algn="l" rtl="0">
              <a:spcBef>
                <a:spcPts val="1600"/>
              </a:spcBef>
              <a:spcAft>
                <a:spcPts val="0"/>
              </a:spcAft>
              <a:buNone/>
            </a:pPr>
            <a:endParaRPr sz="1600"/>
          </a:p>
          <a:p>
            <a:pPr marL="0" lvl="0" indent="0" algn="l" rtl="0">
              <a:spcBef>
                <a:spcPts val="160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900"/>
              <a:t>How should I select my non-literary text ?</a:t>
            </a:r>
            <a:endParaRPr sz="3900"/>
          </a:p>
        </p:txBody>
      </p:sp>
      <p:sp>
        <p:nvSpPr>
          <p:cNvPr id="248" name="Google Shape;248;p41"/>
          <p:cNvSpPr txBox="1">
            <a:spLocks noGrp="1"/>
          </p:cNvSpPr>
          <p:nvPr>
            <p:ph type="body" idx="2"/>
          </p:nvPr>
        </p:nvSpPr>
        <p:spPr>
          <a:xfrm>
            <a:off x="4939500" y="517825"/>
            <a:ext cx="3837000" cy="41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Do you choose a “whole” non-literary text like a cartoon studied in class?  Remember, you will also have to connect to the author’s body of work as well.</a:t>
            </a:r>
            <a:endParaRPr sz="1600"/>
          </a:p>
          <a:p>
            <a:pPr marL="0" lvl="0" indent="0" algn="l" rtl="0">
              <a:spcBef>
                <a:spcPts val="1600"/>
              </a:spcBef>
              <a:spcAft>
                <a:spcPts val="0"/>
              </a:spcAft>
              <a:buNone/>
            </a:pPr>
            <a:r>
              <a:rPr lang="en-GB" sz="1600"/>
              <a:t>Do you work with an extract from an opinion-editorial, essay, PSA or other?  This requires you to connect to the rest of the piece AND to the author’s body of work as well.  This is like the PSA example given in the previous slide. </a:t>
            </a:r>
            <a:endParaRPr sz="1600"/>
          </a:p>
          <a:p>
            <a:pPr marL="0" lvl="0" indent="0" algn="l" rtl="0">
              <a:spcBef>
                <a:spcPts val="1600"/>
              </a:spcBef>
              <a:spcAft>
                <a:spcPts val="1600"/>
              </a:spcAft>
              <a:buNone/>
            </a:pPr>
            <a:r>
              <a:rPr lang="en-GB" sz="1600"/>
              <a:t>Ultimately, the decision rests with you!</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is an IO?</a:t>
            </a:r>
            <a:endParaRPr/>
          </a:p>
        </p:txBody>
      </p:sp>
      <p:sp>
        <p:nvSpPr>
          <p:cNvPr id="82" name="Google Shape;82;p15"/>
          <p:cNvSpPr txBox="1">
            <a:spLocks noGrp="1"/>
          </p:cNvSpPr>
          <p:nvPr>
            <p:ph type="body" idx="2"/>
          </p:nvPr>
        </p:nvSpPr>
        <p:spPr>
          <a:xfrm>
            <a:off x="4951800" y="240025"/>
            <a:ext cx="3837000" cy="4903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Your IO is a 10 minute oral exam that is prepared in advance. </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GB"/>
              <a:t>A 5 minute question and answer session will follow directly after your prepared oral.  You will not know the questions in advance, but the questions will be related to what you have or have not said in your oral.  Remember, your teacher is not trying to stump you.  </a:t>
            </a:r>
            <a:endParaRPr/>
          </a:p>
          <a:p>
            <a:pPr marL="45720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265500" y="155875"/>
            <a:ext cx="4045200" cy="344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3900"/>
          </a:p>
          <a:p>
            <a:pPr marL="0" lvl="0" indent="0" algn="ctr" rtl="0">
              <a:spcBef>
                <a:spcPts val="0"/>
              </a:spcBef>
              <a:spcAft>
                <a:spcPts val="0"/>
              </a:spcAft>
              <a:buNone/>
            </a:pPr>
            <a:r>
              <a:rPr lang="en-GB" sz="3900"/>
              <a:t>I’ve selected my global issue, extracts and work/body of work.  What do I do next? </a:t>
            </a:r>
            <a:endParaRPr sz="3900"/>
          </a:p>
        </p:txBody>
      </p:sp>
      <p:sp>
        <p:nvSpPr>
          <p:cNvPr id="254" name="Google Shape;254;p42"/>
          <p:cNvSpPr txBox="1">
            <a:spLocks noGrp="1"/>
          </p:cNvSpPr>
          <p:nvPr>
            <p:ph type="body" idx="2"/>
          </p:nvPr>
        </p:nvSpPr>
        <p:spPr>
          <a:xfrm>
            <a:off x="4939500" y="517825"/>
            <a:ext cx="3837000" cy="413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Don’t rush!  </a:t>
            </a:r>
            <a:endParaRPr sz="1600"/>
          </a:p>
          <a:p>
            <a:pPr marL="0" lvl="0" indent="0" algn="l" rtl="0">
              <a:spcBef>
                <a:spcPts val="1600"/>
              </a:spcBef>
              <a:spcAft>
                <a:spcPts val="0"/>
              </a:spcAft>
              <a:buNone/>
            </a:pPr>
            <a:r>
              <a:rPr lang="en-GB" sz="1600"/>
              <a:t>Make sure that your global issue is clearly defined.  </a:t>
            </a:r>
            <a:endParaRPr sz="1600"/>
          </a:p>
          <a:p>
            <a:pPr marL="0" lvl="0" indent="0" algn="l" rtl="0">
              <a:spcBef>
                <a:spcPts val="1600"/>
              </a:spcBef>
              <a:spcAft>
                <a:spcPts val="0"/>
              </a:spcAft>
              <a:buNone/>
            </a:pPr>
            <a:r>
              <a:rPr lang="en-GB" sz="1600"/>
              <a:t>Make sure your extracts and your work/body of work effectively support your exploration of the global issue.  </a:t>
            </a:r>
            <a:endParaRPr sz="1600"/>
          </a:p>
          <a:p>
            <a:pPr marL="0" lvl="0" indent="0" algn="l" rtl="0">
              <a:spcBef>
                <a:spcPts val="1600"/>
              </a:spcBef>
              <a:spcAft>
                <a:spcPts val="1600"/>
              </a:spcAft>
              <a:buNone/>
            </a:pPr>
            <a:r>
              <a:rPr lang="en-GB" sz="1600"/>
              <a:t>Change things if necessary.  You will next want to think about how to structure or organize your IO (among other things).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3"/>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How do I structure my IO?</a:t>
            </a:r>
            <a:endParaRPr/>
          </a:p>
        </p:txBody>
      </p:sp>
      <p:sp>
        <p:nvSpPr>
          <p:cNvPr id="260" name="Google Shape;260;p43"/>
          <p:cNvSpPr txBox="1">
            <a:spLocks noGrp="1"/>
          </p:cNvSpPr>
          <p:nvPr>
            <p:ph type="body" idx="2"/>
          </p:nvPr>
        </p:nvSpPr>
        <p:spPr>
          <a:xfrm>
            <a:off x="4939500" y="724200"/>
            <a:ext cx="3837000" cy="393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There is no one right way to structure or organize your IO.</a:t>
            </a:r>
            <a:endParaRPr sz="1600"/>
          </a:p>
          <a:p>
            <a:pPr marL="0" lvl="0" indent="0" algn="l" rtl="0">
              <a:spcBef>
                <a:spcPts val="1600"/>
              </a:spcBef>
              <a:spcAft>
                <a:spcPts val="0"/>
              </a:spcAft>
              <a:buNone/>
            </a:pPr>
            <a:r>
              <a:rPr lang="en-GB" sz="1600"/>
              <a:t>Instead, there are many right ways and you will have to find a structure that fits your purpose. </a:t>
            </a:r>
            <a:endParaRPr sz="1600"/>
          </a:p>
          <a:p>
            <a:pPr marL="0" lvl="0" indent="0" algn="l" rtl="0">
              <a:spcBef>
                <a:spcPts val="1600"/>
              </a:spcBef>
              <a:spcAft>
                <a:spcPts val="1600"/>
              </a:spcAft>
              <a:buNone/>
            </a:pPr>
            <a:r>
              <a:rPr lang="en-GB" sz="1600"/>
              <a:t>Here is a link for your teacher to create a </a:t>
            </a:r>
            <a:r>
              <a:rPr lang="en-GB" sz="1600" u="sng">
                <a:solidFill>
                  <a:schemeClr val="hlink"/>
                </a:solidFill>
                <a:hlinkClick r:id="rId3"/>
              </a:rPr>
              <a:t>student account </a:t>
            </a:r>
            <a:r>
              <a:rPr lang="en-GB" sz="1600"/>
              <a:t>for your class on InThinking.  Once you have that, you will have access  to </a:t>
            </a:r>
            <a:r>
              <a:rPr lang="en-GB" sz="1600" u="sng">
                <a:solidFill>
                  <a:schemeClr val="hlink"/>
                </a:solidFill>
                <a:hlinkClick r:id="rId4"/>
              </a:rPr>
              <a:t>7 different ways of structuring your IO</a:t>
            </a:r>
            <a:r>
              <a:rPr lang="en-GB" sz="1600"/>
              <a:t> </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4"/>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happens during the actual IO?</a:t>
            </a:r>
            <a:endParaRPr/>
          </a:p>
        </p:txBody>
      </p:sp>
      <p:sp>
        <p:nvSpPr>
          <p:cNvPr id="266" name="Google Shape;266;p44"/>
          <p:cNvSpPr txBox="1">
            <a:spLocks noGrp="1"/>
          </p:cNvSpPr>
          <p:nvPr>
            <p:ph type="body" idx="2"/>
          </p:nvPr>
        </p:nvSpPr>
        <p:spPr>
          <a:xfrm>
            <a:off x="4939500" y="543100"/>
            <a:ext cx="3837000" cy="38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600"/>
              <a:t>You will meet with your teacher at a predetermined time and place.  It is not in front of the class.</a:t>
            </a:r>
            <a:endParaRPr sz="1600"/>
          </a:p>
          <a:p>
            <a:pPr marL="0" lvl="0" indent="0" algn="l" rtl="0">
              <a:spcBef>
                <a:spcPts val="1600"/>
              </a:spcBef>
              <a:spcAft>
                <a:spcPts val="0"/>
              </a:spcAft>
              <a:buNone/>
            </a:pPr>
            <a:r>
              <a:rPr lang="en-GB" sz="1600"/>
              <a:t>You will only bring your 2 extracts and your 1 page (10 bullet point) outline.  </a:t>
            </a:r>
            <a:endParaRPr sz="1600"/>
          </a:p>
          <a:p>
            <a:pPr marL="0" lvl="0" indent="0" algn="l" rtl="0">
              <a:spcBef>
                <a:spcPts val="1600"/>
              </a:spcBef>
              <a:spcAft>
                <a:spcPts val="0"/>
              </a:spcAft>
              <a:buNone/>
            </a:pPr>
            <a:r>
              <a:rPr lang="en-GB" sz="1600"/>
              <a:t>You will speak for </a:t>
            </a:r>
            <a:r>
              <a:rPr lang="en-GB" sz="1600" b="1"/>
              <a:t>10 minutes</a:t>
            </a:r>
            <a:r>
              <a:rPr lang="en-GB" sz="1600"/>
              <a:t>.</a:t>
            </a:r>
            <a:endParaRPr sz="1600"/>
          </a:p>
          <a:p>
            <a:pPr marL="0" lvl="0" indent="0" algn="l" rtl="0">
              <a:spcBef>
                <a:spcPts val="1600"/>
              </a:spcBef>
              <a:spcAft>
                <a:spcPts val="0"/>
              </a:spcAft>
              <a:buNone/>
            </a:pPr>
            <a:r>
              <a:rPr lang="en-GB" sz="1600"/>
              <a:t>Your teacher will ask you questions and you will provide answers for </a:t>
            </a:r>
            <a:r>
              <a:rPr lang="en-GB" sz="1600" b="1"/>
              <a:t>5 minutes</a:t>
            </a:r>
            <a:r>
              <a:rPr lang="en-GB" sz="1600"/>
              <a:t>.</a:t>
            </a:r>
            <a:endParaRPr sz="1600"/>
          </a:p>
          <a:p>
            <a:pPr marL="0" lvl="0" indent="0" algn="l" rtl="0">
              <a:spcBef>
                <a:spcPts val="1600"/>
              </a:spcBef>
              <a:spcAft>
                <a:spcPts val="1600"/>
              </a:spcAft>
              <a:buNone/>
            </a:pPr>
            <a:r>
              <a:rPr lang="en-GB" sz="1600"/>
              <a:t>The oral will be recorded by your teacher.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5"/>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else should I be considering?</a:t>
            </a:r>
            <a:endParaRPr/>
          </a:p>
        </p:txBody>
      </p:sp>
      <p:sp>
        <p:nvSpPr>
          <p:cNvPr id="272" name="Google Shape;272;p45"/>
          <p:cNvSpPr txBox="1">
            <a:spLocks noGrp="1"/>
          </p:cNvSpPr>
          <p:nvPr>
            <p:ph type="body" idx="2"/>
          </p:nvPr>
        </p:nvSpPr>
        <p:spPr>
          <a:xfrm>
            <a:off x="4939500" y="265300"/>
            <a:ext cx="3837000" cy="439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Go back to the grading criteria!</a:t>
            </a:r>
            <a:endParaRPr/>
          </a:p>
          <a:p>
            <a:pPr marL="0" lvl="0" indent="0" algn="l" rtl="0">
              <a:spcBef>
                <a:spcPts val="1600"/>
              </a:spcBef>
              <a:spcAft>
                <a:spcPts val="0"/>
              </a:spcAft>
              <a:buNone/>
            </a:pPr>
            <a:r>
              <a:rPr lang="en-GB"/>
              <a:t>Remember, you are graded using 4 criterion each worth 10 points for a total of 40 points.</a:t>
            </a:r>
            <a:endParaRPr/>
          </a:p>
          <a:p>
            <a:pPr marL="0" lvl="0" indent="0" algn="l" rtl="0">
              <a:spcBef>
                <a:spcPts val="1600"/>
              </a:spcBef>
              <a:spcAft>
                <a:spcPts val="0"/>
              </a:spcAft>
              <a:buNone/>
            </a:pPr>
            <a:r>
              <a:rPr lang="en-GB"/>
              <a:t>They are: </a:t>
            </a:r>
            <a:endParaRPr/>
          </a:p>
          <a:p>
            <a:pPr marL="914400" lvl="1" indent="-317500" algn="l" rtl="0">
              <a:spcBef>
                <a:spcPts val="1600"/>
              </a:spcBef>
              <a:spcAft>
                <a:spcPts val="0"/>
              </a:spcAft>
              <a:buSzPts val="1400"/>
              <a:buChar char="○"/>
            </a:pPr>
            <a:r>
              <a:rPr lang="en-GB"/>
              <a:t>Knowledge, understanding and interpretation</a:t>
            </a:r>
            <a:endParaRPr/>
          </a:p>
          <a:p>
            <a:pPr marL="914400" lvl="1" indent="-317500" algn="l" rtl="0">
              <a:spcBef>
                <a:spcPts val="0"/>
              </a:spcBef>
              <a:spcAft>
                <a:spcPts val="0"/>
              </a:spcAft>
              <a:buSzPts val="1400"/>
              <a:buChar char="○"/>
            </a:pPr>
            <a:r>
              <a:rPr lang="en-GB"/>
              <a:t>Analysis and evaluation</a:t>
            </a:r>
            <a:endParaRPr/>
          </a:p>
          <a:p>
            <a:pPr marL="914400" lvl="1" indent="-317500" algn="l" rtl="0">
              <a:spcBef>
                <a:spcPts val="0"/>
              </a:spcBef>
              <a:spcAft>
                <a:spcPts val="0"/>
              </a:spcAft>
              <a:buSzPts val="1400"/>
              <a:buChar char="○"/>
            </a:pPr>
            <a:r>
              <a:rPr lang="en-GB"/>
              <a:t>Focus and organization</a:t>
            </a:r>
            <a:endParaRPr/>
          </a:p>
          <a:p>
            <a:pPr marL="914400" lvl="1" indent="-317500" algn="l" rtl="0">
              <a:spcBef>
                <a:spcPts val="0"/>
              </a:spcBef>
              <a:spcAft>
                <a:spcPts val="0"/>
              </a:spcAft>
              <a:buSzPts val="1400"/>
              <a:buChar char="○"/>
            </a:pPr>
            <a:r>
              <a:rPr lang="en-GB"/>
              <a:t>Language</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6"/>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Questions?</a:t>
            </a:r>
            <a:endParaRPr/>
          </a:p>
        </p:txBody>
      </p:sp>
      <p:sp>
        <p:nvSpPr>
          <p:cNvPr id="278" name="Google Shape;278;p4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do I do in my IO?</a:t>
            </a:r>
            <a:endParaRPr/>
          </a:p>
        </p:txBody>
      </p:sp>
      <p:sp>
        <p:nvSpPr>
          <p:cNvPr id="88" name="Google Shape;88;p16"/>
          <p:cNvSpPr txBox="1">
            <a:spLocks noGrp="1"/>
          </p:cNvSpPr>
          <p:nvPr>
            <p:ph type="body" idx="2"/>
          </p:nvPr>
        </p:nvSpPr>
        <p:spPr>
          <a:xfrm>
            <a:off x="4951800" y="391925"/>
            <a:ext cx="3837000" cy="444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In your IO, you explore a global issue (of your choice) presented in 1 literary work and 1 non-literary text you have studied (from a body of work).</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GB"/>
              <a:t>You develop an argument about the Global Issue in relation to the literary work and non-literary text.</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else should I know about the IO?</a:t>
            </a:r>
            <a:endParaRPr/>
          </a:p>
        </p:txBody>
      </p:sp>
      <p:sp>
        <p:nvSpPr>
          <p:cNvPr id="94" name="Google Shape;94;p17"/>
          <p:cNvSpPr txBox="1">
            <a:spLocks noGrp="1"/>
          </p:cNvSpPr>
          <p:nvPr>
            <p:ph type="body" idx="2"/>
          </p:nvPr>
        </p:nvSpPr>
        <p:spPr>
          <a:xfrm>
            <a:off x="4951800" y="391925"/>
            <a:ext cx="3837000" cy="4444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Balance is key.  You will need to talk roughly the same amount of time about your literary work and about your non-literary text.</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GB"/>
              <a:t>You will also need balance between your extract and the “whole” literary work or the “body of work” for your non-literary text.</a:t>
            </a:r>
            <a:endParaRPr/>
          </a:p>
          <a:p>
            <a:pPr marL="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exactly does “balance” look like?</a:t>
            </a:r>
            <a:endParaRPr/>
          </a:p>
        </p:txBody>
      </p:sp>
      <p:sp>
        <p:nvSpPr>
          <p:cNvPr id="100" name="Google Shape;100;p18"/>
          <p:cNvSpPr txBox="1">
            <a:spLocks noGrp="1"/>
          </p:cNvSpPr>
          <p:nvPr>
            <p:ph type="body" idx="2"/>
          </p:nvPr>
        </p:nvSpPr>
        <p:spPr>
          <a:xfrm>
            <a:off x="4951800" y="391925"/>
            <a:ext cx="3837000" cy="4444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t>Having an introduction and a conclusion - or synthesis of your arguments - makes sense.  If each take 1 minute, that leaves you with 8 minutes.  </a:t>
            </a:r>
            <a:endParaRPr sz="1600"/>
          </a:p>
          <a:p>
            <a:pPr marL="457200" lvl="0" indent="-330200" algn="l" rtl="0">
              <a:spcBef>
                <a:spcPts val="0"/>
              </a:spcBef>
              <a:spcAft>
                <a:spcPts val="0"/>
              </a:spcAft>
              <a:buSzPts val="1600"/>
              <a:buChar char="●"/>
            </a:pPr>
            <a:r>
              <a:rPr lang="en-GB" sz="1600"/>
              <a:t>In those 8 minutes, you will want to speak for about 2 minutes each on the following: the extract for the literary work; the “whole” literary work; the extract for the non-literary text; and the “body of work” for the non-literary text.</a:t>
            </a:r>
            <a:endParaRPr sz="1600"/>
          </a:p>
          <a:p>
            <a:pPr marL="457200" lvl="0" indent="-330200" algn="l" rtl="0">
              <a:spcBef>
                <a:spcPts val="0"/>
              </a:spcBef>
              <a:spcAft>
                <a:spcPts val="0"/>
              </a:spcAft>
              <a:buSzPts val="1600"/>
              <a:buChar char="●"/>
            </a:pPr>
            <a:r>
              <a:rPr lang="en-GB" sz="1600"/>
              <a:t>There isn’t one right way to organize or structure your IO, but many right ways (see later slides).  </a:t>
            </a:r>
            <a:endParaRPr sz="1600"/>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What am I allowed to bring into the oral exam?</a:t>
            </a:r>
            <a:endParaRPr/>
          </a:p>
        </p:txBody>
      </p:sp>
      <p:sp>
        <p:nvSpPr>
          <p:cNvPr id="106" name="Google Shape;106;p19"/>
          <p:cNvSpPr txBox="1">
            <a:spLocks noGrp="1"/>
          </p:cNvSpPr>
          <p:nvPr>
            <p:ph type="body" idx="2"/>
          </p:nvPr>
        </p:nvSpPr>
        <p:spPr>
          <a:xfrm>
            <a:off x="4934975" y="434025"/>
            <a:ext cx="3837000" cy="4301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A 10 bullet point outline that has been prepared in advance.</a:t>
            </a:r>
            <a:endParaRPr/>
          </a:p>
          <a:p>
            <a:pPr marL="457200" lvl="0" indent="-342900" algn="l" rtl="0">
              <a:spcBef>
                <a:spcPts val="0"/>
              </a:spcBef>
              <a:spcAft>
                <a:spcPts val="0"/>
              </a:spcAft>
              <a:buSzPts val="1800"/>
              <a:buChar char="●"/>
            </a:pPr>
            <a:r>
              <a:rPr lang="en-GB"/>
              <a:t>1 extract from your literary work (no more than 40 lines, and preferably a lot less).</a:t>
            </a:r>
            <a:endParaRPr/>
          </a:p>
          <a:p>
            <a:pPr marL="457200" lvl="0" indent="-342900" algn="l" rtl="0">
              <a:spcBef>
                <a:spcPts val="0"/>
              </a:spcBef>
              <a:spcAft>
                <a:spcPts val="0"/>
              </a:spcAft>
              <a:buSzPts val="1800"/>
              <a:buChar char="●"/>
            </a:pPr>
            <a:r>
              <a:rPr lang="en-GB"/>
              <a:t>1 extract from your non-literary text (more information about this later).</a:t>
            </a:r>
            <a:endParaRPr/>
          </a:p>
          <a:p>
            <a:pPr marL="457200" lvl="0" indent="-342900" algn="l" rtl="0">
              <a:spcBef>
                <a:spcPts val="0"/>
              </a:spcBef>
              <a:spcAft>
                <a:spcPts val="0"/>
              </a:spcAft>
              <a:buSzPts val="1800"/>
              <a:buChar char="●"/>
            </a:pPr>
            <a:r>
              <a:rPr lang="en-GB"/>
              <a:t>No annotations are permitted on either extract, but you may add line numbers. </a:t>
            </a:r>
            <a:endParaRPr/>
          </a:p>
          <a:p>
            <a:pPr marL="457200" lvl="0" indent="0" algn="l" rtl="0">
              <a:spcBef>
                <a:spcPts val="160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How much is it worth?</a:t>
            </a:r>
            <a:endParaRPr/>
          </a:p>
        </p:txBody>
      </p:sp>
      <p:sp>
        <p:nvSpPr>
          <p:cNvPr id="112" name="Google Shape;112;p2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a:t>
            </a:r>
            <a:r>
              <a:rPr lang="en-GB" b="1"/>
              <a:t>IO</a:t>
            </a:r>
            <a:r>
              <a:rPr lang="en-GB"/>
              <a:t> is worth a total of </a:t>
            </a:r>
            <a:r>
              <a:rPr lang="en-GB" b="1"/>
              <a:t>40 marks</a:t>
            </a:r>
            <a:r>
              <a:rPr lang="en-GB"/>
              <a:t>. </a:t>
            </a:r>
            <a:endParaRPr/>
          </a:p>
          <a:p>
            <a:pPr marL="0" lvl="0" indent="0" algn="l" rtl="0">
              <a:spcBef>
                <a:spcPts val="1600"/>
              </a:spcBef>
              <a:spcAft>
                <a:spcPts val="0"/>
              </a:spcAft>
              <a:buNone/>
            </a:pPr>
            <a:r>
              <a:rPr lang="en-GB"/>
              <a:t>At </a:t>
            </a:r>
            <a:r>
              <a:rPr lang="en-GB" b="1"/>
              <a:t>SL</a:t>
            </a:r>
            <a:r>
              <a:rPr lang="en-GB"/>
              <a:t> the IO is worth </a:t>
            </a:r>
            <a:r>
              <a:rPr lang="en-GB" b="1"/>
              <a:t>30%</a:t>
            </a:r>
            <a:r>
              <a:rPr lang="en-GB"/>
              <a:t> of your overall IB grade. </a:t>
            </a:r>
            <a:endParaRPr/>
          </a:p>
          <a:p>
            <a:pPr marL="0" lvl="0" indent="0" algn="l" rtl="0">
              <a:spcBef>
                <a:spcPts val="1600"/>
              </a:spcBef>
              <a:spcAft>
                <a:spcPts val="0"/>
              </a:spcAft>
              <a:buNone/>
            </a:pPr>
            <a:r>
              <a:rPr lang="en-GB"/>
              <a:t>At</a:t>
            </a:r>
            <a:r>
              <a:rPr lang="en-GB" b="1"/>
              <a:t> HL</a:t>
            </a:r>
            <a:r>
              <a:rPr lang="en-GB"/>
              <a:t> the IO is worth </a:t>
            </a:r>
            <a:r>
              <a:rPr lang="en-GB" b="1"/>
              <a:t>20%</a:t>
            </a:r>
            <a:r>
              <a:rPr lang="en-GB"/>
              <a:t> of your overall IB grade.</a:t>
            </a: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How will I be graded?</a:t>
            </a:r>
            <a:endParaRPr/>
          </a:p>
        </p:txBody>
      </p:sp>
      <p:sp>
        <p:nvSpPr>
          <p:cNvPr id="118" name="Google Shape;118;p21"/>
          <p:cNvSpPr txBox="1">
            <a:spLocks noGrp="1"/>
          </p:cNvSpPr>
          <p:nvPr>
            <p:ph type="body" idx="2"/>
          </p:nvPr>
        </p:nvSpPr>
        <p:spPr>
          <a:xfrm>
            <a:off x="4939500" y="416825"/>
            <a:ext cx="3837000" cy="40026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GB"/>
              <a:t>You are graded using 4 criterion each worth 10 points for a total of 40 points.</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GB"/>
              <a:t>They are: </a:t>
            </a:r>
            <a:endParaRPr/>
          </a:p>
          <a:p>
            <a:pPr marL="914400" lvl="1" indent="-317500" algn="l" rtl="0">
              <a:spcBef>
                <a:spcPts val="0"/>
              </a:spcBef>
              <a:spcAft>
                <a:spcPts val="0"/>
              </a:spcAft>
              <a:buSzPts val="1400"/>
              <a:buChar char="○"/>
            </a:pPr>
            <a:r>
              <a:rPr lang="en-GB"/>
              <a:t>Knowledge, understanding and interpretation</a:t>
            </a:r>
            <a:endParaRPr/>
          </a:p>
          <a:p>
            <a:pPr marL="914400" lvl="1" indent="-317500" algn="l" rtl="0">
              <a:spcBef>
                <a:spcPts val="0"/>
              </a:spcBef>
              <a:spcAft>
                <a:spcPts val="0"/>
              </a:spcAft>
              <a:buSzPts val="1400"/>
              <a:buChar char="○"/>
            </a:pPr>
            <a:r>
              <a:rPr lang="en-GB"/>
              <a:t>Analysis and evaluation</a:t>
            </a:r>
            <a:endParaRPr/>
          </a:p>
          <a:p>
            <a:pPr marL="914400" lvl="1" indent="-317500" algn="l" rtl="0">
              <a:spcBef>
                <a:spcPts val="0"/>
              </a:spcBef>
              <a:spcAft>
                <a:spcPts val="0"/>
              </a:spcAft>
              <a:buSzPts val="1400"/>
              <a:buChar char="○"/>
            </a:pPr>
            <a:r>
              <a:rPr lang="en-GB"/>
              <a:t>Focus and organization</a:t>
            </a:r>
            <a:endParaRPr/>
          </a:p>
          <a:p>
            <a:pPr marL="914400" lvl="1" indent="-317500" algn="l" rtl="0">
              <a:spcBef>
                <a:spcPts val="0"/>
              </a:spcBef>
              <a:spcAft>
                <a:spcPts val="0"/>
              </a:spcAft>
              <a:buSzPts val="1400"/>
              <a:buChar char="○"/>
            </a:pPr>
            <a:r>
              <a:rPr lang="en-GB"/>
              <a:t>Language</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2250</Words>
  <Application>Microsoft Macintosh PowerPoint</Application>
  <PresentationFormat>On-screen Show (16:9)</PresentationFormat>
  <Paragraphs>163</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Georgia</vt:lpstr>
      <vt:lpstr>Open Sans</vt:lpstr>
      <vt:lpstr>PT Sans Narrow</vt:lpstr>
      <vt:lpstr>Tropic</vt:lpstr>
      <vt:lpstr>Language and Literature </vt:lpstr>
      <vt:lpstr>What is an IA?</vt:lpstr>
      <vt:lpstr>What is an IO?</vt:lpstr>
      <vt:lpstr>What do I do in my IO?</vt:lpstr>
      <vt:lpstr>What else should I know about the IO?</vt:lpstr>
      <vt:lpstr>What exactly does “balance” look like?</vt:lpstr>
      <vt:lpstr>What am I allowed to bring into the oral exam?</vt:lpstr>
      <vt:lpstr>How much is it worth?</vt:lpstr>
      <vt:lpstr>How will I be graded?</vt:lpstr>
      <vt:lpstr>How much support will I get?</vt:lpstr>
      <vt:lpstr>How should I start?</vt:lpstr>
      <vt:lpstr>What makes a good IO?</vt:lpstr>
      <vt:lpstr>What is a global issue?</vt:lpstr>
      <vt:lpstr>What fields of inquiry or topics can I choose?</vt:lpstr>
      <vt:lpstr> What fields of inquiry or topics can I choose?</vt:lpstr>
      <vt:lpstr>What fields of inquiry or topics can I choose?</vt:lpstr>
      <vt:lpstr>What fields of inquiry or topics can I choose? </vt:lpstr>
      <vt:lpstr>What fields of inquiry or topics can I choose?</vt:lpstr>
      <vt:lpstr>Do you have any examples of a global issue? </vt:lpstr>
      <vt:lpstr>Do you have any more examples?</vt:lpstr>
      <vt:lpstr>Should I start with the texts or the global issue?</vt:lpstr>
      <vt:lpstr>What literary works can I choose?</vt:lpstr>
      <vt:lpstr>What non-literary text (from a body of work) can I choose?</vt:lpstr>
      <vt:lpstr>How long should the extracts be? What makes a good extract?</vt:lpstr>
      <vt:lpstr>Can you tell me more about the non-literary extracts?</vt:lpstr>
      <vt:lpstr>What about film or video?</vt:lpstr>
      <vt:lpstr>What do you mean by  “whole” and/or “body of work”?</vt:lpstr>
      <vt:lpstr>Can you give an example?</vt:lpstr>
      <vt:lpstr>How should I select my non-literary text ?</vt:lpstr>
      <vt:lpstr> I’ve selected my global issue, extracts and work/body of work.  What do I do next? </vt:lpstr>
      <vt:lpstr>How do I structure my IO?</vt:lpstr>
      <vt:lpstr>What happens during the actual IO?</vt:lpstr>
      <vt:lpstr>What else should I be considering?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and Literature </dc:title>
  <cp:lastModifiedBy>pradita05</cp:lastModifiedBy>
  <cp:revision>2</cp:revision>
  <dcterms:modified xsi:type="dcterms:W3CDTF">2024-02-26T01:27:55Z</dcterms:modified>
</cp:coreProperties>
</file>