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embeddedFontLst>
    <p:embeddedFont>
      <p:font typeface="Sen"/>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8YAOwnc1ZcJvyRfOijjmz+/D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71F92D-7DAA-4A7D-9D94-83024C6947CC}">
  <a:tblStyle styleId="{F571F92D-7DAA-4A7D-9D94-83024C6947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en-bold.fntdata"/><Relationship Id="rId23" Type="http://schemas.openxmlformats.org/officeDocument/2006/relationships/font" Target="fonts/Se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11" Type="http://schemas.openxmlformats.org/officeDocument/2006/relationships/image" Target="../media/image16.png"/><Relationship Id="rId10" Type="http://schemas.openxmlformats.org/officeDocument/2006/relationships/image" Target="../media/image12.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5.png"/><Relationship Id="rId4" Type="http://schemas.openxmlformats.org/officeDocument/2006/relationships/image" Target="../media/image42.png"/><Relationship Id="rId5"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8.png"/><Relationship Id="rId4" Type="http://schemas.openxmlformats.org/officeDocument/2006/relationships/image" Target="../media/image56.png"/><Relationship Id="rId5" Type="http://schemas.openxmlformats.org/officeDocument/2006/relationships/image" Target="../media/image6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5.png"/><Relationship Id="rId4" Type="http://schemas.openxmlformats.org/officeDocument/2006/relationships/image" Target="../media/image20.png"/><Relationship Id="rId5" Type="http://schemas.openxmlformats.org/officeDocument/2006/relationships/image" Target="../media/image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9.png"/><Relationship Id="rId4" Type="http://schemas.openxmlformats.org/officeDocument/2006/relationships/image" Target="../media/image61.png"/><Relationship Id="rId5" Type="http://schemas.openxmlformats.org/officeDocument/2006/relationships/image" Target="../media/image39.png"/><Relationship Id="rId6" Type="http://schemas.openxmlformats.org/officeDocument/2006/relationships/image" Target="../media/image6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3.png"/><Relationship Id="rId4" Type="http://schemas.openxmlformats.org/officeDocument/2006/relationships/image" Target="../media/image59.png"/><Relationship Id="rId5" Type="http://schemas.openxmlformats.org/officeDocument/2006/relationships/image" Target="../media/image68.png"/><Relationship Id="rId6" Type="http://schemas.openxmlformats.org/officeDocument/2006/relationships/image" Target="../media/image60.png"/><Relationship Id="rId7" Type="http://schemas.openxmlformats.org/officeDocument/2006/relationships/image" Target="../media/image8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5.png"/><Relationship Id="rId4" Type="http://schemas.openxmlformats.org/officeDocument/2006/relationships/image" Target="../media/image77.png"/><Relationship Id="rId5" Type="http://schemas.openxmlformats.org/officeDocument/2006/relationships/image" Target="../media/image76.png"/><Relationship Id="rId6" Type="http://schemas.openxmlformats.org/officeDocument/2006/relationships/image" Target="../media/image83.png"/><Relationship Id="rId7" Type="http://schemas.openxmlformats.org/officeDocument/2006/relationships/image" Target="../media/image70.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6.png"/><Relationship Id="rId4" Type="http://schemas.openxmlformats.org/officeDocument/2006/relationships/image" Target="../media/image82.png"/><Relationship Id="rId10" Type="http://schemas.openxmlformats.org/officeDocument/2006/relationships/image" Target="../media/image83.png"/><Relationship Id="rId9" Type="http://schemas.openxmlformats.org/officeDocument/2006/relationships/image" Target="../media/image70.png"/><Relationship Id="rId5" Type="http://schemas.openxmlformats.org/officeDocument/2006/relationships/image" Target="../media/image78.png"/><Relationship Id="rId6" Type="http://schemas.openxmlformats.org/officeDocument/2006/relationships/image" Target="../media/image87.png"/><Relationship Id="rId7" Type="http://schemas.openxmlformats.org/officeDocument/2006/relationships/image" Target="../media/image77.png"/><Relationship Id="rId8"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25.png"/><Relationship Id="rId7"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1.png"/><Relationship Id="rId9"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9.png"/><Relationship Id="rId7" Type="http://schemas.openxmlformats.org/officeDocument/2006/relationships/image" Target="../media/image38.png"/><Relationship Id="rId8"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5.png"/><Relationship Id="rId9" Type="http://schemas.openxmlformats.org/officeDocument/2006/relationships/image" Target="../media/image37.png"/><Relationship Id="rId5" Type="http://schemas.openxmlformats.org/officeDocument/2006/relationships/image" Target="../media/image22.png"/><Relationship Id="rId6" Type="http://schemas.openxmlformats.org/officeDocument/2006/relationships/image" Target="../media/image33.png"/><Relationship Id="rId7" Type="http://schemas.openxmlformats.org/officeDocument/2006/relationships/image" Target="../media/image28.png"/><Relationship Id="rId8"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3.png"/><Relationship Id="rId4" Type="http://schemas.openxmlformats.org/officeDocument/2006/relationships/image" Target="../media/image52.png"/><Relationship Id="rId5" Type="http://schemas.openxmlformats.org/officeDocument/2006/relationships/image" Target="../media/image45.png"/><Relationship Id="rId6" Type="http://schemas.openxmlformats.org/officeDocument/2006/relationships/image" Target="../media/image49.png"/><Relationship Id="rId7" Type="http://schemas.openxmlformats.org/officeDocument/2006/relationships/image" Target="../media/image6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35.png"/><Relationship Id="rId5" Type="http://schemas.openxmlformats.org/officeDocument/2006/relationships/image" Target="../media/image40.png"/><Relationship Id="rId6"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5.png"/><Relationship Id="rId4" Type="http://schemas.openxmlformats.org/officeDocument/2006/relationships/image" Target="../media/image42.png"/><Relationship Id="rId5"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178276" y="6720308"/>
            <a:ext cx="5866824" cy="5866824"/>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rot="731029">
            <a:off x="13018783" y="-2091995"/>
            <a:ext cx="8038001" cy="5576363"/>
          </a:xfrm>
          <a:prstGeom prst="rect">
            <a:avLst/>
          </a:prstGeom>
          <a:noFill/>
          <a:ln>
            <a:noFill/>
          </a:ln>
        </p:spPr>
      </p:pic>
      <p:pic>
        <p:nvPicPr>
          <p:cNvPr id="86" name="Google Shape;86;p1"/>
          <p:cNvPicPr preferRelativeResize="0"/>
          <p:nvPr/>
        </p:nvPicPr>
        <p:blipFill rotWithShape="1">
          <a:blip r:embed="rId5">
            <a:alphaModFix/>
          </a:blip>
          <a:srcRect b="0" l="0" r="0" t="0"/>
          <a:stretch/>
        </p:blipFill>
        <p:spPr>
          <a:xfrm>
            <a:off x="1095075" y="-584472"/>
            <a:ext cx="3593473" cy="2103815"/>
          </a:xfrm>
          <a:prstGeom prst="rect">
            <a:avLst/>
          </a:prstGeom>
          <a:noFill/>
          <a:ln>
            <a:noFill/>
          </a:ln>
        </p:spPr>
      </p:pic>
      <p:pic>
        <p:nvPicPr>
          <p:cNvPr id="87" name="Google Shape;87;p1"/>
          <p:cNvPicPr preferRelativeResize="0"/>
          <p:nvPr/>
        </p:nvPicPr>
        <p:blipFill rotWithShape="1">
          <a:blip r:embed="rId6">
            <a:alphaModFix/>
          </a:blip>
          <a:srcRect b="0" l="0" r="0" t="0"/>
          <a:stretch/>
        </p:blipFill>
        <p:spPr>
          <a:xfrm>
            <a:off x="13311120" y="-1028700"/>
            <a:ext cx="4754496" cy="4114800"/>
          </a:xfrm>
          <a:prstGeom prst="rect">
            <a:avLst/>
          </a:prstGeom>
          <a:noFill/>
          <a:ln>
            <a:noFill/>
          </a:ln>
        </p:spPr>
      </p:pic>
      <p:pic>
        <p:nvPicPr>
          <p:cNvPr id="88" name="Google Shape;88;p1"/>
          <p:cNvPicPr preferRelativeResize="0"/>
          <p:nvPr/>
        </p:nvPicPr>
        <p:blipFill rotWithShape="1">
          <a:blip r:embed="rId7">
            <a:alphaModFix/>
          </a:blip>
          <a:srcRect b="0" l="0" r="0" t="0"/>
          <a:stretch/>
        </p:blipFill>
        <p:spPr>
          <a:xfrm>
            <a:off x="-1178276" y="6777458"/>
            <a:ext cx="5143500" cy="4114800"/>
          </a:xfrm>
          <a:prstGeom prst="rect">
            <a:avLst/>
          </a:prstGeom>
          <a:noFill/>
          <a:ln>
            <a:noFill/>
          </a:ln>
        </p:spPr>
      </p:pic>
      <p:pic>
        <p:nvPicPr>
          <p:cNvPr id="89" name="Google Shape;89;p1"/>
          <p:cNvPicPr preferRelativeResize="0"/>
          <p:nvPr/>
        </p:nvPicPr>
        <p:blipFill rotWithShape="1">
          <a:blip r:embed="rId8">
            <a:alphaModFix/>
          </a:blip>
          <a:srcRect b="0" l="0" r="0" t="0"/>
          <a:stretch/>
        </p:blipFill>
        <p:spPr>
          <a:xfrm rot="402681">
            <a:off x="1211982" y="5975798"/>
            <a:ext cx="2091828" cy="3259223"/>
          </a:xfrm>
          <a:prstGeom prst="rect">
            <a:avLst/>
          </a:prstGeom>
          <a:noFill/>
          <a:ln>
            <a:noFill/>
          </a:ln>
        </p:spPr>
      </p:pic>
      <p:pic>
        <p:nvPicPr>
          <p:cNvPr id="90" name="Google Shape;90;p1"/>
          <p:cNvPicPr preferRelativeResize="0"/>
          <p:nvPr/>
        </p:nvPicPr>
        <p:blipFill rotWithShape="1">
          <a:blip r:embed="rId9">
            <a:alphaModFix/>
          </a:blip>
          <a:srcRect b="0" l="0" r="0" t="0"/>
          <a:stretch/>
        </p:blipFill>
        <p:spPr>
          <a:xfrm>
            <a:off x="13364268" y="6720308"/>
            <a:ext cx="4457700" cy="3947091"/>
          </a:xfrm>
          <a:prstGeom prst="rect">
            <a:avLst/>
          </a:prstGeom>
          <a:noFill/>
          <a:ln>
            <a:noFill/>
          </a:ln>
        </p:spPr>
      </p:pic>
      <p:pic>
        <p:nvPicPr>
          <p:cNvPr id="91" name="Google Shape;91;p1"/>
          <p:cNvPicPr preferRelativeResize="0"/>
          <p:nvPr/>
        </p:nvPicPr>
        <p:blipFill rotWithShape="1">
          <a:blip r:embed="rId10">
            <a:alphaModFix/>
          </a:blip>
          <a:srcRect b="0" l="0" r="0" t="0"/>
          <a:stretch/>
        </p:blipFill>
        <p:spPr>
          <a:xfrm>
            <a:off x="5486400" y="5549263"/>
            <a:ext cx="7315200" cy="630936"/>
          </a:xfrm>
          <a:prstGeom prst="rect">
            <a:avLst/>
          </a:prstGeom>
          <a:noFill/>
          <a:ln>
            <a:noFill/>
          </a:ln>
        </p:spPr>
      </p:pic>
      <p:pic>
        <p:nvPicPr>
          <p:cNvPr id="92" name="Google Shape;92;p1"/>
          <p:cNvPicPr preferRelativeResize="0"/>
          <p:nvPr/>
        </p:nvPicPr>
        <p:blipFill rotWithShape="1">
          <a:blip r:embed="rId11">
            <a:alphaModFix/>
          </a:blip>
          <a:srcRect b="0" l="0" r="0" t="0"/>
          <a:stretch/>
        </p:blipFill>
        <p:spPr>
          <a:xfrm rot="2408758">
            <a:off x="668388" y="3026563"/>
            <a:ext cx="1640672" cy="1431859"/>
          </a:xfrm>
          <a:prstGeom prst="rect">
            <a:avLst/>
          </a:prstGeom>
          <a:noFill/>
          <a:ln>
            <a:noFill/>
          </a:ln>
        </p:spPr>
      </p:pic>
      <p:sp>
        <p:nvSpPr>
          <p:cNvPr id="93" name="Google Shape;93;p1"/>
          <p:cNvSpPr txBox="1"/>
          <p:nvPr/>
        </p:nvSpPr>
        <p:spPr>
          <a:xfrm>
            <a:off x="2504382" y="362583"/>
            <a:ext cx="13088736" cy="464375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799" u="none" cap="none" strike="noStrike">
                <a:solidFill>
                  <a:srgbClr val="3D5F7B"/>
                </a:solidFill>
                <a:latin typeface="Sen"/>
                <a:ea typeface="Sen"/>
                <a:cs typeface="Sen"/>
                <a:sym typeface="Sen"/>
              </a:rPr>
              <a:t>PAPER 1</a:t>
            </a:r>
            <a:endParaRPr/>
          </a:p>
          <a:p>
            <a:pPr indent="0" lvl="0" marL="0" marR="0" rtl="0" algn="ctr">
              <a:lnSpc>
                <a:spcPct val="140004"/>
              </a:lnSpc>
              <a:spcBef>
                <a:spcPts val="0"/>
              </a:spcBef>
              <a:spcAft>
                <a:spcPts val="0"/>
              </a:spcAft>
              <a:buNone/>
            </a:pPr>
            <a:r>
              <a:rPr b="0" i="0" lang="en-US" sz="8799" u="none" cap="none" strike="noStrike">
                <a:solidFill>
                  <a:srgbClr val="3D5F7B"/>
                </a:solidFill>
                <a:latin typeface="Sen"/>
                <a:ea typeface="Sen"/>
                <a:cs typeface="Sen"/>
                <a:sym typeface="Sen"/>
              </a:rPr>
              <a:t>Guided textual analysis</a:t>
            </a:r>
            <a:endParaRPr/>
          </a:p>
        </p:txBody>
      </p:sp>
      <p:sp>
        <p:nvSpPr>
          <p:cNvPr id="94" name="Google Shape;94;p1"/>
          <p:cNvSpPr txBox="1"/>
          <p:nvPr/>
        </p:nvSpPr>
        <p:spPr>
          <a:xfrm>
            <a:off x="4688548" y="6634583"/>
            <a:ext cx="8910904" cy="2638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300" u="none" cap="none" strike="noStrike">
                <a:solidFill>
                  <a:srgbClr val="3D5F7B"/>
                </a:solidFill>
                <a:latin typeface="Arial"/>
                <a:ea typeface="Arial"/>
                <a:cs typeface="Arial"/>
                <a:sym typeface="Arial"/>
              </a:rPr>
              <a:t>Key information, processes and resources</a:t>
            </a:r>
            <a:endParaRPr/>
          </a:p>
          <a:p>
            <a:pPr indent="0" lvl="0" marL="0" marR="0" rtl="0" algn="ctr">
              <a:lnSpc>
                <a:spcPct val="120000"/>
              </a:lnSpc>
              <a:spcBef>
                <a:spcPts val="0"/>
              </a:spcBef>
              <a:spcAft>
                <a:spcPts val="0"/>
              </a:spcAft>
              <a:buNone/>
            </a:pPr>
            <a:r>
              <a:rPr b="0" i="0" lang="en-US" sz="4300" u="none" cap="none" strike="noStrike">
                <a:solidFill>
                  <a:srgbClr val="3D5F7B"/>
                </a:solidFill>
                <a:latin typeface="Arial"/>
                <a:ea typeface="Arial"/>
                <a:cs typeface="Arial"/>
                <a:sym typeface="Arial"/>
              </a:rPr>
              <a:t>Prepared by Ms.Ancila</a:t>
            </a:r>
            <a:endParaRPr/>
          </a:p>
          <a:p>
            <a:pPr indent="0" lvl="0" marL="0" marR="0" rtl="0" algn="ctr">
              <a:lnSpc>
                <a:spcPct val="111627"/>
              </a:lnSpc>
              <a:spcBef>
                <a:spcPts val="0"/>
              </a:spcBef>
              <a:spcAft>
                <a:spcPts val="0"/>
              </a:spcAft>
              <a:buNone/>
            </a:pPr>
            <a:r>
              <a:t/>
            </a:r>
            <a:endParaRPr b="0" i="0" sz="4300" u="none" cap="none" strike="noStrike">
              <a:solidFill>
                <a:srgbClr val="3D5F7B"/>
              </a:solidFill>
              <a:latin typeface="Arial"/>
              <a:ea typeface="Arial"/>
              <a:cs typeface="Arial"/>
              <a:sym typeface="Arial"/>
            </a:endParaRPr>
          </a:p>
        </p:txBody>
      </p:sp>
      <p:pic>
        <p:nvPicPr>
          <p:cNvPr id="95" name="Google Shape;95;p1"/>
          <p:cNvPicPr preferRelativeResize="0"/>
          <p:nvPr/>
        </p:nvPicPr>
        <p:blipFill rotWithShape="1">
          <a:blip r:embed="rId11">
            <a:alphaModFix/>
          </a:blip>
          <a:srcRect b="0" l="0" r="0" t="0"/>
          <a:stretch/>
        </p:blipFill>
        <p:spPr>
          <a:xfrm rot="2408758">
            <a:off x="9412319" y="9446808"/>
            <a:ext cx="1640672" cy="1431859"/>
          </a:xfrm>
          <a:prstGeom prst="rect">
            <a:avLst/>
          </a:prstGeom>
          <a:noFill/>
          <a:ln>
            <a:noFill/>
          </a:ln>
        </p:spPr>
      </p:pic>
      <p:pic>
        <p:nvPicPr>
          <p:cNvPr id="96" name="Google Shape;96;p1"/>
          <p:cNvPicPr preferRelativeResize="0"/>
          <p:nvPr/>
        </p:nvPicPr>
        <p:blipFill rotWithShape="1">
          <a:blip r:embed="rId11">
            <a:alphaModFix/>
          </a:blip>
          <a:srcRect b="0" l="0" r="0" t="0"/>
          <a:stretch/>
        </p:blipFill>
        <p:spPr>
          <a:xfrm rot="2408758">
            <a:off x="17001632" y="4833333"/>
            <a:ext cx="1640672" cy="14318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95" name="Shape 195"/>
        <p:cNvGrpSpPr/>
        <p:nvPr/>
      </p:nvGrpSpPr>
      <p:grpSpPr>
        <a:xfrm>
          <a:off x="0" y="0"/>
          <a:ext cx="0" cy="0"/>
          <a:chOff x="0" y="0"/>
          <a:chExt cx="0" cy="0"/>
        </a:xfrm>
      </p:grpSpPr>
      <p:pic>
        <p:nvPicPr>
          <p:cNvPr id="196" name="Google Shape;196;p10"/>
          <p:cNvPicPr preferRelativeResize="0"/>
          <p:nvPr/>
        </p:nvPicPr>
        <p:blipFill rotWithShape="1">
          <a:blip r:embed="rId3">
            <a:alphaModFix/>
          </a:blip>
          <a:srcRect b="0" l="0" r="0" t="0"/>
          <a:stretch/>
        </p:blipFill>
        <p:spPr>
          <a:xfrm flipH="1">
            <a:off x="15227815" y="7065239"/>
            <a:ext cx="3586848" cy="7416415"/>
          </a:xfrm>
          <a:prstGeom prst="rect">
            <a:avLst/>
          </a:prstGeom>
          <a:noFill/>
          <a:ln>
            <a:noFill/>
          </a:ln>
        </p:spPr>
      </p:pic>
      <p:pic>
        <p:nvPicPr>
          <p:cNvPr id="197" name="Google Shape;197;p10"/>
          <p:cNvPicPr preferRelativeResize="0"/>
          <p:nvPr/>
        </p:nvPicPr>
        <p:blipFill rotWithShape="1">
          <a:blip r:embed="rId4">
            <a:alphaModFix/>
          </a:blip>
          <a:srcRect b="0" l="0" r="0" t="0"/>
          <a:stretch/>
        </p:blipFill>
        <p:spPr>
          <a:xfrm>
            <a:off x="-1539734" y="-853803"/>
            <a:ext cx="4374869" cy="2504612"/>
          </a:xfrm>
          <a:prstGeom prst="rect">
            <a:avLst/>
          </a:prstGeom>
          <a:noFill/>
          <a:ln>
            <a:noFill/>
          </a:ln>
        </p:spPr>
      </p:pic>
      <p:pic>
        <p:nvPicPr>
          <p:cNvPr id="198" name="Google Shape;198;p10"/>
          <p:cNvPicPr preferRelativeResize="0"/>
          <p:nvPr/>
        </p:nvPicPr>
        <p:blipFill rotWithShape="1">
          <a:blip r:embed="rId4">
            <a:alphaModFix/>
          </a:blip>
          <a:srcRect b="0" l="0" r="0" t="0"/>
          <a:stretch/>
        </p:blipFill>
        <p:spPr>
          <a:xfrm rot="5400000">
            <a:off x="15167116" y="-303813"/>
            <a:ext cx="4374869" cy="2504612"/>
          </a:xfrm>
          <a:prstGeom prst="rect">
            <a:avLst/>
          </a:prstGeom>
          <a:noFill/>
          <a:ln>
            <a:noFill/>
          </a:ln>
        </p:spPr>
      </p:pic>
      <p:pic>
        <p:nvPicPr>
          <p:cNvPr id="199" name="Google Shape;199;p10"/>
          <p:cNvPicPr preferRelativeResize="0"/>
          <p:nvPr/>
        </p:nvPicPr>
        <p:blipFill rotWithShape="1">
          <a:blip r:embed="rId5">
            <a:alphaModFix/>
          </a:blip>
          <a:srcRect b="0" l="0" r="0" t="0"/>
          <a:stretch/>
        </p:blipFill>
        <p:spPr>
          <a:xfrm>
            <a:off x="-1053051" y="500634"/>
            <a:ext cx="3888185" cy="622110"/>
          </a:xfrm>
          <a:prstGeom prst="rect">
            <a:avLst/>
          </a:prstGeom>
          <a:noFill/>
          <a:ln>
            <a:noFill/>
          </a:ln>
        </p:spPr>
      </p:pic>
      <p:pic>
        <p:nvPicPr>
          <p:cNvPr id="200" name="Google Shape;200;p10"/>
          <p:cNvPicPr preferRelativeResize="0"/>
          <p:nvPr/>
        </p:nvPicPr>
        <p:blipFill rotWithShape="1">
          <a:blip r:embed="rId5">
            <a:alphaModFix/>
          </a:blip>
          <a:srcRect b="0" l="0" r="0" t="0"/>
          <a:stretch/>
        </p:blipFill>
        <p:spPr>
          <a:xfrm>
            <a:off x="15877182" y="1339755"/>
            <a:ext cx="3888185" cy="622110"/>
          </a:xfrm>
          <a:prstGeom prst="rect">
            <a:avLst/>
          </a:prstGeom>
          <a:noFill/>
          <a:ln>
            <a:noFill/>
          </a:ln>
        </p:spPr>
      </p:pic>
      <p:graphicFrame>
        <p:nvGraphicFramePr>
          <p:cNvPr id="201" name="Google Shape;201;p10"/>
          <p:cNvGraphicFramePr/>
          <p:nvPr/>
        </p:nvGraphicFramePr>
        <p:xfrm>
          <a:off x="8787044" y="2169173"/>
          <a:ext cx="3000000" cy="3000000"/>
        </p:xfrm>
        <a:graphic>
          <a:graphicData uri="http://schemas.openxmlformats.org/drawingml/2006/table">
            <a:tbl>
              <a:tblPr>
                <a:noFill/>
                <a:tableStyleId>{F571F92D-7DAA-4A7D-9D94-83024C6947CC}</a:tableStyleId>
              </a:tblPr>
              <a:tblGrid>
                <a:gridCol w="3657600"/>
                <a:gridCol w="3657600"/>
              </a:tblGrid>
              <a:tr h="1300500">
                <a:tc gridSpan="2">
                  <a:txBody>
                    <a:bodyPr/>
                    <a:lstStyle/>
                    <a:p>
                      <a:pPr indent="0" lvl="0" marL="0" marR="0" rtl="0" algn="l">
                        <a:spcBef>
                          <a:spcPts val="0"/>
                        </a:spcBef>
                        <a:spcAft>
                          <a:spcPts val="0"/>
                        </a:spcAft>
                        <a:buNone/>
                      </a:pPr>
                      <a:r>
                        <a:rPr lang="en-US" sz="3999">
                          <a:solidFill>
                            <a:srgbClr val="E45659"/>
                          </a:solidFill>
                          <a:latin typeface="Arial"/>
                          <a:ea typeface="Arial"/>
                          <a:cs typeface="Arial"/>
                          <a:sym typeface="Arial"/>
                        </a:rPr>
                        <a:t>“THE BIG 5”</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1195325">
                <a:tc gridSpan="2">
                  <a:txBody>
                    <a:bodyPr/>
                    <a:lstStyle/>
                    <a:p>
                      <a:pPr indent="0" lvl="0" marL="0" marR="0" rtl="0" algn="l">
                        <a:spcBef>
                          <a:spcPts val="0"/>
                        </a:spcBef>
                        <a:spcAft>
                          <a:spcPts val="0"/>
                        </a:spcAft>
                        <a:buNone/>
                      </a:pPr>
                      <a:r>
                        <a:rPr lang="en-US" sz="3500">
                          <a:solidFill>
                            <a:srgbClr val="000000"/>
                          </a:solidFill>
                          <a:latin typeface="Arial"/>
                          <a:ea typeface="Arial"/>
                          <a:cs typeface="Arial"/>
                          <a:sym typeface="Arial"/>
                        </a:rPr>
                        <a:t>Audience, Purpose, Context</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1195325">
                <a:tc gridSpan="2">
                  <a:txBody>
                    <a:bodyPr/>
                    <a:lstStyle/>
                    <a:p>
                      <a:pPr indent="0" lvl="0" marL="0" marR="0" rtl="0" algn="l">
                        <a:spcBef>
                          <a:spcPts val="0"/>
                        </a:spcBef>
                        <a:spcAft>
                          <a:spcPts val="0"/>
                        </a:spcAft>
                        <a:buNone/>
                      </a:pPr>
                      <a:r>
                        <a:rPr lang="en-US" sz="3500">
                          <a:solidFill>
                            <a:srgbClr val="000000"/>
                          </a:solidFill>
                          <a:latin typeface="Arial"/>
                          <a:ea typeface="Arial"/>
                          <a:cs typeface="Arial"/>
                          <a:sym typeface="Arial"/>
                        </a:rPr>
                        <a:t>Content, Theme</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1195325">
                <a:tc gridSpan="2">
                  <a:txBody>
                    <a:bodyPr/>
                    <a:lstStyle/>
                    <a:p>
                      <a:pPr indent="0" lvl="0" marL="0" marR="0" rtl="0" algn="l">
                        <a:spcBef>
                          <a:spcPts val="0"/>
                        </a:spcBef>
                        <a:spcAft>
                          <a:spcPts val="0"/>
                        </a:spcAft>
                        <a:buNone/>
                      </a:pPr>
                      <a:r>
                        <a:rPr lang="en-US" sz="3500">
                          <a:solidFill>
                            <a:srgbClr val="000000"/>
                          </a:solidFill>
                          <a:latin typeface="Arial"/>
                          <a:ea typeface="Arial"/>
                          <a:cs typeface="Arial"/>
                          <a:sym typeface="Arial"/>
                        </a:rPr>
                        <a:t>Tone, Mood, Register</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1195325">
                <a:tc gridSpan="2">
                  <a:txBody>
                    <a:bodyPr/>
                    <a:lstStyle/>
                    <a:p>
                      <a:pPr indent="0" lvl="0" marL="0" marR="0" rtl="0" algn="l">
                        <a:spcBef>
                          <a:spcPts val="0"/>
                        </a:spcBef>
                        <a:spcAft>
                          <a:spcPts val="0"/>
                        </a:spcAft>
                        <a:buNone/>
                      </a:pPr>
                      <a:r>
                        <a:rPr lang="en-US" sz="3500">
                          <a:solidFill>
                            <a:srgbClr val="000000"/>
                          </a:solidFill>
                          <a:latin typeface="Arial"/>
                          <a:ea typeface="Arial"/>
                          <a:cs typeface="Arial"/>
                          <a:sym typeface="Arial"/>
                        </a:rPr>
                        <a:t>Style</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1195325">
                <a:tc gridSpan="2">
                  <a:txBody>
                    <a:bodyPr/>
                    <a:lstStyle/>
                    <a:p>
                      <a:pPr indent="0" lvl="0" marL="0" marR="0" rtl="0" algn="l">
                        <a:spcBef>
                          <a:spcPts val="0"/>
                        </a:spcBef>
                        <a:spcAft>
                          <a:spcPts val="0"/>
                        </a:spcAft>
                        <a:buNone/>
                      </a:pPr>
                      <a:r>
                        <a:rPr lang="en-US" sz="3499">
                          <a:solidFill>
                            <a:srgbClr val="000000"/>
                          </a:solidFill>
                          <a:latin typeface="Arial"/>
                          <a:ea typeface="Arial"/>
                          <a:cs typeface="Arial"/>
                          <a:sym typeface="Arial"/>
                        </a:rPr>
                        <a:t>Structure, Layout</a:t>
                      </a:r>
                      <a:endParaRPr sz="1100"/>
                    </a:p>
                  </a:txBody>
                  <a:tcPr marT="45725" marB="45725"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bl>
          </a:graphicData>
        </a:graphic>
      </p:graphicFrame>
      <p:sp>
        <p:nvSpPr>
          <p:cNvPr id="202" name="Google Shape;202;p10"/>
          <p:cNvSpPr txBox="1"/>
          <p:nvPr/>
        </p:nvSpPr>
        <p:spPr>
          <a:xfrm>
            <a:off x="382796" y="1257014"/>
            <a:ext cx="6157746" cy="7048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4600" u="none" cap="none" strike="noStrike">
                <a:solidFill>
                  <a:srgbClr val="3D5F7B"/>
                </a:solidFill>
                <a:latin typeface="Sen"/>
                <a:ea typeface="Sen"/>
                <a:cs typeface="Sen"/>
                <a:sym typeface="Sen"/>
              </a:rPr>
              <a:t>ANALYSING TEXT </a:t>
            </a:r>
            <a:endParaRPr/>
          </a:p>
        </p:txBody>
      </p:sp>
      <p:sp>
        <p:nvSpPr>
          <p:cNvPr id="203" name="Google Shape;203;p10"/>
          <p:cNvSpPr txBox="1"/>
          <p:nvPr/>
        </p:nvSpPr>
        <p:spPr>
          <a:xfrm>
            <a:off x="382796" y="2766775"/>
            <a:ext cx="7183326" cy="6219825"/>
          </a:xfrm>
          <a:prstGeom prst="rect">
            <a:avLst/>
          </a:prstGeom>
          <a:noFill/>
          <a:ln>
            <a:noFill/>
          </a:ln>
        </p:spPr>
        <p:txBody>
          <a:bodyPr anchorCtr="0" anchor="t" bIns="0" lIns="0" spcFirstLastPara="1" rIns="0" wrap="square" tIns="0">
            <a:spAutoFit/>
          </a:bodyPr>
          <a:lstStyle/>
          <a:p>
            <a:pPr indent="-248403" lvl="1" marL="496805" marR="0" rtl="0" algn="just">
              <a:lnSpc>
                <a:spcPct val="119991"/>
              </a:lnSpc>
              <a:spcBef>
                <a:spcPts val="0"/>
              </a:spcBef>
              <a:spcAft>
                <a:spcPts val="0"/>
              </a:spcAft>
              <a:buClr>
                <a:srgbClr val="3D5F7B"/>
              </a:buClr>
              <a:buSzPts val="2301"/>
              <a:buFont typeface="Arial"/>
              <a:buChar char="•"/>
            </a:pPr>
            <a:r>
              <a:rPr b="0" i="0" lang="en-US" sz="2301" u="none" cap="none" strike="noStrike">
                <a:solidFill>
                  <a:srgbClr val="3D5F7B"/>
                </a:solidFill>
                <a:latin typeface="Arial"/>
                <a:ea typeface="Arial"/>
                <a:cs typeface="Arial"/>
                <a:sym typeface="Arial"/>
              </a:rPr>
              <a:t>The primary goal in this course is to analyse language and literary text. To analyse means to: break down in order to bring out the essential elements or structure. To identify parts and relationships, and interpret information to reach conclusions. (IBO)</a:t>
            </a:r>
            <a:endParaRPr/>
          </a:p>
          <a:p>
            <a:pPr indent="0" lvl="0" marL="0" marR="0" rtl="0" algn="just">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a:p>
            <a:pPr indent="-248403" lvl="1" marL="496805" marR="0" rtl="0" algn="just">
              <a:lnSpc>
                <a:spcPct val="119991"/>
              </a:lnSpc>
              <a:spcBef>
                <a:spcPts val="0"/>
              </a:spcBef>
              <a:spcAft>
                <a:spcPts val="0"/>
              </a:spcAft>
              <a:buClr>
                <a:srgbClr val="3D5F7B"/>
              </a:buClr>
              <a:buSzPts val="2301"/>
              <a:buFont typeface="Arial"/>
              <a:buChar char="•"/>
            </a:pPr>
            <a:r>
              <a:rPr b="0" i="0" lang="en-US" sz="2301" u="none" cap="none" strike="noStrike">
                <a:solidFill>
                  <a:srgbClr val="3D5F7B"/>
                </a:solidFill>
                <a:latin typeface="Arial"/>
                <a:ea typeface="Arial"/>
                <a:cs typeface="Arial"/>
                <a:sym typeface="Arial"/>
              </a:rPr>
              <a:t>The ‘Big 5’ model gives a comprehensive framework, with guiding questions, on how to break down a text. Other similar routines include CAMPS,TAPS etc, but they are all essentially the same. Find what works for you.</a:t>
            </a:r>
            <a:endParaRPr/>
          </a:p>
          <a:p>
            <a:pPr indent="0" lvl="0" marL="0" marR="0" rtl="0" algn="just">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a:p>
            <a:pPr indent="-248403" lvl="1" marL="496805" marR="0" rtl="0" algn="just">
              <a:lnSpc>
                <a:spcPct val="119991"/>
              </a:lnSpc>
              <a:spcBef>
                <a:spcPts val="0"/>
              </a:spcBef>
              <a:spcAft>
                <a:spcPts val="0"/>
              </a:spcAft>
              <a:buClr>
                <a:srgbClr val="3D5F7B"/>
              </a:buClr>
              <a:buSzPts val="2301"/>
              <a:buFont typeface="Arial"/>
              <a:buChar char="•"/>
            </a:pPr>
            <a:r>
              <a:rPr b="0" i="0" lang="en-US" sz="2301" u="none" cap="none" strike="noStrike">
                <a:solidFill>
                  <a:srgbClr val="3D5F7B"/>
                </a:solidFill>
                <a:latin typeface="Arial"/>
                <a:ea typeface="Arial"/>
                <a:cs typeface="Arial"/>
                <a:sym typeface="Arial"/>
              </a:rPr>
              <a:t>When annotating, circle, underline and/or highlight to key parts and techniques used within a text. Label the language technique. Try to identify patterns by connecting these observations.</a:t>
            </a:r>
            <a:endParaRPr/>
          </a:p>
          <a:p>
            <a:pPr indent="0" lvl="0" marL="0" marR="0" rtl="0" algn="just">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5F7B"/>
        </a:solidFill>
      </p:bgPr>
    </p:bg>
    <p:spTree>
      <p:nvGrpSpPr>
        <p:cNvPr id="207" name="Shape 207"/>
        <p:cNvGrpSpPr/>
        <p:nvPr/>
      </p:nvGrpSpPr>
      <p:grpSpPr>
        <a:xfrm>
          <a:off x="0" y="0"/>
          <a:ext cx="0" cy="0"/>
          <a:chOff x="0" y="0"/>
          <a:chExt cx="0" cy="0"/>
        </a:xfrm>
      </p:grpSpPr>
      <p:pic>
        <p:nvPicPr>
          <p:cNvPr id="208" name="Google Shape;208;p11"/>
          <p:cNvPicPr preferRelativeResize="0"/>
          <p:nvPr/>
        </p:nvPicPr>
        <p:blipFill rotWithShape="1">
          <a:blip r:embed="rId3">
            <a:alphaModFix/>
          </a:blip>
          <a:srcRect b="0" l="0" r="0" t="0"/>
          <a:stretch/>
        </p:blipFill>
        <p:spPr>
          <a:xfrm flipH="1" rot="10800000">
            <a:off x="-1353658" y="6761857"/>
            <a:ext cx="21465322" cy="4293064"/>
          </a:xfrm>
          <a:prstGeom prst="rect">
            <a:avLst/>
          </a:prstGeom>
          <a:noFill/>
          <a:ln>
            <a:noFill/>
          </a:ln>
        </p:spPr>
      </p:pic>
      <p:pic>
        <p:nvPicPr>
          <p:cNvPr id="209" name="Google Shape;209;p11"/>
          <p:cNvPicPr preferRelativeResize="0"/>
          <p:nvPr/>
        </p:nvPicPr>
        <p:blipFill rotWithShape="1">
          <a:blip r:embed="rId4">
            <a:alphaModFix/>
          </a:blip>
          <a:srcRect b="0" l="0" r="0" t="0"/>
          <a:stretch/>
        </p:blipFill>
        <p:spPr>
          <a:xfrm>
            <a:off x="-1126363" y="5143500"/>
            <a:ext cx="7358179" cy="5164104"/>
          </a:xfrm>
          <a:prstGeom prst="rect">
            <a:avLst/>
          </a:prstGeom>
          <a:noFill/>
          <a:ln>
            <a:noFill/>
          </a:ln>
        </p:spPr>
      </p:pic>
      <p:sp>
        <p:nvSpPr>
          <p:cNvPr id="210" name="Google Shape;210;p11"/>
          <p:cNvSpPr txBox="1"/>
          <p:nvPr/>
        </p:nvSpPr>
        <p:spPr>
          <a:xfrm>
            <a:off x="9843345" y="2049349"/>
            <a:ext cx="7694095" cy="5245274"/>
          </a:xfrm>
          <a:prstGeom prst="rect">
            <a:avLst/>
          </a:prstGeom>
          <a:noFill/>
          <a:ln>
            <a:noFill/>
          </a:ln>
        </p:spPr>
        <p:txBody>
          <a:bodyPr anchorCtr="0" anchor="t" bIns="0" lIns="0" spcFirstLastPara="1" rIns="0" wrap="square" tIns="0">
            <a:spAutoFit/>
          </a:bodyPr>
          <a:lstStyle/>
          <a:p>
            <a:pPr indent="0" lvl="0" marL="0" marR="0" rtl="0" algn="ctr">
              <a:lnSpc>
                <a:spcPct val="119984"/>
              </a:lnSpc>
              <a:spcBef>
                <a:spcPts val="0"/>
              </a:spcBef>
              <a:spcAft>
                <a:spcPts val="0"/>
              </a:spcAft>
              <a:buNone/>
            </a:pPr>
            <a:r>
              <a:rPr b="0" i="0" lang="en-US" sz="2647" u="none" cap="none" strike="noStrike">
                <a:solidFill>
                  <a:srgbClr val="FAF9F5"/>
                </a:solidFill>
                <a:latin typeface="Arial"/>
                <a:ea typeface="Arial"/>
                <a:cs typeface="Arial"/>
                <a:sym typeface="Arial"/>
              </a:rPr>
              <a:t>Every essay needs a thesis statement, which is essentially your main argument. Everything that follows will relate back to this sentence.</a:t>
            </a:r>
            <a:endParaRPr/>
          </a:p>
          <a:p>
            <a:pPr indent="0" lvl="0" marL="0" marR="0" rtl="0" algn="ctr">
              <a:lnSpc>
                <a:spcPct val="119984"/>
              </a:lnSpc>
              <a:spcBef>
                <a:spcPts val="0"/>
              </a:spcBef>
              <a:spcAft>
                <a:spcPts val="0"/>
              </a:spcAft>
              <a:buNone/>
            </a:pPr>
            <a:r>
              <a:t/>
            </a:r>
            <a:endParaRPr b="0" i="0" sz="2647" u="none" cap="none" strike="noStrike">
              <a:solidFill>
                <a:srgbClr val="FAF9F5"/>
              </a:solidFill>
              <a:latin typeface="Arial"/>
              <a:ea typeface="Arial"/>
              <a:cs typeface="Arial"/>
              <a:sym typeface="Arial"/>
            </a:endParaRPr>
          </a:p>
          <a:p>
            <a:pPr indent="0" lvl="0" marL="0" marR="0" rtl="0" algn="ctr">
              <a:lnSpc>
                <a:spcPct val="119984"/>
              </a:lnSpc>
              <a:spcBef>
                <a:spcPts val="0"/>
              </a:spcBef>
              <a:spcAft>
                <a:spcPts val="0"/>
              </a:spcAft>
              <a:buNone/>
            </a:pPr>
            <a:r>
              <a:rPr b="0" i="0" lang="en-US" sz="2647" u="none" cap="none" strike="noStrike">
                <a:solidFill>
                  <a:srgbClr val="FAF9F5"/>
                </a:solidFill>
                <a:latin typeface="Arial"/>
                <a:ea typeface="Arial"/>
                <a:cs typeface="Arial"/>
                <a:sym typeface="Arial"/>
              </a:rPr>
              <a:t>In a paper 1 essay, thesis statements must:</a:t>
            </a:r>
            <a:endParaRPr/>
          </a:p>
          <a:p>
            <a:pPr indent="0" lvl="0" marL="0" marR="0" rtl="0" algn="ctr">
              <a:lnSpc>
                <a:spcPct val="119984"/>
              </a:lnSpc>
              <a:spcBef>
                <a:spcPts val="0"/>
              </a:spcBef>
              <a:spcAft>
                <a:spcPts val="0"/>
              </a:spcAft>
              <a:buNone/>
            </a:pPr>
            <a:r>
              <a:t/>
            </a:r>
            <a:endParaRPr b="0" i="0" sz="2647" u="none" cap="none" strike="noStrike">
              <a:solidFill>
                <a:srgbClr val="FAF9F5"/>
              </a:solidFill>
              <a:latin typeface="Arial"/>
              <a:ea typeface="Arial"/>
              <a:cs typeface="Arial"/>
              <a:sym typeface="Arial"/>
            </a:endParaRPr>
          </a:p>
          <a:p>
            <a:pPr indent="0" lvl="0" marL="0" marR="0" rtl="0" algn="ctr">
              <a:lnSpc>
                <a:spcPct val="119984"/>
              </a:lnSpc>
              <a:spcBef>
                <a:spcPts val="0"/>
              </a:spcBef>
              <a:spcAft>
                <a:spcPts val="0"/>
              </a:spcAft>
              <a:buNone/>
            </a:pPr>
            <a:r>
              <a:rPr b="0" i="0" lang="en-US" sz="2647" u="none" cap="none" strike="noStrike">
                <a:solidFill>
                  <a:srgbClr val="FAF9F5"/>
                </a:solidFill>
                <a:latin typeface="Arial"/>
                <a:ea typeface="Arial"/>
                <a:cs typeface="Arial"/>
                <a:sym typeface="Arial"/>
              </a:rPr>
              <a:t>identify the central purpose and main message of a text</a:t>
            </a:r>
            <a:endParaRPr/>
          </a:p>
          <a:p>
            <a:pPr indent="0" lvl="0" marL="0" marR="0" rtl="0" algn="ctr">
              <a:lnSpc>
                <a:spcPct val="119984"/>
              </a:lnSpc>
              <a:spcBef>
                <a:spcPts val="0"/>
              </a:spcBef>
              <a:spcAft>
                <a:spcPts val="0"/>
              </a:spcAft>
              <a:buNone/>
            </a:pPr>
            <a:r>
              <a:rPr b="0" i="0" lang="en-US" sz="2647" u="none" cap="none" strike="noStrike">
                <a:solidFill>
                  <a:srgbClr val="FAF9F5"/>
                </a:solidFill>
                <a:latin typeface="Arial"/>
                <a:ea typeface="Arial"/>
                <a:cs typeface="Arial"/>
                <a:sym typeface="Arial"/>
              </a:rPr>
              <a:t>be focused by answering the guiding question (the one provided or your own)</a:t>
            </a:r>
            <a:endParaRPr/>
          </a:p>
          <a:p>
            <a:pPr indent="0" lvl="0" marL="0" marR="0" rtl="0" algn="ctr">
              <a:lnSpc>
                <a:spcPct val="119992"/>
              </a:lnSpc>
              <a:spcBef>
                <a:spcPts val="0"/>
              </a:spcBef>
              <a:spcAft>
                <a:spcPts val="0"/>
              </a:spcAft>
              <a:buNone/>
            </a:pPr>
            <a:r>
              <a:rPr b="0" i="0" lang="en-US" sz="2766" u="none" cap="none" strike="noStrike">
                <a:solidFill>
                  <a:srgbClr val="FAF9F5"/>
                </a:solidFill>
                <a:latin typeface="Arial"/>
                <a:ea typeface="Arial"/>
                <a:cs typeface="Arial"/>
                <a:sym typeface="Arial"/>
              </a:rPr>
              <a:t>include an outline of your major supporting points.</a:t>
            </a:r>
            <a:endParaRPr/>
          </a:p>
          <a:p>
            <a:pPr indent="0" lvl="0" marL="0" marR="0" rtl="0" algn="ctr">
              <a:lnSpc>
                <a:spcPct val="109652"/>
              </a:lnSpc>
              <a:spcBef>
                <a:spcPts val="0"/>
              </a:spcBef>
              <a:spcAft>
                <a:spcPts val="0"/>
              </a:spcAft>
              <a:buNone/>
            </a:pPr>
            <a:r>
              <a:t/>
            </a:r>
            <a:endParaRPr b="0" i="0" sz="2766" u="none" cap="none" strike="noStrike">
              <a:solidFill>
                <a:srgbClr val="FAF9F5"/>
              </a:solidFill>
              <a:latin typeface="Arial"/>
              <a:ea typeface="Arial"/>
              <a:cs typeface="Arial"/>
              <a:sym typeface="Arial"/>
            </a:endParaRPr>
          </a:p>
        </p:txBody>
      </p:sp>
      <p:sp>
        <p:nvSpPr>
          <p:cNvPr id="211" name="Google Shape;211;p11"/>
          <p:cNvSpPr txBox="1"/>
          <p:nvPr/>
        </p:nvSpPr>
        <p:spPr>
          <a:xfrm>
            <a:off x="1328970" y="358854"/>
            <a:ext cx="15630061"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FAF9F5"/>
                </a:solidFill>
                <a:latin typeface="Sen"/>
                <a:ea typeface="Sen"/>
                <a:cs typeface="Sen"/>
                <a:sym typeface="Sen"/>
              </a:rPr>
              <a:t>THESIS STATEMENTS</a:t>
            </a:r>
            <a:endParaRPr/>
          </a:p>
        </p:txBody>
      </p:sp>
      <p:pic>
        <p:nvPicPr>
          <p:cNvPr id="212" name="Google Shape;212;p11"/>
          <p:cNvPicPr preferRelativeResize="0"/>
          <p:nvPr/>
        </p:nvPicPr>
        <p:blipFill rotWithShape="1">
          <a:blip r:embed="rId5">
            <a:alphaModFix/>
          </a:blip>
          <a:srcRect b="0" l="0" r="0" t="0"/>
          <a:stretch/>
        </p:blipFill>
        <p:spPr>
          <a:xfrm>
            <a:off x="-10" y="2310749"/>
            <a:ext cx="9259587" cy="53541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216" name="Shape 216"/>
        <p:cNvGrpSpPr/>
        <p:nvPr/>
      </p:nvGrpSpPr>
      <p:grpSpPr>
        <a:xfrm>
          <a:off x="0" y="0"/>
          <a:ext cx="0" cy="0"/>
          <a:chOff x="0" y="0"/>
          <a:chExt cx="0" cy="0"/>
        </a:xfrm>
      </p:grpSpPr>
      <p:sp>
        <p:nvSpPr>
          <p:cNvPr id="217" name="Google Shape;217;p12"/>
          <p:cNvSpPr/>
          <p:nvPr/>
        </p:nvSpPr>
        <p:spPr>
          <a:xfrm>
            <a:off x="0" y="5412858"/>
            <a:ext cx="18288000" cy="4874145"/>
          </a:xfrm>
          <a:custGeom>
            <a:rect b="b" l="l" r="r" t="t"/>
            <a:pathLst>
              <a:path extrusionOk="0" h="1692411" w="6350000">
                <a:moveTo>
                  <a:pt x="5628640" y="177800"/>
                </a:moveTo>
                <a:cubicBezTo>
                  <a:pt x="5184140" y="96520"/>
                  <a:pt x="4733290" y="29210"/>
                  <a:pt x="4279900" y="67310"/>
                </a:cubicBezTo>
                <a:cubicBezTo>
                  <a:pt x="3841750" y="104140"/>
                  <a:pt x="3437890" y="316230"/>
                  <a:pt x="2997200" y="331470"/>
                </a:cubicBezTo>
                <a:cubicBezTo>
                  <a:pt x="2550160" y="346710"/>
                  <a:pt x="2101850" y="267970"/>
                  <a:pt x="1668780" y="167640"/>
                </a:cubicBezTo>
                <a:cubicBezTo>
                  <a:pt x="941070" y="0"/>
                  <a:pt x="364490" y="205740"/>
                  <a:pt x="0" y="417830"/>
                </a:cubicBezTo>
                <a:lnTo>
                  <a:pt x="0" y="1692411"/>
                </a:lnTo>
                <a:lnTo>
                  <a:pt x="6350000" y="1692411"/>
                </a:lnTo>
                <a:lnTo>
                  <a:pt x="6350000" y="327660"/>
                </a:lnTo>
                <a:cubicBezTo>
                  <a:pt x="6112510" y="265430"/>
                  <a:pt x="5867400" y="220980"/>
                  <a:pt x="5628640" y="177800"/>
                </a:cubicBezTo>
                <a:close/>
              </a:path>
            </a:pathLst>
          </a:custGeom>
          <a:solidFill>
            <a:srgbClr val="FFDF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12"/>
          <p:cNvPicPr preferRelativeResize="0"/>
          <p:nvPr/>
        </p:nvPicPr>
        <p:blipFill rotWithShape="1">
          <a:blip r:embed="rId3">
            <a:alphaModFix/>
          </a:blip>
          <a:srcRect b="0" l="0" r="0" t="0"/>
          <a:stretch/>
        </p:blipFill>
        <p:spPr>
          <a:xfrm>
            <a:off x="-669313" y="7083505"/>
            <a:ext cx="3015026" cy="4114800"/>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2267205" y="1118488"/>
            <a:ext cx="13753590" cy="1255015"/>
          </a:xfrm>
          <a:prstGeom prst="rect">
            <a:avLst/>
          </a:prstGeom>
          <a:noFill/>
          <a:ln>
            <a:noFill/>
          </a:ln>
        </p:spPr>
      </p:pic>
      <p:pic>
        <p:nvPicPr>
          <p:cNvPr id="220" name="Google Shape;220;p12"/>
          <p:cNvPicPr preferRelativeResize="0"/>
          <p:nvPr/>
        </p:nvPicPr>
        <p:blipFill rotWithShape="1">
          <a:blip r:embed="rId3">
            <a:alphaModFix/>
          </a:blip>
          <a:srcRect b="0" l="0" r="0" t="0"/>
          <a:stretch/>
        </p:blipFill>
        <p:spPr>
          <a:xfrm rot="10800000">
            <a:off x="15751787" y="-1247775"/>
            <a:ext cx="3015026" cy="4114800"/>
          </a:xfrm>
          <a:prstGeom prst="rect">
            <a:avLst/>
          </a:prstGeom>
          <a:noFill/>
          <a:ln>
            <a:noFill/>
          </a:ln>
        </p:spPr>
      </p:pic>
      <p:pic>
        <p:nvPicPr>
          <p:cNvPr id="221" name="Google Shape;221;p12"/>
          <p:cNvPicPr preferRelativeResize="0"/>
          <p:nvPr/>
        </p:nvPicPr>
        <p:blipFill rotWithShape="1">
          <a:blip r:embed="rId5">
            <a:alphaModFix/>
          </a:blip>
          <a:srcRect b="0" l="0" r="0" t="0"/>
          <a:stretch/>
        </p:blipFill>
        <p:spPr>
          <a:xfrm>
            <a:off x="13083979" y="9028640"/>
            <a:ext cx="3683601" cy="3815406"/>
          </a:xfrm>
          <a:prstGeom prst="rect">
            <a:avLst/>
          </a:prstGeom>
          <a:noFill/>
          <a:ln>
            <a:noFill/>
          </a:ln>
        </p:spPr>
      </p:pic>
      <p:sp>
        <p:nvSpPr>
          <p:cNvPr id="222" name="Google Shape;222;p12"/>
          <p:cNvSpPr txBox="1"/>
          <p:nvPr/>
        </p:nvSpPr>
        <p:spPr>
          <a:xfrm>
            <a:off x="4027125" y="2809875"/>
            <a:ext cx="11367768" cy="3962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600" u="none" cap="none" strike="noStrike">
                <a:solidFill>
                  <a:srgbClr val="3D5F7B"/>
                </a:solidFill>
                <a:latin typeface="Arial"/>
                <a:ea typeface="Arial"/>
                <a:cs typeface="Arial"/>
                <a:sym typeface="Arial"/>
              </a:rPr>
              <a:t>Think of the supporting points, which will become body paragraphs. These points should naturally:</a:t>
            </a:r>
            <a:endParaRPr/>
          </a:p>
          <a:p>
            <a:pPr indent="0" lvl="0" marL="0" marR="0" rtl="0" algn="ctr">
              <a:lnSpc>
                <a:spcPct val="120000"/>
              </a:lnSpc>
              <a:spcBef>
                <a:spcPts val="0"/>
              </a:spcBef>
              <a:spcAft>
                <a:spcPts val="0"/>
              </a:spcAft>
              <a:buNone/>
            </a:pPr>
            <a:r>
              <a:t/>
            </a:r>
            <a:endParaRPr b="0" i="0" sz="2600" u="none" cap="none" strike="noStrike">
              <a:solidFill>
                <a:srgbClr val="3D5F7B"/>
              </a:solidFill>
              <a:latin typeface="Arial"/>
              <a:ea typeface="Arial"/>
              <a:cs typeface="Arial"/>
              <a:sym typeface="Arial"/>
            </a:endParaRPr>
          </a:p>
          <a:p>
            <a:pPr indent="0" lvl="0" marL="0" marR="0" rtl="0" algn="ctr">
              <a:lnSpc>
                <a:spcPct val="120000"/>
              </a:lnSpc>
              <a:spcBef>
                <a:spcPts val="0"/>
              </a:spcBef>
              <a:spcAft>
                <a:spcPts val="0"/>
              </a:spcAft>
              <a:buNone/>
            </a:pPr>
            <a:r>
              <a:rPr b="0" i="0" lang="en-US" sz="2600" u="none" cap="none" strike="noStrike">
                <a:solidFill>
                  <a:srgbClr val="3D5F7B"/>
                </a:solidFill>
                <a:latin typeface="Calibri"/>
                <a:ea typeface="Calibri"/>
                <a:cs typeface="Calibri"/>
                <a:sym typeface="Calibri"/>
              </a:rPr>
              <a:t>●Thematic / ideas (ideas such as exploration, challenging, equity, stereotypes etc.</a:t>
            </a:r>
            <a:endParaRPr/>
          </a:p>
          <a:p>
            <a:pPr indent="0" lvl="0" marL="0" marR="0" rtl="0" algn="ctr">
              <a:lnSpc>
                <a:spcPct val="120000"/>
              </a:lnSpc>
              <a:spcBef>
                <a:spcPts val="0"/>
              </a:spcBef>
              <a:spcAft>
                <a:spcPts val="0"/>
              </a:spcAft>
              <a:buNone/>
            </a:pPr>
            <a:r>
              <a:rPr b="0" i="0" lang="en-US" sz="2600" u="none" cap="none" strike="noStrike">
                <a:solidFill>
                  <a:srgbClr val="3D5F7B"/>
                </a:solidFill>
                <a:latin typeface="Calibri"/>
                <a:ea typeface="Calibri"/>
                <a:cs typeface="Calibri"/>
                <a:sym typeface="Calibri"/>
              </a:rPr>
              <a:t>●Purpose (‘sub-purposes’ that help achieve the overall purpose, e.g. in order to inform the reader about the nature of volcanoes, the author needs to describe what they look like, explain geological processes etc.)</a:t>
            </a:r>
            <a:endParaRPr/>
          </a:p>
          <a:p>
            <a:pPr indent="0" lvl="0" marL="0" marR="0" rtl="0" algn="ctr">
              <a:lnSpc>
                <a:spcPct val="120000"/>
              </a:lnSpc>
              <a:spcBef>
                <a:spcPts val="0"/>
              </a:spcBef>
              <a:spcAft>
                <a:spcPts val="0"/>
              </a:spcAft>
              <a:buNone/>
            </a:pPr>
            <a:r>
              <a:rPr b="0" i="0" lang="en-US" sz="2600" u="none" cap="none" strike="noStrike">
                <a:solidFill>
                  <a:srgbClr val="3D5F7B"/>
                </a:solidFill>
                <a:latin typeface="Calibri"/>
                <a:ea typeface="Calibri"/>
                <a:cs typeface="Calibri"/>
                <a:sym typeface="Calibri"/>
              </a:rPr>
              <a:t>●Flow-based (every text has a beginning, middle and end - what are these?)</a:t>
            </a:r>
            <a:endParaRPr/>
          </a:p>
          <a:p>
            <a:pPr indent="0" lvl="0" marL="0" marR="0" rtl="0" algn="ctr">
              <a:lnSpc>
                <a:spcPct val="120000"/>
              </a:lnSpc>
              <a:spcBef>
                <a:spcPts val="0"/>
              </a:spcBef>
              <a:spcAft>
                <a:spcPts val="0"/>
              </a:spcAft>
              <a:buNone/>
            </a:pPr>
            <a:r>
              <a:t/>
            </a:r>
            <a:endParaRPr b="0" i="0" sz="2600" u="none" cap="none" strike="noStrike">
              <a:solidFill>
                <a:srgbClr val="3D5F7B"/>
              </a:solidFill>
              <a:latin typeface="Calibri"/>
              <a:ea typeface="Calibri"/>
              <a:cs typeface="Calibri"/>
              <a:sym typeface="Calibri"/>
            </a:endParaRPr>
          </a:p>
        </p:txBody>
      </p:sp>
      <p:sp>
        <p:nvSpPr>
          <p:cNvPr id="223" name="Google Shape;223;p12"/>
          <p:cNvSpPr txBox="1"/>
          <p:nvPr/>
        </p:nvSpPr>
        <p:spPr>
          <a:xfrm>
            <a:off x="3460116" y="1248835"/>
            <a:ext cx="11367768"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3D5F7B"/>
                </a:solidFill>
                <a:latin typeface="Sen"/>
                <a:ea typeface="Sen"/>
                <a:cs typeface="Sen"/>
                <a:sym typeface="Sen"/>
              </a:rPr>
              <a:t>OUTLINING AN ESSAY</a:t>
            </a:r>
            <a:endParaRPr/>
          </a:p>
        </p:txBody>
      </p:sp>
      <p:pic>
        <p:nvPicPr>
          <p:cNvPr id="224" name="Google Shape;224;p12"/>
          <p:cNvPicPr preferRelativeResize="0"/>
          <p:nvPr/>
        </p:nvPicPr>
        <p:blipFill rotWithShape="1">
          <a:blip r:embed="rId5">
            <a:alphaModFix/>
          </a:blip>
          <a:srcRect b="0" l="0" r="0" t="0"/>
          <a:stretch/>
        </p:blipFill>
        <p:spPr>
          <a:xfrm>
            <a:off x="-2511114" y="959322"/>
            <a:ext cx="3683601" cy="3815406"/>
          </a:xfrm>
          <a:prstGeom prst="rect">
            <a:avLst/>
          </a:prstGeom>
          <a:noFill/>
          <a:ln>
            <a:noFill/>
          </a:ln>
        </p:spPr>
      </p:pic>
      <p:sp>
        <p:nvSpPr>
          <p:cNvPr id="225" name="Google Shape;225;p12"/>
          <p:cNvSpPr txBox="1"/>
          <p:nvPr/>
        </p:nvSpPr>
        <p:spPr>
          <a:xfrm>
            <a:off x="5781489" y="7071782"/>
            <a:ext cx="6725022" cy="17716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100" u="none" cap="none" strike="noStrike">
                <a:solidFill>
                  <a:srgbClr val="3D5F7B"/>
                </a:solidFill>
                <a:latin typeface="Sen"/>
                <a:ea typeface="Sen"/>
                <a:cs typeface="Sen"/>
                <a:sym typeface="Sen"/>
              </a:rPr>
              <a:t>WATCH</a:t>
            </a:r>
            <a:endParaRPr/>
          </a:p>
          <a:p>
            <a:pPr indent="0" lvl="0" marL="0" marR="0" rtl="0" algn="ctr">
              <a:lnSpc>
                <a:spcPct val="120000"/>
              </a:lnSpc>
              <a:spcBef>
                <a:spcPts val="0"/>
              </a:spcBef>
              <a:spcAft>
                <a:spcPts val="0"/>
              </a:spcAft>
              <a:buNone/>
            </a:pPr>
            <a:r>
              <a:rPr b="0" i="0" lang="en-US" sz="2100" u="none" cap="none" strike="noStrike">
                <a:solidFill>
                  <a:srgbClr val="3D5F7B"/>
                </a:solidFill>
                <a:latin typeface="Sen"/>
                <a:ea typeface="Sen"/>
                <a:cs typeface="Sen"/>
                <a:sym typeface="Sen"/>
              </a:rPr>
              <a:t>MR SATO’S VIDEO ON HOW TO ORGANISE AN ESSAY</a:t>
            </a:r>
            <a:endParaRPr/>
          </a:p>
          <a:p>
            <a:pPr indent="0" lvl="0" marL="0" marR="0" rtl="0" algn="ctr">
              <a:lnSpc>
                <a:spcPct val="120000"/>
              </a:lnSpc>
              <a:spcBef>
                <a:spcPts val="0"/>
              </a:spcBef>
              <a:spcAft>
                <a:spcPts val="0"/>
              </a:spcAft>
              <a:buNone/>
            </a:pPr>
            <a:r>
              <a:rPr b="0" i="0" lang="en-US" sz="2100" u="none" cap="none" strike="noStrike">
                <a:solidFill>
                  <a:srgbClr val="3D5F7B"/>
                </a:solidFill>
                <a:latin typeface="Sen"/>
                <a:ea typeface="Sen"/>
                <a:cs typeface="Sen"/>
                <a:sym typeface="Sen"/>
              </a:rPr>
              <a:t> HTTPS://WWW.YOUTUBE.COM/WATCH?V=8X5WOCHHTC</a:t>
            </a:r>
            <a:r>
              <a:rPr b="0" i="0" lang="en-US" sz="2100" u="sng" cap="none" strike="noStrike">
                <a:solidFill>
                  <a:srgbClr val="3D5F7B"/>
                </a:solidFill>
                <a:latin typeface="Sen"/>
                <a:ea typeface="Sen"/>
                <a:cs typeface="Sen"/>
                <a:sym typeface="Sen"/>
              </a:rPr>
              <a:t>M</a:t>
            </a:r>
            <a:endParaRPr/>
          </a:p>
          <a:p>
            <a:pPr indent="0" lvl="0" marL="0" marR="0" rtl="0" algn="ctr">
              <a:lnSpc>
                <a:spcPct val="308571"/>
              </a:lnSpc>
              <a:spcBef>
                <a:spcPts val="0"/>
              </a:spcBef>
              <a:spcAft>
                <a:spcPts val="0"/>
              </a:spcAft>
              <a:buNone/>
            </a:pPr>
            <a:r>
              <a:t/>
            </a:r>
            <a:endParaRPr b="0" i="0" sz="2100" u="sng" cap="none" strike="noStrike">
              <a:solidFill>
                <a:srgbClr val="3D5F7B"/>
              </a:solidFill>
              <a:latin typeface="Sen"/>
              <a:ea typeface="Sen"/>
              <a:cs typeface="Sen"/>
              <a:sym typeface="S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229" name="Shape 229"/>
        <p:cNvGrpSpPr/>
        <p:nvPr/>
      </p:nvGrpSpPr>
      <p:grpSpPr>
        <a:xfrm>
          <a:off x="0" y="0"/>
          <a:ext cx="0" cy="0"/>
          <a:chOff x="0" y="0"/>
          <a:chExt cx="0" cy="0"/>
        </a:xfrm>
      </p:grpSpPr>
      <p:sp>
        <p:nvSpPr>
          <p:cNvPr id="230" name="Google Shape;230;p13"/>
          <p:cNvSpPr/>
          <p:nvPr/>
        </p:nvSpPr>
        <p:spPr>
          <a:xfrm>
            <a:off x="1877696" y="2922097"/>
            <a:ext cx="14532610" cy="1952277"/>
          </a:xfrm>
          <a:custGeom>
            <a:rect b="b" l="l" r="r" t="t"/>
            <a:pathLst>
              <a:path extrusionOk="0" h="660400" w="4915969">
                <a:moveTo>
                  <a:pt x="4791508" y="660400"/>
                </a:moveTo>
                <a:lnTo>
                  <a:pt x="124460" y="660400"/>
                </a:lnTo>
                <a:cubicBezTo>
                  <a:pt x="55880" y="660400"/>
                  <a:pt x="0" y="604520"/>
                  <a:pt x="0" y="535940"/>
                </a:cubicBezTo>
                <a:lnTo>
                  <a:pt x="0" y="124460"/>
                </a:lnTo>
                <a:cubicBezTo>
                  <a:pt x="0" y="55880"/>
                  <a:pt x="55880" y="0"/>
                  <a:pt x="124460" y="0"/>
                </a:cubicBezTo>
                <a:lnTo>
                  <a:pt x="4791509" y="0"/>
                </a:lnTo>
                <a:cubicBezTo>
                  <a:pt x="4860089" y="0"/>
                  <a:pt x="4915969" y="55880"/>
                  <a:pt x="4915969" y="124460"/>
                </a:cubicBezTo>
                <a:lnTo>
                  <a:pt x="4915969" y="535940"/>
                </a:lnTo>
                <a:cubicBezTo>
                  <a:pt x="4915969" y="604520"/>
                  <a:pt x="4860089" y="660400"/>
                  <a:pt x="4791509" y="660400"/>
                </a:cubicBezTo>
                <a:close/>
              </a:path>
            </a:pathLst>
          </a:custGeom>
          <a:solidFill>
            <a:srgbClr val="ADD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13"/>
          <p:cNvPicPr preferRelativeResize="0"/>
          <p:nvPr/>
        </p:nvPicPr>
        <p:blipFill rotWithShape="1">
          <a:blip r:embed="rId3">
            <a:alphaModFix/>
          </a:blip>
          <a:srcRect b="0" l="0" r="0" t="0"/>
          <a:stretch/>
        </p:blipFill>
        <p:spPr>
          <a:xfrm>
            <a:off x="2163446" y="2186006"/>
            <a:ext cx="3632439" cy="3447515"/>
          </a:xfrm>
          <a:prstGeom prst="rect">
            <a:avLst/>
          </a:prstGeom>
          <a:noFill/>
          <a:ln>
            <a:noFill/>
          </a:ln>
        </p:spPr>
      </p:pic>
      <p:sp>
        <p:nvSpPr>
          <p:cNvPr id="232" name="Google Shape;232;p13"/>
          <p:cNvSpPr/>
          <p:nvPr/>
        </p:nvSpPr>
        <p:spPr>
          <a:xfrm>
            <a:off x="1425179" y="5646732"/>
            <a:ext cx="15834124" cy="3777809"/>
          </a:xfrm>
          <a:custGeom>
            <a:rect b="b" l="l" r="r" t="t"/>
            <a:pathLst>
              <a:path extrusionOk="0" h="1172884" w="4915969">
                <a:moveTo>
                  <a:pt x="4791508" y="1172884"/>
                </a:moveTo>
                <a:lnTo>
                  <a:pt x="124460" y="1172884"/>
                </a:lnTo>
                <a:cubicBezTo>
                  <a:pt x="55880" y="1172884"/>
                  <a:pt x="0" y="1117004"/>
                  <a:pt x="0" y="1048424"/>
                </a:cubicBezTo>
                <a:lnTo>
                  <a:pt x="0" y="124460"/>
                </a:lnTo>
                <a:cubicBezTo>
                  <a:pt x="0" y="55880"/>
                  <a:pt x="55880" y="0"/>
                  <a:pt x="124460" y="0"/>
                </a:cubicBezTo>
                <a:lnTo>
                  <a:pt x="4791509" y="0"/>
                </a:lnTo>
                <a:cubicBezTo>
                  <a:pt x="4860089" y="0"/>
                  <a:pt x="4915969" y="55880"/>
                  <a:pt x="4915969" y="124460"/>
                </a:cubicBezTo>
                <a:lnTo>
                  <a:pt x="4915969" y="1048424"/>
                </a:lnTo>
                <a:cubicBezTo>
                  <a:pt x="4915969" y="1117004"/>
                  <a:pt x="4860089" y="1172884"/>
                  <a:pt x="4791509" y="1172884"/>
                </a:cubicBezTo>
                <a:close/>
              </a:path>
            </a:pathLst>
          </a:custGeom>
          <a:solidFill>
            <a:srgbClr val="ADD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13"/>
          <p:cNvPicPr preferRelativeResize="0"/>
          <p:nvPr/>
        </p:nvPicPr>
        <p:blipFill rotWithShape="1">
          <a:blip r:embed="rId4">
            <a:alphaModFix/>
          </a:blip>
          <a:srcRect b="0" l="0" r="0" t="0"/>
          <a:stretch/>
        </p:blipFill>
        <p:spPr>
          <a:xfrm>
            <a:off x="14978360" y="4610923"/>
            <a:ext cx="3768922" cy="4419844"/>
          </a:xfrm>
          <a:prstGeom prst="rect">
            <a:avLst/>
          </a:prstGeom>
          <a:noFill/>
          <a:ln>
            <a:noFill/>
          </a:ln>
        </p:spPr>
      </p:pic>
      <p:pic>
        <p:nvPicPr>
          <p:cNvPr id="234" name="Google Shape;234;p13"/>
          <p:cNvPicPr preferRelativeResize="0"/>
          <p:nvPr/>
        </p:nvPicPr>
        <p:blipFill rotWithShape="1">
          <a:blip r:embed="rId5">
            <a:alphaModFix/>
          </a:blip>
          <a:srcRect b="0" l="0" r="0" t="0"/>
          <a:stretch/>
        </p:blipFill>
        <p:spPr>
          <a:xfrm>
            <a:off x="5621670" y="-285750"/>
            <a:ext cx="905034" cy="886933"/>
          </a:xfrm>
          <a:prstGeom prst="rect">
            <a:avLst/>
          </a:prstGeom>
          <a:noFill/>
          <a:ln>
            <a:noFill/>
          </a:ln>
        </p:spPr>
      </p:pic>
      <p:pic>
        <p:nvPicPr>
          <p:cNvPr id="235" name="Google Shape;235;p13"/>
          <p:cNvPicPr preferRelativeResize="0"/>
          <p:nvPr/>
        </p:nvPicPr>
        <p:blipFill rotWithShape="1">
          <a:blip r:embed="rId5">
            <a:alphaModFix/>
          </a:blip>
          <a:srcRect b="0" l="0" r="0" t="0"/>
          <a:stretch/>
        </p:blipFill>
        <p:spPr>
          <a:xfrm>
            <a:off x="15957787" y="2906188"/>
            <a:ext cx="905034" cy="886933"/>
          </a:xfrm>
          <a:prstGeom prst="rect">
            <a:avLst/>
          </a:prstGeom>
          <a:noFill/>
          <a:ln>
            <a:noFill/>
          </a:ln>
        </p:spPr>
      </p:pic>
      <p:pic>
        <p:nvPicPr>
          <p:cNvPr id="236" name="Google Shape;236;p13"/>
          <p:cNvPicPr preferRelativeResize="0"/>
          <p:nvPr/>
        </p:nvPicPr>
        <p:blipFill rotWithShape="1">
          <a:blip r:embed="rId5">
            <a:alphaModFix/>
          </a:blip>
          <a:srcRect b="0" l="0" r="0" t="0"/>
          <a:stretch/>
        </p:blipFill>
        <p:spPr>
          <a:xfrm flipH="1">
            <a:off x="10191750" y="9030767"/>
            <a:ext cx="905034" cy="886933"/>
          </a:xfrm>
          <a:prstGeom prst="rect">
            <a:avLst/>
          </a:prstGeom>
          <a:noFill/>
          <a:ln>
            <a:noFill/>
          </a:ln>
        </p:spPr>
      </p:pic>
      <p:pic>
        <p:nvPicPr>
          <p:cNvPr id="237" name="Google Shape;237;p13"/>
          <p:cNvPicPr preferRelativeResize="0"/>
          <p:nvPr/>
        </p:nvPicPr>
        <p:blipFill rotWithShape="1">
          <a:blip r:embed="rId5">
            <a:alphaModFix/>
          </a:blip>
          <a:srcRect b="0" l="0" r="0" t="0"/>
          <a:stretch/>
        </p:blipFill>
        <p:spPr>
          <a:xfrm flipH="1">
            <a:off x="1258413" y="5646732"/>
            <a:ext cx="905034" cy="886933"/>
          </a:xfrm>
          <a:prstGeom prst="rect">
            <a:avLst/>
          </a:prstGeom>
          <a:noFill/>
          <a:ln>
            <a:noFill/>
          </a:ln>
        </p:spPr>
      </p:pic>
      <p:pic>
        <p:nvPicPr>
          <p:cNvPr id="238" name="Google Shape;238;p13"/>
          <p:cNvPicPr preferRelativeResize="0"/>
          <p:nvPr/>
        </p:nvPicPr>
        <p:blipFill rotWithShape="1">
          <a:blip r:embed="rId6">
            <a:alphaModFix/>
          </a:blip>
          <a:srcRect b="0" l="0" r="0" t="0"/>
          <a:stretch/>
        </p:blipFill>
        <p:spPr>
          <a:xfrm>
            <a:off x="-1096745" y="320057"/>
            <a:ext cx="4710316" cy="1781356"/>
          </a:xfrm>
          <a:prstGeom prst="rect">
            <a:avLst/>
          </a:prstGeom>
          <a:noFill/>
          <a:ln>
            <a:noFill/>
          </a:ln>
        </p:spPr>
      </p:pic>
      <p:sp>
        <p:nvSpPr>
          <p:cNvPr id="239" name="Google Shape;239;p13"/>
          <p:cNvSpPr txBox="1"/>
          <p:nvPr/>
        </p:nvSpPr>
        <p:spPr>
          <a:xfrm>
            <a:off x="5192847" y="1263160"/>
            <a:ext cx="10902900" cy="984900"/>
          </a:xfrm>
          <a:prstGeom prst="rect">
            <a:avLst/>
          </a:prstGeom>
          <a:noFill/>
          <a:ln>
            <a:noFill/>
          </a:ln>
        </p:spPr>
        <p:txBody>
          <a:bodyPr anchorCtr="0" anchor="t" bIns="0" lIns="0" spcFirstLastPara="1" rIns="0" wrap="square" tIns="0">
            <a:spAutoFit/>
          </a:bodyPr>
          <a:lstStyle/>
          <a:p>
            <a:pPr indent="0" lvl="0" marL="0" marR="0" rtl="0" algn="r">
              <a:lnSpc>
                <a:spcPct val="120003"/>
              </a:lnSpc>
              <a:spcBef>
                <a:spcPts val="0"/>
              </a:spcBef>
              <a:spcAft>
                <a:spcPts val="0"/>
              </a:spcAft>
              <a:buNone/>
            </a:pPr>
            <a:r>
              <a:rPr b="0" i="0" lang="en-US" sz="6399" u="none" cap="none" strike="noStrike">
                <a:solidFill>
                  <a:srgbClr val="3D5F7B"/>
                </a:solidFill>
                <a:latin typeface="Sen"/>
                <a:ea typeface="Sen"/>
                <a:cs typeface="Sen"/>
                <a:sym typeface="Sen"/>
              </a:rPr>
              <a:t>INTRODUCTIONS</a:t>
            </a:r>
            <a:endParaRPr/>
          </a:p>
        </p:txBody>
      </p:sp>
      <p:sp>
        <p:nvSpPr>
          <p:cNvPr id="240" name="Google Shape;240;p13"/>
          <p:cNvSpPr txBox="1"/>
          <p:nvPr/>
        </p:nvSpPr>
        <p:spPr>
          <a:xfrm>
            <a:off x="6382176" y="3282980"/>
            <a:ext cx="9401372" cy="15525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300" u="none" cap="none" strike="noStrike">
                <a:solidFill>
                  <a:srgbClr val="3D5F7B"/>
                </a:solidFill>
                <a:latin typeface="Arial"/>
                <a:ea typeface="Arial"/>
                <a:cs typeface="Arial"/>
                <a:sym typeface="Arial"/>
              </a:rPr>
              <a:t>Introductions are brief, but extremely important like Mr Sato’s visual analogy - an inverted pyramid. </a:t>
            </a:r>
            <a:endParaRPr/>
          </a:p>
        </p:txBody>
      </p:sp>
      <p:sp>
        <p:nvSpPr>
          <p:cNvPr id="241" name="Google Shape;241;p13"/>
          <p:cNvSpPr txBox="1"/>
          <p:nvPr/>
        </p:nvSpPr>
        <p:spPr>
          <a:xfrm>
            <a:off x="2343382" y="5820842"/>
            <a:ext cx="12634978" cy="3209925"/>
          </a:xfrm>
          <a:prstGeom prst="rect">
            <a:avLst/>
          </a:prstGeom>
          <a:noFill/>
          <a:ln>
            <a:noFill/>
          </a:ln>
        </p:spPr>
        <p:txBody>
          <a:bodyPr anchorCtr="0" anchor="t" bIns="0" lIns="0" spcFirstLastPara="1" rIns="0" wrap="square" tIns="0">
            <a:spAutoFit/>
          </a:bodyPr>
          <a:lstStyle/>
          <a:p>
            <a:pPr indent="0" lvl="0" marL="0" marR="0" rtl="0" algn="just">
              <a:lnSpc>
                <a:spcPct val="120019"/>
              </a:lnSpc>
              <a:spcBef>
                <a:spcPts val="0"/>
              </a:spcBef>
              <a:spcAft>
                <a:spcPts val="0"/>
              </a:spcAft>
              <a:buNone/>
            </a:pPr>
            <a:r>
              <a:rPr b="0" i="0" lang="en-US" sz="3077" u="none" cap="none" strike="noStrike">
                <a:solidFill>
                  <a:srgbClr val="3D5F7B"/>
                </a:solidFill>
                <a:latin typeface="Arial"/>
                <a:ea typeface="Arial"/>
                <a:cs typeface="Arial"/>
                <a:sym typeface="Arial"/>
              </a:rPr>
              <a:t>Introductions can be concise (three sentences) but they must be precise. At the very least, identify the text type, audience, purpose, answer the guiding question and provide an outline of points. </a:t>
            </a:r>
            <a:endParaRPr/>
          </a:p>
          <a:p>
            <a:pPr indent="0" lvl="0" marL="0" marR="0" rtl="0" algn="just">
              <a:lnSpc>
                <a:spcPct val="135034"/>
              </a:lnSpc>
              <a:spcBef>
                <a:spcPts val="0"/>
              </a:spcBef>
              <a:spcAft>
                <a:spcPts val="0"/>
              </a:spcAft>
              <a:buNone/>
            </a:pPr>
            <a:r>
              <a:t/>
            </a:r>
            <a:endParaRPr b="0" i="0" sz="3077" u="none" cap="none" strike="noStrike">
              <a:solidFill>
                <a:srgbClr val="3D5F7B"/>
              </a:solidFill>
              <a:latin typeface="Arial"/>
              <a:ea typeface="Arial"/>
              <a:cs typeface="Arial"/>
              <a:sym typeface="Arial"/>
            </a:endParaRPr>
          </a:p>
          <a:p>
            <a:pPr indent="0" lvl="0" marL="0" marR="0" rtl="0" algn="just">
              <a:lnSpc>
                <a:spcPct val="120007"/>
              </a:lnSpc>
              <a:spcBef>
                <a:spcPts val="0"/>
              </a:spcBef>
              <a:spcAft>
                <a:spcPts val="0"/>
              </a:spcAft>
              <a:buNone/>
            </a:pPr>
            <a:r>
              <a:rPr b="0" i="0" lang="en-US" sz="2704" u="none" cap="none" strike="noStrike">
                <a:solidFill>
                  <a:srgbClr val="3D5F7B"/>
                </a:solidFill>
                <a:latin typeface="Arial"/>
                <a:ea typeface="Arial"/>
                <a:cs typeface="Arial"/>
                <a:sym typeface="Arial"/>
              </a:rPr>
              <a:t>Watch paragraph transition:</a:t>
            </a:r>
            <a:endParaRPr/>
          </a:p>
          <a:p>
            <a:pPr indent="0" lvl="0" marL="0" marR="0" rtl="0" algn="just">
              <a:lnSpc>
                <a:spcPct val="120007"/>
              </a:lnSpc>
              <a:spcBef>
                <a:spcPts val="0"/>
              </a:spcBef>
              <a:spcAft>
                <a:spcPts val="0"/>
              </a:spcAft>
              <a:buNone/>
            </a:pPr>
            <a:r>
              <a:rPr b="0" i="0" lang="en-US" sz="2704" u="none" cap="none" strike="noStrike">
                <a:solidFill>
                  <a:srgbClr val="3D5F7B"/>
                </a:solidFill>
                <a:latin typeface="Arial"/>
                <a:ea typeface="Arial"/>
                <a:cs typeface="Arial"/>
                <a:sym typeface="Arial"/>
              </a:rPr>
              <a:t>https://www.youtube.com/watch?v=6gku-vSf9Rk&amp;list=RDCMUCx7ZSMcv_RPmMlSyHB0-pLQ&amp;index=11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5F7B"/>
        </a:solidFill>
      </p:bgPr>
    </p:bg>
    <p:spTree>
      <p:nvGrpSpPr>
        <p:cNvPr id="245" name="Shape 245"/>
        <p:cNvGrpSpPr/>
        <p:nvPr/>
      </p:nvGrpSpPr>
      <p:grpSpPr>
        <a:xfrm>
          <a:off x="0" y="0"/>
          <a:ext cx="0" cy="0"/>
          <a:chOff x="0" y="0"/>
          <a:chExt cx="0" cy="0"/>
        </a:xfrm>
      </p:grpSpPr>
      <p:pic>
        <p:nvPicPr>
          <p:cNvPr id="246" name="Google Shape;246;p14"/>
          <p:cNvPicPr preferRelativeResize="0"/>
          <p:nvPr/>
        </p:nvPicPr>
        <p:blipFill rotWithShape="1">
          <a:blip r:embed="rId3">
            <a:alphaModFix/>
          </a:blip>
          <a:srcRect b="0" l="0" r="0" t="0"/>
          <a:stretch/>
        </p:blipFill>
        <p:spPr>
          <a:xfrm>
            <a:off x="3525368" y="6624437"/>
            <a:ext cx="4051120" cy="4141480"/>
          </a:xfrm>
          <a:prstGeom prst="rect">
            <a:avLst/>
          </a:prstGeom>
          <a:noFill/>
          <a:ln>
            <a:noFill/>
          </a:ln>
        </p:spPr>
      </p:pic>
      <p:pic>
        <p:nvPicPr>
          <p:cNvPr id="247" name="Google Shape;247;p14"/>
          <p:cNvPicPr preferRelativeResize="0"/>
          <p:nvPr/>
        </p:nvPicPr>
        <p:blipFill rotWithShape="1">
          <a:blip r:embed="rId4">
            <a:alphaModFix/>
          </a:blip>
          <a:srcRect b="0" l="0" r="0" t="0"/>
          <a:stretch/>
        </p:blipFill>
        <p:spPr>
          <a:xfrm>
            <a:off x="15748015" y="3430168"/>
            <a:ext cx="3112698" cy="4716209"/>
          </a:xfrm>
          <a:prstGeom prst="rect">
            <a:avLst/>
          </a:prstGeom>
          <a:noFill/>
          <a:ln>
            <a:noFill/>
          </a:ln>
        </p:spPr>
      </p:pic>
      <p:pic>
        <p:nvPicPr>
          <p:cNvPr id="248" name="Google Shape;248;p14"/>
          <p:cNvPicPr preferRelativeResize="0"/>
          <p:nvPr/>
        </p:nvPicPr>
        <p:blipFill rotWithShape="1">
          <a:blip r:embed="rId5">
            <a:alphaModFix/>
          </a:blip>
          <a:srcRect b="0" l="0" r="0" t="0"/>
          <a:stretch/>
        </p:blipFill>
        <p:spPr>
          <a:xfrm>
            <a:off x="-285750" y="4278344"/>
            <a:ext cx="3831286" cy="3650170"/>
          </a:xfrm>
          <a:prstGeom prst="rect">
            <a:avLst/>
          </a:prstGeom>
          <a:noFill/>
          <a:ln>
            <a:noFill/>
          </a:ln>
        </p:spPr>
      </p:pic>
      <p:pic>
        <p:nvPicPr>
          <p:cNvPr id="249" name="Google Shape;249;p14"/>
          <p:cNvPicPr preferRelativeResize="0"/>
          <p:nvPr/>
        </p:nvPicPr>
        <p:blipFill rotWithShape="1">
          <a:blip r:embed="rId6">
            <a:alphaModFix/>
          </a:blip>
          <a:srcRect b="0" l="0" r="0" t="0"/>
          <a:stretch/>
        </p:blipFill>
        <p:spPr>
          <a:xfrm>
            <a:off x="16257492" y="-249214"/>
            <a:ext cx="4061016" cy="3514625"/>
          </a:xfrm>
          <a:prstGeom prst="rect">
            <a:avLst/>
          </a:prstGeom>
          <a:noFill/>
          <a:ln>
            <a:noFill/>
          </a:ln>
        </p:spPr>
      </p:pic>
      <p:sp>
        <p:nvSpPr>
          <p:cNvPr id="250" name="Google Shape;250;p14"/>
          <p:cNvSpPr txBox="1"/>
          <p:nvPr/>
        </p:nvSpPr>
        <p:spPr>
          <a:xfrm>
            <a:off x="1984803" y="666680"/>
            <a:ext cx="14027695"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FAF9F5"/>
                </a:solidFill>
                <a:latin typeface="Sen"/>
                <a:ea typeface="Sen"/>
                <a:cs typeface="Sen"/>
                <a:sym typeface="Sen"/>
              </a:rPr>
              <a:t>BODY PARAGRAPHS</a:t>
            </a:r>
            <a:endParaRPr/>
          </a:p>
        </p:txBody>
      </p:sp>
      <p:pic>
        <p:nvPicPr>
          <p:cNvPr id="251" name="Google Shape;251;p14"/>
          <p:cNvPicPr preferRelativeResize="0"/>
          <p:nvPr/>
        </p:nvPicPr>
        <p:blipFill rotWithShape="1">
          <a:blip r:embed="rId7">
            <a:alphaModFix/>
          </a:blip>
          <a:srcRect b="0" l="0" r="0" t="0"/>
          <a:stretch/>
        </p:blipFill>
        <p:spPr>
          <a:xfrm>
            <a:off x="-870694" y="907679"/>
            <a:ext cx="3560544" cy="3094436"/>
          </a:xfrm>
          <a:prstGeom prst="rect">
            <a:avLst/>
          </a:prstGeom>
          <a:noFill/>
          <a:ln>
            <a:noFill/>
          </a:ln>
        </p:spPr>
      </p:pic>
      <p:sp>
        <p:nvSpPr>
          <p:cNvPr id="252" name="Google Shape;252;p14"/>
          <p:cNvSpPr txBox="1"/>
          <p:nvPr/>
        </p:nvSpPr>
        <p:spPr>
          <a:xfrm>
            <a:off x="3545536" y="1818127"/>
            <a:ext cx="11364279" cy="7277100"/>
          </a:xfrm>
          <a:prstGeom prst="rect">
            <a:avLst/>
          </a:prstGeom>
          <a:noFill/>
          <a:ln>
            <a:noFill/>
          </a:ln>
        </p:spPr>
        <p:txBody>
          <a:bodyPr anchorCtr="0" anchor="t" bIns="0" lIns="0" spcFirstLastPara="1" rIns="0" wrap="square" tIns="0">
            <a:spAutoFit/>
          </a:bodyPr>
          <a:lstStyle/>
          <a:p>
            <a:pPr indent="-313057" lvl="1" marL="626114" marR="0" rtl="0" algn="ctr">
              <a:lnSpc>
                <a:spcPct val="120000"/>
              </a:lnSpc>
              <a:spcBef>
                <a:spcPts val="0"/>
              </a:spcBef>
              <a:spcAft>
                <a:spcPts val="0"/>
              </a:spcAft>
              <a:buClr>
                <a:srgbClr val="FAF9F5"/>
              </a:buClr>
              <a:buSzPts val="2900"/>
              <a:buFont typeface="Arial"/>
              <a:buChar char="•"/>
            </a:pPr>
            <a:r>
              <a:rPr b="0" i="0" lang="en-US" sz="2900" u="none" cap="none" strike="noStrike">
                <a:solidFill>
                  <a:srgbClr val="FAF9F5"/>
                </a:solidFill>
                <a:latin typeface="Arial"/>
                <a:ea typeface="Arial"/>
                <a:cs typeface="Arial"/>
                <a:sym typeface="Arial"/>
              </a:rPr>
              <a:t>Sandwiches and burgers are frequent analogies used for body paragraphs. Why? What do you already think you know about this writing skill?</a:t>
            </a:r>
            <a:endParaRPr/>
          </a:p>
          <a:p>
            <a:pPr indent="0" lvl="0" marL="0" marR="0" rtl="0" algn="ctr">
              <a:lnSpc>
                <a:spcPct val="120000"/>
              </a:lnSpc>
              <a:spcBef>
                <a:spcPts val="0"/>
              </a:spcBef>
              <a:spcAft>
                <a:spcPts val="0"/>
              </a:spcAft>
              <a:buNone/>
            </a:pPr>
            <a:r>
              <a:rPr b="0" i="0" lang="en-US" sz="2900" u="none" cap="none" strike="noStrike">
                <a:solidFill>
                  <a:srgbClr val="FAF9F5"/>
                </a:solidFill>
                <a:latin typeface="Arial"/>
                <a:ea typeface="Arial"/>
                <a:cs typeface="Arial"/>
                <a:sym typeface="Arial"/>
              </a:rPr>
              <a:t>https://www.youtube.com/watch?v=OM-ye5J1tIk</a:t>
            </a:r>
            <a:endParaRPr/>
          </a:p>
          <a:p>
            <a:pPr indent="0" lvl="0" marL="0" marR="0" rtl="0" algn="ctr">
              <a:lnSpc>
                <a:spcPct val="120000"/>
              </a:lnSpc>
              <a:spcBef>
                <a:spcPts val="0"/>
              </a:spcBef>
              <a:spcAft>
                <a:spcPts val="0"/>
              </a:spcAft>
              <a:buNone/>
            </a:pPr>
            <a:r>
              <a:t/>
            </a:r>
            <a:endParaRPr b="0" i="0" sz="2900" u="none" cap="none" strike="noStrike">
              <a:solidFill>
                <a:srgbClr val="FAF9F5"/>
              </a:solidFill>
              <a:latin typeface="Arial"/>
              <a:ea typeface="Arial"/>
              <a:cs typeface="Arial"/>
              <a:sym typeface="Arial"/>
            </a:endParaRPr>
          </a:p>
          <a:p>
            <a:pPr indent="-313057" lvl="1" marL="626114" marR="0" rtl="0" algn="ctr">
              <a:lnSpc>
                <a:spcPct val="120000"/>
              </a:lnSpc>
              <a:spcBef>
                <a:spcPts val="0"/>
              </a:spcBef>
              <a:spcAft>
                <a:spcPts val="0"/>
              </a:spcAft>
              <a:buClr>
                <a:srgbClr val="FAF9F5"/>
              </a:buClr>
              <a:buSzPts val="2900"/>
              <a:buFont typeface="Arial"/>
              <a:buChar char="•"/>
            </a:pPr>
            <a:r>
              <a:rPr b="0" i="0" lang="en-US" sz="2900" u="none" cap="none" strike="noStrike">
                <a:solidFill>
                  <a:srgbClr val="FAF9F5"/>
                </a:solidFill>
                <a:latin typeface="Arial"/>
                <a:ea typeface="Arial"/>
                <a:cs typeface="Arial"/>
                <a:sym typeface="Arial"/>
              </a:rPr>
              <a:t>It is very important to balance the points, illustrations and explanations in your essay. Avoid falling into the trap of making too many statements without supporting them with evidence. Alternatively, you can get lost in examples and forget to provide your own critical thinking.</a:t>
            </a:r>
            <a:endParaRPr/>
          </a:p>
          <a:p>
            <a:pPr indent="-128907" lvl="1" marL="626114" marR="0" rtl="0" algn="ctr">
              <a:lnSpc>
                <a:spcPct val="120000"/>
              </a:lnSpc>
              <a:spcBef>
                <a:spcPts val="0"/>
              </a:spcBef>
              <a:spcAft>
                <a:spcPts val="0"/>
              </a:spcAft>
              <a:buClr>
                <a:schemeClr val="dk1"/>
              </a:buClr>
              <a:buSzPts val="2900"/>
              <a:buFont typeface="Arial"/>
              <a:buNone/>
            </a:pPr>
            <a:r>
              <a:t/>
            </a:r>
            <a:endParaRPr b="0" i="0" sz="2900" u="none" cap="none" strike="noStrike">
              <a:solidFill>
                <a:srgbClr val="FAF9F5"/>
              </a:solidFill>
              <a:latin typeface="Arial"/>
              <a:ea typeface="Arial"/>
              <a:cs typeface="Arial"/>
              <a:sym typeface="Arial"/>
            </a:endParaRPr>
          </a:p>
          <a:p>
            <a:pPr indent="-313057" lvl="1" marL="626114" marR="0" rtl="0" algn="ctr">
              <a:lnSpc>
                <a:spcPct val="120000"/>
              </a:lnSpc>
              <a:spcBef>
                <a:spcPts val="0"/>
              </a:spcBef>
              <a:spcAft>
                <a:spcPts val="0"/>
              </a:spcAft>
              <a:buClr>
                <a:srgbClr val="FAF9F5"/>
              </a:buClr>
              <a:buSzPts val="2900"/>
              <a:buFont typeface="Arial"/>
              <a:buChar char="•"/>
            </a:pPr>
            <a:r>
              <a:rPr b="0" i="0" lang="en-US" sz="2900" u="none" cap="none" strike="noStrike">
                <a:solidFill>
                  <a:srgbClr val="FAF9F5"/>
                </a:solidFill>
                <a:latin typeface="Arial"/>
                <a:ea typeface="Arial"/>
                <a:cs typeface="Arial"/>
                <a:sym typeface="Arial"/>
              </a:rPr>
              <a:t>Make with a specific illustration (reference to the text - “For example…”). You should then follow each piece of evidence with analytical discussion (“This shows…”)</a:t>
            </a:r>
            <a:endParaRPr/>
          </a:p>
          <a:p>
            <a:pPr indent="0" lvl="0" marL="0" marR="0" rtl="0" algn="ctr">
              <a:lnSpc>
                <a:spcPct val="148965"/>
              </a:lnSpc>
              <a:spcBef>
                <a:spcPts val="0"/>
              </a:spcBef>
              <a:spcAft>
                <a:spcPts val="0"/>
              </a:spcAft>
              <a:buNone/>
            </a:pPr>
            <a:r>
              <a:t/>
            </a:r>
            <a:endParaRPr b="0" i="0" sz="2900" u="none" cap="none" strike="noStrike">
              <a:solidFill>
                <a:srgbClr val="FAF9F5"/>
              </a:solidFill>
              <a:latin typeface="Arial"/>
              <a:ea typeface="Arial"/>
              <a:cs typeface="Arial"/>
              <a:sym typeface="Arial"/>
            </a:endParaRPr>
          </a:p>
          <a:p>
            <a:pPr indent="0" lvl="0" marL="0" marR="0" rtl="0" algn="ctr">
              <a:lnSpc>
                <a:spcPct val="148965"/>
              </a:lnSpc>
              <a:spcBef>
                <a:spcPts val="0"/>
              </a:spcBef>
              <a:spcAft>
                <a:spcPts val="0"/>
              </a:spcAft>
              <a:buNone/>
            </a:pPr>
            <a:r>
              <a:t/>
            </a:r>
            <a:endParaRPr b="0" i="0" sz="2900" u="none" cap="none" strike="noStrike">
              <a:solidFill>
                <a:srgbClr val="FAF9F5"/>
              </a:solidFill>
              <a:latin typeface="Arial"/>
              <a:ea typeface="Arial"/>
              <a:cs typeface="Arial"/>
              <a:sym typeface="Arial"/>
            </a:endParaRPr>
          </a:p>
        </p:txBody>
      </p:sp>
      <p:pic>
        <p:nvPicPr>
          <p:cNvPr id="253" name="Google Shape;253;p14"/>
          <p:cNvPicPr preferRelativeResize="0"/>
          <p:nvPr/>
        </p:nvPicPr>
        <p:blipFill rotWithShape="1">
          <a:blip r:embed="rId3">
            <a:alphaModFix/>
          </a:blip>
          <a:srcRect b="0" l="0" r="0" t="0"/>
          <a:stretch/>
        </p:blipFill>
        <p:spPr>
          <a:xfrm>
            <a:off x="15113280" y="-1975490"/>
            <a:ext cx="4051120" cy="4141480"/>
          </a:xfrm>
          <a:prstGeom prst="rect">
            <a:avLst/>
          </a:prstGeom>
          <a:noFill/>
          <a:ln>
            <a:noFill/>
          </a:ln>
        </p:spPr>
      </p:pic>
      <p:pic>
        <p:nvPicPr>
          <p:cNvPr id="254" name="Google Shape;254;p14"/>
          <p:cNvPicPr preferRelativeResize="0"/>
          <p:nvPr/>
        </p:nvPicPr>
        <p:blipFill rotWithShape="1">
          <a:blip r:embed="rId3">
            <a:alphaModFix/>
          </a:blip>
          <a:srcRect b="0" l="0" r="0" t="0"/>
          <a:stretch/>
        </p:blipFill>
        <p:spPr>
          <a:xfrm flipH="1">
            <a:off x="-2311310" y="1359428"/>
            <a:ext cx="4051120" cy="4141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258" name="Shape 258"/>
        <p:cNvGrpSpPr/>
        <p:nvPr/>
      </p:nvGrpSpPr>
      <p:grpSpPr>
        <a:xfrm>
          <a:off x="0" y="0"/>
          <a:ext cx="0" cy="0"/>
          <a:chOff x="0" y="0"/>
          <a:chExt cx="0" cy="0"/>
        </a:xfrm>
      </p:grpSpPr>
      <p:pic>
        <p:nvPicPr>
          <p:cNvPr id="259" name="Google Shape;259;p15"/>
          <p:cNvPicPr preferRelativeResize="0"/>
          <p:nvPr/>
        </p:nvPicPr>
        <p:blipFill rotWithShape="1">
          <a:blip r:embed="rId3">
            <a:alphaModFix/>
          </a:blip>
          <a:srcRect b="0" l="0" r="0" t="0"/>
          <a:stretch/>
        </p:blipFill>
        <p:spPr>
          <a:xfrm>
            <a:off x="-298923" y="2278809"/>
            <a:ext cx="5453149" cy="6248400"/>
          </a:xfrm>
          <a:prstGeom prst="rect">
            <a:avLst/>
          </a:prstGeom>
          <a:noFill/>
          <a:ln>
            <a:noFill/>
          </a:ln>
        </p:spPr>
      </p:pic>
      <p:pic>
        <p:nvPicPr>
          <p:cNvPr id="260" name="Google Shape;260;p15"/>
          <p:cNvPicPr preferRelativeResize="0"/>
          <p:nvPr/>
        </p:nvPicPr>
        <p:blipFill rotWithShape="1">
          <a:blip r:embed="rId4">
            <a:alphaModFix/>
          </a:blip>
          <a:srcRect b="0" l="0" r="0" t="0"/>
          <a:stretch/>
        </p:blipFill>
        <p:spPr>
          <a:xfrm>
            <a:off x="16089154" y="2278809"/>
            <a:ext cx="3639719" cy="3513983"/>
          </a:xfrm>
          <a:prstGeom prst="rect">
            <a:avLst/>
          </a:prstGeom>
          <a:noFill/>
          <a:ln>
            <a:noFill/>
          </a:ln>
        </p:spPr>
      </p:pic>
      <p:pic>
        <p:nvPicPr>
          <p:cNvPr id="261" name="Google Shape;261;p15"/>
          <p:cNvPicPr preferRelativeResize="0"/>
          <p:nvPr/>
        </p:nvPicPr>
        <p:blipFill rotWithShape="1">
          <a:blip r:embed="rId5">
            <a:alphaModFix/>
          </a:blip>
          <a:srcRect b="0" l="0" r="0" t="0"/>
          <a:stretch/>
        </p:blipFill>
        <p:spPr>
          <a:xfrm>
            <a:off x="8825234" y="6987128"/>
            <a:ext cx="1171171" cy="1217664"/>
          </a:xfrm>
          <a:prstGeom prst="rect">
            <a:avLst/>
          </a:prstGeom>
          <a:noFill/>
          <a:ln>
            <a:noFill/>
          </a:ln>
        </p:spPr>
      </p:pic>
      <p:pic>
        <p:nvPicPr>
          <p:cNvPr id="262" name="Google Shape;262;p15"/>
          <p:cNvPicPr preferRelativeResize="0"/>
          <p:nvPr/>
        </p:nvPicPr>
        <p:blipFill rotWithShape="1">
          <a:blip r:embed="rId6">
            <a:alphaModFix/>
          </a:blip>
          <a:srcRect b="0" l="0" r="0" t="0"/>
          <a:stretch/>
        </p:blipFill>
        <p:spPr>
          <a:xfrm>
            <a:off x="8672595" y="7503999"/>
            <a:ext cx="823225" cy="407122"/>
          </a:xfrm>
          <a:prstGeom prst="rect">
            <a:avLst/>
          </a:prstGeom>
          <a:noFill/>
          <a:ln>
            <a:noFill/>
          </a:ln>
        </p:spPr>
      </p:pic>
      <p:pic>
        <p:nvPicPr>
          <p:cNvPr id="263" name="Google Shape;263;p15"/>
          <p:cNvPicPr preferRelativeResize="0"/>
          <p:nvPr/>
        </p:nvPicPr>
        <p:blipFill rotWithShape="1">
          <a:blip r:embed="rId4">
            <a:alphaModFix/>
          </a:blip>
          <a:srcRect b="0" l="0" r="0" t="0"/>
          <a:stretch/>
        </p:blipFill>
        <p:spPr>
          <a:xfrm rot="10800000">
            <a:off x="1028700" y="-1375992"/>
            <a:ext cx="3639719" cy="3513983"/>
          </a:xfrm>
          <a:prstGeom prst="rect">
            <a:avLst/>
          </a:prstGeom>
          <a:noFill/>
          <a:ln>
            <a:noFill/>
          </a:ln>
        </p:spPr>
      </p:pic>
      <p:pic>
        <p:nvPicPr>
          <p:cNvPr id="264" name="Google Shape;264;p15"/>
          <p:cNvPicPr preferRelativeResize="0"/>
          <p:nvPr/>
        </p:nvPicPr>
        <p:blipFill rotWithShape="1">
          <a:blip r:embed="rId7">
            <a:alphaModFix/>
          </a:blip>
          <a:srcRect b="0" l="0" r="0" t="0"/>
          <a:stretch/>
        </p:blipFill>
        <p:spPr>
          <a:xfrm>
            <a:off x="-511602" y="322767"/>
            <a:ext cx="3017405" cy="1053349"/>
          </a:xfrm>
          <a:prstGeom prst="rect">
            <a:avLst/>
          </a:prstGeom>
          <a:noFill/>
          <a:ln>
            <a:noFill/>
          </a:ln>
        </p:spPr>
      </p:pic>
      <p:pic>
        <p:nvPicPr>
          <p:cNvPr id="265" name="Google Shape;265;p15"/>
          <p:cNvPicPr preferRelativeResize="0"/>
          <p:nvPr/>
        </p:nvPicPr>
        <p:blipFill rotWithShape="1">
          <a:blip r:embed="rId7">
            <a:alphaModFix/>
          </a:blip>
          <a:srcRect b="0" l="0" r="0" t="0"/>
          <a:stretch/>
        </p:blipFill>
        <p:spPr>
          <a:xfrm>
            <a:off x="14891609" y="3285829"/>
            <a:ext cx="3017405" cy="1053349"/>
          </a:xfrm>
          <a:prstGeom prst="rect">
            <a:avLst/>
          </a:prstGeom>
          <a:noFill/>
          <a:ln>
            <a:noFill/>
          </a:ln>
        </p:spPr>
      </p:pic>
      <p:pic>
        <p:nvPicPr>
          <p:cNvPr id="266" name="Google Shape;266;p15"/>
          <p:cNvPicPr preferRelativeResize="0"/>
          <p:nvPr/>
        </p:nvPicPr>
        <p:blipFill rotWithShape="1">
          <a:blip r:embed="rId5">
            <a:alphaModFix/>
          </a:blip>
          <a:srcRect b="0" l="0" r="0" t="0"/>
          <a:stretch/>
        </p:blipFill>
        <p:spPr>
          <a:xfrm>
            <a:off x="13890494" y="1015578"/>
            <a:ext cx="1171171" cy="1217664"/>
          </a:xfrm>
          <a:prstGeom prst="rect">
            <a:avLst/>
          </a:prstGeom>
          <a:noFill/>
          <a:ln>
            <a:noFill/>
          </a:ln>
        </p:spPr>
      </p:pic>
      <p:pic>
        <p:nvPicPr>
          <p:cNvPr id="267" name="Google Shape;267;p15"/>
          <p:cNvPicPr preferRelativeResize="0"/>
          <p:nvPr/>
        </p:nvPicPr>
        <p:blipFill rotWithShape="1">
          <a:blip r:embed="rId6">
            <a:alphaModFix/>
          </a:blip>
          <a:srcRect b="0" l="0" r="0" t="0"/>
          <a:stretch/>
        </p:blipFill>
        <p:spPr>
          <a:xfrm>
            <a:off x="13928354" y="1437199"/>
            <a:ext cx="823225" cy="407122"/>
          </a:xfrm>
          <a:prstGeom prst="rect">
            <a:avLst/>
          </a:prstGeom>
          <a:noFill/>
          <a:ln>
            <a:noFill/>
          </a:ln>
        </p:spPr>
      </p:pic>
      <p:pic>
        <p:nvPicPr>
          <p:cNvPr id="268" name="Google Shape;268;p15"/>
          <p:cNvPicPr preferRelativeResize="0"/>
          <p:nvPr/>
        </p:nvPicPr>
        <p:blipFill rotWithShape="1">
          <a:blip r:embed="rId5">
            <a:alphaModFix/>
          </a:blip>
          <a:srcRect b="0" l="0" r="0" t="0"/>
          <a:stretch/>
        </p:blipFill>
        <p:spPr>
          <a:xfrm>
            <a:off x="3306748" y="2950365"/>
            <a:ext cx="1171171" cy="1217664"/>
          </a:xfrm>
          <a:prstGeom prst="rect">
            <a:avLst/>
          </a:prstGeom>
          <a:noFill/>
          <a:ln>
            <a:noFill/>
          </a:ln>
        </p:spPr>
      </p:pic>
      <p:pic>
        <p:nvPicPr>
          <p:cNvPr id="269" name="Google Shape;269;p15"/>
          <p:cNvPicPr preferRelativeResize="0"/>
          <p:nvPr/>
        </p:nvPicPr>
        <p:blipFill rotWithShape="1">
          <a:blip r:embed="rId6">
            <a:alphaModFix/>
          </a:blip>
          <a:srcRect b="0" l="0" r="0" t="0"/>
          <a:stretch/>
        </p:blipFill>
        <p:spPr>
          <a:xfrm>
            <a:off x="3154109" y="3467236"/>
            <a:ext cx="823225" cy="407122"/>
          </a:xfrm>
          <a:prstGeom prst="rect">
            <a:avLst/>
          </a:prstGeom>
          <a:noFill/>
          <a:ln>
            <a:noFill/>
          </a:ln>
        </p:spPr>
      </p:pic>
      <p:pic>
        <p:nvPicPr>
          <p:cNvPr id="270" name="Google Shape;270;p15"/>
          <p:cNvPicPr preferRelativeResize="0"/>
          <p:nvPr/>
        </p:nvPicPr>
        <p:blipFill rotWithShape="1">
          <a:blip r:embed="rId8">
            <a:alphaModFix/>
          </a:blip>
          <a:srcRect b="0" l="0" r="0" t="0"/>
          <a:stretch/>
        </p:blipFill>
        <p:spPr>
          <a:xfrm>
            <a:off x="5826858" y="3280267"/>
            <a:ext cx="6634283" cy="572207"/>
          </a:xfrm>
          <a:prstGeom prst="rect">
            <a:avLst/>
          </a:prstGeom>
          <a:noFill/>
          <a:ln>
            <a:noFill/>
          </a:ln>
        </p:spPr>
      </p:pic>
      <p:sp>
        <p:nvSpPr>
          <p:cNvPr id="271" name="Google Shape;271;p15"/>
          <p:cNvSpPr txBox="1"/>
          <p:nvPr/>
        </p:nvSpPr>
        <p:spPr>
          <a:xfrm>
            <a:off x="5861100" y="3950075"/>
            <a:ext cx="9030508" cy="64674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200" u="none" cap="none" strike="noStrike">
                <a:solidFill>
                  <a:srgbClr val="3D5F7B"/>
                </a:solidFill>
                <a:latin typeface="Arial"/>
                <a:ea typeface="Arial"/>
                <a:cs typeface="Arial"/>
                <a:sym typeface="Arial"/>
              </a:rPr>
              <a:t>Conclusion for the paper 1 will probably be brief and formulaic. For example, you may simply restate your thesis and main body points in a different way, which is fine for the purposes of this assessment.</a:t>
            </a:r>
            <a:endParaRPr/>
          </a:p>
          <a:p>
            <a:pPr indent="0" lvl="0" marL="0" marR="0" rtl="0" algn="ctr">
              <a:lnSpc>
                <a:spcPct val="120000"/>
              </a:lnSpc>
              <a:spcBef>
                <a:spcPts val="0"/>
              </a:spcBef>
              <a:spcAft>
                <a:spcPts val="0"/>
              </a:spcAft>
              <a:buNone/>
            </a:pPr>
            <a:r>
              <a:t/>
            </a:r>
            <a:endParaRPr b="0" i="0" sz="4200" u="none" cap="none" strike="noStrike">
              <a:solidFill>
                <a:srgbClr val="3D5F7B"/>
              </a:solidFill>
              <a:latin typeface="Arial"/>
              <a:ea typeface="Arial"/>
              <a:cs typeface="Arial"/>
              <a:sym typeface="Arial"/>
            </a:endParaRPr>
          </a:p>
          <a:p>
            <a:pPr indent="0" lvl="0" marL="0" marR="0" rtl="0" algn="ctr">
              <a:lnSpc>
                <a:spcPct val="120000"/>
              </a:lnSpc>
              <a:spcBef>
                <a:spcPts val="0"/>
              </a:spcBef>
              <a:spcAft>
                <a:spcPts val="0"/>
              </a:spcAft>
              <a:buNone/>
            </a:pPr>
            <a:r>
              <a:rPr b="0" i="0" lang="en-US" sz="4200" u="none" cap="none" strike="noStrike">
                <a:solidFill>
                  <a:srgbClr val="3D5F7B"/>
                </a:solidFill>
                <a:latin typeface="Arial"/>
                <a:ea typeface="Arial"/>
                <a:cs typeface="Arial"/>
                <a:sym typeface="Arial"/>
              </a:rPr>
              <a:t>Watch: https://www.youtube.com/watch?v=4NaQf3P7pn8</a:t>
            </a:r>
            <a:endParaRPr/>
          </a:p>
          <a:p>
            <a:pPr indent="0" lvl="0" marL="0" marR="0" rtl="0" algn="ctr">
              <a:lnSpc>
                <a:spcPct val="120000"/>
              </a:lnSpc>
              <a:spcBef>
                <a:spcPts val="0"/>
              </a:spcBef>
              <a:spcAft>
                <a:spcPts val="0"/>
              </a:spcAft>
              <a:buNone/>
            </a:pPr>
            <a:r>
              <a:t/>
            </a:r>
            <a:endParaRPr b="0" i="0" sz="4200" u="none" cap="none" strike="noStrike">
              <a:solidFill>
                <a:srgbClr val="3D5F7B"/>
              </a:solidFill>
              <a:latin typeface="Arial"/>
              <a:ea typeface="Arial"/>
              <a:cs typeface="Arial"/>
              <a:sym typeface="Arial"/>
            </a:endParaRPr>
          </a:p>
        </p:txBody>
      </p:sp>
      <p:sp>
        <p:nvSpPr>
          <p:cNvPr id="272" name="Google Shape;272;p15"/>
          <p:cNvSpPr txBox="1"/>
          <p:nvPr/>
        </p:nvSpPr>
        <p:spPr>
          <a:xfrm>
            <a:off x="4628746" y="1600614"/>
            <a:ext cx="9030508" cy="12268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200" u="none" cap="none" strike="noStrike">
                <a:solidFill>
                  <a:srgbClr val="3D5F7B"/>
                </a:solidFill>
                <a:latin typeface="Sen"/>
                <a:ea typeface="Sen"/>
                <a:cs typeface="Sen"/>
                <a:sym typeface="Sen"/>
              </a:rPr>
              <a:t>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276" name="Shape 276"/>
        <p:cNvGrpSpPr/>
        <p:nvPr/>
      </p:nvGrpSpPr>
      <p:grpSpPr>
        <a:xfrm>
          <a:off x="0" y="0"/>
          <a:ext cx="0" cy="0"/>
          <a:chOff x="0" y="0"/>
          <a:chExt cx="0" cy="0"/>
        </a:xfrm>
      </p:grpSpPr>
      <p:pic>
        <p:nvPicPr>
          <p:cNvPr id="277" name="Google Shape;277;p16"/>
          <p:cNvPicPr preferRelativeResize="0"/>
          <p:nvPr/>
        </p:nvPicPr>
        <p:blipFill rotWithShape="1">
          <a:blip r:embed="rId3">
            <a:alphaModFix/>
          </a:blip>
          <a:srcRect b="0" l="0" r="0" t="0"/>
          <a:stretch/>
        </p:blipFill>
        <p:spPr>
          <a:xfrm>
            <a:off x="1533229" y="7750766"/>
            <a:ext cx="1171171" cy="1217664"/>
          </a:xfrm>
          <a:prstGeom prst="rect">
            <a:avLst/>
          </a:prstGeom>
          <a:noFill/>
          <a:ln>
            <a:noFill/>
          </a:ln>
        </p:spPr>
      </p:pic>
      <p:pic>
        <p:nvPicPr>
          <p:cNvPr id="278" name="Google Shape;278;p16"/>
          <p:cNvPicPr preferRelativeResize="0"/>
          <p:nvPr/>
        </p:nvPicPr>
        <p:blipFill rotWithShape="1">
          <a:blip r:embed="rId4">
            <a:alphaModFix/>
          </a:blip>
          <a:srcRect b="0" l="0" r="0" t="0"/>
          <a:stretch/>
        </p:blipFill>
        <p:spPr>
          <a:xfrm flipH="1">
            <a:off x="1171575" y="1028700"/>
            <a:ext cx="11156097" cy="6121908"/>
          </a:xfrm>
          <a:prstGeom prst="rect">
            <a:avLst/>
          </a:prstGeom>
          <a:noFill/>
          <a:ln>
            <a:noFill/>
          </a:ln>
        </p:spPr>
      </p:pic>
      <p:pic>
        <p:nvPicPr>
          <p:cNvPr id="279" name="Google Shape;279;p16"/>
          <p:cNvPicPr preferRelativeResize="0"/>
          <p:nvPr/>
        </p:nvPicPr>
        <p:blipFill rotWithShape="1">
          <a:blip r:embed="rId5">
            <a:alphaModFix/>
          </a:blip>
          <a:srcRect b="0" l="0" r="0" t="0"/>
          <a:stretch/>
        </p:blipFill>
        <p:spPr>
          <a:xfrm>
            <a:off x="10702861" y="3640325"/>
            <a:ext cx="6413564" cy="9091392"/>
          </a:xfrm>
          <a:prstGeom prst="rect">
            <a:avLst/>
          </a:prstGeom>
          <a:noFill/>
          <a:ln>
            <a:noFill/>
          </a:ln>
        </p:spPr>
      </p:pic>
      <p:sp>
        <p:nvSpPr>
          <p:cNvPr id="280" name="Google Shape;280;p16"/>
          <p:cNvSpPr txBox="1"/>
          <p:nvPr/>
        </p:nvSpPr>
        <p:spPr>
          <a:xfrm>
            <a:off x="2203815" y="3980150"/>
            <a:ext cx="8660366" cy="20002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200" u="none" cap="none" strike="noStrike">
                <a:solidFill>
                  <a:srgbClr val="FAF9F5"/>
                </a:solidFill>
                <a:latin typeface="Arial"/>
                <a:ea typeface="Arial"/>
                <a:cs typeface="Arial"/>
                <a:sym typeface="Arial"/>
              </a:rPr>
              <a:t> IBDP Language A: Language and Literature Guide for first teaching in 2019)</a:t>
            </a:r>
            <a:endParaRPr/>
          </a:p>
        </p:txBody>
      </p:sp>
      <p:pic>
        <p:nvPicPr>
          <p:cNvPr id="281" name="Google Shape;281;p16"/>
          <p:cNvPicPr preferRelativeResize="0"/>
          <p:nvPr/>
        </p:nvPicPr>
        <p:blipFill rotWithShape="1">
          <a:blip r:embed="rId6">
            <a:alphaModFix/>
          </a:blip>
          <a:srcRect b="0" l="0" r="0" t="0"/>
          <a:stretch/>
        </p:blipFill>
        <p:spPr>
          <a:xfrm>
            <a:off x="-454621" y="4065875"/>
            <a:ext cx="3347642" cy="887125"/>
          </a:xfrm>
          <a:prstGeom prst="rect">
            <a:avLst/>
          </a:prstGeom>
          <a:noFill/>
          <a:ln>
            <a:noFill/>
          </a:ln>
        </p:spPr>
      </p:pic>
      <p:pic>
        <p:nvPicPr>
          <p:cNvPr id="282" name="Google Shape;282;p16"/>
          <p:cNvPicPr preferRelativeResize="0"/>
          <p:nvPr/>
        </p:nvPicPr>
        <p:blipFill rotWithShape="1">
          <a:blip r:embed="rId7">
            <a:alphaModFix/>
          </a:blip>
          <a:srcRect b="0" l="0" r="0" t="0"/>
          <a:stretch/>
        </p:blipFill>
        <p:spPr>
          <a:xfrm>
            <a:off x="3635528" y="8564666"/>
            <a:ext cx="4262034" cy="4114800"/>
          </a:xfrm>
          <a:prstGeom prst="rect">
            <a:avLst/>
          </a:prstGeom>
          <a:noFill/>
          <a:ln>
            <a:noFill/>
          </a:ln>
        </p:spPr>
      </p:pic>
      <p:pic>
        <p:nvPicPr>
          <p:cNvPr id="283" name="Google Shape;283;p16"/>
          <p:cNvPicPr preferRelativeResize="0"/>
          <p:nvPr/>
        </p:nvPicPr>
        <p:blipFill rotWithShape="1">
          <a:blip r:embed="rId8">
            <a:alphaModFix/>
          </a:blip>
          <a:srcRect b="0" l="0" r="0" t="0"/>
          <a:stretch/>
        </p:blipFill>
        <p:spPr>
          <a:xfrm rot="10800000">
            <a:off x="5853262" y="8186021"/>
            <a:ext cx="2044300" cy="1564819"/>
          </a:xfrm>
          <a:prstGeom prst="rect">
            <a:avLst/>
          </a:prstGeom>
          <a:noFill/>
          <a:ln>
            <a:noFill/>
          </a:ln>
        </p:spPr>
      </p:pic>
      <p:pic>
        <p:nvPicPr>
          <p:cNvPr id="284" name="Google Shape;284;p16"/>
          <p:cNvPicPr preferRelativeResize="0"/>
          <p:nvPr/>
        </p:nvPicPr>
        <p:blipFill rotWithShape="1">
          <a:blip r:embed="rId7">
            <a:alphaModFix/>
          </a:blip>
          <a:srcRect b="0" l="0" r="0" t="0"/>
          <a:stretch/>
        </p:blipFill>
        <p:spPr>
          <a:xfrm flipH="1" rot="10800000">
            <a:off x="16445633" y="575671"/>
            <a:ext cx="3639719" cy="3513983"/>
          </a:xfrm>
          <a:prstGeom prst="rect">
            <a:avLst/>
          </a:prstGeom>
          <a:noFill/>
          <a:ln>
            <a:noFill/>
          </a:ln>
        </p:spPr>
      </p:pic>
      <p:pic>
        <p:nvPicPr>
          <p:cNvPr id="285" name="Google Shape;285;p16"/>
          <p:cNvPicPr preferRelativeResize="0"/>
          <p:nvPr/>
        </p:nvPicPr>
        <p:blipFill rotWithShape="1">
          <a:blip r:embed="rId9">
            <a:alphaModFix/>
          </a:blip>
          <a:srcRect b="0" l="0" r="0" t="0"/>
          <a:stretch/>
        </p:blipFill>
        <p:spPr>
          <a:xfrm>
            <a:off x="15845848" y="1028700"/>
            <a:ext cx="3017405" cy="1053349"/>
          </a:xfrm>
          <a:prstGeom prst="rect">
            <a:avLst/>
          </a:prstGeom>
          <a:noFill/>
          <a:ln>
            <a:noFill/>
          </a:ln>
        </p:spPr>
      </p:pic>
      <p:pic>
        <p:nvPicPr>
          <p:cNvPr id="286" name="Google Shape;286;p16"/>
          <p:cNvPicPr preferRelativeResize="0"/>
          <p:nvPr/>
        </p:nvPicPr>
        <p:blipFill rotWithShape="1">
          <a:blip r:embed="rId10">
            <a:alphaModFix/>
          </a:blip>
          <a:srcRect b="0" l="0" r="0" t="0"/>
          <a:stretch/>
        </p:blipFill>
        <p:spPr>
          <a:xfrm>
            <a:off x="1380590" y="8267638"/>
            <a:ext cx="823225" cy="407122"/>
          </a:xfrm>
          <a:prstGeom prst="rect">
            <a:avLst/>
          </a:prstGeom>
          <a:noFill/>
          <a:ln>
            <a:noFill/>
          </a:ln>
        </p:spPr>
      </p:pic>
      <p:sp>
        <p:nvSpPr>
          <p:cNvPr id="287" name="Google Shape;287;p16"/>
          <p:cNvSpPr txBox="1"/>
          <p:nvPr/>
        </p:nvSpPr>
        <p:spPr>
          <a:xfrm>
            <a:off x="2042495" y="2442169"/>
            <a:ext cx="8660366"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FAF9F5"/>
                </a:solidFill>
                <a:latin typeface="Sen"/>
                <a:ea typeface="Sen"/>
                <a:cs typeface="Sen"/>
                <a:sym typeface="Sen"/>
              </a:rPr>
              <a:t>SOURCES:</a:t>
            </a:r>
            <a:endParaRPr/>
          </a:p>
        </p:txBody>
      </p:sp>
      <p:pic>
        <p:nvPicPr>
          <p:cNvPr id="288" name="Google Shape;288;p16"/>
          <p:cNvPicPr preferRelativeResize="0"/>
          <p:nvPr/>
        </p:nvPicPr>
        <p:blipFill rotWithShape="1">
          <a:blip r:embed="rId3">
            <a:alphaModFix/>
          </a:blip>
          <a:srcRect b="0" l="0" r="0" t="0"/>
          <a:stretch/>
        </p:blipFill>
        <p:spPr>
          <a:xfrm>
            <a:off x="12738472" y="864385"/>
            <a:ext cx="1171171" cy="1217664"/>
          </a:xfrm>
          <a:prstGeom prst="rect">
            <a:avLst/>
          </a:prstGeom>
          <a:noFill/>
          <a:ln>
            <a:noFill/>
          </a:ln>
        </p:spPr>
      </p:pic>
      <p:pic>
        <p:nvPicPr>
          <p:cNvPr id="289" name="Google Shape;289;p16"/>
          <p:cNvPicPr preferRelativeResize="0"/>
          <p:nvPr/>
        </p:nvPicPr>
        <p:blipFill rotWithShape="1">
          <a:blip r:embed="rId10">
            <a:alphaModFix/>
          </a:blip>
          <a:srcRect b="0" l="0" r="0" t="0"/>
          <a:stretch/>
        </p:blipFill>
        <p:spPr>
          <a:xfrm>
            <a:off x="12585833" y="1381256"/>
            <a:ext cx="823225" cy="407122"/>
          </a:xfrm>
          <a:prstGeom prst="rect">
            <a:avLst/>
          </a:prstGeom>
          <a:noFill/>
          <a:ln>
            <a:noFill/>
          </a:ln>
        </p:spPr>
      </p:pic>
      <p:pic>
        <p:nvPicPr>
          <p:cNvPr id="290" name="Google Shape;290;p16"/>
          <p:cNvPicPr preferRelativeResize="0"/>
          <p:nvPr/>
        </p:nvPicPr>
        <p:blipFill rotWithShape="1">
          <a:blip r:embed="rId3">
            <a:alphaModFix/>
          </a:blip>
          <a:srcRect b="0" l="0" r="0" t="0"/>
          <a:stretch/>
        </p:blipFill>
        <p:spPr>
          <a:xfrm>
            <a:off x="16278629" y="5402554"/>
            <a:ext cx="1171171" cy="1217664"/>
          </a:xfrm>
          <a:prstGeom prst="rect">
            <a:avLst/>
          </a:prstGeom>
          <a:noFill/>
          <a:ln>
            <a:noFill/>
          </a:ln>
        </p:spPr>
      </p:pic>
      <p:pic>
        <p:nvPicPr>
          <p:cNvPr id="291" name="Google Shape;291;p16"/>
          <p:cNvPicPr preferRelativeResize="0"/>
          <p:nvPr/>
        </p:nvPicPr>
        <p:blipFill rotWithShape="1">
          <a:blip r:embed="rId10">
            <a:alphaModFix/>
          </a:blip>
          <a:srcRect b="0" l="0" r="0" t="0"/>
          <a:stretch/>
        </p:blipFill>
        <p:spPr>
          <a:xfrm>
            <a:off x="16125989" y="5919425"/>
            <a:ext cx="823225" cy="4071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b="0" l="0" r="0" t="0"/>
          <a:stretch/>
        </p:blipFill>
        <p:spPr>
          <a:xfrm flipH="1" rot="-5400000">
            <a:off x="5310777" y="2854654"/>
            <a:ext cx="8223373" cy="19246192"/>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flipH="1">
            <a:off x="2743200" y="7150608"/>
            <a:ext cx="12801600" cy="3136392"/>
          </a:xfrm>
          <a:prstGeom prst="rect">
            <a:avLst/>
          </a:prstGeom>
          <a:noFill/>
          <a:ln>
            <a:noFill/>
          </a:ln>
        </p:spPr>
      </p:pic>
      <p:pic>
        <p:nvPicPr>
          <p:cNvPr id="103" name="Google Shape;103;p2"/>
          <p:cNvPicPr preferRelativeResize="0"/>
          <p:nvPr/>
        </p:nvPicPr>
        <p:blipFill rotWithShape="1">
          <a:blip r:embed="rId5">
            <a:alphaModFix/>
          </a:blip>
          <a:srcRect b="0" l="0" r="0" t="0"/>
          <a:stretch/>
        </p:blipFill>
        <p:spPr>
          <a:xfrm>
            <a:off x="8229003" y="5878882"/>
            <a:ext cx="2884745" cy="4708040"/>
          </a:xfrm>
          <a:prstGeom prst="rect">
            <a:avLst/>
          </a:prstGeom>
          <a:noFill/>
          <a:ln>
            <a:noFill/>
          </a:ln>
        </p:spPr>
      </p:pic>
      <p:pic>
        <p:nvPicPr>
          <p:cNvPr id="104" name="Google Shape;104;p2"/>
          <p:cNvPicPr preferRelativeResize="0"/>
          <p:nvPr/>
        </p:nvPicPr>
        <p:blipFill rotWithShape="1">
          <a:blip r:embed="rId6">
            <a:alphaModFix/>
          </a:blip>
          <a:srcRect b="0" l="0" r="0" t="0"/>
          <a:stretch/>
        </p:blipFill>
        <p:spPr>
          <a:xfrm>
            <a:off x="1171550" y="301214"/>
            <a:ext cx="15944899" cy="1454972"/>
          </a:xfrm>
          <a:prstGeom prst="rect">
            <a:avLst/>
          </a:prstGeom>
          <a:noFill/>
          <a:ln>
            <a:noFill/>
          </a:ln>
        </p:spPr>
      </p:pic>
      <p:sp>
        <p:nvSpPr>
          <p:cNvPr id="105" name="Google Shape;105;p2"/>
          <p:cNvSpPr txBox="1"/>
          <p:nvPr/>
        </p:nvSpPr>
        <p:spPr>
          <a:xfrm>
            <a:off x="1999706" y="533400"/>
            <a:ext cx="14288587"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3D5F7B"/>
                </a:solidFill>
                <a:latin typeface="Sen"/>
                <a:ea typeface="Sen"/>
                <a:cs typeface="Sen"/>
                <a:sym typeface="Sen"/>
              </a:rPr>
              <a:t>INFORMATION</a:t>
            </a:r>
            <a:endParaRPr/>
          </a:p>
        </p:txBody>
      </p:sp>
      <p:sp>
        <p:nvSpPr>
          <p:cNvPr id="106" name="Google Shape;106;p2"/>
          <p:cNvSpPr txBox="1"/>
          <p:nvPr/>
        </p:nvSpPr>
        <p:spPr>
          <a:xfrm>
            <a:off x="1028700" y="1752600"/>
            <a:ext cx="7570978" cy="6629400"/>
          </a:xfrm>
          <a:prstGeom prst="rect">
            <a:avLst/>
          </a:prstGeom>
          <a:noFill/>
          <a:ln>
            <a:noFill/>
          </a:ln>
        </p:spPr>
        <p:txBody>
          <a:bodyPr anchorCtr="0" anchor="t" bIns="0" lIns="0" spcFirstLastPara="1" rIns="0" wrap="square" tIns="0">
            <a:spAutoFit/>
          </a:bodyPr>
          <a:lstStyle/>
          <a:p>
            <a:pPr indent="-313057" lvl="1" marL="626114" marR="0" rtl="0" algn="ctr">
              <a:lnSpc>
                <a:spcPct val="120000"/>
              </a:lnSpc>
              <a:spcBef>
                <a:spcPts val="0"/>
              </a:spcBef>
              <a:spcAft>
                <a:spcPts val="0"/>
              </a:spcAft>
              <a:buClr>
                <a:srgbClr val="3D5F7B"/>
              </a:buClr>
              <a:buSzPts val="2900"/>
              <a:buFont typeface="Arial"/>
              <a:buChar char="•"/>
            </a:pPr>
            <a:r>
              <a:rPr b="0" i="0" lang="en-US" sz="2900" u="none" cap="none" strike="noStrike">
                <a:solidFill>
                  <a:srgbClr val="3D5F7B"/>
                </a:solidFill>
                <a:latin typeface="Arial"/>
                <a:ea typeface="Arial"/>
                <a:cs typeface="Arial"/>
                <a:sym typeface="Arial"/>
              </a:rPr>
              <a:t>Paper 1 is an unseen, externally assessed exam that is worth 35% of your final grade.</a:t>
            </a:r>
            <a:endParaRPr/>
          </a:p>
          <a:p>
            <a:pPr indent="-313057" lvl="1" marL="626114" marR="0" rtl="0" algn="ctr">
              <a:lnSpc>
                <a:spcPct val="120000"/>
              </a:lnSpc>
              <a:spcBef>
                <a:spcPts val="0"/>
              </a:spcBef>
              <a:spcAft>
                <a:spcPts val="0"/>
              </a:spcAft>
              <a:buClr>
                <a:srgbClr val="3D5F7B"/>
              </a:buClr>
              <a:buSzPts val="2900"/>
              <a:buFont typeface="Arial"/>
              <a:buChar char="•"/>
            </a:pPr>
            <a:r>
              <a:rPr b="0" i="0" lang="en-US" sz="2900" u="none" cap="none" strike="noStrike">
                <a:solidFill>
                  <a:srgbClr val="3D5F7B"/>
                </a:solidFill>
                <a:latin typeface="Arial"/>
                <a:ea typeface="Arial"/>
                <a:cs typeface="Arial"/>
                <a:sym typeface="Arial"/>
              </a:rPr>
              <a:t>At SL, you will have 75 minutes to write an analysis essay on one of the unseen language texts provided to you.</a:t>
            </a:r>
            <a:endParaRPr/>
          </a:p>
          <a:p>
            <a:pPr indent="-313057" lvl="1" marL="626114" marR="0" rtl="0" algn="ctr">
              <a:lnSpc>
                <a:spcPct val="120000"/>
              </a:lnSpc>
              <a:spcBef>
                <a:spcPts val="0"/>
              </a:spcBef>
              <a:spcAft>
                <a:spcPts val="0"/>
              </a:spcAft>
              <a:buClr>
                <a:srgbClr val="3D5F7B"/>
              </a:buClr>
              <a:buSzPts val="2900"/>
              <a:buFont typeface="Arial"/>
              <a:buChar char="•"/>
            </a:pPr>
            <a:r>
              <a:rPr b="0" i="0" lang="en-US" sz="2900" u="none" cap="none" strike="noStrike">
                <a:solidFill>
                  <a:srgbClr val="3D5F7B"/>
                </a:solidFill>
                <a:latin typeface="Arial"/>
                <a:ea typeface="Arial"/>
                <a:cs typeface="Arial"/>
                <a:sym typeface="Arial"/>
              </a:rPr>
              <a:t>At HL, you will have 135 minutes to write analysis essays on both of the unseen language text provided to you. </a:t>
            </a:r>
            <a:endParaRPr/>
          </a:p>
          <a:p>
            <a:pPr indent="-313057" lvl="1" marL="626114" marR="0" rtl="0" algn="ctr">
              <a:lnSpc>
                <a:spcPct val="120000"/>
              </a:lnSpc>
              <a:spcBef>
                <a:spcPts val="0"/>
              </a:spcBef>
              <a:spcAft>
                <a:spcPts val="0"/>
              </a:spcAft>
              <a:buClr>
                <a:srgbClr val="3D5F7B"/>
              </a:buClr>
              <a:buSzPts val="2900"/>
              <a:buFont typeface="Arial"/>
              <a:buChar char="•"/>
            </a:pPr>
            <a:r>
              <a:rPr b="0" i="0" lang="en-US" sz="2900" u="none" cap="none" strike="noStrike">
                <a:solidFill>
                  <a:srgbClr val="3D5F7B"/>
                </a:solidFill>
                <a:latin typeface="Arial"/>
                <a:ea typeface="Arial"/>
                <a:cs typeface="Arial"/>
                <a:sym typeface="Arial"/>
              </a:rPr>
              <a:t>The unseen texts are identical for both SL and HL. </a:t>
            </a:r>
            <a:endParaRPr/>
          </a:p>
          <a:p>
            <a:pPr indent="-313057" lvl="1" marL="626114" marR="0" rtl="0" algn="ctr">
              <a:lnSpc>
                <a:spcPct val="120000"/>
              </a:lnSpc>
              <a:spcBef>
                <a:spcPts val="0"/>
              </a:spcBef>
              <a:spcAft>
                <a:spcPts val="0"/>
              </a:spcAft>
              <a:buClr>
                <a:srgbClr val="3D5F7B"/>
              </a:buClr>
              <a:buSzPts val="2900"/>
              <a:buFont typeface="Arial"/>
              <a:buChar char="•"/>
            </a:pPr>
            <a:r>
              <a:rPr b="0" i="0" lang="en-US" sz="2900" u="none" cap="none" strike="noStrike">
                <a:solidFill>
                  <a:srgbClr val="3D5F7B"/>
                </a:solidFill>
                <a:latin typeface="Arial"/>
                <a:ea typeface="Arial"/>
                <a:cs typeface="Arial"/>
                <a:sym typeface="Arial"/>
              </a:rPr>
              <a:t>The texts may be complete texts or extracts from larger works. </a:t>
            </a:r>
            <a:endParaRPr/>
          </a:p>
          <a:p>
            <a:pPr indent="0" lvl="0" marL="0" marR="0" rtl="0" algn="ctr">
              <a:lnSpc>
                <a:spcPct val="120000"/>
              </a:lnSpc>
              <a:spcBef>
                <a:spcPts val="0"/>
              </a:spcBef>
              <a:spcAft>
                <a:spcPts val="0"/>
              </a:spcAft>
              <a:buNone/>
            </a:pPr>
            <a:r>
              <a:t/>
            </a:r>
            <a:endParaRPr b="0" i="0" sz="2900" u="none" cap="none" strike="noStrike">
              <a:solidFill>
                <a:srgbClr val="3D5F7B"/>
              </a:solidFill>
              <a:latin typeface="Arial"/>
              <a:ea typeface="Arial"/>
              <a:cs typeface="Arial"/>
              <a:sym typeface="Arial"/>
            </a:endParaRPr>
          </a:p>
          <a:p>
            <a:pPr indent="0" lvl="0" marL="0" marR="0" rtl="0" algn="ctr">
              <a:lnSpc>
                <a:spcPct val="120000"/>
              </a:lnSpc>
              <a:spcBef>
                <a:spcPts val="0"/>
              </a:spcBef>
              <a:spcAft>
                <a:spcPts val="0"/>
              </a:spcAft>
              <a:buNone/>
            </a:pPr>
            <a:r>
              <a:t/>
            </a:r>
            <a:endParaRPr b="0" i="0" sz="2900" u="none" cap="none" strike="noStrike">
              <a:solidFill>
                <a:srgbClr val="3D5F7B"/>
              </a:solidFill>
              <a:latin typeface="Arial"/>
              <a:ea typeface="Arial"/>
              <a:cs typeface="Arial"/>
              <a:sym typeface="Arial"/>
            </a:endParaRPr>
          </a:p>
        </p:txBody>
      </p:sp>
      <p:sp>
        <p:nvSpPr>
          <p:cNvPr id="107" name="Google Shape;107;p2"/>
          <p:cNvSpPr txBox="1"/>
          <p:nvPr/>
        </p:nvSpPr>
        <p:spPr>
          <a:xfrm>
            <a:off x="10725861" y="1689511"/>
            <a:ext cx="6974945" cy="6134100"/>
          </a:xfrm>
          <a:prstGeom prst="rect">
            <a:avLst/>
          </a:prstGeom>
          <a:noFill/>
          <a:ln>
            <a:noFill/>
          </a:ln>
        </p:spPr>
        <p:txBody>
          <a:bodyPr anchorCtr="0" anchor="t" bIns="0" lIns="0" spcFirstLastPara="1" rIns="0" wrap="square" tIns="0">
            <a:spAutoFit/>
          </a:bodyPr>
          <a:lstStyle/>
          <a:p>
            <a:pPr indent="-334646" lvl="1" marL="669293" marR="0" rtl="0" algn="ctr">
              <a:lnSpc>
                <a:spcPct val="120000"/>
              </a:lnSpc>
              <a:spcBef>
                <a:spcPts val="0"/>
              </a:spcBef>
              <a:spcAft>
                <a:spcPts val="0"/>
              </a:spcAft>
              <a:buClr>
                <a:srgbClr val="3D5F7B"/>
              </a:buClr>
              <a:buSzPts val="3100"/>
              <a:buFont typeface="Arial"/>
              <a:buChar char="•"/>
            </a:pPr>
            <a:r>
              <a:rPr b="0" i="0" lang="en-US" sz="3100" u="none" cap="none" strike="noStrike">
                <a:solidFill>
                  <a:srgbClr val="3D5F7B"/>
                </a:solidFill>
                <a:latin typeface="Arial"/>
                <a:ea typeface="Arial"/>
                <a:cs typeface="Arial"/>
                <a:sym typeface="Arial"/>
              </a:rPr>
              <a:t>Each of the texts are accompanied by a guiding question which encourages, but does not limit, your inquiry. It is very helpful in focusing your analysis but it is optional. If you choose not to use it, you should provide your own line of argument that provides focus to your response. ?</a:t>
            </a:r>
            <a:endParaRPr/>
          </a:p>
          <a:p>
            <a:pPr indent="0" lvl="0" marL="0" marR="0" rtl="0" algn="ctr">
              <a:lnSpc>
                <a:spcPct val="120000"/>
              </a:lnSpc>
              <a:spcBef>
                <a:spcPts val="0"/>
              </a:spcBef>
              <a:spcAft>
                <a:spcPts val="0"/>
              </a:spcAft>
              <a:buNone/>
            </a:pPr>
            <a:r>
              <a:t/>
            </a:r>
            <a:endParaRPr b="0" i="0" sz="3100" u="none" cap="none" strike="noStrike">
              <a:solidFill>
                <a:srgbClr val="3D5F7B"/>
              </a:solidFill>
              <a:latin typeface="Arial"/>
              <a:ea typeface="Arial"/>
              <a:cs typeface="Arial"/>
              <a:sym typeface="Arial"/>
            </a:endParaRPr>
          </a:p>
          <a:p>
            <a:pPr indent="0" lvl="0" marL="0" marR="0" rtl="0" algn="ctr">
              <a:lnSpc>
                <a:spcPct val="120000"/>
              </a:lnSpc>
              <a:spcBef>
                <a:spcPts val="0"/>
              </a:spcBef>
              <a:spcAft>
                <a:spcPts val="0"/>
              </a:spcAft>
              <a:buNone/>
            </a:pPr>
            <a:r>
              <a:rPr b="0" i="0" lang="en-US" sz="3100" u="none" cap="none" strike="noStrike">
                <a:solidFill>
                  <a:srgbClr val="3D5F7B"/>
                </a:solidFill>
                <a:latin typeface="Arial"/>
                <a:ea typeface="Arial"/>
                <a:cs typeface="Arial"/>
                <a:sym typeface="Arial"/>
              </a:rPr>
              <a:t>(Source: IBDP Language A:  Language and Literature Guide for first teaching in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0" l="0" r="0" t="0"/>
          <a:stretch/>
        </p:blipFill>
        <p:spPr>
          <a:xfrm>
            <a:off x="863020" y="656715"/>
            <a:ext cx="16561959" cy="8973571"/>
          </a:xfrm>
          <a:prstGeom prst="rect">
            <a:avLst/>
          </a:prstGeom>
          <a:noFill/>
          <a:ln>
            <a:noFill/>
          </a:ln>
        </p:spPr>
      </p:pic>
      <p:pic>
        <p:nvPicPr>
          <p:cNvPr id="113" name="Google Shape;113;p3"/>
          <p:cNvPicPr preferRelativeResize="0"/>
          <p:nvPr/>
        </p:nvPicPr>
        <p:blipFill rotWithShape="1">
          <a:blip r:embed="rId4">
            <a:alphaModFix/>
          </a:blip>
          <a:srcRect b="0" l="0" r="0" t="0"/>
          <a:stretch/>
        </p:blipFill>
        <p:spPr>
          <a:xfrm>
            <a:off x="85725" y="5748831"/>
            <a:ext cx="3343054" cy="9677262"/>
          </a:xfrm>
          <a:prstGeom prst="rect">
            <a:avLst/>
          </a:prstGeom>
          <a:noFill/>
          <a:ln>
            <a:noFill/>
          </a:ln>
        </p:spPr>
      </p:pic>
      <p:sp>
        <p:nvSpPr>
          <p:cNvPr id="114" name="Google Shape;114;p3"/>
          <p:cNvSpPr txBox="1"/>
          <p:nvPr/>
        </p:nvSpPr>
        <p:spPr>
          <a:xfrm>
            <a:off x="1999706" y="1657445"/>
            <a:ext cx="14288587"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FAF9F5"/>
                </a:solidFill>
                <a:latin typeface="Sen"/>
                <a:ea typeface="Sen"/>
                <a:cs typeface="Sen"/>
                <a:sym typeface="Sen"/>
              </a:rPr>
              <a:t>ASSESSMENT CRITERIA</a:t>
            </a:r>
            <a:endParaRPr/>
          </a:p>
        </p:txBody>
      </p:sp>
      <p:sp>
        <p:nvSpPr>
          <p:cNvPr id="115" name="Google Shape;115;p3"/>
          <p:cNvSpPr txBox="1"/>
          <p:nvPr/>
        </p:nvSpPr>
        <p:spPr>
          <a:xfrm>
            <a:off x="2704747" y="3335738"/>
            <a:ext cx="13583547" cy="278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FAF9F5"/>
                </a:solidFill>
                <a:latin typeface="Arial"/>
                <a:ea typeface="Arial"/>
                <a:cs typeface="Arial"/>
                <a:sym typeface="Arial"/>
              </a:rPr>
              <a:t>The assessment criteria are essentially the same for both SL and HL. For HL, you will be assessed separately for each essay that you write.</a:t>
            </a:r>
            <a:endParaRPr/>
          </a:p>
          <a:p>
            <a:pPr indent="0" lvl="0" marL="0" marR="0" rtl="0" algn="l">
              <a:lnSpc>
                <a:spcPct val="120000"/>
              </a:lnSpc>
              <a:spcBef>
                <a:spcPts val="0"/>
              </a:spcBef>
              <a:spcAft>
                <a:spcPts val="0"/>
              </a:spcAft>
              <a:buNone/>
            </a:pPr>
            <a:r>
              <a:t/>
            </a:r>
            <a:endParaRPr b="0" i="0" sz="3600" u="none" cap="none" strike="noStrike">
              <a:solidFill>
                <a:srgbClr val="FAF9F5"/>
              </a:solidFill>
              <a:latin typeface="Arial"/>
              <a:ea typeface="Arial"/>
              <a:cs typeface="Arial"/>
              <a:sym typeface="Arial"/>
            </a:endParaRPr>
          </a:p>
          <a:p>
            <a:pPr indent="0" lvl="0" marL="0" marR="0" rtl="0" algn="l">
              <a:lnSpc>
                <a:spcPct val="120000"/>
              </a:lnSpc>
              <a:spcBef>
                <a:spcPts val="0"/>
              </a:spcBef>
              <a:spcAft>
                <a:spcPts val="0"/>
              </a:spcAft>
              <a:buNone/>
            </a:pPr>
            <a:r>
              <a:t/>
            </a:r>
            <a:endParaRPr b="0" i="0" sz="3600" u="none" cap="none" strike="noStrike">
              <a:solidFill>
                <a:srgbClr val="FAF9F5"/>
              </a:solidFill>
              <a:latin typeface="Arial"/>
              <a:ea typeface="Arial"/>
              <a:cs typeface="Arial"/>
              <a:sym typeface="Arial"/>
            </a:endParaRPr>
          </a:p>
        </p:txBody>
      </p:sp>
      <p:pic>
        <p:nvPicPr>
          <p:cNvPr id="116" name="Google Shape;116;p3"/>
          <p:cNvPicPr preferRelativeResize="0"/>
          <p:nvPr/>
        </p:nvPicPr>
        <p:blipFill rotWithShape="1">
          <a:blip r:embed="rId5">
            <a:alphaModFix/>
          </a:blip>
          <a:srcRect b="0" l="0" r="0" t="0"/>
          <a:stretch/>
        </p:blipFill>
        <p:spPr>
          <a:xfrm>
            <a:off x="15655908" y="2515288"/>
            <a:ext cx="3347642" cy="887125"/>
          </a:xfrm>
          <a:prstGeom prst="rect">
            <a:avLst/>
          </a:prstGeom>
          <a:noFill/>
          <a:ln>
            <a:noFill/>
          </a:ln>
        </p:spPr>
      </p:pic>
      <p:pic>
        <p:nvPicPr>
          <p:cNvPr id="117" name="Google Shape;117;p3"/>
          <p:cNvPicPr preferRelativeResize="0"/>
          <p:nvPr/>
        </p:nvPicPr>
        <p:blipFill rotWithShape="1">
          <a:blip r:embed="rId6">
            <a:alphaModFix/>
          </a:blip>
          <a:srcRect b="0" l="0" r="0" t="0"/>
          <a:stretch/>
        </p:blipFill>
        <p:spPr>
          <a:xfrm>
            <a:off x="489290" y="1366548"/>
            <a:ext cx="1415167" cy="13709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863020" y="656715"/>
            <a:ext cx="16561959" cy="8973571"/>
          </a:xfrm>
          <a:prstGeom prst="rect">
            <a:avLst/>
          </a:prstGeom>
          <a:noFill/>
          <a:ln>
            <a:noFill/>
          </a:ln>
        </p:spPr>
      </p:pic>
      <p:pic>
        <p:nvPicPr>
          <p:cNvPr id="123" name="Google Shape;123;p4"/>
          <p:cNvPicPr preferRelativeResize="0"/>
          <p:nvPr/>
        </p:nvPicPr>
        <p:blipFill rotWithShape="1">
          <a:blip r:embed="rId4">
            <a:alphaModFix/>
          </a:blip>
          <a:srcRect b="0" l="0" r="0" t="0"/>
          <a:stretch/>
        </p:blipFill>
        <p:spPr>
          <a:xfrm>
            <a:off x="85725" y="5748831"/>
            <a:ext cx="3343054" cy="9677262"/>
          </a:xfrm>
          <a:prstGeom prst="rect">
            <a:avLst/>
          </a:prstGeom>
          <a:noFill/>
          <a:ln>
            <a:noFill/>
          </a:ln>
        </p:spPr>
      </p:pic>
      <p:sp>
        <p:nvSpPr>
          <p:cNvPr id="124" name="Google Shape;124;p4"/>
          <p:cNvSpPr txBox="1"/>
          <p:nvPr/>
        </p:nvSpPr>
        <p:spPr>
          <a:xfrm>
            <a:off x="1904456" y="1019175"/>
            <a:ext cx="14288587"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FAF9F5"/>
                </a:solidFill>
                <a:latin typeface="Sen"/>
                <a:ea typeface="Sen"/>
                <a:cs typeface="Sen"/>
                <a:sym typeface="Sen"/>
              </a:rPr>
              <a:t>ASSESSMENT CRITERIA</a:t>
            </a:r>
            <a:endParaRPr/>
          </a:p>
        </p:txBody>
      </p:sp>
      <p:pic>
        <p:nvPicPr>
          <p:cNvPr id="125" name="Google Shape;125;p4"/>
          <p:cNvPicPr preferRelativeResize="0"/>
          <p:nvPr/>
        </p:nvPicPr>
        <p:blipFill rotWithShape="1">
          <a:blip r:embed="rId5">
            <a:alphaModFix/>
          </a:blip>
          <a:srcRect b="0" l="0" r="0" t="0"/>
          <a:stretch/>
        </p:blipFill>
        <p:spPr>
          <a:xfrm>
            <a:off x="15655908" y="2515288"/>
            <a:ext cx="3347642" cy="887125"/>
          </a:xfrm>
          <a:prstGeom prst="rect">
            <a:avLst/>
          </a:prstGeom>
          <a:noFill/>
          <a:ln>
            <a:noFill/>
          </a:ln>
        </p:spPr>
      </p:pic>
      <p:pic>
        <p:nvPicPr>
          <p:cNvPr id="126" name="Google Shape;126;p4"/>
          <p:cNvPicPr preferRelativeResize="0"/>
          <p:nvPr/>
        </p:nvPicPr>
        <p:blipFill rotWithShape="1">
          <a:blip r:embed="rId6">
            <a:alphaModFix/>
          </a:blip>
          <a:srcRect b="0" l="0" r="0" t="0"/>
          <a:stretch/>
        </p:blipFill>
        <p:spPr>
          <a:xfrm>
            <a:off x="489290" y="1366548"/>
            <a:ext cx="1415167" cy="1370943"/>
          </a:xfrm>
          <a:prstGeom prst="rect">
            <a:avLst/>
          </a:prstGeom>
          <a:noFill/>
          <a:ln>
            <a:noFill/>
          </a:ln>
        </p:spPr>
      </p:pic>
      <p:pic>
        <p:nvPicPr>
          <p:cNvPr id="127" name="Google Shape;127;p4"/>
          <p:cNvPicPr preferRelativeResize="0"/>
          <p:nvPr/>
        </p:nvPicPr>
        <p:blipFill rotWithShape="1">
          <a:blip r:embed="rId7">
            <a:alphaModFix/>
          </a:blip>
          <a:srcRect b="2628" l="0" r="0" t="2627"/>
          <a:stretch/>
        </p:blipFill>
        <p:spPr>
          <a:xfrm>
            <a:off x="3428779" y="2052020"/>
            <a:ext cx="12764265" cy="70365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31" name="Shape 131"/>
        <p:cNvGrpSpPr/>
        <p:nvPr/>
      </p:nvGrpSpPr>
      <p:grpSpPr>
        <a:xfrm>
          <a:off x="0" y="0"/>
          <a:ext cx="0" cy="0"/>
          <a:chOff x="0" y="0"/>
          <a:chExt cx="0" cy="0"/>
        </a:xfrm>
      </p:grpSpPr>
      <p:pic>
        <p:nvPicPr>
          <p:cNvPr id="132" name="Google Shape;132;p5"/>
          <p:cNvPicPr preferRelativeResize="0"/>
          <p:nvPr/>
        </p:nvPicPr>
        <p:blipFill rotWithShape="1">
          <a:blip r:embed="rId3">
            <a:alphaModFix/>
          </a:blip>
          <a:srcRect b="0" l="0" r="0" t="0"/>
          <a:stretch/>
        </p:blipFill>
        <p:spPr>
          <a:xfrm>
            <a:off x="-1318118" y="5015457"/>
            <a:ext cx="20924237" cy="5832631"/>
          </a:xfrm>
          <a:prstGeom prst="rect">
            <a:avLst/>
          </a:prstGeom>
          <a:noFill/>
          <a:ln>
            <a:noFill/>
          </a:ln>
        </p:spPr>
      </p:pic>
      <p:pic>
        <p:nvPicPr>
          <p:cNvPr id="133" name="Google Shape;133;p5"/>
          <p:cNvPicPr preferRelativeResize="0"/>
          <p:nvPr/>
        </p:nvPicPr>
        <p:blipFill rotWithShape="1">
          <a:blip r:embed="rId4">
            <a:alphaModFix/>
          </a:blip>
          <a:srcRect b="0" l="0" r="0" t="0"/>
          <a:stretch/>
        </p:blipFill>
        <p:spPr>
          <a:xfrm rot="10800000">
            <a:off x="-1318118" y="-1007674"/>
            <a:ext cx="20924237" cy="5832631"/>
          </a:xfrm>
          <a:prstGeom prst="rect">
            <a:avLst/>
          </a:prstGeom>
          <a:noFill/>
          <a:ln>
            <a:noFill/>
          </a:ln>
        </p:spPr>
      </p:pic>
      <p:pic>
        <p:nvPicPr>
          <p:cNvPr id="134" name="Google Shape;134;p5"/>
          <p:cNvPicPr preferRelativeResize="0"/>
          <p:nvPr/>
        </p:nvPicPr>
        <p:blipFill rotWithShape="1">
          <a:blip r:embed="rId5">
            <a:alphaModFix/>
          </a:blip>
          <a:srcRect b="0" l="0" r="0" t="0"/>
          <a:stretch/>
        </p:blipFill>
        <p:spPr>
          <a:xfrm flipH="1">
            <a:off x="632984" y="5682979"/>
            <a:ext cx="5463316" cy="9449131"/>
          </a:xfrm>
          <a:prstGeom prst="rect">
            <a:avLst/>
          </a:prstGeom>
          <a:noFill/>
          <a:ln>
            <a:noFill/>
          </a:ln>
        </p:spPr>
      </p:pic>
      <p:pic>
        <p:nvPicPr>
          <p:cNvPr id="135" name="Google Shape;135;p5"/>
          <p:cNvPicPr preferRelativeResize="0"/>
          <p:nvPr/>
        </p:nvPicPr>
        <p:blipFill rotWithShape="1">
          <a:blip r:embed="rId6">
            <a:alphaModFix/>
          </a:blip>
          <a:srcRect b="0" l="0" r="0" t="0"/>
          <a:stretch/>
        </p:blipFill>
        <p:spPr>
          <a:xfrm>
            <a:off x="16542171" y="3257388"/>
            <a:ext cx="3347642" cy="887125"/>
          </a:xfrm>
          <a:prstGeom prst="rect">
            <a:avLst/>
          </a:prstGeom>
          <a:noFill/>
          <a:ln>
            <a:noFill/>
          </a:ln>
        </p:spPr>
      </p:pic>
      <p:pic>
        <p:nvPicPr>
          <p:cNvPr id="136" name="Google Shape;136;p5"/>
          <p:cNvPicPr preferRelativeResize="0"/>
          <p:nvPr/>
        </p:nvPicPr>
        <p:blipFill rotWithShape="1">
          <a:blip r:embed="rId7">
            <a:alphaModFix/>
          </a:blip>
          <a:srcRect b="0" l="0" r="0" t="0"/>
          <a:stretch/>
        </p:blipFill>
        <p:spPr>
          <a:xfrm>
            <a:off x="16532451" y="8992831"/>
            <a:ext cx="1509715" cy="1855257"/>
          </a:xfrm>
          <a:prstGeom prst="rect">
            <a:avLst/>
          </a:prstGeom>
          <a:noFill/>
          <a:ln>
            <a:noFill/>
          </a:ln>
        </p:spPr>
      </p:pic>
      <p:pic>
        <p:nvPicPr>
          <p:cNvPr id="137" name="Google Shape;137;p5"/>
          <p:cNvPicPr preferRelativeResize="0"/>
          <p:nvPr/>
        </p:nvPicPr>
        <p:blipFill rotWithShape="1">
          <a:blip r:embed="rId8">
            <a:alphaModFix/>
          </a:blip>
          <a:srcRect b="0" l="0" r="0" t="0"/>
          <a:stretch/>
        </p:blipFill>
        <p:spPr>
          <a:xfrm>
            <a:off x="-633609" y="1104738"/>
            <a:ext cx="2118301" cy="2057400"/>
          </a:xfrm>
          <a:prstGeom prst="rect">
            <a:avLst/>
          </a:prstGeom>
          <a:noFill/>
          <a:ln>
            <a:noFill/>
          </a:ln>
        </p:spPr>
      </p:pic>
      <p:pic>
        <p:nvPicPr>
          <p:cNvPr id="138" name="Google Shape;138;p5"/>
          <p:cNvPicPr preferRelativeResize="0"/>
          <p:nvPr/>
        </p:nvPicPr>
        <p:blipFill rotWithShape="1">
          <a:blip r:embed="rId9">
            <a:alphaModFix/>
          </a:blip>
          <a:srcRect b="0" l="0" r="0" t="0"/>
          <a:stretch/>
        </p:blipFill>
        <p:spPr>
          <a:xfrm>
            <a:off x="173019" y="-271357"/>
            <a:ext cx="1711362" cy="2752190"/>
          </a:xfrm>
          <a:prstGeom prst="rect">
            <a:avLst/>
          </a:prstGeom>
          <a:noFill/>
          <a:ln>
            <a:noFill/>
          </a:ln>
        </p:spPr>
      </p:pic>
      <p:sp>
        <p:nvSpPr>
          <p:cNvPr id="139" name="Google Shape;139;p5"/>
          <p:cNvSpPr txBox="1"/>
          <p:nvPr/>
        </p:nvSpPr>
        <p:spPr>
          <a:xfrm>
            <a:off x="1841079" y="613324"/>
            <a:ext cx="14605842"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3D5F7B"/>
                </a:solidFill>
                <a:latin typeface="Sen"/>
                <a:ea typeface="Sen"/>
                <a:cs typeface="Sen"/>
                <a:sym typeface="Sen"/>
              </a:rPr>
              <a:t>TIPS AND TRICKS</a:t>
            </a:r>
            <a:endParaRPr/>
          </a:p>
        </p:txBody>
      </p:sp>
      <p:sp>
        <p:nvSpPr>
          <p:cNvPr id="140" name="Google Shape;140;p5"/>
          <p:cNvSpPr txBox="1"/>
          <p:nvPr/>
        </p:nvSpPr>
        <p:spPr>
          <a:xfrm>
            <a:off x="1884381" y="1880149"/>
            <a:ext cx="14605842" cy="2781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600" u="none" cap="none" strike="noStrike">
                <a:solidFill>
                  <a:srgbClr val="3D5F7B"/>
                </a:solidFill>
                <a:latin typeface="Arial"/>
                <a:ea typeface="Arial"/>
                <a:cs typeface="Arial"/>
                <a:sym typeface="Arial"/>
              </a:rPr>
              <a:t>This is a skills-based exam, so remember to practice analysing a range of texts often. Annotate sample language texts, then write an essay plan (thesis + outline).</a:t>
            </a:r>
            <a:endParaRPr/>
          </a:p>
          <a:p>
            <a:pPr indent="0" lvl="0" marL="0" marR="0" rtl="0" algn="ctr">
              <a:lnSpc>
                <a:spcPct val="120000"/>
              </a:lnSpc>
              <a:spcBef>
                <a:spcPts val="0"/>
              </a:spcBef>
              <a:spcAft>
                <a:spcPts val="0"/>
              </a:spcAft>
              <a:buNone/>
            </a:pPr>
            <a:r>
              <a:rPr b="0" i="0" lang="en-US" sz="3600" u="none" cap="none" strike="noStrike">
                <a:solidFill>
                  <a:srgbClr val="3D5F7B"/>
                </a:solidFill>
                <a:latin typeface="Arial"/>
                <a:ea typeface="Arial"/>
                <a:cs typeface="Arial"/>
                <a:sym typeface="Arial"/>
              </a:rPr>
              <a:t>Time management is tricky, especially at HL. Work up to the point where you can comfortably complete an analytical essay in the time provided.</a:t>
            </a:r>
            <a:endParaRPr/>
          </a:p>
        </p:txBody>
      </p:sp>
      <p:sp>
        <p:nvSpPr>
          <p:cNvPr id="141" name="Google Shape;141;p5"/>
          <p:cNvSpPr txBox="1"/>
          <p:nvPr/>
        </p:nvSpPr>
        <p:spPr>
          <a:xfrm>
            <a:off x="5566493" y="7382410"/>
            <a:ext cx="9880373" cy="210504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715" u="none" cap="none" strike="noStrike">
                <a:solidFill>
                  <a:srgbClr val="FAF9F5"/>
                </a:solidFill>
                <a:latin typeface="Arial"/>
                <a:ea typeface="Arial"/>
                <a:cs typeface="Arial"/>
                <a:sym typeface="Arial"/>
              </a:rPr>
              <a:t>Texts are written for a variety of different purposes, using different forms and standards of composition. The paper 1 examination assesses your language literacy in this area and so the first step is to know a range of text types.</a:t>
            </a:r>
            <a:endParaRPr/>
          </a:p>
          <a:p>
            <a:pPr indent="0" lvl="0" marL="0" marR="0" rtl="0" algn="l">
              <a:lnSpc>
                <a:spcPct val="120000"/>
              </a:lnSpc>
              <a:spcBef>
                <a:spcPts val="0"/>
              </a:spcBef>
              <a:spcAft>
                <a:spcPts val="0"/>
              </a:spcAft>
              <a:buNone/>
            </a:pPr>
            <a:r>
              <a:t/>
            </a:r>
            <a:endParaRPr b="0" i="0" sz="2715" u="none" cap="none" strike="noStrike">
              <a:solidFill>
                <a:srgbClr val="FAF9F5"/>
              </a:solidFill>
              <a:latin typeface="Arial"/>
              <a:ea typeface="Arial"/>
              <a:cs typeface="Arial"/>
              <a:sym typeface="Arial"/>
            </a:endParaRPr>
          </a:p>
        </p:txBody>
      </p:sp>
      <p:sp>
        <p:nvSpPr>
          <p:cNvPr id="142" name="Google Shape;142;p5"/>
          <p:cNvSpPr txBox="1"/>
          <p:nvPr/>
        </p:nvSpPr>
        <p:spPr>
          <a:xfrm>
            <a:off x="6367331" y="5682979"/>
            <a:ext cx="9303866" cy="681996"/>
          </a:xfrm>
          <a:prstGeom prst="rect">
            <a:avLst/>
          </a:prstGeom>
          <a:noFill/>
          <a:ln>
            <a:noFill/>
          </a:ln>
        </p:spPr>
        <p:txBody>
          <a:bodyPr anchorCtr="0" anchor="t" bIns="0" lIns="0" spcFirstLastPara="1" rIns="0" wrap="square" tIns="0">
            <a:spAutoFit/>
          </a:bodyPr>
          <a:lstStyle/>
          <a:p>
            <a:pPr indent="0" lvl="0" marL="0" marR="0" rtl="0" algn="l">
              <a:lnSpc>
                <a:spcPct val="120013"/>
              </a:lnSpc>
              <a:spcBef>
                <a:spcPts val="0"/>
              </a:spcBef>
              <a:spcAft>
                <a:spcPts val="0"/>
              </a:spcAft>
              <a:buNone/>
            </a:pPr>
            <a:r>
              <a:rPr b="0" i="0" lang="en-US" sz="4492" u="none" cap="none" strike="noStrike">
                <a:solidFill>
                  <a:srgbClr val="FAF9F5"/>
                </a:solidFill>
                <a:latin typeface="Sen"/>
                <a:ea typeface="Sen"/>
                <a:cs typeface="Sen"/>
                <a:sym typeface="Sen"/>
              </a:rPr>
              <a:t>KNOWING A RANGE OF TEXT TYPES </a:t>
            </a:r>
            <a:endParaRPr/>
          </a:p>
        </p:txBody>
      </p:sp>
      <p:pic>
        <p:nvPicPr>
          <p:cNvPr id="143" name="Google Shape;143;p5"/>
          <p:cNvPicPr preferRelativeResize="0"/>
          <p:nvPr/>
        </p:nvPicPr>
        <p:blipFill rotWithShape="1">
          <a:blip r:embed="rId9">
            <a:alphaModFix/>
          </a:blip>
          <a:srcRect b="0" l="0" r="0" t="0"/>
          <a:stretch/>
        </p:blipFill>
        <p:spPr>
          <a:xfrm rot="10800000">
            <a:off x="15671197" y="7439560"/>
            <a:ext cx="1711362" cy="2752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47" name="Shape 147"/>
        <p:cNvGrpSpPr/>
        <p:nvPr/>
      </p:nvGrpSpPr>
      <p:grpSpPr>
        <a:xfrm>
          <a:off x="0" y="0"/>
          <a:ext cx="0" cy="0"/>
          <a:chOff x="0" y="0"/>
          <a:chExt cx="0" cy="0"/>
        </a:xfrm>
      </p:grpSpPr>
      <p:pic>
        <p:nvPicPr>
          <p:cNvPr id="148" name="Google Shape;148;p6"/>
          <p:cNvPicPr preferRelativeResize="0"/>
          <p:nvPr/>
        </p:nvPicPr>
        <p:blipFill rotWithShape="1">
          <a:blip r:embed="rId3">
            <a:alphaModFix/>
          </a:blip>
          <a:srcRect b="0" l="0" r="0" t="0"/>
          <a:stretch/>
        </p:blipFill>
        <p:spPr>
          <a:xfrm>
            <a:off x="978150" y="1987282"/>
            <a:ext cx="5597517" cy="6595013"/>
          </a:xfrm>
          <a:prstGeom prst="rect">
            <a:avLst/>
          </a:prstGeom>
          <a:noFill/>
          <a:ln>
            <a:noFill/>
          </a:ln>
        </p:spPr>
      </p:pic>
      <p:pic>
        <p:nvPicPr>
          <p:cNvPr id="149" name="Google Shape;149;p6"/>
          <p:cNvPicPr preferRelativeResize="0"/>
          <p:nvPr/>
        </p:nvPicPr>
        <p:blipFill rotWithShape="1">
          <a:blip r:embed="rId4">
            <a:alphaModFix/>
          </a:blip>
          <a:srcRect b="0" l="0" r="0" t="0"/>
          <a:stretch/>
        </p:blipFill>
        <p:spPr>
          <a:xfrm>
            <a:off x="3491158" y="934324"/>
            <a:ext cx="2798190" cy="2710746"/>
          </a:xfrm>
          <a:prstGeom prst="rect">
            <a:avLst/>
          </a:prstGeom>
          <a:noFill/>
          <a:ln>
            <a:noFill/>
          </a:ln>
        </p:spPr>
      </p:pic>
      <p:pic>
        <p:nvPicPr>
          <p:cNvPr id="150" name="Google Shape;150;p6"/>
          <p:cNvPicPr preferRelativeResize="0"/>
          <p:nvPr/>
        </p:nvPicPr>
        <p:blipFill rotWithShape="1">
          <a:blip r:embed="rId5">
            <a:alphaModFix/>
          </a:blip>
          <a:srcRect b="0" l="0" r="0" t="0"/>
          <a:stretch/>
        </p:blipFill>
        <p:spPr>
          <a:xfrm rot="2633204">
            <a:off x="15893563" y="6964018"/>
            <a:ext cx="4383276" cy="4114800"/>
          </a:xfrm>
          <a:prstGeom prst="rect">
            <a:avLst/>
          </a:prstGeom>
          <a:noFill/>
          <a:ln>
            <a:noFill/>
          </a:ln>
        </p:spPr>
      </p:pic>
      <p:pic>
        <p:nvPicPr>
          <p:cNvPr id="151" name="Google Shape;151;p6"/>
          <p:cNvPicPr preferRelativeResize="0"/>
          <p:nvPr/>
        </p:nvPicPr>
        <p:blipFill rotWithShape="1">
          <a:blip r:embed="rId6">
            <a:alphaModFix/>
          </a:blip>
          <a:srcRect b="0" l="0" r="0" t="0"/>
          <a:stretch/>
        </p:blipFill>
        <p:spPr>
          <a:xfrm>
            <a:off x="16151651" y="5746027"/>
            <a:ext cx="2777490" cy="4114800"/>
          </a:xfrm>
          <a:prstGeom prst="rect">
            <a:avLst/>
          </a:prstGeom>
          <a:noFill/>
          <a:ln>
            <a:noFill/>
          </a:ln>
        </p:spPr>
      </p:pic>
      <p:pic>
        <p:nvPicPr>
          <p:cNvPr id="152" name="Google Shape;152;p6"/>
          <p:cNvPicPr preferRelativeResize="0"/>
          <p:nvPr/>
        </p:nvPicPr>
        <p:blipFill rotWithShape="1">
          <a:blip r:embed="rId7">
            <a:alphaModFix/>
          </a:blip>
          <a:srcRect b="0" l="0" r="0" t="0"/>
          <a:stretch/>
        </p:blipFill>
        <p:spPr>
          <a:xfrm rot="-5400000">
            <a:off x="903871" y="1616245"/>
            <a:ext cx="2154659" cy="4114800"/>
          </a:xfrm>
          <a:prstGeom prst="rect">
            <a:avLst/>
          </a:prstGeom>
          <a:noFill/>
          <a:ln>
            <a:noFill/>
          </a:ln>
        </p:spPr>
      </p:pic>
      <p:pic>
        <p:nvPicPr>
          <p:cNvPr id="153" name="Google Shape;153;p6"/>
          <p:cNvPicPr preferRelativeResize="0"/>
          <p:nvPr/>
        </p:nvPicPr>
        <p:blipFill rotWithShape="1">
          <a:blip r:embed="rId8">
            <a:alphaModFix/>
          </a:blip>
          <a:srcRect b="0" l="0" r="0" t="0"/>
          <a:stretch/>
        </p:blipFill>
        <p:spPr>
          <a:xfrm flipH="1">
            <a:off x="1663598" y="3833823"/>
            <a:ext cx="4455220" cy="5518854"/>
          </a:xfrm>
          <a:prstGeom prst="rect">
            <a:avLst/>
          </a:prstGeom>
          <a:noFill/>
          <a:ln>
            <a:noFill/>
          </a:ln>
        </p:spPr>
      </p:pic>
      <p:pic>
        <p:nvPicPr>
          <p:cNvPr id="154" name="Google Shape;154;p6"/>
          <p:cNvPicPr preferRelativeResize="0"/>
          <p:nvPr/>
        </p:nvPicPr>
        <p:blipFill rotWithShape="1">
          <a:blip r:embed="rId9">
            <a:alphaModFix/>
          </a:blip>
          <a:srcRect b="0" l="0" r="2463" t="0"/>
          <a:stretch/>
        </p:blipFill>
        <p:spPr>
          <a:xfrm>
            <a:off x="6800906" y="3123389"/>
            <a:ext cx="9350745" cy="5898029"/>
          </a:xfrm>
          <a:prstGeom prst="rect">
            <a:avLst/>
          </a:prstGeom>
          <a:noFill/>
          <a:ln>
            <a:noFill/>
          </a:ln>
        </p:spPr>
      </p:pic>
      <p:sp>
        <p:nvSpPr>
          <p:cNvPr id="155" name="Google Shape;155;p6"/>
          <p:cNvSpPr txBox="1"/>
          <p:nvPr/>
        </p:nvSpPr>
        <p:spPr>
          <a:xfrm>
            <a:off x="6575667" y="1789557"/>
            <a:ext cx="10540116"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3D5F7B"/>
                </a:solidFill>
                <a:latin typeface="Sen"/>
                <a:ea typeface="Sen"/>
                <a:cs typeface="Sen"/>
                <a:sym typeface="Sen"/>
              </a:rPr>
              <a:t>TEXT TYPES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flipH="1" rot="-2411842">
            <a:off x="1525123" y="4234241"/>
            <a:ext cx="15237754" cy="13339384"/>
          </a:xfrm>
          <a:prstGeom prst="rect">
            <a:avLst/>
          </a:prstGeom>
          <a:noFill/>
          <a:ln>
            <a:noFill/>
          </a:ln>
        </p:spPr>
      </p:pic>
      <p:pic>
        <p:nvPicPr>
          <p:cNvPr id="161" name="Google Shape;161;p7"/>
          <p:cNvPicPr preferRelativeResize="0"/>
          <p:nvPr/>
        </p:nvPicPr>
        <p:blipFill rotWithShape="1">
          <a:blip r:embed="rId4">
            <a:alphaModFix/>
          </a:blip>
          <a:srcRect b="0" l="0" r="0" t="0"/>
          <a:stretch/>
        </p:blipFill>
        <p:spPr>
          <a:xfrm>
            <a:off x="8643644" y="7400615"/>
            <a:ext cx="5154546" cy="2942777"/>
          </a:xfrm>
          <a:prstGeom prst="rect">
            <a:avLst/>
          </a:prstGeom>
          <a:noFill/>
          <a:ln>
            <a:noFill/>
          </a:ln>
        </p:spPr>
      </p:pic>
      <p:pic>
        <p:nvPicPr>
          <p:cNvPr id="162" name="Google Shape;162;p7"/>
          <p:cNvPicPr preferRelativeResize="0"/>
          <p:nvPr/>
        </p:nvPicPr>
        <p:blipFill rotWithShape="1">
          <a:blip r:embed="rId5">
            <a:alphaModFix/>
          </a:blip>
          <a:srcRect b="0" l="0" r="0" t="0"/>
          <a:stretch/>
        </p:blipFill>
        <p:spPr>
          <a:xfrm flipH="1" rot="-951394">
            <a:off x="981668" y="7720475"/>
            <a:ext cx="2703441" cy="2600219"/>
          </a:xfrm>
          <a:prstGeom prst="rect">
            <a:avLst/>
          </a:prstGeom>
          <a:noFill/>
          <a:ln>
            <a:noFill/>
          </a:ln>
        </p:spPr>
      </p:pic>
      <p:pic>
        <p:nvPicPr>
          <p:cNvPr id="163" name="Google Shape;163;p7"/>
          <p:cNvPicPr preferRelativeResize="0"/>
          <p:nvPr/>
        </p:nvPicPr>
        <p:blipFill rotWithShape="1">
          <a:blip r:embed="rId6">
            <a:alphaModFix/>
          </a:blip>
          <a:srcRect b="0" l="0" r="0" t="0"/>
          <a:stretch/>
        </p:blipFill>
        <p:spPr>
          <a:xfrm rot="478131">
            <a:off x="15139137" y="6709127"/>
            <a:ext cx="1921877" cy="2994426"/>
          </a:xfrm>
          <a:prstGeom prst="rect">
            <a:avLst/>
          </a:prstGeom>
          <a:noFill/>
          <a:ln>
            <a:noFill/>
          </a:ln>
        </p:spPr>
      </p:pic>
      <p:pic>
        <p:nvPicPr>
          <p:cNvPr id="164" name="Google Shape;164;p7"/>
          <p:cNvPicPr preferRelativeResize="0"/>
          <p:nvPr/>
        </p:nvPicPr>
        <p:blipFill rotWithShape="1">
          <a:blip r:embed="rId7">
            <a:alphaModFix/>
          </a:blip>
          <a:srcRect b="0" l="0" r="0" t="0"/>
          <a:stretch/>
        </p:blipFill>
        <p:spPr>
          <a:xfrm rot="-2880471">
            <a:off x="13788140" y="-1959088"/>
            <a:ext cx="4687192" cy="4756376"/>
          </a:xfrm>
          <a:prstGeom prst="rect">
            <a:avLst/>
          </a:prstGeom>
          <a:noFill/>
          <a:ln>
            <a:noFill/>
          </a:ln>
        </p:spPr>
      </p:pic>
      <p:sp>
        <p:nvSpPr>
          <p:cNvPr id="165" name="Google Shape;165;p7"/>
          <p:cNvSpPr txBox="1"/>
          <p:nvPr/>
        </p:nvSpPr>
        <p:spPr>
          <a:xfrm>
            <a:off x="1381220" y="2669484"/>
            <a:ext cx="15525559" cy="4731131"/>
          </a:xfrm>
          <a:prstGeom prst="rect">
            <a:avLst/>
          </a:prstGeom>
          <a:no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●entertain – to make the reader enjoy reading</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●persuade – to change a reader’s opinion</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●advise – to help people decide what to do</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●analyse – to break down something to help people to understand it better</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●argue – to make the case for something</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●describe – to give details about a person, place, event or thing</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●explain – to make clear why or how something works</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●inform – to tell a reader about something</a:t>
            </a:r>
            <a:endParaRPr/>
          </a:p>
          <a:p>
            <a:pPr indent="0" lvl="0" marL="0" marR="0" rtl="0" algn="l">
              <a:lnSpc>
                <a:spcPct val="116000"/>
              </a:lnSpc>
              <a:spcBef>
                <a:spcPts val="0"/>
              </a:spcBef>
              <a:spcAft>
                <a:spcPts val="0"/>
              </a:spcAft>
              <a:buNone/>
            </a:pPr>
            <a:r>
              <a:rPr b="0" i="0" lang="en-US" sz="3200" u="none" cap="none" strike="noStrike">
                <a:solidFill>
                  <a:srgbClr val="3D5F7B"/>
                </a:solidFill>
                <a:latin typeface="Calibri"/>
                <a:ea typeface="Calibri"/>
                <a:cs typeface="Calibri"/>
                <a:sym typeface="Calibri"/>
              </a:rPr>
              <a:t>●instruct – to tell a reader how to do something</a:t>
            </a:r>
            <a:endParaRPr/>
          </a:p>
          <a:p>
            <a:pPr indent="0" lvl="0" marL="0" marR="0" rtl="0" algn="l">
              <a:lnSpc>
                <a:spcPct val="116000"/>
              </a:lnSpc>
              <a:spcBef>
                <a:spcPts val="0"/>
              </a:spcBef>
              <a:spcAft>
                <a:spcPts val="0"/>
              </a:spcAft>
              <a:buNone/>
            </a:pPr>
            <a:r>
              <a:t/>
            </a:r>
            <a:endParaRPr b="0" i="0" sz="3200" u="none" cap="none" strike="noStrike">
              <a:solidFill>
                <a:srgbClr val="3D5F7B"/>
              </a:solidFill>
              <a:latin typeface="Calibri"/>
              <a:ea typeface="Calibri"/>
              <a:cs typeface="Calibri"/>
              <a:sym typeface="Calibri"/>
            </a:endParaRPr>
          </a:p>
        </p:txBody>
      </p:sp>
      <p:sp>
        <p:nvSpPr>
          <p:cNvPr id="166" name="Google Shape;166;p7"/>
          <p:cNvSpPr txBox="1"/>
          <p:nvPr/>
        </p:nvSpPr>
        <p:spPr>
          <a:xfrm>
            <a:off x="1381220" y="1114425"/>
            <a:ext cx="12416970" cy="98107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3D5F7B"/>
                </a:solidFill>
                <a:latin typeface="Sen"/>
                <a:ea typeface="Sen"/>
                <a:cs typeface="Sen"/>
                <a:sym typeface="Sen"/>
              </a:rPr>
              <a:t>PURPOSE OF TEXT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70"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b="0" l="0" r="0" t="0"/>
          <a:stretch/>
        </p:blipFill>
        <p:spPr>
          <a:xfrm>
            <a:off x="3513666" y="-25550"/>
            <a:ext cx="6912519" cy="3793245"/>
          </a:xfrm>
          <a:prstGeom prst="rect">
            <a:avLst/>
          </a:prstGeom>
          <a:noFill/>
          <a:ln>
            <a:noFill/>
          </a:ln>
        </p:spPr>
      </p:pic>
      <p:pic>
        <p:nvPicPr>
          <p:cNvPr id="172" name="Google Shape;172;p8"/>
          <p:cNvPicPr preferRelativeResize="0"/>
          <p:nvPr/>
        </p:nvPicPr>
        <p:blipFill rotWithShape="1">
          <a:blip r:embed="rId4">
            <a:alphaModFix/>
          </a:blip>
          <a:srcRect b="0" l="0" r="0" t="0"/>
          <a:stretch/>
        </p:blipFill>
        <p:spPr>
          <a:xfrm>
            <a:off x="14673364" y="2164980"/>
            <a:ext cx="2564343" cy="3205429"/>
          </a:xfrm>
          <a:prstGeom prst="rect">
            <a:avLst/>
          </a:prstGeom>
          <a:noFill/>
          <a:ln>
            <a:noFill/>
          </a:ln>
        </p:spPr>
      </p:pic>
      <p:pic>
        <p:nvPicPr>
          <p:cNvPr id="173" name="Google Shape;173;p8"/>
          <p:cNvPicPr preferRelativeResize="0"/>
          <p:nvPr/>
        </p:nvPicPr>
        <p:blipFill rotWithShape="1">
          <a:blip r:embed="rId5">
            <a:alphaModFix/>
          </a:blip>
          <a:srcRect b="0" l="0" r="0" t="0"/>
          <a:stretch/>
        </p:blipFill>
        <p:spPr>
          <a:xfrm>
            <a:off x="597776" y="190500"/>
            <a:ext cx="2915890" cy="7389720"/>
          </a:xfrm>
          <a:prstGeom prst="rect">
            <a:avLst/>
          </a:prstGeom>
          <a:noFill/>
          <a:ln>
            <a:noFill/>
          </a:ln>
        </p:spPr>
      </p:pic>
      <p:pic>
        <p:nvPicPr>
          <p:cNvPr id="174" name="Google Shape;174;p8"/>
          <p:cNvPicPr preferRelativeResize="0"/>
          <p:nvPr/>
        </p:nvPicPr>
        <p:blipFill rotWithShape="1">
          <a:blip r:embed="rId6">
            <a:alphaModFix/>
          </a:blip>
          <a:srcRect b="0" l="0" r="0" t="0"/>
          <a:stretch/>
        </p:blipFill>
        <p:spPr>
          <a:xfrm>
            <a:off x="2173421" y="1028700"/>
            <a:ext cx="905034" cy="886933"/>
          </a:xfrm>
          <a:prstGeom prst="rect">
            <a:avLst/>
          </a:prstGeom>
          <a:noFill/>
          <a:ln>
            <a:noFill/>
          </a:ln>
        </p:spPr>
      </p:pic>
      <p:sp>
        <p:nvSpPr>
          <p:cNvPr id="175" name="Google Shape;175;p8"/>
          <p:cNvSpPr txBox="1"/>
          <p:nvPr/>
        </p:nvSpPr>
        <p:spPr>
          <a:xfrm>
            <a:off x="4372654" y="624442"/>
            <a:ext cx="5477292" cy="2066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500" u="none" cap="none" strike="noStrike">
                <a:solidFill>
                  <a:srgbClr val="FAF9F5"/>
                </a:solidFill>
                <a:latin typeface="Sen"/>
                <a:ea typeface="Sen"/>
                <a:cs typeface="Sen"/>
                <a:sym typeface="Sen"/>
              </a:rPr>
              <a:t>IDENTIFYING AUDIENCE, CONTEXT AND PURPOSE(S)</a:t>
            </a:r>
            <a:endParaRPr/>
          </a:p>
        </p:txBody>
      </p:sp>
      <p:pic>
        <p:nvPicPr>
          <p:cNvPr id="176" name="Google Shape;176;p8"/>
          <p:cNvPicPr preferRelativeResize="0"/>
          <p:nvPr/>
        </p:nvPicPr>
        <p:blipFill rotWithShape="1">
          <a:blip r:embed="rId6">
            <a:alphaModFix/>
          </a:blip>
          <a:srcRect b="0" l="0" r="0" t="0"/>
          <a:stretch/>
        </p:blipFill>
        <p:spPr>
          <a:xfrm flipH="1">
            <a:off x="12227960" y="9604292"/>
            <a:ext cx="905034" cy="886933"/>
          </a:xfrm>
          <a:prstGeom prst="rect">
            <a:avLst/>
          </a:prstGeom>
          <a:noFill/>
          <a:ln>
            <a:noFill/>
          </a:ln>
        </p:spPr>
      </p:pic>
      <p:pic>
        <p:nvPicPr>
          <p:cNvPr id="177" name="Google Shape;177;p8"/>
          <p:cNvPicPr preferRelativeResize="0"/>
          <p:nvPr/>
        </p:nvPicPr>
        <p:blipFill rotWithShape="1">
          <a:blip r:embed="rId6">
            <a:alphaModFix/>
          </a:blip>
          <a:srcRect b="0" l="0" r="0" t="0"/>
          <a:stretch/>
        </p:blipFill>
        <p:spPr>
          <a:xfrm>
            <a:off x="12680477" y="2650418"/>
            <a:ext cx="905034" cy="886933"/>
          </a:xfrm>
          <a:prstGeom prst="rect">
            <a:avLst/>
          </a:prstGeom>
          <a:noFill/>
          <a:ln>
            <a:noFill/>
          </a:ln>
        </p:spPr>
      </p:pic>
      <p:pic>
        <p:nvPicPr>
          <p:cNvPr id="178" name="Google Shape;178;p8"/>
          <p:cNvPicPr preferRelativeResize="0"/>
          <p:nvPr/>
        </p:nvPicPr>
        <p:blipFill rotWithShape="1">
          <a:blip r:embed="rId6">
            <a:alphaModFix/>
          </a:blip>
          <a:srcRect b="0" l="0" r="0" t="0"/>
          <a:stretch/>
        </p:blipFill>
        <p:spPr>
          <a:xfrm flipH="1">
            <a:off x="16785190" y="-252967"/>
            <a:ext cx="905034" cy="886933"/>
          </a:xfrm>
          <a:prstGeom prst="rect">
            <a:avLst/>
          </a:prstGeom>
          <a:noFill/>
          <a:ln>
            <a:noFill/>
          </a:ln>
        </p:spPr>
      </p:pic>
      <p:sp>
        <p:nvSpPr>
          <p:cNvPr id="179" name="Google Shape;179;p8"/>
          <p:cNvSpPr txBox="1"/>
          <p:nvPr/>
        </p:nvSpPr>
        <p:spPr>
          <a:xfrm>
            <a:off x="2547477" y="4109339"/>
            <a:ext cx="12125886" cy="60102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Context:</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-When and where was the text produced? </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-How does the context of composition influence its content and form?</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-Who was the author? </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-How does the author’s situation and worldview influence the text?</a:t>
            </a:r>
            <a:endParaRPr/>
          </a:p>
          <a:p>
            <a:pPr indent="0" lvl="0" marL="0" marR="0" rtl="0" algn="ctr">
              <a:lnSpc>
                <a:spcPct val="120000"/>
              </a:lnSpc>
              <a:spcBef>
                <a:spcPts val="0"/>
              </a:spcBef>
              <a:spcAft>
                <a:spcPts val="0"/>
              </a:spcAft>
              <a:buNone/>
            </a:pPr>
            <a:r>
              <a:t/>
            </a:r>
            <a:endParaRPr b="0" i="0" sz="33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Audience:</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Who is the text aimed at and how can you tell? </a:t>
            </a:r>
            <a:endParaRPr/>
          </a:p>
          <a:p>
            <a:pPr indent="0" lvl="0" marL="0" marR="0" rtl="0" algn="ctr">
              <a:lnSpc>
                <a:spcPct val="120000"/>
              </a:lnSpc>
              <a:spcBef>
                <a:spcPts val="0"/>
              </a:spcBef>
              <a:spcAft>
                <a:spcPts val="0"/>
              </a:spcAft>
              <a:buNone/>
            </a:pPr>
            <a:r>
              <a:rPr b="0" i="0" lang="en-US" sz="3300" u="none" cap="none" strike="noStrike">
                <a:solidFill>
                  <a:srgbClr val="000000"/>
                </a:solidFill>
                <a:latin typeface="Arial"/>
                <a:ea typeface="Arial"/>
                <a:cs typeface="Arial"/>
                <a:sym typeface="Arial"/>
              </a:rPr>
              <a:t>(Consider age groups, genders, ethnicities, interest-groups, professions, sub-cultures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5"/>
        </a:solidFill>
      </p:bgPr>
    </p:bg>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flipH="1">
            <a:off x="15227815" y="7065239"/>
            <a:ext cx="3586848" cy="7416415"/>
          </a:xfrm>
          <a:prstGeom prst="rect">
            <a:avLst/>
          </a:prstGeom>
          <a:noFill/>
          <a:ln>
            <a:noFill/>
          </a:ln>
        </p:spPr>
      </p:pic>
      <p:pic>
        <p:nvPicPr>
          <p:cNvPr id="185" name="Google Shape;185;p9"/>
          <p:cNvPicPr preferRelativeResize="0"/>
          <p:nvPr/>
        </p:nvPicPr>
        <p:blipFill rotWithShape="1">
          <a:blip r:embed="rId4">
            <a:alphaModFix/>
          </a:blip>
          <a:srcRect b="0" l="0" r="0" t="0"/>
          <a:stretch/>
        </p:blipFill>
        <p:spPr>
          <a:xfrm>
            <a:off x="-1539734" y="-853803"/>
            <a:ext cx="4374869" cy="2504612"/>
          </a:xfrm>
          <a:prstGeom prst="rect">
            <a:avLst/>
          </a:prstGeom>
          <a:noFill/>
          <a:ln>
            <a:noFill/>
          </a:ln>
        </p:spPr>
      </p:pic>
      <p:pic>
        <p:nvPicPr>
          <p:cNvPr id="186" name="Google Shape;186;p9"/>
          <p:cNvPicPr preferRelativeResize="0"/>
          <p:nvPr/>
        </p:nvPicPr>
        <p:blipFill rotWithShape="1">
          <a:blip r:embed="rId4">
            <a:alphaModFix/>
          </a:blip>
          <a:srcRect b="0" l="0" r="0" t="0"/>
          <a:stretch/>
        </p:blipFill>
        <p:spPr>
          <a:xfrm rot="5400000">
            <a:off x="15167116" y="-303813"/>
            <a:ext cx="4374869" cy="2504612"/>
          </a:xfrm>
          <a:prstGeom prst="rect">
            <a:avLst/>
          </a:prstGeom>
          <a:noFill/>
          <a:ln>
            <a:noFill/>
          </a:ln>
        </p:spPr>
      </p:pic>
      <p:sp>
        <p:nvSpPr>
          <p:cNvPr id="187" name="Google Shape;187;p9"/>
          <p:cNvSpPr txBox="1"/>
          <p:nvPr/>
        </p:nvSpPr>
        <p:spPr>
          <a:xfrm>
            <a:off x="176824" y="974535"/>
            <a:ext cx="5981143" cy="1343025"/>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4400" u="none" cap="none" strike="noStrike">
                <a:solidFill>
                  <a:srgbClr val="3D5F7B"/>
                </a:solidFill>
                <a:latin typeface="Sen"/>
                <a:ea typeface="Sen"/>
                <a:cs typeface="Sen"/>
                <a:sym typeface="Sen"/>
              </a:rPr>
              <a:t>THINKING ABOUT IMPLICATIONS </a:t>
            </a:r>
            <a:endParaRPr/>
          </a:p>
        </p:txBody>
      </p:sp>
      <p:pic>
        <p:nvPicPr>
          <p:cNvPr id="188" name="Google Shape;188;p9"/>
          <p:cNvPicPr preferRelativeResize="0"/>
          <p:nvPr/>
        </p:nvPicPr>
        <p:blipFill rotWithShape="1">
          <a:blip r:embed="rId5">
            <a:alphaModFix/>
          </a:blip>
          <a:srcRect b="0" l="0" r="0" t="0"/>
          <a:stretch/>
        </p:blipFill>
        <p:spPr>
          <a:xfrm>
            <a:off x="-1053051" y="500634"/>
            <a:ext cx="3888185" cy="622110"/>
          </a:xfrm>
          <a:prstGeom prst="rect">
            <a:avLst/>
          </a:prstGeom>
          <a:noFill/>
          <a:ln>
            <a:noFill/>
          </a:ln>
        </p:spPr>
      </p:pic>
      <p:pic>
        <p:nvPicPr>
          <p:cNvPr id="189" name="Google Shape;189;p9"/>
          <p:cNvPicPr preferRelativeResize="0"/>
          <p:nvPr/>
        </p:nvPicPr>
        <p:blipFill rotWithShape="1">
          <a:blip r:embed="rId5">
            <a:alphaModFix/>
          </a:blip>
          <a:srcRect b="0" l="0" r="0" t="0"/>
          <a:stretch/>
        </p:blipFill>
        <p:spPr>
          <a:xfrm>
            <a:off x="15877182" y="1339755"/>
            <a:ext cx="3888185" cy="622110"/>
          </a:xfrm>
          <a:prstGeom prst="rect">
            <a:avLst/>
          </a:prstGeom>
          <a:noFill/>
          <a:ln>
            <a:noFill/>
          </a:ln>
        </p:spPr>
      </p:pic>
      <p:graphicFrame>
        <p:nvGraphicFramePr>
          <p:cNvPr id="190" name="Google Shape;190;p9"/>
          <p:cNvGraphicFramePr/>
          <p:nvPr/>
        </p:nvGraphicFramePr>
        <p:xfrm>
          <a:off x="7515260" y="398503"/>
          <a:ext cx="3000000" cy="3000000"/>
        </p:xfrm>
        <a:graphic>
          <a:graphicData uri="http://schemas.openxmlformats.org/drawingml/2006/table">
            <a:tbl>
              <a:tblPr>
                <a:noFill/>
                <a:tableStyleId>{F571F92D-7DAA-4A7D-9D94-83024C6947CC}</a:tableStyleId>
              </a:tblPr>
              <a:tblGrid>
                <a:gridCol w="1371575"/>
                <a:gridCol w="6340975"/>
              </a:tblGrid>
              <a:tr h="870200">
                <a:tc>
                  <a:txBody>
                    <a:bodyPr/>
                    <a:lstStyle/>
                    <a:p>
                      <a:pPr indent="0" lvl="0" marL="0" marR="0" rtl="0" algn="l">
                        <a:spcBef>
                          <a:spcPts val="0"/>
                        </a:spcBef>
                        <a:spcAft>
                          <a:spcPts val="0"/>
                        </a:spcAft>
                        <a:buNone/>
                      </a:pPr>
                      <a:r>
                        <a:t/>
                      </a:r>
                      <a:endParaRPr sz="18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999">
                          <a:solidFill>
                            <a:srgbClr val="E45659"/>
                          </a:solidFill>
                          <a:latin typeface="Arial"/>
                          <a:ea typeface="Arial"/>
                          <a:cs typeface="Arial"/>
                          <a:sym typeface="Arial"/>
                        </a:rPr>
                        <a:t>Criterion A:Understanding and interpretation</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77850">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2</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The response demonstrates some understanding of the literal meaning of the text. References to the text are at times appropriate.</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285500">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3</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The response demonstrates an understanding of the literal meaning of the text. There is a satisfactory interpretation of some implications of the text. References to the text are generally relevant and mostly support the candidate’s ideas.</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285500">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4</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The response demonstrates a thorough understanding of the literal meaning of the text. There is a convincing interpretation of many implications of the text. References to the text are relevant and support the candidate’s ideas.</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639300">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5</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999">
                          <a:solidFill>
                            <a:srgbClr val="000000"/>
                          </a:solidFill>
                          <a:latin typeface="Arial"/>
                          <a:ea typeface="Arial"/>
                          <a:cs typeface="Arial"/>
                          <a:sym typeface="Arial"/>
                        </a:rPr>
                        <a:t>The response demonstrates a thorough and perceptive understanding of the literal meaning of the text. There is a convincing and insightful interpretation of larger implications and subtleties of the text. References to the text are well-chosen and effectively support the candidate’s ideas.</a:t>
                      </a:r>
                      <a:endParaRPr sz="1100"/>
                    </a:p>
                  </a:txBody>
                  <a:tcPr marT="45725" marB="45725" marR="91450" marL="9145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91" name="Google Shape;191;p9"/>
          <p:cNvSpPr txBox="1"/>
          <p:nvPr/>
        </p:nvSpPr>
        <p:spPr>
          <a:xfrm>
            <a:off x="382796" y="2766775"/>
            <a:ext cx="6505172" cy="7248525"/>
          </a:xfrm>
          <a:prstGeom prst="rect">
            <a:avLst/>
          </a:prstGeom>
          <a:noFill/>
          <a:ln>
            <a:noFill/>
          </a:ln>
        </p:spPr>
        <p:txBody>
          <a:bodyPr anchorCtr="0" anchor="t" bIns="0" lIns="0" spcFirstLastPara="1" rIns="0" wrap="square" tIns="0">
            <a:spAutoFit/>
          </a:bodyPr>
          <a:lstStyle/>
          <a:p>
            <a:pPr indent="0" lvl="0" marL="0" marR="0" rtl="0" algn="r">
              <a:lnSpc>
                <a:spcPct val="119991"/>
              </a:lnSpc>
              <a:spcBef>
                <a:spcPts val="0"/>
              </a:spcBef>
              <a:spcAft>
                <a:spcPts val="0"/>
              </a:spcAft>
              <a:buNone/>
            </a:pPr>
            <a:r>
              <a:rPr b="0" i="0" lang="en-US" sz="2301" u="none" cap="none" strike="noStrike">
                <a:solidFill>
                  <a:srgbClr val="3D5F7B"/>
                </a:solidFill>
                <a:latin typeface="Arial"/>
                <a:ea typeface="Arial"/>
                <a:cs typeface="Arial"/>
                <a:sym typeface="Arial"/>
              </a:rPr>
              <a:t>Now look carefully at the highlighted portions of the assessment criteria. It is not enough to just focus on the literal meaning of the text. To score a 3 or above you must interpretimplications and subtleties. What does this mean? </a:t>
            </a:r>
            <a:endParaRPr/>
          </a:p>
          <a:p>
            <a:pPr indent="0" lvl="0" marL="0" marR="0" rtl="0" algn="r">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a:p>
            <a:pPr indent="0" lvl="0" marL="0" marR="0" rtl="0" algn="r">
              <a:lnSpc>
                <a:spcPct val="119991"/>
              </a:lnSpc>
              <a:spcBef>
                <a:spcPts val="0"/>
              </a:spcBef>
              <a:spcAft>
                <a:spcPts val="0"/>
              </a:spcAft>
              <a:buNone/>
            </a:pPr>
            <a:r>
              <a:rPr b="0" i="0" lang="en-US" sz="2301" u="none" cap="none" strike="noStrike">
                <a:solidFill>
                  <a:srgbClr val="3D5F7B"/>
                </a:solidFill>
                <a:latin typeface="Arial"/>
                <a:ea typeface="Arial"/>
                <a:cs typeface="Arial"/>
                <a:sym typeface="Arial"/>
              </a:rPr>
              <a:t>From the IBO guide: Use knowledge and understanding to recognize trends and draw conclusions from given information.</a:t>
            </a:r>
            <a:endParaRPr/>
          </a:p>
          <a:p>
            <a:pPr indent="0" lvl="0" marL="0" marR="0" rtl="0" algn="r">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a:p>
            <a:pPr indent="0" lvl="0" marL="0" marR="0" rtl="0" algn="r">
              <a:lnSpc>
                <a:spcPct val="119991"/>
              </a:lnSpc>
              <a:spcBef>
                <a:spcPts val="0"/>
              </a:spcBef>
              <a:spcAft>
                <a:spcPts val="0"/>
              </a:spcAft>
              <a:buNone/>
            </a:pPr>
            <a:r>
              <a:rPr b="0" i="0" lang="en-US" sz="2301" u="none" cap="none" strike="noStrike">
                <a:solidFill>
                  <a:srgbClr val="3D5F7B"/>
                </a:solidFill>
                <a:latin typeface="Arial"/>
                <a:ea typeface="Arial"/>
                <a:cs typeface="Arial"/>
                <a:sym typeface="Arial"/>
              </a:rPr>
              <a:t>In the context of the paper 1, this could mean:</a:t>
            </a:r>
            <a:endParaRPr/>
          </a:p>
          <a:p>
            <a:pPr indent="0" lvl="0" marL="0" marR="0" rtl="0" algn="r">
              <a:lnSpc>
                <a:spcPct val="119991"/>
              </a:lnSpc>
              <a:spcBef>
                <a:spcPts val="0"/>
              </a:spcBef>
              <a:spcAft>
                <a:spcPts val="0"/>
              </a:spcAft>
              <a:buNone/>
            </a:pPr>
            <a:r>
              <a:t/>
            </a:r>
            <a:endParaRPr b="0" i="0" sz="2301" u="none" cap="none" strike="noStrike">
              <a:solidFill>
                <a:srgbClr val="3D5F7B"/>
              </a:solidFill>
              <a:latin typeface="Arial"/>
              <a:ea typeface="Arial"/>
              <a:cs typeface="Arial"/>
              <a:sym typeface="Arial"/>
            </a:endParaRPr>
          </a:p>
          <a:p>
            <a:pPr indent="0" lvl="0" marL="0" marR="0" rtl="0" algn="r">
              <a:lnSpc>
                <a:spcPct val="119991"/>
              </a:lnSpc>
              <a:spcBef>
                <a:spcPts val="0"/>
              </a:spcBef>
              <a:spcAft>
                <a:spcPts val="0"/>
              </a:spcAft>
              <a:buNone/>
            </a:pPr>
            <a:r>
              <a:rPr b="0" i="0" lang="en-US" sz="2301" u="none" cap="none" strike="noStrike">
                <a:solidFill>
                  <a:srgbClr val="3D5F7B"/>
                </a:solidFill>
                <a:latin typeface="Calibri"/>
                <a:ea typeface="Calibri"/>
                <a:cs typeface="Calibri"/>
                <a:sym typeface="Calibri"/>
              </a:rPr>
              <a:t>●commenting on the implicit values or ideas within the text (i.e. things not explicitly stated)</a:t>
            </a:r>
            <a:endParaRPr/>
          </a:p>
          <a:p>
            <a:pPr indent="0" lvl="0" marL="0" marR="0" rtl="0" algn="r">
              <a:lnSpc>
                <a:spcPct val="119991"/>
              </a:lnSpc>
              <a:spcBef>
                <a:spcPts val="0"/>
              </a:spcBef>
              <a:spcAft>
                <a:spcPts val="0"/>
              </a:spcAft>
              <a:buNone/>
            </a:pPr>
            <a:r>
              <a:rPr b="0" i="0" lang="en-US" sz="2301" u="none" cap="none" strike="noStrike">
                <a:solidFill>
                  <a:srgbClr val="3D5F7B"/>
                </a:solidFill>
                <a:latin typeface="Calibri"/>
                <a:ea typeface="Calibri"/>
                <a:cs typeface="Calibri"/>
                <a:sym typeface="Calibri"/>
              </a:rPr>
              <a:t>●considering perspectives (i.e. whose voices and perspectives are explored? Whose are missing?)</a:t>
            </a:r>
            <a:endParaRPr/>
          </a:p>
          <a:p>
            <a:pPr indent="0" lvl="0" marL="0" marR="0" rtl="0" algn="r">
              <a:lnSpc>
                <a:spcPct val="119991"/>
              </a:lnSpc>
              <a:spcBef>
                <a:spcPts val="0"/>
              </a:spcBef>
              <a:spcAft>
                <a:spcPts val="0"/>
              </a:spcAft>
              <a:buNone/>
            </a:pPr>
            <a:r>
              <a:t/>
            </a:r>
            <a:endParaRPr b="0" i="0" sz="2301" u="none" cap="none" strike="noStrike">
              <a:solidFill>
                <a:srgbClr val="3D5F7B"/>
              </a:solidFill>
              <a:latin typeface="Calibri"/>
              <a:ea typeface="Calibri"/>
              <a:cs typeface="Calibri"/>
              <a:sym typeface="Calibri"/>
            </a:endParaRPr>
          </a:p>
          <a:p>
            <a:pPr indent="0" lvl="0" marL="0" marR="0" rtl="0" algn="r">
              <a:lnSpc>
                <a:spcPct val="119991"/>
              </a:lnSpc>
              <a:spcBef>
                <a:spcPts val="0"/>
              </a:spcBef>
              <a:spcAft>
                <a:spcPts val="0"/>
              </a:spcAft>
              <a:buNone/>
            </a:pPr>
            <a:r>
              <a:rPr b="0" i="0" lang="en-US" sz="2301" u="none" cap="none" strike="noStrike">
                <a:solidFill>
                  <a:srgbClr val="3D5F7B"/>
                </a:solidFill>
                <a:latin typeface="Calibri"/>
                <a:ea typeface="Calibri"/>
                <a:cs typeface="Calibri"/>
                <a:sym typeface="Calibri"/>
              </a:rPr>
              <a:t>●noticing subtleelements or impacts of the text that might not be immediately clear to a cursory reader (e.g. subversiveness, irony)</a:t>
            </a:r>
            <a:endParaRPr/>
          </a:p>
          <a:p>
            <a:pPr indent="0" lvl="0" marL="0" marR="0" rtl="0" algn="r">
              <a:lnSpc>
                <a:spcPct val="119991"/>
              </a:lnSpc>
              <a:spcBef>
                <a:spcPts val="0"/>
              </a:spcBef>
              <a:spcAft>
                <a:spcPts val="0"/>
              </a:spcAft>
              <a:buNone/>
            </a:pPr>
            <a:r>
              <a:t/>
            </a:r>
            <a:endParaRPr b="0" i="0" sz="2301" u="none" cap="none" strike="noStrike">
              <a:solidFill>
                <a:srgbClr val="3D5F7B"/>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