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Arimo"/>
      <p:bold r:id="rId18"/>
      <p:boldItalic r:id="rId19"/>
    </p:embeddedFont>
    <p:embeddedFont>
      <p:font typeface="Eczar"/>
      <p:regular r:id="rId20"/>
      <p:bold r:id="rId21"/>
    </p:embeddedFont>
    <p:embeddedFont>
      <p:font typeface="Antic"/>
      <p:regular r:id="rId22"/>
    </p:embeddedFont>
    <p:embeddedFont>
      <p:font typeface="Eczar Medium"/>
      <p:regular r:id="rId23"/>
      <p:bold r:id="rId24"/>
    </p:embeddedFont>
    <p:embeddedFont>
      <p:font typeface="Open Sans ExtraBold"/>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7" roundtripDataSignature="AMtx7miDLrM9lDf67FqJLzWnXpcEUztS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zar-regular.fntdata"/><Relationship Id="rId22" Type="http://schemas.openxmlformats.org/officeDocument/2006/relationships/font" Target="fonts/Antic-regular.fntdata"/><Relationship Id="rId21" Type="http://schemas.openxmlformats.org/officeDocument/2006/relationships/font" Target="fonts/Eczar-bold.fntdata"/><Relationship Id="rId24" Type="http://schemas.openxmlformats.org/officeDocument/2006/relationships/font" Target="fonts/EczarMedium-bold.fntdata"/><Relationship Id="rId23" Type="http://schemas.openxmlformats.org/officeDocument/2006/relationships/font" Target="fonts/Eczar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ExtraBold-boldItalic.fntdata"/><Relationship Id="rId25" Type="http://schemas.openxmlformats.org/officeDocument/2006/relationships/font" Target="fonts/OpenSansExtraBold-bold.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rimo-boldItalic.fntdata"/><Relationship Id="rId18" Type="http://schemas.openxmlformats.org/officeDocument/2006/relationships/font" Target="fonts/Arim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5c1eb541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5c1eb541e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AC1"/>
        </a:solidFill>
      </p:bgPr>
    </p:bg>
    <p:spTree>
      <p:nvGrpSpPr>
        <p:cNvPr id="83" name="Shape 83"/>
        <p:cNvGrpSpPr/>
        <p:nvPr/>
      </p:nvGrpSpPr>
      <p:grpSpPr>
        <a:xfrm>
          <a:off x="0" y="0"/>
          <a:ext cx="0" cy="0"/>
          <a:chOff x="0" y="0"/>
          <a:chExt cx="0" cy="0"/>
        </a:xfrm>
      </p:grpSpPr>
      <p:sp>
        <p:nvSpPr>
          <p:cNvPr id="84" name="Google Shape;84;p1"/>
          <p:cNvSpPr txBox="1"/>
          <p:nvPr/>
        </p:nvSpPr>
        <p:spPr>
          <a:xfrm>
            <a:off x="8982987" y="2566036"/>
            <a:ext cx="6772500" cy="3886800"/>
          </a:xfrm>
          <a:prstGeom prst="rect">
            <a:avLst/>
          </a:prstGeom>
          <a:noFill/>
          <a:ln>
            <a:noFill/>
          </a:ln>
        </p:spPr>
        <p:txBody>
          <a:bodyPr anchorCtr="0" anchor="t" bIns="0" lIns="0" spcFirstLastPara="1" rIns="0" wrap="square" tIns="0">
            <a:spAutoFit/>
          </a:bodyPr>
          <a:lstStyle/>
          <a:p>
            <a:pPr indent="0" lvl="0" marL="0" marR="0" rtl="0" algn="ctr">
              <a:lnSpc>
                <a:spcPct val="89002"/>
              </a:lnSpc>
              <a:spcBef>
                <a:spcPts val="0"/>
              </a:spcBef>
              <a:spcAft>
                <a:spcPts val="0"/>
              </a:spcAft>
              <a:buNone/>
            </a:pPr>
            <a:r>
              <a:rPr b="0" i="0" lang="en-US" sz="9457" u="none" cap="none" strike="noStrike">
                <a:solidFill>
                  <a:srgbClr val="320B01"/>
                </a:solidFill>
                <a:latin typeface="Arial"/>
                <a:ea typeface="Arial"/>
                <a:cs typeface="Arial"/>
                <a:sym typeface="Arial"/>
              </a:rPr>
              <a:t>Unsur-unsur Ekstrinsik dan Intrinsik </a:t>
            </a:r>
            <a:endParaRPr sz="100"/>
          </a:p>
        </p:txBody>
      </p:sp>
      <p:grpSp>
        <p:nvGrpSpPr>
          <p:cNvPr id="85" name="Google Shape;85;p1"/>
          <p:cNvGrpSpPr/>
          <p:nvPr/>
        </p:nvGrpSpPr>
        <p:grpSpPr>
          <a:xfrm>
            <a:off x="-609862" y="8189714"/>
            <a:ext cx="19507723" cy="3230759"/>
            <a:chOff x="0" y="-38100"/>
            <a:chExt cx="5137837" cy="850900"/>
          </a:xfrm>
        </p:grpSpPr>
        <p:sp>
          <p:nvSpPr>
            <p:cNvPr id="86" name="Google Shape;86;p1"/>
            <p:cNvSpPr/>
            <p:nvPr/>
          </p:nvSpPr>
          <p:spPr>
            <a:xfrm>
              <a:off x="0" y="0"/>
              <a:ext cx="5137837" cy="353793"/>
            </a:xfrm>
            <a:custGeom>
              <a:rect b="b" l="l" r="r" t="t"/>
              <a:pathLst>
                <a:path extrusionOk="0" h="353793" w="5137837">
                  <a:moveTo>
                    <a:pt x="0" y="0"/>
                  </a:moveTo>
                  <a:lnTo>
                    <a:pt x="5137837" y="0"/>
                  </a:lnTo>
                  <a:lnTo>
                    <a:pt x="5137837" y="353793"/>
                  </a:lnTo>
                  <a:lnTo>
                    <a:pt x="0" y="353793"/>
                  </a:lnTo>
                  <a:close/>
                </a:path>
              </a:pathLst>
            </a:custGeom>
            <a:solidFill>
              <a:srgbClr val="F9B299"/>
            </a:solidFill>
            <a:ln cap="flat" cmpd="sng" w="38100">
              <a:solidFill>
                <a:srgbClr val="320B01"/>
              </a:solidFill>
              <a:prstDash val="solid"/>
              <a:round/>
              <a:headEnd len="sm" w="sm" type="none"/>
              <a:tailEnd len="sm" w="sm" type="none"/>
            </a:ln>
          </p:spPr>
        </p:sp>
        <p:sp>
          <p:nvSpPr>
            <p:cNvPr id="87" name="Google Shape;87;p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8" name="Google Shape;88;p1"/>
          <p:cNvSpPr txBox="1"/>
          <p:nvPr/>
        </p:nvSpPr>
        <p:spPr>
          <a:xfrm>
            <a:off x="9450976" y="8786953"/>
            <a:ext cx="9446886" cy="42862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0" i="0" lang="en-US" sz="2799" u="none" cap="none" strike="noStrike">
                <a:solidFill>
                  <a:srgbClr val="320B01"/>
                </a:solidFill>
                <a:latin typeface="Eczar Medium"/>
                <a:ea typeface="Eczar Medium"/>
                <a:cs typeface="Eczar Medium"/>
                <a:sym typeface="Eczar Medium"/>
              </a:rPr>
              <a:t>SMA PRADITA DIRGANTARA</a:t>
            </a:r>
            <a:endParaRPr/>
          </a:p>
        </p:txBody>
      </p:sp>
      <p:sp>
        <p:nvSpPr>
          <p:cNvPr id="89" name="Google Shape;89;p1"/>
          <p:cNvSpPr txBox="1"/>
          <p:nvPr/>
        </p:nvSpPr>
        <p:spPr>
          <a:xfrm>
            <a:off x="7812414" y="1474470"/>
            <a:ext cx="9446886" cy="739141"/>
          </a:xfrm>
          <a:prstGeom prst="rect">
            <a:avLst/>
          </a:prstGeom>
          <a:noFill/>
          <a:ln>
            <a:noFill/>
          </a:ln>
        </p:spPr>
        <p:txBody>
          <a:bodyPr anchorCtr="0" anchor="t" bIns="0" lIns="0" spcFirstLastPara="1" rIns="0" wrap="square" tIns="0">
            <a:spAutoFit/>
          </a:bodyPr>
          <a:lstStyle/>
          <a:p>
            <a:pPr indent="0" lvl="0" marL="0" marR="0" rtl="0" algn="ctr">
              <a:lnSpc>
                <a:spcPct val="150012"/>
              </a:lnSpc>
              <a:spcBef>
                <a:spcPts val="0"/>
              </a:spcBef>
              <a:spcAft>
                <a:spcPts val="0"/>
              </a:spcAft>
              <a:buNone/>
            </a:pPr>
            <a:r>
              <a:rPr b="0" i="0" lang="en-US" sz="4099" u="none" cap="none" strike="noStrike">
                <a:solidFill>
                  <a:srgbClr val="320B01"/>
                </a:solidFill>
                <a:latin typeface="Eczar Medium"/>
                <a:ea typeface="Eczar Medium"/>
                <a:cs typeface="Eczar Medium"/>
                <a:sym typeface="Eczar Medium"/>
              </a:rPr>
              <a:t>Indonesian A-IB DP</a:t>
            </a:r>
            <a:endParaRPr/>
          </a:p>
        </p:txBody>
      </p:sp>
      <p:sp>
        <p:nvSpPr>
          <p:cNvPr id="90" name="Google Shape;90;p1"/>
          <p:cNvSpPr/>
          <p:nvPr/>
        </p:nvSpPr>
        <p:spPr>
          <a:xfrm flipH="1">
            <a:off x="-609862" y="1598295"/>
            <a:ext cx="6948601" cy="7090409"/>
          </a:xfrm>
          <a:custGeom>
            <a:rect b="b" l="l" r="r" t="t"/>
            <a:pathLst>
              <a:path extrusionOk="0" h="7090409" w="6948601">
                <a:moveTo>
                  <a:pt x="6948601" y="0"/>
                </a:moveTo>
                <a:lnTo>
                  <a:pt x="0" y="0"/>
                </a:lnTo>
                <a:lnTo>
                  <a:pt x="0" y="7090410"/>
                </a:lnTo>
                <a:lnTo>
                  <a:pt x="6948601" y="7090410"/>
                </a:lnTo>
                <a:lnTo>
                  <a:pt x="6948601" y="0"/>
                </a:lnTo>
                <a:close/>
              </a:path>
            </a:pathLst>
          </a:custGeom>
          <a:blipFill rotWithShape="1">
            <a:blip r:embed="rId3">
              <a:alphaModFix/>
            </a:blip>
            <a:stretch>
              <a:fillRect b="0" l="0" r="0" t="0"/>
            </a:stretch>
          </a:blipFill>
          <a:ln>
            <a:noFill/>
          </a:ln>
        </p:spPr>
      </p:sp>
      <p:sp>
        <p:nvSpPr>
          <p:cNvPr id="91" name="Google Shape;91;p1"/>
          <p:cNvSpPr txBox="1"/>
          <p:nvPr/>
        </p:nvSpPr>
        <p:spPr>
          <a:xfrm>
            <a:off x="7645823" y="6842327"/>
            <a:ext cx="9447000" cy="5232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320B01"/>
                </a:solidFill>
                <a:latin typeface="Open Sans ExtraBold"/>
                <a:ea typeface="Open Sans ExtraBold"/>
                <a:cs typeface="Open Sans ExtraBold"/>
                <a:sym typeface="Open Sans ExtraBold"/>
              </a:rPr>
              <a:t>Di</a:t>
            </a:r>
            <a:r>
              <a:rPr lang="en-US" sz="3399">
                <a:solidFill>
                  <a:srgbClr val="320B01"/>
                </a:solidFill>
                <a:latin typeface="Open Sans ExtraBold"/>
                <a:ea typeface="Open Sans ExtraBold"/>
                <a:cs typeface="Open Sans ExtraBold"/>
                <a:sym typeface="Open Sans ExtraBold"/>
              </a:rPr>
              <a:t>susun</a:t>
            </a:r>
            <a:r>
              <a:rPr b="0" i="0" lang="en-US" sz="3399" u="none" cap="none" strike="noStrike">
                <a:solidFill>
                  <a:srgbClr val="320B01"/>
                </a:solidFill>
                <a:latin typeface="Open Sans ExtraBold"/>
                <a:ea typeface="Open Sans ExtraBold"/>
                <a:cs typeface="Open Sans ExtraBold"/>
                <a:sym typeface="Open Sans ExtraBold"/>
              </a:rPr>
              <a:t> oleh Ms.Ancila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AC1"/>
        </a:solidFill>
      </p:bgPr>
    </p:bg>
    <p:spTree>
      <p:nvGrpSpPr>
        <p:cNvPr id="201" name="Shape 201"/>
        <p:cNvGrpSpPr/>
        <p:nvPr/>
      </p:nvGrpSpPr>
      <p:grpSpPr>
        <a:xfrm>
          <a:off x="0" y="0"/>
          <a:ext cx="0" cy="0"/>
          <a:chOff x="0" y="0"/>
          <a:chExt cx="0" cy="0"/>
        </a:xfrm>
      </p:grpSpPr>
      <p:grpSp>
        <p:nvGrpSpPr>
          <p:cNvPr id="202" name="Google Shape;202;p10"/>
          <p:cNvGrpSpPr/>
          <p:nvPr/>
        </p:nvGrpSpPr>
        <p:grpSpPr>
          <a:xfrm>
            <a:off x="-299759" y="2403376"/>
            <a:ext cx="19507723" cy="8112994"/>
            <a:chOff x="0" y="-38100"/>
            <a:chExt cx="5137837" cy="2136756"/>
          </a:xfrm>
        </p:grpSpPr>
        <p:sp>
          <p:nvSpPr>
            <p:cNvPr id="203" name="Google Shape;203;p10"/>
            <p:cNvSpPr/>
            <p:nvPr/>
          </p:nvSpPr>
          <p:spPr>
            <a:xfrm>
              <a:off x="0" y="0"/>
              <a:ext cx="5137837" cy="2098656"/>
            </a:xfrm>
            <a:custGeom>
              <a:rect b="b" l="l" r="r" t="t"/>
              <a:pathLst>
                <a:path extrusionOk="0" h="2098656" w="5137837">
                  <a:moveTo>
                    <a:pt x="0" y="0"/>
                  </a:moveTo>
                  <a:lnTo>
                    <a:pt x="5137837" y="0"/>
                  </a:lnTo>
                  <a:lnTo>
                    <a:pt x="5137837" y="2098656"/>
                  </a:lnTo>
                  <a:lnTo>
                    <a:pt x="0" y="2098656"/>
                  </a:lnTo>
                  <a:close/>
                </a:path>
              </a:pathLst>
            </a:custGeom>
            <a:solidFill>
              <a:srgbClr val="F9B299"/>
            </a:solidFill>
            <a:ln cap="flat" cmpd="sng" w="38100">
              <a:solidFill>
                <a:srgbClr val="320B01"/>
              </a:solidFill>
              <a:prstDash val="solid"/>
              <a:round/>
              <a:headEnd len="sm" w="sm" type="none"/>
              <a:tailEnd len="sm" w="sm" type="none"/>
            </a:ln>
          </p:spPr>
        </p:sp>
        <p:sp>
          <p:nvSpPr>
            <p:cNvPr id="204" name="Google Shape;204;p10"/>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5" name="Google Shape;205;p10"/>
          <p:cNvSpPr txBox="1"/>
          <p:nvPr/>
        </p:nvSpPr>
        <p:spPr>
          <a:xfrm>
            <a:off x="861180" y="3238500"/>
            <a:ext cx="14886300" cy="6120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2800" u="none" cap="none" strike="noStrike">
                <a:solidFill>
                  <a:srgbClr val="320B01"/>
                </a:solidFill>
                <a:latin typeface="Arimo"/>
                <a:ea typeface="Arimo"/>
                <a:cs typeface="Arimo"/>
                <a:sym typeface="Arimo"/>
              </a:rPr>
              <a:t>Konflik Eksternal: antara tokoh dan seseorang/sesuatu di dalam dunia luar</a:t>
            </a:r>
            <a:endParaRPr/>
          </a:p>
          <a:p>
            <a:pPr indent="0" lvl="0" marL="0" marR="0" rtl="0" algn="l">
              <a:lnSpc>
                <a:spcPct val="120000"/>
              </a:lnSpc>
              <a:spcBef>
                <a:spcPts val="0"/>
              </a:spcBef>
              <a:spcAft>
                <a:spcPts val="0"/>
              </a:spcAft>
              <a:buNone/>
            </a:pPr>
            <a:r>
              <a:t/>
            </a:r>
            <a:endParaRPr b="1" i="0" sz="2800" u="none" cap="none" strike="noStrike">
              <a:solidFill>
                <a:srgbClr val="320B01"/>
              </a:solidFill>
              <a:latin typeface="Arimo"/>
              <a:ea typeface="Arimo"/>
              <a:cs typeface="Arimo"/>
              <a:sym typeface="Arimo"/>
            </a:endParaRPr>
          </a:p>
          <a:p>
            <a:pPr indent="0" lvl="0" marL="0" marR="0" rtl="0" algn="l">
              <a:lnSpc>
                <a:spcPct val="120000"/>
              </a:lnSpc>
              <a:spcBef>
                <a:spcPts val="0"/>
              </a:spcBef>
              <a:spcAft>
                <a:spcPts val="0"/>
              </a:spcAft>
              <a:buNone/>
            </a:pPr>
            <a:r>
              <a:rPr b="1" i="0" lang="en-US" sz="2800" u="none" cap="none" strike="noStrike">
                <a:solidFill>
                  <a:srgbClr val="320B01"/>
                </a:solidFill>
                <a:latin typeface="Arimo"/>
                <a:ea typeface="Arimo"/>
                <a:cs typeface="Arimo"/>
                <a:sym typeface="Arimo"/>
              </a:rPr>
              <a:t>-</a:t>
            </a:r>
            <a:r>
              <a:rPr b="1" i="1" lang="en-US" sz="2800" u="none" cap="none" strike="noStrike">
                <a:solidFill>
                  <a:srgbClr val="320B01"/>
                </a:solidFill>
                <a:latin typeface="Arimo"/>
                <a:ea typeface="Arimo"/>
                <a:cs typeface="Arimo"/>
                <a:sym typeface="Arimo"/>
              </a:rPr>
              <a:t>Man vs. Man</a:t>
            </a:r>
            <a:r>
              <a:rPr b="1" i="0" lang="en-US" sz="2800" u="none" cap="none" strike="noStrike">
                <a:solidFill>
                  <a:srgbClr val="320B01"/>
                </a:solidFill>
                <a:latin typeface="Arimo"/>
                <a:ea typeface="Arimo"/>
                <a:cs typeface="Arimo"/>
                <a:sym typeface="Arimo"/>
              </a:rPr>
              <a:t> – konflik antara 2 karakter (contoh: pahlawan vs. penjahat)</a:t>
            </a:r>
            <a:endParaRPr/>
          </a:p>
          <a:p>
            <a:pPr indent="0" lvl="0" marL="0" marR="0" rtl="0" algn="l">
              <a:lnSpc>
                <a:spcPct val="120000"/>
              </a:lnSpc>
              <a:spcBef>
                <a:spcPts val="0"/>
              </a:spcBef>
              <a:spcAft>
                <a:spcPts val="0"/>
              </a:spcAft>
              <a:buNone/>
            </a:pPr>
            <a:r>
              <a:rPr b="1" i="0" lang="en-US" sz="2800" u="none" cap="none" strike="noStrike">
                <a:solidFill>
                  <a:srgbClr val="320B01"/>
                </a:solidFill>
                <a:latin typeface="Arimo"/>
                <a:ea typeface="Arimo"/>
                <a:cs typeface="Arimo"/>
                <a:sym typeface="Arimo"/>
              </a:rPr>
              <a:t>-</a:t>
            </a:r>
            <a:r>
              <a:rPr b="1" i="1" lang="en-US" sz="2800" u="none" cap="none" strike="noStrike">
                <a:solidFill>
                  <a:srgbClr val="320B01"/>
                </a:solidFill>
                <a:latin typeface="Arimo"/>
                <a:ea typeface="Arimo"/>
                <a:cs typeface="Arimo"/>
                <a:sym typeface="Arimo"/>
              </a:rPr>
              <a:t>Man vs. Nature</a:t>
            </a:r>
            <a:r>
              <a:rPr b="1" i="0" lang="en-US" sz="2800" u="none" cap="none" strike="noStrike">
                <a:solidFill>
                  <a:srgbClr val="320B01"/>
                </a:solidFill>
                <a:latin typeface="Arimo"/>
                <a:ea typeface="Arimo"/>
                <a:cs typeface="Arimo"/>
                <a:sym typeface="Arimo"/>
              </a:rPr>
              <a:t> – konflik yang menempatkan karakter melawan kekuatan alam (contoh: badai; virus atau penyakit)</a:t>
            </a:r>
            <a:endParaRPr/>
          </a:p>
          <a:p>
            <a:pPr indent="0" lvl="0" marL="0" marR="0" rtl="0" algn="l">
              <a:lnSpc>
                <a:spcPct val="120000"/>
              </a:lnSpc>
              <a:spcBef>
                <a:spcPts val="0"/>
              </a:spcBef>
              <a:spcAft>
                <a:spcPts val="0"/>
              </a:spcAft>
              <a:buNone/>
            </a:pPr>
            <a:r>
              <a:rPr b="1" i="1" lang="en-US" sz="2800" u="none" cap="none" strike="noStrike">
                <a:solidFill>
                  <a:srgbClr val="320B01"/>
                </a:solidFill>
                <a:latin typeface="Arimo"/>
                <a:ea typeface="Arimo"/>
                <a:cs typeface="Arimo"/>
                <a:sym typeface="Arimo"/>
              </a:rPr>
              <a:t>Man vs. Society</a:t>
            </a:r>
            <a:r>
              <a:rPr b="1" i="0" lang="en-US" sz="2800" u="none" cap="none" strike="noStrike">
                <a:solidFill>
                  <a:srgbClr val="320B01"/>
                </a:solidFill>
                <a:latin typeface="Arimo"/>
                <a:ea typeface="Arimo"/>
                <a:cs typeface="Arimo"/>
                <a:sym typeface="Arimo"/>
              </a:rPr>
              <a:t> – konflik yang menempatkan karakter melawan</a:t>
            </a:r>
            <a:endParaRPr/>
          </a:p>
          <a:p>
            <a:pPr indent="0" lvl="0" marL="0" marR="0" rtl="0" algn="l">
              <a:lnSpc>
                <a:spcPct val="120000"/>
              </a:lnSpc>
              <a:spcBef>
                <a:spcPts val="0"/>
              </a:spcBef>
              <a:spcAft>
                <a:spcPts val="0"/>
              </a:spcAft>
              <a:buNone/>
            </a:pPr>
            <a:r>
              <a:rPr b="1" i="0" lang="en-US" sz="2800" u="none" cap="none" strike="noStrike">
                <a:solidFill>
                  <a:srgbClr val="320B01"/>
                </a:solidFill>
                <a:latin typeface="Arimo"/>
                <a:ea typeface="Arimo"/>
                <a:cs typeface="Arimo"/>
                <a:sym typeface="Arimo"/>
              </a:rPr>
              <a:t>hukum/gagasan masyarakat (contoh: wanita muda kaya jatuh cinta dengan pria malang, tetapi keluarganya tidak mengizinkannya; karakter yang menentang pemerintah yang tidak adil dan kejam)</a:t>
            </a:r>
            <a:endParaRPr/>
          </a:p>
          <a:p>
            <a:pPr indent="0" lvl="0" marL="0" marR="0" rtl="0" algn="l">
              <a:lnSpc>
                <a:spcPct val="120000"/>
              </a:lnSpc>
              <a:spcBef>
                <a:spcPts val="0"/>
              </a:spcBef>
              <a:spcAft>
                <a:spcPts val="0"/>
              </a:spcAft>
              <a:buNone/>
            </a:pPr>
            <a:r>
              <a:t/>
            </a:r>
            <a:endParaRPr b="1" i="0" sz="2800" u="none" cap="none" strike="noStrike">
              <a:solidFill>
                <a:srgbClr val="320B01"/>
              </a:solidFill>
              <a:latin typeface="Arimo"/>
              <a:ea typeface="Arimo"/>
              <a:cs typeface="Arimo"/>
              <a:sym typeface="Arimo"/>
            </a:endParaRPr>
          </a:p>
          <a:p>
            <a:pPr indent="0" lvl="0" marL="0" marR="0" rtl="0" algn="l">
              <a:lnSpc>
                <a:spcPct val="120000"/>
              </a:lnSpc>
              <a:spcBef>
                <a:spcPts val="0"/>
              </a:spcBef>
              <a:spcAft>
                <a:spcPts val="0"/>
              </a:spcAft>
              <a:buNone/>
            </a:pPr>
            <a:r>
              <a:rPr b="1" i="0" lang="en-US" sz="2800" u="none" cap="none" strike="noStrike">
                <a:solidFill>
                  <a:srgbClr val="320B01"/>
                </a:solidFill>
                <a:latin typeface="Arimo"/>
                <a:ea typeface="Arimo"/>
                <a:cs typeface="Arimo"/>
                <a:sym typeface="Arimo"/>
              </a:rPr>
              <a:t>Konflik eksternal lainnya: Manusia vs. Teknologi, Manusia vs. Supernatural</a:t>
            </a:r>
            <a:endParaRPr/>
          </a:p>
          <a:p>
            <a:pPr indent="0" lvl="0" marL="0" marR="0" rtl="0" algn="ctr">
              <a:lnSpc>
                <a:spcPct val="120000"/>
              </a:lnSpc>
              <a:spcBef>
                <a:spcPts val="0"/>
              </a:spcBef>
              <a:spcAft>
                <a:spcPts val="0"/>
              </a:spcAft>
              <a:buNone/>
            </a:pPr>
            <a:r>
              <a:t/>
            </a:r>
            <a:endParaRPr b="1" i="0" sz="2800" u="none" cap="none" strike="noStrike">
              <a:solidFill>
                <a:srgbClr val="320B01"/>
              </a:solidFill>
              <a:latin typeface="Arimo"/>
              <a:ea typeface="Arimo"/>
              <a:cs typeface="Arimo"/>
              <a:sym typeface="Arimo"/>
            </a:endParaRPr>
          </a:p>
        </p:txBody>
      </p:sp>
      <p:sp>
        <p:nvSpPr>
          <p:cNvPr id="206" name="Google Shape;206;p10"/>
          <p:cNvSpPr txBox="1"/>
          <p:nvPr/>
        </p:nvSpPr>
        <p:spPr>
          <a:xfrm>
            <a:off x="1028700" y="1028700"/>
            <a:ext cx="16138845" cy="714375"/>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0" i="0" lang="en-US" sz="4699" u="none" cap="none" strike="noStrike">
                <a:solidFill>
                  <a:srgbClr val="320B01"/>
                </a:solidFill>
                <a:latin typeface="Open Sans ExtraBold"/>
                <a:ea typeface="Open Sans ExtraBold"/>
                <a:cs typeface="Open Sans ExtraBold"/>
                <a:sym typeface="Open Sans ExtraBold"/>
              </a:rPr>
              <a:t>Jenis Konflik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AC1"/>
        </a:solidFill>
      </p:bgPr>
    </p:bg>
    <p:spTree>
      <p:nvGrpSpPr>
        <p:cNvPr id="210" name="Shape 210"/>
        <p:cNvGrpSpPr/>
        <p:nvPr/>
      </p:nvGrpSpPr>
      <p:grpSpPr>
        <a:xfrm>
          <a:off x="0" y="0"/>
          <a:ext cx="0" cy="0"/>
          <a:chOff x="0" y="0"/>
          <a:chExt cx="0" cy="0"/>
        </a:xfrm>
      </p:grpSpPr>
      <p:grpSp>
        <p:nvGrpSpPr>
          <p:cNvPr id="211" name="Google Shape;211;p11"/>
          <p:cNvGrpSpPr/>
          <p:nvPr/>
        </p:nvGrpSpPr>
        <p:grpSpPr>
          <a:xfrm>
            <a:off x="-609862" y="4206213"/>
            <a:ext cx="19507723" cy="3230759"/>
            <a:chOff x="0" y="-38100"/>
            <a:chExt cx="5137837" cy="850900"/>
          </a:xfrm>
        </p:grpSpPr>
        <p:sp>
          <p:nvSpPr>
            <p:cNvPr id="212" name="Google Shape;212;p11"/>
            <p:cNvSpPr/>
            <p:nvPr/>
          </p:nvSpPr>
          <p:spPr>
            <a:xfrm>
              <a:off x="0" y="0"/>
              <a:ext cx="5137837" cy="490180"/>
            </a:xfrm>
            <a:custGeom>
              <a:rect b="b" l="l" r="r" t="t"/>
              <a:pathLst>
                <a:path extrusionOk="0" h="490180" w="5137837">
                  <a:moveTo>
                    <a:pt x="0" y="0"/>
                  </a:moveTo>
                  <a:lnTo>
                    <a:pt x="5137837" y="0"/>
                  </a:lnTo>
                  <a:lnTo>
                    <a:pt x="5137837" y="490180"/>
                  </a:lnTo>
                  <a:lnTo>
                    <a:pt x="0" y="490180"/>
                  </a:lnTo>
                  <a:close/>
                </a:path>
              </a:pathLst>
            </a:custGeom>
            <a:solidFill>
              <a:srgbClr val="F9B299"/>
            </a:solidFill>
            <a:ln cap="flat" cmpd="sng" w="38100">
              <a:solidFill>
                <a:srgbClr val="320B01"/>
              </a:solidFill>
              <a:prstDash val="solid"/>
              <a:round/>
              <a:headEnd len="sm" w="sm" type="none"/>
              <a:tailEnd len="sm" w="sm" type="none"/>
            </a:ln>
          </p:spPr>
        </p:sp>
        <p:sp>
          <p:nvSpPr>
            <p:cNvPr id="213" name="Google Shape;213;p1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4" name="Google Shape;214;p11"/>
          <p:cNvSpPr txBox="1"/>
          <p:nvPr/>
        </p:nvSpPr>
        <p:spPr>
          <a:xfrm>
            <a:off x="3435162" y="4705106"/>
            <a:ext cx="5213538" cy="6000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1" i="0" lang="en-US" sz="3999" u="none" cap="none" strike="noStrike">
                <a:solidFill>
                  <a:srgbClr val="320B01"/>
                </a:solidFill>
                <a:latin typeface="Eczar"/>
                <a:ea typeface="Eczar"/>
                <a:cs typeface="Eczar"/>
                <a:sym typeface="Eczar"/>
              </a:rPr>
              <a:t>Summary</a:t>
            </a:r>
            <a:endParaRPr/>
          </a:p>
        </p:txBody>
      </p:sp>
      <p:sp>
        <p:nvSpPr>
          <p:cNvPr id="215" name="Google Shape;215;p11"/>
          <p:cNvSpPr txBox="1"/>
          <p:nvPr/>
        </p:nvSpPr>
        <p:spPr>
          <a:xfrm>
            <a:off x="12045315" y="4705106"/>
            <a:ext cx="5213985" cy="600075"/>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1" i="0" lang="en-US" sz="3999" u="none" cap="none" strike="noStrike">
                <a:solidFill>
                  <a:srgbClr val="320B01"/>
                </a:solidFill>
                <a:latin typeface="Eczar"/>
                <a:ea typeface="Eczar"/>
                <a:cs typeface="Eczar"/>
                <a:sym typeface="Eczar"/>
              </a:rPr>
              <a:t>Analysis</a:t>
            </a:r>
            <a:endParaRPr/>
          </a:p>
        </p:txBody>
      </p:sp>
      <p:sp>
        <p:nvSpPr>
          <p:cNvPr id="216" name="Google Shape;216;p11"/>
          <p:cNvSpPr txBox="1"/>
          <p:nvPr/>
        </p:nvSpPr>
        <p:spPr>
          <a:xfrm>
            <a:off x="1028700" y="6507300"/>
            <a:ext cx="7620000" cy="2743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A summary is usually a short description that restates the topic or content of the text. It is used to give the reader an overview of what the story or article is about. It provides a brief account of what is covered in the text (main points only) and is written in a short, clear and concise way, without delving into specific examples. </a:t>
            </a:r>
            <a:endParaRPr/>
          </a:p>
        </p:txBody>
      </p:sp>
      <p:sp>
        <p:nvSpPr>
          <p:cNvPr id="217" name="Google Shape;217;p11"/>
          <p:cNvSpPr txBox="1"/>
          <p:nvPr/>
        </p:nvSpPr>
        <p:spPr>
          <a:xfrm>
            <a:off x="9639300" y="6507300"/>
            <a:ext cx="7620000" cy="2743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An analysis is a more detailed and in depth exploration of the text. It aims to deconstruct a text by examining its parts and commenting on how they work together to achieve a purpose. The writer evaluates, examines and interprets the content, drawing their own conclusions and providing specific examples to illustrate their points.</a:t>
            </a:r>
            <a:endParaRPr/>
          </a:p>
        </p:txBody>
      </p:sp>
      <p:sp>
        <p:nvSpPr>
          <p:cNvPr id="218" name="Google Shape;218;p11"/>
          <p:cNvSpPr txBox="1"/>
          <p:nvPr/>
        </p:nvSpPr>
        <p:spPr>
          <a:xfrm>
            <a:off x="3712371" y="781500"/>
            <a:ext cx="10863300" cy="1277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300" u="none" cap="none" strike="noStrike">
                <a:solidFill>
                  <a:srgbClr val="320B01"/>
                </a:solidFill>
                <a:latin typeface="Arial"/>
                <a:ea typeface="Arial"/>
                <a:cs typeface="Arial"/>
                <a:sym typeface="Arial"/>
              </a:rPr>
              <a:t>Summary Vs. Analysis</a:t>
            </a:r>
            <a:endParaRPr sz="100"/>
          </a:p>
        </p:txBody>
      </p:sp>
      <p:sp>
        <p:nvSpPr>
          <p:cNvPr id="219" name="Google Shape;219;p11"/>
          <p:cNvSpPr txBox="1"/>
          <p:nvPr/>
        </p:nvSpPr>
        <p:spPr>
          <a:xfrm>
            <a:off x="1120455" y="3047199"/>
            <a:ext cx="16138845" cy="885825"/>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0" i="0" lang="en-US" sz="2999" u="none" cap="none" strike="noStrike">
                <a:solidFill>
                  <a:srgbClr val="320B01"/>
                </a:solidFill>
                <a:latin typeface="Eczar"/>
                <a:ea typeface="Eczar"/>
                <a:cs typeface="Eczar"/>
                <a:sym typeface="Eczar"/>
              </a:rPr>
              <a:t>Before we delve into themes and ideas, it's important to understand the difference between summarising a text and analysing a text.</a:t>
            </a:r>
            <a:endParaRPr/>
          </a:p>
        </p:txBody>
      </p:sp>
      <p:sp>
        <p:nvSpPr>
          <p:cNvPr id="220" name="Google Shape;220;p11"/>
          <p:cNvSpPr txBox="1"/>
          <p:nvPr/>
        </p:nvSpPr>
        <p:spPr>
          <a:xfrm>
            <a:off x="3435162" y="5467269"/>
            <a:ext cx="5213538" cy="45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320B01"/>
                </a:solidFill>
                <a:latin typeface="Eczar"/>
                <a:ea typeface="Eczar"/>
                <a:cs typeface="Eczar"/>
                <a:sym typeface="Eczar"/>
              </a:rPr>
              <a:t>The "what" of the text.</a:t>
            </a:r>
            <a:endParaRPr/>
          </a:p>
        </p:txBody>
      </p:sp>
      <p:sp>
        <p:nvSpPr>
          <p:cNvPr id="221" name="Google Shape;221;p11"/>
          <p:cNvSpPr txBox="1"/>
          <p:nvPr/>
        </p:nvSpPr>
        <p:spPr>
          <a:xfrm>
            <a:off x="12045315" y="5467269"/>
            <a:ext cx="5213985" cy="45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320B01"/>
                </a:solidFill>
                <a:latin typeface="Eczar"/>
                <a:ea typeface="Eczar"/>
                <a:cs typeface="Eczar"/>
                <a:sym typeface="Eczar"/>
              </a:rPr>
              <a:t>The "how" of the text.</a:t>
            </a:r>
            <a:endParaRPr/>
          </a:p>
        </p:txBody>
      </p:sp>
      <p:sp>
        <p:nvSpPr>
          <p:cNvPr id="222" name="Google Shape;222;p11"/>
          <p:cNvSpPr/>
          <p:nvPr/>
        </p:nvSpPr>
        <p:spPr>
          <a:xfrm>
            <a:off x="1028700" y="4611825"/>
            <a:ext cx="2004707" cy="1348621"/>
          </a:xfrm>
          <a:custGeom>
            <a:rect b="b" l="l" r="r" t="t"/>
            <a:pathLst>
              <a:path extrusionOk="0" h="1348621" w="2004707">
                <a:moveTo>
                  <a:pt x="0" y="0"/>
                </a:moveTo>
                <a:lnTo>
                  <a:pt x="2004707" y="0"/>
                </a:lnTo>
                <a:lnTo>
                  <a:pt x="2004707" y="1348621"/>
                </a:lnTo>
                <a:lnTo>
                  <a:pt x="0" y="1348621"/>
                </a:lnTo>
                <a:lnTo>
                  <a:pt x="0" y="0"/>
                </a:lnTo>
                <a:close/>
              </a:path>
            </a:pathLst>
          </a:custGeom>
          <a:blipFill rotWithShape="1">
            <a:blip r:embed="rId3">
              <a:alphaModFix/>
            </a:blip>
            <a:stretch>
              <a:fillRect b="0" l="0" r="0" t="0"/>
            </a:stretch>
          </a:blipFill>
          <a:ln>
            <a:noFill/>
          </a:ln>
        </p:spPr>
      </p:sp>
      <p:sp>
        <p:nvSpPr>
          <p:cNvPr id="223" name="Google Shape;223;p11"/>
          <p:cNvSpPr/>
          <p:nvPr/>
        </p:nvSpPr>
        <p:spPr>
          <a:xfrm>
            <a:off x="9639300" y="4607139"/>
            <a:ext cx="2004707" cy="1348621"/>
          </a:xfrm>
          <a:custGeom>
            <a:rect b="b" l="l" r="r" t="t"/>
            <a:pathLst>
              <a:path extrusionOk="0" h="1348621" w="2004707">
                <a:moveTo>
                  <a:pt x="0" y="0"/>
                </a:moveTo>
                <a:lnTo>
                  <a:pt x="2004707" y="0"/>
                </a:lnTo>
                <a:lnTo>
                  <a:pt x="2004707" y="1348621"/>
                </a:lnTo>
                <a:lnTo>
                  <a:pt x="0" y="1348621"/>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AC1"/>
        </a:solidFill>
      </p:bgPr>
    </p:bg>
    <p:spTree>
      <p:nvGrpSpPr>
        <p:cNvPr id="227" name="Shape 227"/>
        <p:cNvGrpSpPr/>
        <p:nvPr/>
      </p:nvGrpSpPr>
      <p:grpSpPr>
        <a:xfrm>
          <a:off x="0" y="0"/>
          <a:ext cx="0" cy="0"/>
          <a:chOff x="0" y="0"/>
          <a:chExt cx="0" cy="0"/>
        </a:xfrm>
      </p:grpSpPr>
      <p:sp>
        <p:nvSpPr>
          <p:cNvPr id="228" name="Google Shape;228;g25c1eb541e3_0_0"/>
          <p:cNvSpPr txBox="1"/>
          <p:nvPr/>
        </p:nvSpPr>
        <p:spPr>
          <a:xfrm>
            <a:off x="3435162" y="4607156"/>
            <a:ext cx="5213400" cy="6156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t/>
            </a:r>
            <a:endParaRPr b="1" sz="3999">
              <a:solidFill>
                <a:srgbClr val="320B01"/>
              </a:solidFill>
              <a:latin typeface="Eczar"/>
              <a:ea typeface="Eczar"/>
              <a:cs typeface="Eczar"/>
              <a:sym typeface="Eczar"/>
            </a:endParaRPr>
          </a:p>
        </p:txBody>
      </p:sp>
      <p:sp>
        <p:nvSpPr>
          <p:cNvPr id="229" name="Google Shape;229;g25c1eb541e3_0_0"/>
          <p:cNvSpPr txBox="1"/>
          <p:nvPr/>
        </p:nvSpPr>
        <p:spPr>
          <a:xfrm>
            <a:off x="12045315" y="4705106"/>
            <a:ext cx="5214000" cy="2154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t/>
            </a:r>
            <a:endParaRPr/>
          </a:p>
        </p:txBody>
      </p:sp>
      <p:sp>
        <p:nvSpPr>
          <p:cNvPr id="230" name="Google Shape;230;g25c1eb541e3_0_0"/>
          <p:cNvSpPr txBox="1"/>
          <p:nvPr/>
        </p:nvSpPr>
        <p:spPr>
          <a:xfrm>
            <a:off x="1028700" y="6507300"/>
            <a:ext cx="76200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231" name="Google Shape;231;g25c1eb541e3_0_0"/>
          <p:cNvSpPr txBox="1"/>
          <p:nvPr/>
        </p:nvSpPr>
        <p:spPr>
          <a:xfrm>
            <a:off x="9639300" y="6507300"/>
            <a:ext cx="76200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232" name="Google Shape;232;g25c1eb541e3_0_0"/>
          <p:cNvSpPr txBox="1"/>
          <p:nvPr/>
        </p:nvSpPr>
        <p:spPr>
          <a:xfrm>
            <a:off x="3712371" y="781500"/>
            <a:ext cx="10863300" cy="1277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8300">
                <a:solidFill>
                  <a:srgbClr val="320B01"/>
                </a:solidFill>
              </a:rPr>
              <a:t>Daftar Pustaka</a:t>
            </a:r>
            <a:endParaRPr sz="100"/>
          </a:p>
        </p:txBody>
      </p:sp>
      <p:sp>
        <p:nvSpPr>
          <p:cNvPr id="233" name="Google Shape;233;g25c1eb541e3_0_0"/>
          <p:cNvSpPr txBox="1"/>
          <p:nvPr/>
        </p:nvSpPr>
        <p:spPr>
          <a:xfrm>
            <a:off x="4353016" y="2738775"/>
            <a:ext cx="9060000" cy="2770500"/>
          </a:xfrm>
          <a:prstGeom prst="rect">
            <a:avLst/>
          </a:prstGeom>
          <a:noFill/>
          <a:ln>
            <a:noFill/>
          </a:ln>
        </p:spPr>
        <p:txBody>
          <a:bodyPr anchorCtr="0" anchor="t" bIns="0" lIns="0" spcFirstLastPara="1" rIns="0" wrap="square" tIns="0">
            <a:spAutoFit/>
          </a:bodyPr>
          <a:lstStyle/>
          <a:p>
            <a:pPr indent="0" lvl="0" marL="0" rtl="0" algn="l">
              <a:lnSpc>
                <a:spcPct val="125000"/>
              </a:lnSpc>
              <a:spcBef>
                <a:spcPts val="0"/>
              </a:spcBef>
              <a:spcAft>
                <a:spcPts val="0"/>
              </a:spcAft>
              <a:buNone/>
            </a:pPr>
            <a:r>
              <a:rPr lang="en-US" sz="3000">
                <a:solidFill>
                  <a:schemeClr val="dk1"/>
                </a:solidFill>
                <a:latin typeface="Antic"/>
                <a:ea typeface="Antic"/>
                <a:cs typeface="Antic"/>
                <a:sym typeface="Antic"/>
              </a:rPr>
              <a:t>Philpot, B. 2019.</a:t>
            </a:r>
            <a:r>
              <a:rPr i="1" lang="en-US" sz="3000">
                <a:solidFill>
                  <a:schemeClr val="dk1"/>
                </a:solidFill>
                <a:latin typeface="Antic"/>
                <a:ea typeface="Antic"/>
                <a:cs typeface="Antic"/>
                <a:sym typeface="Antic"/>
              </a:rPr>
              <a:t>English A: Language and Literature for the IB Diploma Cambridge</a:t>
            </a:r>
            <a:r>
              <a:rPr lang="en-US" sz="3000">
                <a:solidFill>
                  <a:schemeClr val="dk1"/>
                </a:solidFill>
                <a:latin typeface="Antic"/>
                <a:ea typeface="Antic"/>
                <a:cs typeface="Antic"/>
                <a:sym typeface="Antic"/>
              </a:rPr>
              <a:t>. Italy: Cambridge University Press.</a:t>
            </a:r>
            <a:endParaRPr sz="3000">
              <a:solidFill>
                <a:schemeClr val="dk1"/>
              </a:solidFill>
              <a:latin typeface="Antic"/>
              <a:ea typeface="Antic"/>
              <a:cs typeface="Antic"/>
              <a:sym typeface="Antic"/>
            </a:endParaRPr>
          </a:p>
          <a:p>
            <a:pPr indent="0" lvl="0" marL="0" rtl="0" algn="l">
              <a:lnSpc>
                <a:spcPct val="125000"/>
              </a:lnSpc>
              <a:spcBef>
                <a:spcPts val="0"/>
              </a:spcBef>
              <a:spcAft>
                <a:spcPts val="0"/>
              </a:spcAft>
              <a:buClr>
                <a:schemeClr val="dk1"/>
              </a:buClr>
              <a:buFont typeface="Arial"/>
              <a:buNone/>
            </a:pPr>
            <a:r>
              <a:rPr b="1" lang="en-US" sz="3000">
                <a:solidFill>
                  <a:srgbClr val="5F6368"/>
                </a:solidFill>
                <a:highlight>
                  <a:srgbClr val="FFFFFF"/>
                </a:highlight>
              </a:rPr>
              <a:t>Nurgiyantoro, Burhan. 1995. Teori Pengkajian Fiksi. Yogyakarta: Gadjah Mada. University Press.</a:t>
            </a:r>
            <a:endParaRPr sz="3000">
              <a:solidFill>
                <a:schemeClr val="dk1"/>
              </a:solidFill>
              <a:latin typeface="Antic"/>
              <a:ea typeface="Antic"/>
              <a:cs typeface="Antic"/>
              <a:sym typeface="Antic"/>
            </a:endParaRPr>
          </a:p>
          <a:p>
            <a:pPr indent="0" lvl="0" marL="0" marR="0" rtl="0" algn="l">
              <a:lnSpc>
                <a:spcPct val="120000"/>
              </a:lnSpc>
              <a:spcBef>
                <a:spcPts val="0"/>
              </a:spcBef>
              <a:spcAft>
                <a:spcPts val="0"/>
              </a:spcAft>
              <a:buNone/>
            </a:pPr>
            <a:r>
              <a:t/>
            </a:r>
            <a:endParaRPr sz="3000">
              <a:solidFill>
                <a:srgbClr val="320B01"/>
              </a:solidFill>
              <a:latin typeface="Eczar"/>
              <a:ea typeface="Eczar"/>
              <a:cs typeface="Eczar"/>
              <a:sym typeface="Eczar"/>
            </a:endParaRPr>
          </a:p>
        </p:txBody>
      </p:sp>
      <p:sp>
        <p:nvSpPr>
          <p:cNvPr id="234" name="Google Shape;234;g25c1eb541e3_0_0"/>
          <p:cNvSpPr txBox="1"/>
          <p:nvPr/>
        </p:nvSpPr>
        <p:spPr>
          <a:xfrm>
            <a:off x="12045315" y="5467269"/>
            <a:ext cx="52140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t/>
            </a:r>
            <a:endParaRPr/>
          </a:p>
        </p:txBody>
      </p:sp>
      <p:sp>
        <p:nvSpPr>
          <p:cNvPr id="235" name="Google Shape;235;g25c1eb541e3_0_0"/>
          <p:cNvSpPr/>
          <p:nvPr/>
        </p:nvSpPr>
        <p:spPr>
          <a:xfrm flipH="1">
            <a:off x="1028695" y="5682675"/>
            <a:ext cx="2562566" cy="2488411"/>
          </a:xfrm>
          <a:custGeom>
            <a:rect b="b" l="l" r="r" t="t"/>
            <a:pathLst>
              <a:path extrusionOk="0" h="2488411" w="1226108">
                <a:moveTo>
                  <a:pt x="1226108" y="0"/>
                </a:moveTo>
                <a:lnTo>
                  <a:pt x="0" y="0"/>
                </a:lnTo>
                <a:lnTo>
                  <a:pt x="0" y="2488410"/>
                </a:lnTo>
                <a:lnTo>
                  <a:pt x="1226108" y="2488410"/>
                </a:lnTo>
                <a:lnTo>
                  <a:pt x="1226108"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AC1"/>
        </a:solidFill>
      </p:bgPr>
    </p:bg>
    <p:spTree>
      <p:nvGrpSpPr>
        <p:cNvPr id="95" name="Shape 95"/>
        <p:cNvGrpSpPr/>
        <p:nvPr/>
      </p:nvGrpSpPr>
      <p:grpSpPr>
        <a:xfrm>
          <a:off x="0" y="0"/>
          <a:ext cx="0" cy="0"/>
          <a:chOff x="0" y="0"/>
          <a:chExt cx="0" cy="0"/>
        </a:xfrm>
      </p:grpSpPr>
      <p:sp>
        <p:nvSpPr>
          <p:cNvPr id="96" name="Google Shape;96;p2"/>
          <p:cNvSpPr txBox="1"/>
          <p:nvPr/>
        </p:nvSpPr>
        <p:spPr>
          <a:xfrm>
            <a:off x="1028700" y="3150056"/>
            <a:ext cx="12268964" cy="5915025"/>
          </a:xfrm>
          <a:prstGeom prst="rect">
            <a:avLst/>
          </a:prstGeom>
          <a:noFill/>
          <a:ln>
            <a:noFill/>
          </a:ln>
        </p:spPr>
        <p:txBody>
          <a:bodyPr anchorCtr="0" anchor="t" bIns="0" lIns="0" spcFirstLastPara="1" rIns="0" wrap="square" tIns="0">
            <a:spAutoFit/>
          </a:bodyPr>
          <a:lstStyle/>
          <a:p>
            <a:pPr indent="-334644" lvl="1" marL="669288" marR="0" rtl="0" algn="l">
              <a:lnSpc>
                <a:spcPct val="120006"/>
              </a:lnSpc>
              <a:spcBef>
                <a:spcPts val="0"/>
              </a:spcBef>
              <a:spcAft>
                <a:spcPts val="0"/>
              </a:spcAft>
              <a:buClr>
                <a:srgbClr val="320B01"/>
              </a:buClr>
              <a:buSzPts val="3099"/>
              <a:buFont typeface="Arial"/>
              <a:buChar char="•"/>
            </a:pPr>
            <a:r>
              <a:rPr b="0" i="0" lang="en-US" sz="3099" u="none" cap="none" strike="noStrike">
                <a:solidFill>
                  <a:srgbClr val="320B01"/>
                </a:solidFill>
                <a:latin typeface="Eczar"/>
                <a:ea typeface="Eczar"/>
                <a:cs typeface="Eczar"/>
                <a:sym typeface="Eczar"/>
              </a:rPr>
              <a:t>Unsur ekstrinsik adalah unsur-unsur yang ikut membangun dan mendukung sebuah novel </a:t>
            </a:r>
            <a:endParaRPr/>
          </a:p>
          <a:p>
            <a:pPr indent="0" lvl="0" marL="0" marR="0" rtl="0" algn="l">
              <a:lnSpc>
                <a:spcPct val="120006"/>
              </a:lnSpc>
              <a:spcBef>
                <a:spcPts val="0"/>
              </a:spcBef>
              <a:spcAft>
                <a:spcPts val="0"/>
              </a:spcAft>
              <a:buNone/>
            </a:pPr>
            <a:r>
              <a:t/>
            </a:r>
            <a:endParaRPr b="0" i="0" sz="3099" u="none" cap="none" strike="noStrike">
              <a:solidFill>
                <a:srgbClr val="320B01"/>
              </a:solidFill>
              <a:latin typeface="Eczar"/>
              <a:ea typeface="Eczar"/>
              <a:cs typeface="Eczar"/>
              <a:sym typeface="Eczar"/>
            </a:endParaRPr>
          </a:p>
          <a:p>
            <a:pPr indent="-334644" lvl="1" marL="669288" marR="0" rtl="0" algn="l">
              <a:lnSpc>
                <a:spcPct val="120006"/>
              </a:lnSpc>
              <a:spcBef>
                <a:spcPts val="0"/>
              </a:spcBef>
              <a:spcAft>
                <a:spcPts val="0"/>
              </a:spcAft>
              <a:buClr>
                <a:srgbClr val="320B01"/>
              </a:buClr>
              <a:buSzPts val="3099"/>
              <a:buFont typeface="Arial"/>
              <a:buChar char="•"/>
            </a:pPr>
            <a:r>
              <a:rPr b="0" i="0" lang="en-US" sz="3099" u="none" cap="none" strike="noStrike">
                <a:solidFill>
                  <a:srgbClr val="320B01"/>
                </a:solidFill>
                <a:latin typeface="Eczar"/>
                <a:ea typeface="Eczar"/>
                <a:cs typeface="Eczar"/>
                <a:sym typeface="Eczar"/>
              </a:rPr>
              <a:t>Unsur-unsur yang dapat ditemukan di luar karya sastra, tetapi secara tidak langsung mempengaruhi struktur karya sastra, seperti:</a:t>
            </a:r>
            <a:endParaRPr/>
          </a:p>
          <a:p>
            <a:pPr indent="0" lvl="0" marL="0" marR="0" rtl="0" algn="l">
              <a:lnSpc>
                <a:spcPct val="120006"/>
              </a:lnSpc>
              <a:spcBef>
                <a:spcPts val="0"/>
              </a:spcBef>
              <a:spcAft>
                <a:spcPts val="0"/>
              </a:spcAft>
              <a:buNone/>
            </a:pPr>
            <a:r>
              <a:rPr b="0" i="0" lang="en-US" sz="3099" u="none" cap="none" strike="noStrike">
                <a:solidFill>
                  <a:srgbClr val="320B01"/>
                </a:solidFill>
                <a:latin typeface="Eczar"/>
                <a:ea typeface="Eczar"/>
                <a:cs typeface="Eczar"/>
                <a:sym typeface="Eczar"/>
              </a:rPr>
              <a:t>-kehidupan penulis</a:t>
            </a:r>
            <a:endParaRPr/>
          </a:p>
          <a:p>
            <a:pPr indent="0" lvl="0" marL="0" marR="0" rtl="0" algn="l">
              <a:lnSpc>
                <a:spcPct val="120006"/>
              </a:lnSpc>
              <a:spcBef>
                <a:spcPts val="0"/>
              </a:spcBef>
              <a:spcAft>
                <a:spcPts val="0"/>
              </a:spcAft>
              <a:buNone/>
            </a:pPr>
            <a:r>
              <a:rPr b="0" i="0" lang="en-US" sz="3099" u="none" cap="none" strike="noStrike">
                <a:solidFill>
                  <a:srgbClr val="320B01"/>
                </a:solidFill>
                <a:latin typeface="Eczar"/>
                <a:ea typeface="Eczar"/>
                <a:cs typeface="Eczar"/>
                <a:sym typeface="Eczar"/>
              </a:rPr>
              <a:t>-latar belakang sejarah</a:t>
            </a:r>
            <a:endParaRPr/>
          </a:p>
          <a:p>
            <a:pPr indent="0" lvl="0" marL="0" marR="0" rtl="0" algn="l">
              <a:lnSpc>
                <a:spcPct val="120006"/>
              </a:lnSpc>
              <a:spcBef>
                <a:spcPts val="0"/>
              </a:spcBef>
              <a:spcAft>
                <a:spcPts val="0"/>
              </a:spcAft>
              <a:buNone/>
            </a:pPr>
            <a:r>
              <a:rPr b="0" i="0" lang="en-US" sz="3099" u="none" cap="none" strike="noStrike">
                <a:solidFill>
                  <a:srgbClr val="320B01"/>
                </a:solidFill>
                <a:latin typeface="Eczar"/>
                <a:ea typeface="Eczar"/>
                <a:cs typeface="Eczar"/>
                <a:sym typeface="Eczar"/>
              </a:rPr>
              <a:t>-latar belakang budaya</a:t>
            </a:r>
            <a:endParaRPr/>
          </a:p>
          <a:p>
            <a:pPr indent="0" lvl="0" marL="0" marR="0" rtl="0" algn="l">
              <a:lnSpc>
                <a:spcPct val="120006"/>
              </a:lnSpc>
              <a:spcBef>
                <a:spcPts val="0"/>
              </a:spcBef>
              <a:spcAft>
                <a:spcPts val="0"/>
              </a:spcAft>
              <a:buNone/>
            </a:pPr>
            <a:r>
              <a:rPr b="0" i="0" lang="en-US" sz="3099" u="none" cap="none" strike="noStrike">
                <a:solidFill>
                  <a:srgbClr val="320B01"/>
                </a:solidFill>
                <a:latin typeface="Eczar"/>
                <a:ea typeface="Eczar"/>
                <a:cs typeface="Eczar"/>
                <a:sym typeface="Eczar"/>
              </a:rPr>
              <a:t>-latar belakang sosial</a:t>
            </a:r>
            <a:endParaRPr/>
          </a:p>
          <a:p>
            <a:pPr indent="0" lvl="0" marL="0" marR="0" rtl="0" algn="l">
              <a:lnSpc>
                <a:spcPct val="120006"/>
              </a:lnSpc>
              <a:spcBef>
                <a:spcPts val="0"/>
              </a:spcBef>
              <a:spcAft>
                <a:spcPts val="0"/>
              </a:spcAft>
              <a:buNone/>
            </a:pPr>
            <a:r>
              <a:t/>
            </a:r>
            <a:endParaRPr b="0" i="0" sz="3099" u="none" cap="none" strike="noStrike">
              <a:solidFill>
                <a:srgbClr val="320B01"/>
              </a:solidFill>
              <a:latin typeface="Eczar"/>
              <a:ea typeface="Eczar"/>
              <a:cs typeface="Eczar"/>
              <a:sym typeface="Eczar"/>
            </a:endParaRPr>
          </a:p>
          <a:p>
            <a:pPr indent="0" lvl="0" marL="0" marR="0" rtl="0" algn="l">
              <a:lnSpc>
                <a:spcPct val="100677"/>
              </a:lnSpc>
              <a:spcBef>
                <a:spcPts val="0"/>
              </a:spcBef>
              <a:spcAft>
                <a:spcPts val="0"/>
              </a:spcAft>
              <a:buNone/>
            </a:pPr>
            <a:r>
              <a:t/>
            </a:r>
            <a:endParaRPr b="0" i="0" sz="3099" u="none" cap="none" strike="noStrike">
              <a:solidFill>
                <a:srgbClr val="320B01"/>
              </a:solidFill>
              <a:latin typeface="Eczar"/>
              <a:ea typeface="Eczar"/>
              <a:cs typeface="Eczar"/>
              <a:sym typeface="Eczar"/>
            </a:endParaRPr>
          </a:p>
          <a:p>
            <a:pPr indent="0" lvl="0" marL="0" marR="0" rtl="0" algn="l">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a:t>
            </a:r>
            <a:endParaRPr/>
          </a:p>
        </p:txBody>
      </p:sp>
      <p:sp>
        <p:nvSpPr>
          <p:cNvPr id="97" name="Google Shape;97;p2"/>
          <p:cNvSpPr txBox="1"/>
          <p:nvPr/>
        </p:nvSpPr>
        <p:spPr>
          <a:xfrm>
            <a:off x="3231651" y="1038225"/>
            <a:ext cx="8660400" cy="2703600"/>
          </a:xfrm>
          <a:prstGeom prst="rect">
            <a:avLst/>
          </a:prstGeom>
          <a:noFill/>
          <a:ln>
            <a:noFill/>
          </a:ln>
        </p:spPr>
        <p:txBody>
          <a:bodyPr anchorCtr="0" anchor="t" bIns="0" lIns="0" spcFirstLastPara="1" rIns="0" wrap="square" tIns="0">
            <a:spAutoFit/>
          </a:bodyPr>
          <a:lstStyle/>
          <a:p>
            <a:pPr indent="0" lvl="0" marL="0" marR="0" rtl="0" algn="l">
              <a:lnSpc>
                <a:spcPct val="119997"/>
              </a:lnSpc>
              <a:spcBef>
                <a:spcPts val="0"/>
              </a:spcBef>
              <a:spcAft>
                <a:spcPts val="0"/>
              </a:spcAft>
              <a:buNone/>
            </a:pPr>
            <a:r>
              <a:rPr b="0" i="0" lang="en-US" sz="6666" u="none" cap="none" strike="noStrike">
                <a:solidFill>
                  <a:srgbClr val="320B01"/>
                </a:solidFill>
                <a:latin typeface="Arial"/>
                <a:ea typeface="Arial"/>
                <a:cs typeface="Arial"/>
                <a:sym typeface="Arial"/>
              </a:rPr>
              <a:t>Unsur-unsur Ekstrinsik </a:t>
            </a:r>
            <a:endParaRPr sz="100"/>
          </a:p>
          <a:p>
            <a:pPr indent="0" lvl="0" marL="0" marR="0" rtl="0" algn="l">
              <a:lnSpc>
                <a:spcPct val="119997"/>
              </a:lnSpc>
              <a:spcBef>
                <a:spcPts val="0"/>
              </a:spcBef>
              <a:spcAft>
                <a:spcPts val="0"/>
              </a:spcAft>
              <a:buNone/>
            </a:pPr>
            <a:r>
              <a:t/>
            </a:r>
            <a:endParaRPr b="0" i="0" sz="9566" u="none" cap="none" strike="noStrike">
              <a:solidFill>
                <a:srgbClr val="320B01"/>
              </a:solidFill>
              <a:latin typeface="Arial"/>
              <a:ea typeface="Arial"/>
              <a:cs typeface="Arial"/>
              <a:sym typeface="Arial"/>
            </a:endParaRPr>
          </a:p>
        </p:txBody>
      </p:sp>
      <p:grpSp>
        <p:nvGrpSpPr>
          <p:cNvPr id="98" name="Google Shape;98;p2"/>
          <p:cNvGrpSpPr/>
          <p:nvPr/>
        </p:nvGrpSpPr>
        <p:grpSpPr>
          <a:xfrm>
            <a:off x="14046379" y="-566405"/>
            <a:ext cx="3761735" cy="11275148"/>
            <a:chOff x="0" y="-38100"/>
            <a:chExt cx="990745" cy="2969586"/>
          </a:xfrm>
        </p:grpSpPr>
        <p:sp>
          <p:nvSpPr>
            <p:cNvPr id="99" name="Google Shape;99;p2"/>
            <p:cNvSpPr/>
            <p:nvPr/>
          </p:nvSpPr>
          <p:spPr>
            <a:xfrm>
              <a:off x="0" y="0"/>
              <a:ext cx="990745" cy="2931486"/>
            </a:xfrm>
            <a:custGeom>
              <a:rect b="b" l="l" r="r" t="t"/>
              <a:pathLst>
                <a:path extrusionOk="0" h="2931486" w="990745">
                  <a:moveTo>
                    <a:pt x="0" y="0"/>
                  </a:moveTo>
                  <a:lnTo>
                    <a:pt x="990745" y="0"/>
                  </a:lnTo>
                  <a:lnTo>
                    <a:pt x="990745" y="2931486"/>
                  </a:lnTo>
                  <a:lnTo>
                    <a:pt x="0" y="2931486"/>
                  </a:lnTo>
                  <a:close/>
                </a:path>
              </a:pathLst>
            </a:custGeom>
            <a:solidFill>
              <a:srgbClr val="F9B299"/>
            </a:solidFill>
            <a:ln cap="flat" cmpd="sng" w="38100">
              <a:solidFill>
                <a:srgbClr val="320B01"/>
              </a:solidFill>
              <a:prstDash val="solid"/>
              <a:round/>
              <a:headEnd len="sm" w="sm" type="none"/>
              <a:tailEnd len="sm" w="sm" type="none"/>
            </a:ln>
          </p:spPr>
        </p:sp>
        <p:sp>
          <p:nvSpPr>
            <p:cNvPr id="100" name="Google Shape;100;p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1" name="Google Shape;101;p2"/>
          <p:cNvSpPr/>
          <p:nvPr/>
        </p:nvSpPr>
        <p:spPr>
          <a:xfrm>
            <a:off x="14731638" y="546728"/>
            <a:ext cx="2527662" cy="2000012"/>
          </a:xfrm>
          <a:custGeom>
            <a:rect b="b" l="l" r="r" t="t"/>
            <a:pathLst>
              <a:path extrusionOk="0" h="2000012" w="2527662">
                <a:moveTo>
                  <a:pt x="0" y="0"/>
                </a:moveTo>
                <a:lnTo>
                  <a:pt x="2527662" y="0"/>
                </a:lnTo>
                <a:lnTo>
                  <a:pt x="2527662" y="2000013"/>
                </a:lnTo>
                <a:lnTo>
                  <a:pt x="0" y="2000013"/>
                </a:lnTo>
                <a:lnTo>
                  <a:pt x="0" y="0"/>
                </a:lnTo>
                <a:close/>
              </a:path>
            </a:pathLst>
          </a:custGeom>
          <a:blipFill rotWithShape="1">
            <a:blip r:embed="rId3">
              <a:alphaModFix/>
            </a:blip>
            <a:stretch>
              <a:fillRect b="0" l="0" r="0" t="0"/>
            </a:stretch>
          </a:blipFill>
          <a:ln>
            <a:noFill/>
          </a:ln>
        </p:spPr>
      </p:sp>
      <p:sp>
        <p:nvSpPr>
          <p:cNvPr id="102" name="Google Shape;102;p2"/>
          <p:cNvSpPr/>
          <p:nvPr/>
        </p:nvSpPr>
        <p:spPr>
          <a:xfrm flipH="1">
            <a:off x="14731638" y="2944572"/>
            <a:ext cx="2527662" cy="2000012"/>
          </a:xfrm>
          <a:custGeom>
            <a:rect b="b" l="l" r="r" t="t"/>
            <a:pathLst>
              <a:path extrusionOk="0" h="2000012" w="2527662">
                <a:moveTo>
                  <a:pt x="2527662" y="0"/>
                </a:moveTo>
                <a:lnTo>
                  <a:pt x="0" y="0"/>
                </a:lnTo>
                <a:lnTo>
                  <a:pt x="0" y="2000012"/>
                </a:lnTo>
                <a:lnTo>
                  <a:pt x="2527662" y="2000012"/>
                </a:lnTo>
                <a:lnTo>
                  <a:pt x="2527662" y="0"/>
                </a:lnTo>
                <a:close/>
              </a:path>
            </a:pathLst>
          </a:custGeom>
          <a:blipFill rotWithShape="1">
            <a:blip r:embed="rId4">
              <a:alphaModFix/>
            </a:blip>
            <a:stretch>
              <a:fillRect b="0" l="0" r="0" t="0"/>
            </a:stretch>
          </a:blipFill>
          <a:ln>
            <a:noFill/>
          </a:ln>
        </p:spPr>
      </p:sp>
      <p:sp>
        <p:nvSpPr>
          <p:cNvPr id="103" name="Google Shape;103;p2"/>
          <p:cNvSpPr/>
          <p:nvPr/>
        </p:nvSpPr>
        <p:spPr>
          <a:xfrm>
            <a:off x="14731638" y="5342416"/>
            <a:ext cx="2527662" cy="2000012"/>
          </a:xfrm>
          <a:custGeom>
            <a:rect b="b" l="l" r="r" t="t"/>
            <a:pathLst>
              <a:path extrusionOk="0" h="2000012" w="2527662">
                <a:moveTo>
                  <a:pt x="0" y="0"/>
                </a:moveTo>
                <a:lnTo>
                  <a:pt x="2527662" y="0"/>
                </a:lnTo>
                <a:lnTo>
                  <a:pt x="2527662" y="2000012"/>
                </a:lnTo>
                <a:lnTo>
                  <a:pt x="0" y="2000012"/>
                </a:lnTo>
                <a:lnTo>
                  <a:pt x="0" y="0"/>
                </a:lnTo>
                <a:close/>
              </a:path>
            </a:pathLst>
          </a:custGeom>
          <a:blipFill rotWithShape="1">
            <a:blip r:embed="rId3">
              <a:alphaModFix/>
            </a:blip>
            <a:stretch>
              <a:fillRect b="0" l="0" r="0" t="0"/>
            </a:stretch>
          </a:blipFill>
          <a:ln>
            <a:noFill/>
          </a:ln>
        </p:spPr>
      </p:sp>
      <p:sp>
        <p:nvSpPr>
          <p:cNvPr id="104" name="Google Shape;104;p2"/>
          <p:cNvSpPr/>
          <p:nvPr/>
        </p:nvSpPr>
        <p:spPr>
          <a:xfrm flipH="1">
            <a:off x="14731638" y="7740259"/>
            <a:ext cx="2527662" cy="2000012"/>
          </a:xfrm>
          <a:custGeom>
            <a:rect b="b" l="l" r="r" t="t"/>
            <a:pathLst>
              <a:path extrusionOk="0" h="2000012" w="2527662">
                <a:moveTo>
                  <a:pt x="2527662" y="0"/>
                </a:moveTo>
                <a:lnTo>
                  <a:pt x="0" y="0"/>
                </a:lnTo>
                <a:lnTo>
                  <a:pt x="0" y="2000013"/>
                </a:lnTo>
                <a:lnTo>
                  <a:pt x="2527662" y="2000013"/>
                </a:lnTo>
                <a:lnTo>
                  <a:pt x="2527662" y="0"/>
                </a:lnTo>
                <a:close/>
              </a:path>
            </a:pathLst>
          </a:custGeom>
          <a:blipFill rotWithShape="1">
            <a:blip r:embed="rId4">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AC1"/>
        </a:solidFill>
      </p:bgPr>
    </p:bg>
    <p:spTree>
      <p:nvGrpSpPr>
        <p:cNvPr id="108" name="Shape 108"/>
        <p:cNvGrpSpPr/>
        <p:nvPr/>
      </p:nvGrpSpPr>
      <p:grpSpPr>
        <a:xfrm>
          <a:off x="0" y="0"/>
          <a:ext cx="0" cy="0"/>
          <a:chOff x="0" y="0"/>
          <a:chExt cx="0" cy="0"/>
        </a:xfrm>
      </p:grpSpPr>
      <p:sp>
        <p:nvSpPr>
          <p:cNvPr id="109" name="Google Shape;109;p3"/>
          <p:cNvSpPr txBox="1"/>
          <p:nvPr/>
        </p:nvSpPr>
        <p:spPr>
          <a:xfrm>
            <a:off x="5533974" y="3390900"/>
            <a:ext cx="11725326" cy="4305300"/>
          </a:xfrm>
          <a:prstGeom prst="rect">
            <a:avLst/>
          </a:prstGeom>
          <a:noFill/>
          <a:ln>
            <a:noFill/>
          </a:ln>
        </p:spPr>
        <p:txBody>
          <a:bodyPr anchorCtr="0" anchor="t" bIns="0" lIns="0" spcFirstLastPara="1" rIns="0" wrap="square" tIns="0">
            <a:spAutoFit/>
          </a:bodyPr>
          <a:lstStyle/>
          <a:p>
            <a:pPr indent="0" lvl="0" marL="0" marR="0" rtl="0" algn="l">
              <a:lnSpc>
                <a:spcPct val="17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Unsur-unsur yang dapat ditemukan di dalam karya sastra:</a:t>
            </a:r>
            <a:endParaRPr/>
          </a:p>
          <a:p>
            <a:pPr indent="-280669" lvl="1" marL="561341" marR="0" rtl="0" algn="l">
              <a:lnSpc>
                <a:spcPct val="120000"/>
              </a:lnSpc>
              <a:spcBef>
                <a:spcPts val="0"/>
              </a:spcBef>
              <a:spcAft>
                <a:spcPts val="0"/>
              </a:spcAft>
              <a:buClr>
                <a:srgbClr val="320B01"/>
              </a:buClr>
              <a:buSzPts val="2600"/>
              <a:buFont typeface="Arial"/>
              <a:buChar char="•"/>
            </a:pPr>
            <a:r>
              <a:rPr b="0" i="0" lang="en-US" sz="2600" u="none" cap="none" strike="noStrike">
                <a:solidFill>
                  <a:srgbClr val="320B01"/>
                </a:solidFill>
                <a:latin typeface="Eczar"/>
                <a:ea typeface="Eczar"/>
                <a:cs typeface="Eczar"/>
                <a:sym typeface="Eczar"/>
              </a:rPr>
              <a:t>tema</a:t>
            </a:r>
            <a:endParaRPr/>
          </a:p>
          <a:p>
            <a:pPr indent="-280669" lvl="1" marL="561341" marR="0" rtl="0" algn="l">
              <a:lnSpc>
                <a:spcPct val="120000"/>
              </a:lnSpc>
              <a:spcBef>
                <a:spcPts val="0"/>
              </a:spcBef>
              <a:spcAft>
                <a:spcPts val="0"/>
              </a:spcAft>
              <a:buClr>
                <a:srgbClr val="320B01"/>
              </a:buClr>
              <a:buSzPts val="2600"/>
              <a:buFont typeface="Arial"/>
              <a:buChar char="•"/>
            </a:pPr>
            <a:r>
              <a:rPr b="0" i="0" lang="en-US" sz="2600" u="none" cap="none" strike="noStrike">
                <a:solidFill>
                  <a:srgbClr val="320B01"/>
                </a:solidFill>
                <a:latin typeface="Eczar"/>
                <a:ea typeface="Eczar"/>
                <a:cs typeface="Eczar"/>
                <a:sym typeface="Eczar"/>
              </a:rPr>
              <a:t>alur</a:t>
            </a:r>
            <a:endParaRPr/>
          </a:p>
          <a:p>
            <a:pPr indent="-280669" lvl="1" marL="561341" marR="0" rtl="0" algn="l">
              <a:lnSpc>
                <a:spcPct val="120000"/>
              </a:lnSpc>
              <a:spcBef>
                <a:spcPts val="0"/>
              </a:spcBef>
              <a:spcAft>
                <a:spcPts val="0"/>
              </a:spcAft>
              <a:buClr>
                <a:srgbClr val="320B01"/>
              </a:buClr>
              <a:buSzPts val="2600"/>
              <a:buFont typeface="Arial"/>
              <a:buChar char="•"/>
            </a:pPr>
            <a:r>
              <a:rPr b="0" i="0" lang="en-US" sz="2600" u="none" cap="none" strike="noStrike">
                <a:solidFill>
                  <a:srgbClr val="320B01"/>
                </a:solidFill>
                <a:latin typeface="Eczar"/>
                <a:ea typeface="Eczar"/>
                <a:cs typeface="Eczar"/>
                <a:sym typeface="Eczar"/>
              </a:rPr>
              <a:t> tokoh</a:t>
            </a:r>
            <a:endParaRPr/>
          </a:p>
          <a:p>
            <a:pPr indent="-280669" lvl="1" marL="561341" marR="0" rtl="0" algn="l">
              <a:lnSpc>
                <a:spcPct val="120000"/>
              </a:lnSpc>
              <a:spcBef>
                <a:spcPts val="0"/>
              </a:spcBef>
              <a:spcAft>
                <a:spcPts val="0"/>
              </a:spcAft>
              <a:buClr>
                <a:srgbClr val="320B01"/>
              </a:buClr>
              <a:buSzPts val="2600"/>
              <a:buFont typeface="Arial"/>
              <a:buChar char="•"/>
            </a:pPr>
            <a:r>
              <a:rPr b="0" i="0" lang="en-US" sz="2600" u="none" cap="none" strike="noStrike">
                <a:solidFill>
                  <a:srgbClr val="320B01"/>
                </a:solidFill>
                <a:latin typeface="Eczar"/>
                <a:ea typeface="Eczar"/>
                <a:cs typeface="Eczar"/>
                <a:sym typeface="Eczar"/>
              </a:rPr>
              <a:t> penokohan</a:t>
            </a:r>
            <a:endParaRPr/>
          </a:p>
          <a:p>
            <a:pPr indent="-280669" lvl="1" marL="561341" marR="0" rtl="0" algn="l">
              <a:lnSpc>
                <a:spcPct val="120000"/>
              </a:lnSpc>
              <a:spcBef>
                <a:spcPts val="0"/>
              </a:spcBef>
              <a:spcAft>
                <a:spcPts val="0"/>
              </a:spcAft>
              <a:buClr>
                <a:srgbClr val="320B01"/>
              </a:buClr>
              <a:buSzPts val="2600"/>
              <a:buFont typeface="Arial"/>
              <a:buChar char="•"/>
            </a:pPr>
            <a:r>
              <a:rPr b="0" i="0" lang="en-US" sz="2600" u="none" cap="none" strike="noStrike">
                <a:solidFill>
                  <a:srgbClr val="320B01"/>
                </a:solidFill>
                <a:latin typeface="Eczar"/>
                <a:ea typeface="Eczar"/>
                <a:cs typeface="Eczar"/>
                <a:sym typeface="Eczar"/>
              </a:rPr>
              <a:t> latar</a:t>
            </a:r>
            <a:endParaRPr/>
          </a:p>
          <a:p>
            <a:pPr indent="-280669" lvl="1" marL="561341" marR="0" rtl="0" algn="l">
              <a:lnSpc>
                <a:spcPct val="120000"/>
              </a:lnSpc>
              <a:spcBef>
                <a:spcPts val="0"/>
              </a:spcBef>
              <a:spcAft>
                <a:spcPts val="0"/>
              </a:spcAft>
              <a:buClr>
                <a:srgbClr val="320B01"/>
              </a:buClr>
              <a:buSzPts val="2600"/>
              <a:buFont typeface="Arial"/>
              <a:buChar char="•"/>
            </a:pPr>
            <a:r>
              <a:rPr b="0" i="0" lang="en-US" sz="2600" u="none" cap="none" strike="noStrike">
                <a:solidFill>
                  <a:srgbClr val="320B01"/>
                </a:solidFill>
                <a:latin typeface="Eczar"/>
                <a:ea typeface="Eczar"/>
                <a:cs typeface="Eczar"/>
                <a:sym typeface="Eczar"/>
              </a:rPr>
              <a:t> sudut pandang</a:t>
            </a:r>
            <a:endParaRPr/>
          </a:p>
          <a:p>
            <a:pPr indent="-280669" lvl="1" marL="561341" marR="0" rtl="0" algn="l">
              <a:lnSpc>
                <a:spcPct val="120000"/>
              </a:lnSpc>
              <a:spcBef>
                <a:spcPts val="0"/>
              </a:spcBef>
              <a:spcAft>
                <a:spcPts val="0"/>
              </a:spcAft>
              <a:buClr>
                <a:srgbClr val="320B01"/>
              </a:buClr>
              <a:buSzPts val="2600"/>
              <a:buFont typeface="Arial"/>
              <a:buChar char="•"/>
            </a:pPr>
            <a:r>
              <a:rPr b="0" i="0" lang="en-US" sz="2600" u="none" cap="none" strike="noStrike">
                <a:solidFill>
                  <a:srgbClr val="320B01"/>
                </a:solidFill>
                <a:latin typeface="Eczar"/>
                <a:ea typeface="Eczar"/>
                <a:cs typeface="Eczar"/>
                <a:sym typeface="Eczar"/>
              </a:rPr>
              <a:t> gaya bahasa</a:t>
            </a:r>
            <a:endParaRPr/>
          </a:p>
          <a:p>
            <a:pPr indent="-280669" lvl="1" marL="561341" marR="0" rtl="0" algn="l">
              <a:lnSpc>
                <a:spcPct val="120000"/>
              </a:lnSpc>
              <a:spcBef>
                <a:spcPts val="0"/>
              </a:spcBef>
              <a:spcAft>
                <a:spcPts val="0"/>
              </a:spcAft>
              <a:buClr>
                <a:srgbClr val="320B01"/>
              </a:buClr>
              <a:buSzPts val="2600"/>
              <a:buFont typeface="Arial"/>
              <a:buChar char="•"/>
            </a:pPr>
            <a:r>
              <a:rPr b="0" i="0" lang="en-US" sz="2600" u="none" cap="none" strike="noStrike">
                <a:solidFill>
                  <a:srgbClr val="320B01"/>
                </a:solidFill>
                <a:latin typeface="Eczar"/>
                <a:ea typeface="Eczar"/>
                <a:cs typeface="Eczar"/>
                <a:sym typeface="Eczar"/>
              </a:rPr>
              <a:t>amanat</a:t>
            </a:r>
            <a:endParaRPr/>
          </a:p>
          <a:p>
            <a:pPr indent="0" lvl="0" marL="0" marR="0" rtl="0" algn="ctr">
              <a:lnSpc>
                <a:spcPct val="120000"/>
              </a:lnSpc>
              <a:spcBef>
                <a:spcPts val="0"/>
              </a:spcBef>
              <a:spcAft>
                <a:spcPts val="0"/>
              </a:spcAft>
              <a:buNone/>
            </a:pPr>
            <a:r>
              <a:t/>
            </a:r>
            <a:endParaRPr b="0" i="0" sz="2600" u="none" cap="none" strike="noStrike">
              <a:solidFill>
                <a:srgbClr val="320B01"/>
              </a:solidFill>
              <a:latin typeface="Eczar"/>
              <a:ea typeface="Eczar"/>
              <a:cs typeface="Eczar"/>
              <a:sym typeface="Eczar"/>
            </a:endParaRPr>
          </a:p>
        </p:txBody>
      </p:sp>
      <p:sp>
        <p:nvSpPr>
          <p:cNvPr id="110" name="Google Shape;110;p3"/>
          <p:cNvSpPr txBox="1"/>
          <p:nvPr/>
        </p:nvSpPr>
        <p:spPr>
          <a:xfrm>
            <a:off x="5533974" y="840919"/>
            <a:ext cx="11725326" cy="18383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2000" u="none" cap="none" strike="noStrike">
                <a:solidFill>
                  <a:srgbClr val="320B01"/>
                </a:solidFill>
                <a:latin typeface="Arial"/>
                <a:ea typeface="Arial"/>
                <a:cs typeface="Arial"/>
                <a:sym typeface="Arial"/>
              </a:rPr>
              <a:t>Unsur Intrinsik</a:t>
            </a:r>
            <a:endParaRPr/>
          </a:p>
        </p:txBody>
      </p:sp>
      <p:grpSp>
        <p:nvGrpSpPr>
          <p:cNvPr id="111" name="Google Shape;111;p3"/>
          <p:cNvGrpSpPr/>
          <p:nvPr/>
        </p:nvGrpSpPr>
        <p:grpSpPr>
          <a:xfrm>
            <a:off x="469178" y="-566405"/>
            <a:ext cx="4207376" cy="11275148"/>
            <a:chOff x="0" y="-38100"/>
            <a:chExt cx="1108116" cy="2969586"/>
          </a:xfrm>
        </p:grpSpPr>
        <p:sp>
          <p:nvSpPr>
            <p:cNvPr id="112" name="Google Shape;112;p3"/>
            <p:cNvSpPr/>
            <p:nvPr/>
          </p:nvSpPr>
          <p:spPr>
            <a:xfrm>
              <a:off x="0" y="0"/>
              <a:ext cx="1108116" cy="2931486"/>
            </a:xfrm>
            <a:custGeom>
              <a:rect b="b" l="l" r="r" t="t"/>
              <a:pathLst>
                <a:path extrusionOk="0" h="2931486" w="1108116">
                  <a:moveTo>
                    <a:pt x="0" y="0"/>
                  </a:moveTo>
                  <a:lnTo>
                    <a:pt x="1108116" y="0"/>
                  </a:lnTo>
                  <a:lnTo>
                    <a:pt x="1108116" y="2931486"/>
                  </a:lnTo>
                  <a:lnTo>
                    <a:pt x="0" y="2931486"/>
                  </a:lnTo>
                  <a:close/>
                </a:path>
              </a:pathLst>
            </a:custGeom>
            <a:solidFill>
              <a:srgbClr val="F9B299"/>
            </a:solidFill>
            <a:ln cap="flat" cmpd="sng" w="38100">
              <a:solidFill>
                <a:srgbClr val="320B01"/>
              </a:solidFill>
              <a:prstDash val="solid"/>
              <a:round/>
              <a:headEnd len="sm" w="sm" type="none"/>
              <a:tailEnd len="sm" w="sm" type="none"/>
            </a:ln>
          </p:spPr>
        </p:sp>
        <p:sp>
          <p:nvSpPr>
            <p:cNvPr id="113" name="Google Shape;113;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4" name="Google Shape;114;p3"/>
          <p:cNvSpPr/>
          <p:nvPr/>
        </p:nvSpPr>
        <p:spPr>
          <a:xfrm>
            <a:off x="1035521" y="7339246"/>
            <a:ext cx="3074689" cy="2442980"/>
          </a:xfrm>
          <a:custGeom>
            <a:rect b="b" l="l" r="r" t="t"/>
            <a:pathLst>
              <a:path extrusionOk="0" h="2442980" w="3074689">
                <a:moveTo>
                  <a:pt x="0" y="0"/>
                </a:moveTo>
                <a:lnTo>
                  <a:pt x="3074690" y="0"/>
                </a:lnTo>
                <a:lnTo>
                  <a:pt x="3074690" y="2442980"/>
                </a:lnTo>
                <a:lnTo>
                  <a:pt x="0" y="2442980"/>
                </a:lnTo>
                <a:lnTo>
                  <a:pt x="0" y="0"/>
                </a:lnTo>
                <a:close/>
              </a:path>
            </a:pathLst>
          </a:custGeom>
          <a:blipFill rotWithShape="1">
            <a:blip r:embed="rId3">
              <a:alphaModFix/>
            </a:blip>
            <a:stretch>
              <a:fillRect b="0" l="0" r="0" t="0"/>
            </a:stretch>
          </a:blipFill>
          <a:ln>
            <a:noFill/>
          </a:ln>
        </p:spPr>
      </p:sp>
      <p:sp>
        <p:nvSpPr>
          <p:cNvPr id="115" name="Google Shape;115;p3"/>
          <p:cNvSpPr/>
          <p:nvPr/>
        </p:nvSpPr>
        <p:spPr>
          <a:xfrm flipH="1">
            <a:off x="1035521" y="3922010"/>
            <a:ext cx="3074689" cy="2442980"/>
          </a:xfrm>
          <a:custGeom>
            <a:rect b="b" l="l" r="r" t="t"/>
            <a:pathLst>
              <a:path extrusionOk="0" h="2442980" w="3074689">
                <a:moveTo>
                  <a:pt x="3074690" y="0"/>
                </a:moveTo>
                <a:lnTo>
                  <a:pt x="0" y="0"/>
                </a:lnTo>
                <a:lnTo>
                  <a:pt x="0" y="2442980"/>
                </a:lnTo>
                <a:lnTo>
                  <a:pt x="3074690" y="2442980"/>
                </a:lnTo>
                <a:lnTo>
                  <a:pt x="3074690" y="0"/>
                </a:lnTo>
                <a:close/>
              </a:path>
            </a:pathLst>
          </a:custGeom>
          <a:blipFill rotWithShape="1">
            <a:blip r:embed="rId3">
              <a:alphaModFix/>
            </a:blip>
            <a:stretch>
              <a:fillRect b="0" l="0" r="0" t="0"/>
            </a:stretch>
          </a:blipFill>
          <a:ln>
            <a:noFill/>
          </a:ln>
        </p:spPr>
      </p:sp>
      <p:sp>
        <p:nvSpPr>
          <p:cNvPr id="116" name="Google Shape;116;p3"/>
          <p:cNvSpPr/>
          <p:nvPr/>
        </p:nvSpPr>
        <p:spPr>
          <a:xfrm>
            <a:off x="1035521" y="504774"/>
            <a:ext cx="3074689" cy="2442980"/>
          </a:xfrm>
          <a:custGeom>
            <a:rect b="b" l="l" r="r" t="t"/>
            <a:pathLst>
              <a:path extrusionOk="0" h="2442980" w="3074689">
                <a:moveTo>
                  <a:pt x="0" y="0"/>
                </a:moveTo>
                <a:lnTo>
                  <a:pt x="3074690" y="0"/>
                </a:lnTo>
                <a:lnTo>
                  <a:pt x="3074690" y="2442980"/>
                </a:lnTo>
                <a:lnTo>
                  <a:pt x="0" y="244298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AC1"/>
        </a:solidFill>
      </p:bgPr>
    </p:bg>
    <p:spTree>
      <p:nvGrpSpPr>
        <p:cNvPr id="120" name="Shape 120"/>
        <p:cNvGrpSpPr/>
        <p:nvPr/>
      </p:nvGrpSpPr>
      <p:grpSpPr>
        <a:xfrm>
          <a:off x="0" y="0"/>
          <a:ext cx="0" cy="0"/>
          <a:chOff x="0" y="0"/>
          <a:chExt cx="0" cy="0"/>
        </a:xfrm>
      </p:grpSpPr>
      <p:grpSp>
        <p:nvGrpSpPr>
          <p:cNvPr id="121" name="Google Shape;121;p4"/>
          <p:cNvGrpSpPr/>
          <p:nvPr/>
        </p:nvGrpSpPr>
        <p:grpSpPr>
          <a:xfrm>
            <a:off x="-609850" y="3335148"/>
            <a:ext cx="19507853" cy="5923204"/>
            <a:chOff x="0" y="-38100"/>
            <a:chExt cx="5137837" cy="1388110"/>
          </a:xfrm>
        </p:grpSpPr>
        <p:sp>
          <p:nvSpPr>
            <p:cNvPr id="122" name="Google Shape;122;p4"/>
            <p:cNvSpPr/>
            <p:nvPr/>
          </p:nvSpPr>
          <p:spPr>
            <a:xfrm>
              <a:off x="0" y="0"/>
              <a:ext cx="5137837" cy="1350010"/>
            </a:xfrm>
            <a:custGeom>
              <a:rect b="b" l="l" r="r" t="t"/>
              <a:pathLst>
                <a:path extrusionOk="0" h="1350010" w="5137837">
                  <a:moveTo>
                    <a:pt x="0" y="0"/>
                  </a:moveTo>
                  <a:lnTo>
                    <a:pt x="5137837" y="0"/>
                  </a:lnTo>
                  <a:lnTo>
                    <a:pt x="5137837" y="1350010"/>
                  </a:lnTo>
                  <a:lnTo>
                    <a:pt x="0" y="1350010"/>
                  </a:lnTo>
                  <a:close/>
                </a:path>
              </a:pathLst>
            </a:custGeom>
            <a:solidFill>
              <a:srgbClr val="F9B299"/>
            </a:solidFill>
            <a:ln cap="flat" cmpd="sng" w="38100">
              <a:solidFill>
                <a:srgbClr val="320B01"/>
              </a:solidFill>
              <a:prstDash val="solid"/>
              <a:round/>
              <a:headEnd len="sm" w="sm" type="none"/>
              <a:tailEnd len="sm" w="sm" type="none"/>
            </a:ln>
          </p:spPr>
        </p:sp>
        <p:sp>
          <p:nvSpPr>
            <p:cNvPr id="123" name="Google Shape;123;p4"/>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4" name="Google Shape;124;p4"/>
          <p:cNvSpPr txBox="1"/>
          <p:nvPr/>
        </p:nvSpPr>
        <p:spPr>
          <a:xfrm>
            <a:off x="4544458" y="1028700"/>
            <a:ext cx="9613500" cy="4080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1640" u="none" cap="none" strike="noStrike">
                <a:solidFill>
                  <a:srgbClr val="320B01"/>
                </a:solidFill>
                <a:latin typeface="Arial"/>
                <a:ea typeface="Arial"/>
                <a:cs typeface="Arial"/>
                <a:sym typeface="Arial"/>
              </a:rPr>
              <a:t>Jenis Karakter</a:t>
            </a:r>
            <a:endParaRPr sz="500"/>
          </a:p>
          <a:p>
            <a:pPr indent="0" lvl="0" marL="0" marR="0" rtl="0" algn="ctr">
              <a:lnSpc>
                <a:spcPct val="120000"/>
              </a:lnSpc>
              <a:spcBef>
                <a:spcPts val="0"/>
              </a:spcBef>
              <a:spcAft>
                <a:spcPts val="0"/>
              </a:spcAft>
              <a:buNone/>
            </a:pPr>
            <a:r>
              <a:t/>
            </a:r>
            <a:endParaRPr b="0" i="0" sz="12540" u="none" cap="none" strike="noStrike">
              <a:solidFill>
                <a:srgbClr val="320B01"/>
              </a:solidFill>
              <a:latin typeface="Arial"/>
              <a:ea typeface="Arial"/>
              <a:cs typeface="Arial"/>
              <a:sym typeface="Arial"/>
            </a:endParaRPr>
          </a:p>
        </p:txBody>
      </p:sp>
      <p:sp>
        <p:nvSpPr>
          <p:cNvPr id="125" name="Google Shape;125;p4"/>
          <p:cNvSpPr/>
          <p:nvPr/>
        </p:nvSpPr>
        <p:spPr>
          <a:xfrm rot="381571">
            <a:off x="725617" y="494676"/>
            <a:ext cx="1270391" cy="1738097"/>
          </a:xfrm>
          <a:custGeom>
            <a:rect b="b" l="l" r="r" t="t"/>
            <a:pathLst>
              <a:path extrusionOk="0" h="1738097" w="1270391">
                <a:moveTo>
                  <a:pt x="0" y="0"/>
                </a:moveTo>
                <a:lnTo>
                  <a:pt x="1270391" y="0"/>
                </a:lnTo>
                <a:lnTo>
                  <a:pt x="1270391" y="1738097"/>
                </a:lnTo>
                <a:lnTo>
                  <a:pt x="0" y="1738097"/>
                </a:lnTo>
                <a:lnTo>
                  <a:pt x="0" y="0"/>
                </a:lnTo>
                <a:close/>
              </a:path>
            </a:pathLst>
          </a:custGeom>
          <a:blipFill rotWithShape="1">
            <a:blip r:embed="rId3">
              <a:alphaModFix/>
            </a:blip>
            <a:stretch>
              <a:fillRect b="0" l="0" r="0" t="0"/>
            </a:stretch>
          </a:blipFill>
          <a:ln>
            <a:noFill/>
          </a:ln>
        </p:spPr>
      </p:sp>
      <p:sp>
        <p:nvSpPr>
          <p:cNvPr id="126" name="Google Shape;126;p4"/>
          <p:cNvSpPr/>
          <p:nvPr/>
        </p:nvSpPr>
        <p:spPr>
          <a:xfrm rot="2783279">
            <a:off x="-6045" y="-445011"/>
            <a:ext cx="1278618" cy="1749352"/>
          </a:xfrm>
          <a:custGeom>
            <a:rect b="b" l="l" r="r" t="t"/>
            <a:pathLst>
              <a:path extrusionOk="0" h="1749352" w="1278618">
                <a:moveTo>
                  <a:pt x="0" y="0"/>
                </a:moveTo>
                <a:lnTo>
                  <a:pt x="1278618" y="0"/>
                </a:lnTo>
                <a:lnTo>
                  <a:pt x="1278618" y="1749352"/>
                </a:lnTo>
                <a:lnTo>
                  <a:pt x="0" y="1749352"/>
                </a:lnTo>
                <a:lnTo>
                  <a:pt x="0" y="0"/>
                </a:lnTo>
                <a:close/>
              </a:path>
            </a:pathLst>
          </a:custGeom>
          <a:blipFill rotWithShape="1">
            <a:blip r:embed="rId4">
              <a:alphaModFix/>
            </a:blip>
            <a:stretch>
              <a:fillRect b="0" l="0" r="0" t="0"/>
            </a:stretch>
          </a:blipFill>
          <a:ln>
            <a:noFill/>
          </a:ln>
        </p:spPr>
      </p:sp>
      <p:sp>
        <p:nvSpPr>
          <p:cNvPr id="127" name="Google Shape;127;p4"/>
          <p:cNvSpPr/>
          <p:nvPr/>
        </p:nvSpPr>
        <p:spPr>
          <a:xfrm flipH="1" rot="-384000">
            <a:off x="16348498" y="567313"/>
            <a:ext cx="1396395" cy="1910491"/>
          </a:xfrm>
          <a:custGeom>
            <a:rect b="b" l="l" r="r" t="t"/>
            <a:pathLst>
              <a:path extrusionOk="0" h="1910491" w="1396395">
                <a:moveTo>
                  <a:pt x="1396395" y="0"/>
                </a:moveTo>
                <a:lnTo>
                  <a:pt x="0" y="0"/>
                </a:lnTo>
                <a:lnTo>
                  <a:pt x="0" y="1910491"/>
                </a:lnTo>
                <a:lnTo>
                  <a:pt x="1396395" y="1910491"/>
                </a:lnTo>
                <a:lnTo>
                  <a:pt x="1396395" y="0"/>
                </a:lnTo>
                <a:close/>
              </a:path>
            </a:pathLst>
          </a:custGeom>
          <a:blipFill rotWithShape="1">
            <a:blip r:embed="rId3">
              <a:alphaModFix/>
            </a:blip>
            <a:stretch>
              <a:fillRect b="0" l="0" r="0" t="0"/>
            </a:stretch>
          </a:blipFill>
          <a:ln>
            <a:noFill/>
          </a:ln>
        </p:spPr>
      </p:sp>
      <p:sp>
        <p:nvSpPr>
          <p:cNvPr id="128" name="Google Shape;128;p4"/>
          <p:cNvSpPr/>
          <p:nvPr/>
        </p:nvSpPr>
        <p:spPr>
          <a:xfrm flipH="1" rot="-2784000">
            <a:off x="17077109" y="-433231"/>
            <a:ext cx="1357547" cy="1857340"/>
          </a:xfrm>
          <a:custGeom>
            <a:rect b="b" l="l" r="r" t="t"/>
            <a:pathLst>
              <a:path extrusionOk="0" h="1857340" w="1357547">
                <a:moveTo>
                  <a:pt x="1357547" y="0"/>
                </a:moveTo>
                <a:lnTo>
                  <a:pt x="0" y="0"/>
                </a:lnTo>
                <a:lnTo>
                  <a:pt x="0" y="1857340"/>
                </a:lnTo>
                <a:lnTo>
                  <a:pt x="1357547" y="1857340"/>
                </a:lnTo>
                <a:lnTo>
                  <a:pt x="1357547" y="0"/>
                </a:lnTo>
                <a:close/>
              </a:path>
            </a:pathLst>
          </a:custGeom>
          <a:blipFill rotWithShape="1">
            <a:blip r:embed="rId4">
              <a:alphaModFix/>
            </a:blip>
            <a:stretch>
              <a:fillRect b="0" l="0" r="0" t="0"/>
            </a:stretch>
          </a:blipFill>
          <a:ln>
            <a:noFill/>
          </a:ln>
        </p:spPr>
      </p:sp>
      <p:sp>
        <p:nvSpPr>
          <p:cNvPr id="129" name="Google Shape;129;p4"/>
          <p:cNvSpPr txBox="1"/>
          <p:nvPr/>
        </p:nvSpPr>
        <p:spPr>
          <a:xfrm>
            <a:off x="296375" y="3183550"/>
            <a:ext cx="17459400" cy="65874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t/>
            </a:r>
            <a:endParaRPr sz="2404">
              <a:solidFill>
                <a:srgbClr val="320B01"/>
              </a:solidFill>
            </a:endParaRPr>
          </a:p>
          <a:p>
            <a:pPr indent="0" lvl="0" marL="0" marR="0" rtl="0" algn="l">
              <a:lnSpc>
                <a:spcPct val="140016"/>
              </a:lnSpc>
              <a:spcBef>
                <a:spcPts val="0"/>
              </a:spcBef>
              <a:spcAft>
                <a:spcPts val="0"/>
              </a:spcAft>
              <a:buNone/>
            </a:pPr>
            <a:r>
              <a:rPr b="0" i="0" lang="en-US" sz="2404" u="none" cap="none" strike="noStrike">
                <a:solidFill>
                  <a:srgbClr val="320B01"/>
                </a:solidFill>
                <a:latin typeface="Arial"/>
                <a:ea typeface="Arial"/>
                <a:cs typeface="Arial"/>
                <a:sym typeface="Arial"/>
              </a:rPr>
              <a:t>Karakter Utama</a:t>
            </a:r>
            <a:endParaRPr/>
          </a:p>
          <a:p>
            <a:pPr indent="0" lvl="0" marL="0" marR="0" rtl="0" algn="l">
              <a:lnSpc>
                <a:spcPct val="140016"/>
              </a:lnSpc>
              <a:spcBef>
                <a:spcPts val="0"/>
              </a:spcBef>
              <a:spcAft>
                <a:spcPts val="0"/>
              </a:spcAft>
              <a:buNone/>
            </a:pPr>
            <a:r>
              <a:t/>
            </a:r>
            <a:endParaRPr b="0" i="0" sz="2404" u="none" cap="none" strike="noStrike">
              <a:solidFill>
                <a:srgbClr val="320B01"/>
              </a:solidFill>
              <a:latin typeface="Arial"/>
              <a:ea typeface="Arial"/>
              <a:cs typeface="Arial"/>
              <a:sym typeface="Arial"/>
            </a:endParaRPr>
          </a:p>
          <a:p>
            <a:pPr indent="0" lvl="0" marL="0" marR="0" rtl="0" algn="l">
              <a:lnSpc>
                <a:spcPct val="140016"/>
              </a:lnSpc>
              <a:spcBef>
                <a:spcPts val="0"/>
              </a:spcBef>
              <a:spcAft>
                <a:spcPts val="0"/>
              </a:spcAft>
              <a:buNone/>
            </a:pPr>
            <a:r>
              <a:rPr b="0" i="0" lang="en-US" sz="2404" u="none" cap="none" strike="noStrike">
                <a:solidFill>
                  <a:srgbClr val="320B01"/>
                </a:solidFill>
                <a:latin typeface="Arial"/>
                <a:ea typeface="Arial"/>
                <a:cs typeface="Arial"/>
                <a:sym typeface="Arial"/>
              </a:rPr>
              <a:t>-Protagonis: tokoh utama dalam keseluruhan cerita.</a:t>
            </a:r>
            <a:endParaRPr/>
          </a:p>
          <a:p>
            <a:pPr indent="0" lvl="0" marL="0" marR="0" rtl="0" algn="l">
              <a:lnSpc>
                <a:spcPct val="140016"/>
              </a:lnSpc>
              <a:spcBef>
                <a:spcPts val="0"/>
              </a:spcBef>
              <a:spcAft>
                <a:spcPts val="0"/>
              </a:spcAft>
              <a:buNone/>
            </a:pPr>
            <a:r>
              <a:rPr b="0" i="0" lang="en-US" sz="2404" u="none" cap="none" strike="noStrike">
                <a:solidFill>
                  <a:srgbClr val="320B01"/>
                </a:solidFill>
                <a:latin typeface="Arial"/>
                <a:ea typeface="Arial"/>
                <a:cs typeface="Arial"/>
                <a:sym typeface="Arial"/>
              </a:rPr>
              <a:t>-Antagonis: karakter penentang dari protagonis, menyebabkan konflik</a:t>
            </a:r>
            <a:endParaRPr/>
          </a:p>
          <a:p>
            <a:pPr indent="0" lvl="0" marL="0" marR="0" rtl="0" algn="l">
              <a:lnSpc>
                <a:spcPct val="140016"/>
              </a:lnSpc>
              <a:spcBef>
                <a:spcPts val="0"/>
              </a:spcBef>
              <a:spcAft>
                <a:spcPts val="0"/>
              </a:spcAft>
              <a:buNone/>
            </a:pPr>
            <a:r>
              <a:t/>
            </a:r>
            <a:endParaRPr b="0" i="0" sz="2404" u="none" cap="none" strike="noStrike">
              <a:solidFill>
                <a:srgbClr val="320B01"/>
              </a:solidFill>
              <a:latin typeface="Arial"/>
              <a:ea typeface="Arial"/>
              <a:cs typeface="Arial"/>
              <a:sym typeface="Arial"/>
            </a:endParaRPr>
          </a:p>
          <a:p>
            <a:pPr indent="0" lvl="0" marL="0" marR="0" rtl="0" algn="l">
              <a:lnSpc>
                <a:spcPct val="140016"/>
              </a:lnSpc>
              <a:spcBef>
                <a:spcPts val="0"/>
              </a:spcBef>
              <a:spcAft>
                <a:spcPts val="0"/>
              </a:spcAft>
              <a:buNone/>
            </a:pPr>
            <a:r>
              <a:rPr b="0" i="0" lang="en-US" sz="2404" u="none" cap="none" strike="noStrike">
                <a:solidFill>
                  <a:srgbClr val="320B01"/>
                </a:solidFill>
                <a:latin typeface="Arial"/>
                <a:ea typeface="Arial"/>
                <a:cs typeface="Arial"/>
                <a:sym typeface="Arial"/>
              </a:rPr>
              <a:t>Karakter Pendukung</a:t>
            </a:r>
            <a:endParaRPr/>
          </a:p>
          <a:p>
            <a:pPr indent="0" lvl="0" marL="0" marR="0" rtl="0" algn="l">
              <a:lnSpc>
                <a:spcPct val="140016"/>
              </a:lnSpc>
              <a:spcBef>
                <a:spcPts val="0"/>
              </a:spcBef>
              <a:spcAft>
                <a:spcPts val="0"/>
              </a:spcAft>
              <a:buNone/>
            </a:pPr>
            <a:r>
              <a:t/>
            </a:r>
            <a:endParaRPr b="0" i="0" sz="2404" u="none" cap="none" strike="noStrike">
              <a:solidFill>
                <a:srgbClr val="320B01"/>
              </a:solidFill>
              <a:latin typeface="Arial"/>
              <a:ea typeface="Arial"/>
              <a:cs typeface="Arial"/>
              <a:sym typeface="Arial"/>
            </a:endParaRPr>
          </a:p>
          <a:p>
            <a:pPr indent="0" lvl="0" marL="0" marR="0" rtl="0" algn="l">
              <a:lnSpc>
                <a:spcPct val="140016"/>
              </a:lnSpc>
              <a:spcBef>
                <a:spcPts val="0"/>
              </a:spcBef>
              <a:spcAft>
                <a:spcPts val="0"/>
              </a:spcAft>
              <a:buNone/>
            </a:pPr>
            <a:r>
              <a:rPr b="0" i="0" lang="en-US" sz="2404" u="none" cap="none" strike="noStrike">
                <a:solidFill>
                  <a:srgbClr val="320B01"/>
                </a:solidFill>
                <a:latin typeface="Arial"/>
                <a:ea typeface="Arial"/>
                <a:cs typeface="Arial"/>
                <a:sym typeface="Arial"/>
              </a:rPr>
              <a:t>-Foil: karakter yang memiliki sifat karakter yang berlawanan dari yang lain, dimaksudkan untuk membantu menonjolkan atau menonjolkan sisi positif atau negatif orang lain.</a:t>
            </a:r>
            <a:endParaRPr/>
          </a:p>
          <a:p>
            <a:pPr indent="0" lvl="0" marL="0" marR="0" rtl="0" algn="l">
              <a:lnSpc>
                <a:spcPct val="140016"/>
              </a:lnSpc>
              <a:spcBef>
                <a:spcPts val="0"/>
              </a:spcBef>
              <a:spcAft>
                <a:spcPts val="0"/>
              </a:spcAft>
              <a:buNone/>
            </a:pPr>
            <a:r>
              <a:rPr b="0" i="0" lang="en-US" sz="2404" u="none" cap="none" strike="noStrike">
                <a:solidFill>
                  <a:srgbClr val="320B01"/>
                </a:solidFill>
                <a:latin typeface="Arial"/>
                <a:ea typeface="Arial"/>
                <a:cs typeface="Arial"/>
                <a:sym typeface="Arial"/>
              </a:rPr>
              <a:t>-Statis: Karakter yang statis tidak berubah sepanjang cerita.</a:t>
            </a:r>
            <a:endParaRPr/>
          </a:p>
          <a:p>
            <a:pPr indent="0" lvl="0" marL="0" marR="0" rtl="0" algn="l">
              <a:lnSpc>
                <a:spcPct val="140016"/>
              </a:lnSpc>
              <a:spcBef>
                <a:spcPts val="0"/>
              </a:spcBef>
              <a:spcAft>
                <a:spcPts val="0"/>
              </a:spcAft>
              <a:buNone/>
            </a:pPr>
            <a:r>
              <a:rPr b="0" i="0" lang="en-US" sz="2404" u="none" cap="none" strike="noStrike">
                <a:solidFill>
                  <a:srgbClr val="320B01"/>
                </a:solidFill>
                <a:latin typeface="Arial"/>
                <a:ea typeface="Arial"/>
                <a:cs typeface="Arial"/>
                <a:sym typeface="Arial"/>
              </a:rPr>
              <a:t>-Dinamis: karakter berubah sepanjang cerita.</a:t>
            </a:r>
            <a:endParaRPr/>
          </a:p>
          <a:p>
            <a:pPr indent="0" lvl="0" marL="0" marR="0" rtl="0" algn="l">
              <a:lnSpc>
                <a:spcPct val="140016"/>
              </a:lnSpc>
              <a:spcBef>
                <a:spcPts val="0"/>
              </a:spcBef>
              <a:spcAft>
                <a:spcPts val="0"/>
              </a:spcAft>
              <a:buNone/>
            </a:pPr>
            <a:r>
              <a:rPr b="0" i="0" lang="en-US" sz="2404" u="none" cap="none" strike="noStrike">
                <a:solidFill>
                  <a:srgbClr val="320B01"/>
                </a:solidFill>
                <a:latin typeface="Arial"/>
                <a:ea typeface="Arial"/>
                <a:cs typeface="Arial"/>
                <a:sym typeface="Aria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AC1"/>
        </a:solidFill>
      </p:bgPr>
    </p:bg>
    <p:spTree>
      <p:nvGrpSpPr>
        <p:cNvPr id="133" name="Shape 133"/>
        <p:cNvGrpSpPr/>
        <p:nvPr/>
      </p:nvGrpSpPr>
      <p:grpSpPr>
        <a:xfrm>
          <a:off x="0" y="0"/>
          <a:ext cx="0" cy="0"/>
          <a:chOff x="0" y="0"/>
          <a:chExt cx="0" cy="0"/>
        </a:xfrm>
      </p:grpSpPr>
      <p:sp>
        <p:nvSpPr>
          <p:cNvPr id="134" name="Google Shape;134;p5"/>
          <p:cNvSpPr txBox="1"/>
          <p:nvPr/>
        </p:nvSpPr>
        <p:spPr>
          <a:xfrm>
            <a:off x="1789497" y="917298"/>
            <a:ext cx="14007900" cy="3027000"/>
          </a:xfrm>
          <a:prstGeom prst="rect">
            <a:avLst/>
          </a:prstGeom>
          <a:noFill/>
          <a:ln>
            <a:noFill/>
          </a:ln>
        </p:spPr>
        <p:txBody>
          <a:bodyPr anchorCtr="0" anchor="t" bIns="0" lIns="0" spcFirstLastPara="1" rIns="0" wrap="square" tIns="0">
            <a:spAutoFit/>
          </a:bodyPr>
          <a:lstStyle/>
          <a:p>
            <a:pPr indent="0" lvl="0" marL="0" marR="0" rtl="0" algn="ctr">
              <a:lnSpc>
                <a:spcPct val="119996"/>
              </a:lnSpc>
              <a:spcBef>
                <a:spcPts val="0"/>
              </a:spcBef>
              <a:spcAft>
                <a:spcPts val="0"/>
              </a:spcAft>
              <a:buNone/>
            </a:pPr>
            <a:r>
              <a:rPr b="0" i="0" lang="en-US" sz="7757" u="none" cap="none" strike="noStrike">
                <a:solidFill>
                  <a:srgbClr val="320B01"/>
                </a:solidFill>
                <a:latin typeface="Arial"/>
                <a:ea typeface="Arial"/>
                <a:cs typeface="Arial"/>
                <a:sym typeface="Arial"/>
              </a:rPr>
              <a:t>Plot menurut Piramida Freytag</a:t>
            </a:r>
            <a:endParaRPr sz="100"/>
          </a:p>
          <a:p>
            <a:pPr indent="0" lvl="0" marL="0" marR="0" rtl="0" algn="ctr">
              <a:lnSpc>
                <a:spcPct val="119996"/>
              </a:lnSpc>
              <a:spcBef>
                <a:spcPts val="0"/>
              </a:spcBef>
              <a:spcAft>
                <a:spcPts val="0"/>
              </a:spcAft>
              <a:buNone/>
            </a:pPr>
            <a:r>
              <a:t/>
            </a:r>
            <a:endParaRPr b="0" i="0" sz="10357" u="none" cap="none" strike="noStrike">
              <a:solidFill>
                <a:srgbClr val="320B01"/>
              </a:solidFill>
              <a:latin typeface="Arial"/>
              <a:ea typeface="Arial"/>
              <a:cs typeface="Arial"/>
              <a:sym typeface="Arial"/>
            </a:endParaRPr>
          </a:p>
        </p:txBody>
      </p:sp>
      <p:grpSp>
        <p:nvGrpSpPr>
          <p:cNvPr id="135" name="Google Shape;135;p5"/>
          <p:cNvGrpSpPr/>
          <p:nvPr/>
        </p:nvGrpSpPr>
        <p:grpSpPr>
          <a:xfrm>
            <a:off x="-609862" y="2601437"/>
            <a:ext cx="19507723" cy="3230760"/>
            <a:chOff x="0" y="-38100"/>
            <a:chExt cx="5137837" cy="850900"/>
          </a:xfrm>
        </p:grpSpPr>
        <p:sp>
          <p:nvSpPr>
            <p:cNvPr id="136" name="Google Shape;136;p5"/>
            <p:cNvSpPr/>
            <p:nvPr/>
          </p:nvSpPr>
          <p:spPr>
            <a:xfrm>
              <a:off x="0" y="0"/>
              <a:ext cx="5137837" cy="309655"/>
            </a:xfrm>
            <a:custGeom>
              <a:rect b="b" l="l" r="r" t="t"/>
              <a:pathLst>
                <a:path extrusionOk="0" h="309655" w="5137837">
                  <a:moveTo>
                    <a:pt x="0" y="0"/>
                  </a:moveTo>
                  <a:lnTo>
                    <a:pt x="5137837" y="0"/>
                  </a:lnTo>
                  <a:lnTo>
                    <a:pt x="5137837" y="309655"/>
                  </a:lnTo>
                  <a:lnTo>
                    <a:pt x="0" y="309655"/>
                  </a:lnTo>
                  <a:close/>
                </a:path>
              </a:pathLst>
            </a:custGeom>
            <a:solidFill>
              <a:srgbClr val="F9B299"/>
            </a:solidFill>
            <a:ln cap="flat" cmpd="sng" w="38100">
              <a:solidFill>
                <a:srgbClr val="320B01"/>
              </a:solidFill>
              <a:prstDash val="solid"/>
              <a:round/>
              <a:headEnd len="sm" w="sm" type="none"/>
              <a:tailEnd len="sm" w="sm" type="none"/>
            </a:ln>
          </p:spPr>
        </p:sp>
        <p:sp>
          <p:nvSpPr>
            <p:cNvPr id="137" name="Google Shape;137;p5"/>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8" name="Google Shape;138;p5"/>
          <p:cNvSpPr txBox="1"/>
          <p:nvPr/>
        </p:nvSpPr>
        <p:spPr>
          <a:xfrm>
            <a:off x="1538982" y="3076784"/>
            <a:ext cx="15210035" cy="485775"/>
          </a:xfrm>
          <a:prstGeom prst="rect">
            <a:avLst/>
          </a:prstGeom>
          <a:noFill/>
          <a:ln>
            <a:noFill/>
          </a:ln>
        </p:spPr>
        <p:txBody>
          <a:bodyPr anchorCtr="0" anchor="t" bIns="0" lIns="0" spcFirstLastPara="1" rIns="0" wrap="square" tIns="0">
            <a:spAutoFit/>
          </a:bodyPr>
          <a:lstStyle/>
          <a:p>
            <a:pPr indent="0" lvl="1" marL="0" marR="0" rtl="0" algn="ctr">
              <a:lnSpc>
                <a:spcPct val="130000"/>
              </a:lnSpc>
              <a:spcBef>
                <a:spcPts val="0"/>
              </a:spcBef>
              <a:spcAft>
                <a:spcPts val="0"/>
              </a:spcAft>
              <a:buNone/>
            </a:pPr>
            <a:r>
              <a:rPr b="0" i="0" lang="en-US" sz="3000" u="none" cap="none" strike="noStrike">
                <a:solidFill>
                  <a:srgbClr val="320B01"/>
                </a:solidFill>
                <a:latin typeface="Eczar"/>
                <a:ea typeface="Eczar"/>
                <a:cs typeface="Eczar"/>
                <a:sym typeface="Eczar"/>
              </a:rPr>
              <a:t>Elemen Piramida Freytag:</a:t>
            </a:r>
            <a:endParaRPr/>
          </a:p>
        </p:txBody>
      </p:sp>
      <p:sp>
        <p:nvSpPr>
          <p:cNvPr id="139" name="Google Shape;139;p5"/>
          <p:cNvSpPr/>
          <p:nvPr/>
        </p:nvSpPr>
        <p:spPr>
          <a:xfrm rot="-1320000">
            <a:off x="-137103" y="11272"/>
            <a:ext cx="2331606" cy="2034856"/>
          </a:xfrm>
          <a:custGeom>
            <a:rect b="b" l="l" r="r" t="t"/>
            <a:pathLst>
              <a:path extrusionOk="0" h="2034856" w="2331606">
                <a:moveTo>
                  <a:pt x="0" y="0"/>
                </a:moveTo>
                <a:lnTo>
                  <a:pt x="2331606" y="0"/>
                </a:lnTo>
                <a:lnTo>
                  <a:pt x="2331606" y="2034856"/>
                </a:lnTo>
                <a:lnTo>
                  <a:pt x="0" y="2034856"/>
                </a:lnTo>
                <a:lnTo>
                  <a:pt x="0" y="0"/>
                </a:lnTo>
                <a:close/>
              </a:path>
            </a:pathLst>
          </a:custGeom>
          <a:blipFill rotWithShape="1">
            <a:blip r:embed="rId3">
              <a:alphaModFix/>
            </a:blip>
            <a:stretch>
              <a:fillRect b="0" l="0" r="0" t="0"/>
            </a:stretch>
          </a:blipFill>
          <a:ln>
            <a:noFill/>
          </a:ln>
        </p:spPr>
      </p:sp>
      <p:sp>
        <p:nvSpPr>
          <p:cNvPr id="140" name="Google Shape;140;p5"/>
          <p:cNvSpPr/>
          <p:nvPr/>
        </p:nvSpPr>
        <p:spPr>
          <a:xfrm flipH="1" rot="1320000">
            <a:off x="16093497" y="11272"/>
            <a:ext cx="2331606" cy="2034856"/>
          </a:xfrm>
          <a:custGeom>
            <a:rect b="b" l="l" r="r" t="t"/>
            <a:pathLst>
              <a:path extrusionOk="0" h="2034856" w="2331606">
                <a:moveTo>
                  <a:pt x="2331606" y="0"/>
                </a:moveTo>
                <a:lnTo>
                  <a:pt x="0" y="0"/>
                </a:lnTo>
                <a:lnTo>
                  <a:pt x="0" y="2034856"/>
                </a:lnTo>
                <a:lnTo>
                  <a:pt x="2331606" y="2034856"/>
                </a:lnTo>
                <a:lnTo>
                  <a:pt x="2331606" y="0"/>
                </a:lnTo>
                <a:close/>
              </a:path>
            </a:pathLst>
          </a:custGeom>
          <a:blipFill rotWithShape="1">
            <a:blip r:embed="rId3">
              <a:alphaModFix/>
            </a:blip>
            <a:stretch>
              <a:fillRect b="0" l="0" r="0" t="0"/>
            </a:stretch>
          </a:blipFill>
          <a:ln>
            <a:noFill/>
          </a:ln>
        </p:spPr>
      </p:sp>
      <p:sp>
        <p:nvSpPr>
          <p:cNvPr id="141" name="Google Shape;141;p5"/>
          <p:cNvSpPr/>
          <p:nvPr/>
        </p:nvSpPr>
        <p:spPr>
          <a:xfrm rot="-1320000">
            <a:off x="2786995" y="-871524"/>
            <a:ext cx="2331606" cy="2034856"/>
          </a:xfrm>
          <a:custGeom>
            <a:rect b="b" l="l" r="r" t="t"/>
            <a:pathLst>
              <a:path extrusionOk="0" h="2034856" w="2331606">
                <a:moveTo>
                  <a:pt x="0" y="0"/>
                </a:moveTo>
                <a:lnTo>
                  <a:pt x="2331606" y="0"/>
                </a:lnTo>
                <a:lnTo>
                  <a:pt x="2331606" y="2034856"/>
                </a:lnTo>
                <a:lnTo>
                  <a:pt x="0" y="2034856"/>
                </a:lnTo>
                <a:lnTo>
                  <a:pt x="0" y="0"/>
                </a:lnTo>
                <a:close/>
              </a:path>
            </a:pathLst>
          </a:custGeom>
          <a:blipFill rotWithShape="1">
            <a:blip r:embed="rId3">
              <a:alphaModFix/>
            </a:blip>
            <a:stretch>
              <a:fillRect b="0" l="0" r="0" t="0"/>
            </a:stretch>
          </a:blipFill>
          <a:ln>
            <a:noFill/>
          </a:ln>
        </p:spPr>
      </p:sp>
      <p:sp>
        <p:nvSpPr>
          <p:cNvPr id="142" name="Google Shape;142;p5"/>
          <p:cNvSpPr/>
          <p:nvPr/>
        </p:nvSpPr>
        <p:spPr>
          <a:xfrm flipH="1" rot="1320000">
            <a:off x="13169399" y="-871524"/>
            <a:ext cx="2331606" cy="2034856"/>
          </a:xfrm>
          <a:custGeom>
            <a:rect b="b" l="l" r="r" t="t"/>
            <a:pathLst>
              <a:path extrusionOk="0" h="2034856" w="2331606">
                <a:moveTo>
                  <a:pt x="2331606" y="0"/>
                </a:moveTo>
                <a:lnTo>
                  <a:pt x="0" y="0"/>
                </a:lnTo>
                <a:lnTo>
                  <a:pt x="0" y="2034856"/>
                </a:lnTo>
                <a:lnTo>
                  <a:pt x="2331606" y="2034856"/>
                </a:lnTo>
                <a:lnTo>
                  <a:pt x="2331606" y="0"/>
                </a:lnTo>
                <a:close/>
              </a:path>
            </a:pathLst>
          </a:custGeom>
          <a:blipFill rotWithShape="1">
            <a:blip r:embed="rId3">
              <a:alphaModFix/>
            </a:blip>
            <a:stretch>
              <a:fillRect b="0" l="0" r="0" t="0"/>
            </a:stretch>
          </a:blipFill>
          <a:ln>
            <a:noFill/>
          </a:ln>
        </p:spPr>
      </p:sp>
      <p:sp>
        <p:nvSpPr>
          <p:cNvPr id="143" name="Google Shape;143;p5"/>
          <p:cNvSpPr txBox="1"/>
          <p:nvPr/>
        </p:nvSpPr>
        <p:spPr>
          <a:xfrm>
            <a:off x="0" y="2679423"/>
            <a:ext cx="18120861" cy="6160686"/>
          </a:xfrm>
          <a:prstGeom prst="rect">
            <a:avLst/>
          </a:prstGeom>
          <a:noFill/>
          <a:ln>
            <a:noFill/>
          </a:ln>
        </p:spPr>
        <p:txBody>
          <a:bodyPr anchorCtr="0" anchor="t" bIns="0" lIns="0" spcFirstLastPara="1" rIns="0" wrap="square" tIns="0">
            <a:spAutoFit/>
          </a:bodyPr>
          <a:lstStyle/>
          <a:p>
            <a:pPr indent="0" lvl="0" marL="0" marR="0" rtl="0" algn="ctr">
              <a:lnSpc>
                <a:spcPct val="272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272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78176" lvl="1" marL="756353" marR="0" rtl="0" algn="l">
              <a:lnSpc>
                <a:spcPct val="139994"/>
              </a:lnSpc>
              <a:spcBef>
                <a:spcPts val="0"/>
              </a:spcBef>
              <a:spcAft>
                <a:spcPts val="0"/>
              </a:spcAft>
              <a:buClr>
                <a:srgbClr val="320B01"/>
              </a:buClr>
              <a:buSzPts val="3503"/>
              <a:buFont typeface="Arial"/>
              <a:buChar char="•"/>
            </a:pPr>
            <a:r>
              <a:rPr b="0" i="0" lang="en-US" sz="3503" u="none" cap="none" strike="noStrike">
                <a:solidFill>
                  <a:srgbClr val="320B01"/>
                </a:solidFill>
                <a:latin typeface="Eczar"/>
                <a:ea typeface="Eczar"/>
                <a:cs typeface="Eczar"/>
                <a:sym typeface="Eczar"/>
              </a:rPr>
              <a:t>Eksposisi: awal cerita, di mana penulis menetapkan atau memperkenalkan informasi terkait seperti latar, karakter, situasi dramatis, dll.</a:t>
            </a:r>
            <a:endParaRPr/>
          </a:p>
          <a:p>
            <a:pPr indent="-378176" lvl="1" marL="756353" marR="0" rtl="0" algn="l">
              <a:lnSpc>
                <a:spcPct val="139994"/>
              </a:lnSpc>
              <a:spcBef>
                <a:spcPts val="0"/>
              </a:spcBef>
              <a:spcAft>
                <a:spcPts val="0"/>
              </a:spcAft>
              <a:buClr>
                <a:srgbClr val="320B01"/>
              </a:buClr>
              <a:buSzPts val="3503"/>
              <a:buFont typeface="Arial"/>
              <a:buChar char="•"/>
            </a:pPr>
            <a:r>
              <a:rPr b="0" i="0" lang="en-US" sz="3503" u="none" cap="none" strike="noStrike">
                <a:solidFill>
                  <a:srgbClr val="320B01"/>
                </a:solidFill>
                <a:latin typeface="Eczar"/>
                <a:ea typeface="Eczar"/>
                <a:cs typeface="Eczar"/>
                <a:sym typeface="Eczar"/>
              </a:rPr>
              <a:t>Rising Action: meningkatnya ketegangan sebagai akibat dari konflik sentral.</a:t>
            </a:r>
            <a:endParaRPr/>
          </a:p>
          <a:p>
            <a:pPr indent="-378176" lvl="1" marL="756353" marR="0" rtl="0" algn="l">
              <a:lnSpc>
                <a:spcPct val="139994"/>
              </a:lnSpc>
              <a:spcBef>
                <a:spcPts val="0"/>
              </a:spcBef>
              <a:spcAft>
                <a:spcPts val="0"/>
              </a:spcAft>
              <a:buClr>
                <a:srgbClr val="320B01"/>
              </a:buClr>
              <a:buSzPts val="3503"/>
              <a:buFont typeface="Arial"/>
              <a:buChar char="•"/>
            </a:pPr>
            <a:r>
              <a:rPr b="0" i="0" lang="en-US" sz="3503" u="none" cap="none" strike="noStrike">
                <a:solidFill>
                  <a:srgbClr val="320B01"/>
                </a:solidFill>
                <a:latin typeface="Eczar"/>
                <a:ea typeface="Eczar"/>
                <a:cs typeface="Eczar"/>
                <a:sym typeface="Eczar"/>
              </a:rPr>
              <a:t>Klimaks (tengah): puncak dan/atau titik balik dari plot.</a:t>
            </a:r>
            <a:endParaRPr/>
          </a:p>
          <a:p>
            <a:pPr indent="-378176" lvl="1" marL="756353" marR="0" rtl="0" algn="l">
              <a:lnSpc>
                <a:spcPct val="139994"/>
              </a:lnSpc>
              <a:spcBef>
                <a:spcPts val="0"/>
              </a:spcBef>
              <a:spcAft>
                <a:spcPts val="0"/>
              </a:spcAft>
              <a:buClr>
                <a:srgbClr val="320B01"/>
              </a:buClr>
              <a:buSzPts val="3503"/>
              <a:buFont typeface="Arial"/>
              <a:buChar char="•"/>
            </a:pPr>
            <a:r>
              <a:rPr b="0" i="0" lang="en-US" sz="3503" u="none" cap="none" strike="noStrike">
                <a:solidFill>
                  <a:srgbClr val="320B01"/>
                </a:solidFill>
                <a:latin typeface="Eczar"/>
                <a:ea typeface="Eczar"/>
                <a:cs typeface="Eczar"/>
                <a:sym typeface="Eczar"/>
              </a:rPr>
              <a:t>Falling Action: juga disebut sebagai denouement, dimulai dengan konsekuensi yang dihasilkan dari klimaks dan bergerak menuju kesimpulan.</a:t>
            </a:r>
            <a:endParaRPr/>
          </a:p>
          <a:p>
            <a:pPr indent="-378176" lvl="1" marL="756353" marR="0" rtl="0" algn="l">
              <a:lnSpc>
                <a:spcPct val="139994"/>
              </a:lnSpc>
              <a:spcBef>
                <a:spcPts val="0"/>
              </a:spcBef>
              <a:spcAft>
                <a:spcPts val="0"/>
              </a:spcAft>
              <a:buClr>
                <a:srgbClr val="320B01"/>
              </a:buClr>
              <a:buSzPts val="3503"/>
              <a:buFont typeface="Arial"/>
              <a:buChar char="•"/>
            </a:pPr>
            <a:r>
              <a:rPr b="0" i="0" lang="en-US" sz="3503" u="none" cap="none" strike="noStrike">
                <a:solidFill>
                  <a:srgbClr val="320B01"/>
                </a:solidFill>
                <a:latin typeface="Eczar"/>
                <a:ea typeface="Eczar"/>
                <a:cs typeface="Eczar"/>
                <a:sym typeface="Eczar"/>
              </a:rPr>
              <a:t>Resolusi: akhir cerita.</a:t>
            </a:r>
            <a:endParaRPr/>
          </a:p>
          <a:p>
            <a:pPr indent="0" lvl="0" marL="0" marR="0" rtl="0" algn="l">
              <a:lnSpc>
                <a:spcPct val="139994"/>
              </a:lnSpc>
              <a:spcBef>
                <a:spcPts val="0"/>
              </a:spcBef>
              <a:spcAft>
                <a:spcPts val="0"/>
              </a:spcAft>
              <a:buNone/>
            </a:pPr>
            <a:r>
              <a:t/>
            </a:r>
            <a:endParaRPr b="0" i="0" sz="3503" u="none" cap="none" strike="noStrike">
              <a:solidFill>
                <a:srgbClr val="320B01"/>
              </a:solidFill>
              <a:latin typeface="Eczar"/>
              <a:ea typeface="Eczar"/>
              <a:cs typeface="Eczar"/>
              <a:sym typeface="Ecz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AC1"/>
        </a:solidFill>
      </p:bgPr>
    </p:bg>
    <p:spTree>
      <p:nvGrpSpPr>
        <p:cNvPr id="147" name="Shape 147"/>
        <p:cNvGrpSpPr/>
        <p:nvPr/>
      </p:nvGrpSpPr>
      <p:grpSpPr>
        <a:xfrm>
          <a:off x="0" y="0"/>
          <a:ext cx="0" cy="0"/>
          <a:chOff x="0" y="0"/>
          <a:chExt cx="0" cy="0"/>
        </a:xfrm>
      </p:grpSpPr>
      <p:sp>
        <p:nvSpPr>
          <p:cNvPr id="148" name="Google Shape;148;p6"/>
          <p:cNvSpPr txBox="1"/>
          <p:nvPr/>
        </p:nvSpPr>
        <p:spPr>
          <a:xfrm>
            <a:off x="1028700" y="949450"/>
            <a:ext cx="16230600" cy="1499235"/>
          </a:xfrm>
          <a:prstGeom prst="rect">
            <a:avLst/>
          </a:prstGeom>
          <a:noFill/>
          <a:ln>
            <a:noFill/>
          </a:ln>
        </p:spPr>
        <p:txBody>
          <a:bodyPr anchorCtr="0" anchor="t" bIns="0" lIns="0" spcFirstLastPara="1" rIns="0" wrap="square" tIns="0">
            <a:spAutoFit/>
          </a:bodyPr>
          <a:lstStyle/>
          <a:p>
            <a:pPr indent="0" lvl="0" marL="0" marR="0" rtl="0" algn="l">
              <a:lnSpc>
                <a:spcPct val="91000"/>
              </a:lnSpc>
              <a:spcBef>
                <a:spcPts val="0"/>
              </a:spcBef>
              <a:spcAft>
                <a:spcPts val="0"/>
              </a:spcAft>
              <a:buNone/>
            </a:pPr>
            <a:r>
              <a:rPr b="0" i="0" lang="en-US" sz="12000" u="none" cap="none" strike="noStrike">
                <a:solidFill>
                  <a:srgbClr val="320B01"/>
                </a:solidFill>
                <a:latin typeface="Arial"/>
                <a:ea typeface="Arial"/>
                <a:cs typeface="Arial"/>
                <a:sym typeface="Arial"/>
              </a:rPr>
              <a:t>Latar</a:t>
            </a:r>
            <a:endParaRPr/>
          </a:p>
        </p:txBody>
      </p:sp>
      <p:sp>
        <p:nvSpPr>
          <p:cNvPr id="149" name="Google Shape;149;p6"/>
          <p:cNvSpPr txBox="1"/>
          <p:nvPr/>
        </p:nvSpPr>
        <p:spPr>
          <a:xfrm>
            <a:off x="1028700" y="2975327"/>
            <a:ext cx="10797900" cy="2154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t/>
            </a:r>
            <a:endParaRPr/>
          </a:p>
        </p:txBody>
      </p:sp>
      <p:grpSp>
        <p:nvGrpSpPr>
          <p:cNvPr id="150" name="Google Shape;150;p6"/>
          <p:cNvGrpSpPr/>
          <p:nvPr/>
        </p:nvGrpSpPr>
        <p:grpSpPr>
          <a:xfrm>
            <a:off x="-609862" y="4297516"/>
            <a:ext cx="19507723" cy="5786121"/>
            <a:chOff x="0" y="-38100"/>
            <a:chExt cx="5137837" cy="1523917"/>
          </a:xfrm>
        </p:grpSpPr>
        <p:sp>
          <p:nvSpPr>
            <p:cNvPr id="151" name="Google Shape;151;p6"/>
            <p:cNvSpPr/>
            <p:nvPr/>
          </p:nvSpPr>
          <p:spPr>
            <a:xfrm>
              <a:off x="0" y="0"/>
              <a:ext cx="5137837" cy="1485817"/>
            </a:xfrm>
            <a:custGeom>
              <a:rect b="b" l="l" r="r" t="t"/>
              <a:pathLst>
                <a:path extrusionOk="0" h="1485817" w="5137837">
                  <a:moveTo>
                    <a:pt x="0" y="0"/>
                  </a:moveTo>
                  <a:lnTo>
                    <a:pt x="5137837" y="0"/>
                  </a:lnTo>
                  <a:lnTo>
                    <a:pt x="5137837" y="1485817"/>
                  </a:lnTo>
                  <a:lnTo>
                    <a:pt x="0" y="1485817"/>
                  </a:lnTo>
                  <a:close/>
                </a:path>
              </a:pathLst>
            </a:custGeom>
            <a:solidFill>
              <a:srgbClr val="F9B299"/>
            </a:solidFill>
            <a:ln cap="flat" cmpd="sng" w="38100">
              <a:solidFill>
                <a:srgbClr val="320B01"/>
              </a:solidFill>
              <a:prstDash val="solid"/>
              <a:round/>
              <a:headEnd len="sm" w="sm" type="none"/>
              <a:tailEnd len="sm" w="sm" type="none"/>
            </a:ln>
          </p:spPr>
        </p:sp>
        <p:sp>
          <p:nvSpPr>
            <p:cNvPr id="152" name="Google Shape;152;p6"/>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3" name="Google Shape;153;p6"/>
          <p:cNvSpPr txBox="1"/>
          <p:nvPr/>
        </p:nvSpPr>
        <p:spPr>
          <a:xfrm>
            <a:off x="2372524" y="4781645"/>
            <a:ext cx="9642067" cy="3505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200" u="none" cap="none" strike="noStrike">
                <a:solidFill>
                  <a:srgbClr val="320B01"/>
                </a:solidFill>
                <a:latin typeface="Eczar"/>
                <a:ea typeface="Eczar"/>
                <a:cs typeface="Eczar"/>
                <a:sym typeface="Eczar"/>
              </a:rPr>
              <a:t>Elemen inti dari latar adalah:</a:t>
            </a:r>
            <a:endParaRPr/>
          </a:p>
          <a:p>
            <a:pPr indent="0" lvl="0" marL="0" marR="0" rtl="0" algn="l">
              <a:lnSpc>
                <a:spcPct val="120000"/>
              </a:lnSpc>
              <a:spcBef>
                <a:spcPts val="0"/>
              </a:spcBef>
              <a:spcAft>
                <a:spcPts val="0"/>
              </a:spcAft>
              <a:buNone/>
            </a:pPr>
            <a:r>
              <a:t/>
            </a:r>
            <a:endParaRPr b="0" i="0" sz="3200" u="none" cap="none" strike="noStrike">
              <a:solidFill>
                <a:srgbClr val="320B01"/>
              </a:solidFill>
              <a:latin typeface="Eczar"/>
              <a:ea typeface="Eczar"/>
              <a:cs typeface="Eczar"/>
              <a:sym typeface="Eczar"/>
            </a:endParaRPr>
          </a:p>
          <a:p>
            <a:pPr indent="0" lvl="0" marL="0" marR="0" rtl="0" algn="l">
              <a:lnSpc>
                <a:spcPct val="120000"/>
              </a:lnSpc>
              <a:spcBef>
                <a:spcPts val="0"/>
              </a:spcBef>
              <a:spcAft>
                <a:spcPts val="0"/>
              </a:spcAft>
              <a:buNone/>
            </a:pPr>
            <a:r>
              <a:rPr b="0" i="0" lang="en-US" sz="3200" u="none" cap="none" strike="noStrike">
                <a:solidFill>
                  <a:srgbClr val="320B01"/>
                </a:solidFill>
                <a:latin typeface="Eczar"/>
                <a:ea typeface="Eczar"/>
                <a:cs typeface="Eczar"/>
                <a:sym typeface="Eczar"/>
              </a:rPr>
              <a:t>-Waktu</a:t>
            </a:r>
            <a:endParaRPr/>
          </a:p>
          <a:p>
            <a:pPr indent="0" lvl="0" marL="0" marR="0" rtl="0" algn="l">
              <a:lnSpc>
                <a:spcPct val="120000"/>
              </a:lnSpc>
              <a:spcBef>
                <a:spcPts val="0"/>
              </a:spcBef>
              <a:spcAft>
                <a:spcPts val="0"/>
              </a:spcAft>
              <a:buNone/>
            </a:pPr>
            <a:r>
              <a:rPr b="0" i="0" lang="en-US" sz="3200" u="none" cap="none" strike="noStrike">
                <a:solidFill>
                  <a:srgbClr val="320B01"/>
                </a:solidFill>
                <a:latin typeface="Eczar"/>
                <a:ea typeface="Eczar"/>
                <a:cs typeface="Eczar"/>
                <a:sym typeface="Eczar"/>
              </a:rPr>
              <a:t>-Tempat</a:t>
            </a:r>
            <a:endParaRPr/>
          </a:p>
          <a:p>
            <a:pPr indent="0" lvl="0" marL="0" marR="0" rtl="0" algn="l">
              <a:lnSpc>
                <a:spcPct val="120000"/>
              </a:lnSpc>
              <a:spcBef>
                <a:spcPts val="0"/>
              </a:spcBef>
              <a:spcAft>
                <a:spcPts val="0"/>
              </a:spcAft>
              <a:buNone/>
            </a:pPr>
            <a:r>
              <a:rPr b="0" i="0" lang="en-US" sz="3200" u="none" cap="none" strike="noStrike">
                <a:solidFill>
                  <a:srgbClr val="320B01"/>
                </a:solidFill>
                <a:latin typeface="Eczar"/>
                <a:ea typeface="Eczar"/>
                <a:cs typeface="Eczar"/>
                <a:sym typeface="Eczar"/>
              </a:rPr>
              <a:t>-Suasana hati</a:t>
            </a:r>
            <a:endParaRPr/>
          </a:p>
          <a:p>
            <a:pPr indent="0" lvl="0" marL="0" marR="0" rtl="0" algn="l">
              <a:lnSpc>
                <a:spcPct val="120000"/>
              </a:lnSpc>
              <a:spcBef>
                <a:spcPts val="0"/>
              </a:spcBef>
              <a:spcAft>
                <a:spcPts val="0"/>
              </a:spcAft>
              <a:buNone/>
            </a:pPr>
            <a:r>
              <a:rPr b="0" i="0" lang="en-US" sz="3200" u="none" cap="none" strike="noStrike">
                <a:solidFill>
                  <a:srgbClr val="320B01"/>
                </a:solidFill>
                <a:latin typeface="Eczar"/>
                <a:ea typeface="Eczar"/>
                <a:cs typeface="Eczar"/>
                <a:sym typeface="Eczar"/>
              </a:rPr>
              <a:t>-Konteks</a:t>
            </a:r>
            <a:endParaRPr/>
          </a:p>
          <a:p>
            <a:pPr indent="0" lvl="0" marL="0" marR="0" rtl="0" algn="l">
              <a:lnSpc>
                <a:spcPct val="146250"/>
              </a:lnSpc>
              <a:spcBef>
                <a:spcPts val="0"/>
              </a:spcBef>
              <a:spcAft>
                <a:spcPts val="0"/>
              </a:spcAft>
              <a:buNone/>
            </a:pPr>
            <a:r>
              <a:t/>
            </a:r>
            <a:endParaRPr b="0" i="0" sz="3200" u="none" cap="none" strike="noStrike">
              <a:solidFill>
                <a:srgbClr val="320B01"/>
              </a:solidFill>
              <a:latin typeface="Eczar"/>
              <a:ea typeface="Eczar"/>
              <a:cs typeface="Eczar"/>
              <a:sym typeface="Eczar"/>
            </a:endParaRPr>
          </a:p>
        </p:txBody>
      </p:sp>
      <p:sp>
        <p:nvSpPr>
          <p:cNvPr id="154" name="Google Shape;154;p6"/>
          <p:cNvSpPr/>
          <p:nvPr/>
        </p:nvSpPr>
        <p:spPr>
          <a:xfrm>
            <a:off x="12617748" y="1220773"/>
            <a:ext cx="4641552" cy="2649904"/>
          </a:xfrm>
          <a:custGeom>
            <a:rect b="b" l="l" r="r" t="t"/>
            <a:pathLst>
              <a:path extrusionOk="0" h="2649904" w="4641552">
                <a:moveTo>
                  <a:pt x="0" y="0"/>
                </a:moveTo>
                <a:lnTo>
                  <a:pt x="4641552" y="0"/>
                </a:lnTo>
                <a:lnTo>
                  <a:pt x="4641552" y="2649904"/>
                </a:lnTo>
                <a:lnTo>
                  <a:pt x="0" y="2649904"/>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AC1"/>
        </a:solidFill>
      </p:bgPr>
    </p:bg>
    <p:spTree>
      <p:nvGrpSpPr>
        <p:cNvPr id="158" name="Shape 158"/>
        <p:cNvGrpSpPr/>
        <p:nvPr/>
      </p:nvGrpSpPr>
      <p:grpSpPr>
        <a:xfrm>
          <a:off x="0" y="0"/>
          <a:ext cx="0" cy="0"/>
          <a:chOff x="0" y="0"/>
          <a:chExt cx="0" cy="0"/>
        </a:xfrm>
      </p:grpSpPr>
      <p:sp>
        <p:nvSpPr>
          <p:cNvPr id="159" name="Google Shape;159;p7"/>
          <p:cNvSpPr txBox="1"/>
          <p:nvPr/>
        </p:nvSpPr>
        <p:spPr>
          <a:xfrm>
            <a:off x="1028700" y="693696"/>
            <a:ext cx="11725326" cy="18383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12000" u="none" cap="none" strike="noStrike">
                <a:solidFill>
                  <a:srgbClr val="320B01"/>
                </a:solidFill>
                <a:latin typeface="Arial"/>
                <a:ea typeface="Arial"/>
                <a:cs typeface="Arial"/>
                <a:sym typeface="Arial"/>
              </a:rPr>
              <a:t>Tema</a:t>
            </a:r>
            <a:endParaRPr/>
          </a:p>
        </p:txBody>
      </p:sp>
      <p:sp>
        <p:nvSpPr>
          <p:cNvPr id="160" name="Google Shape;160;p7"/>
          <p:cNvSpPr txBox="1"/>
          <p:nvPr/>
        </p:nvSpPr>
        <p:spPr>
          <a:xfrm>
            <a:off x="1028700" y="3000375"/>
            <a:ext cx="11428232" cy="46958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Tema adalah gagasan utama atau makna yang mendasari seorang penulis mengeksplorasi dalam sebuah novel, cerita pendek, atau karya sastra lainnya.</a:t>
            </a:r>
            <a:endParaRPr/>
          </a:p>
          <a:p>
            <a:pPr indent="0" lvl="0" marL="0" marR="0" rtl="0" algn="l">
              <a:lnSpc>
                <a:spcPct val="120000"/>
              </a:lnSpc>
              <a:spcBef>
                <a:spcPts val="0"/>
              </a:spcBef>
              <a:spcAft>
                <a:spcPts val="0"/>
              </a:spcAft>
              <a:buNone/>
            </a:pPr>
            <a:r>
              <a:t/>
            </a:r>
            <a:endParaRPr b="0" i="0" sz="2600" u="none" cap="none" strike="noStrike">
              <a:solidFill>
                <a:srgbClr val="320B01"/>
              </a:solidFill>
              <a:latin typeface="Eczar"/>
              <a:ea typeface="Eczar"/>
              <a:cs typeface="Eczar"/>
              <a:sym typeface="Eczar"/>
            </a:endParaRPr>
          </a:p>
          <a:p>
            <a:pPr indent="0" lvl="0" marL="0" marR="0" rtl="0" algn="l">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Enam contoh tema dalam sastra adalah:</a:t>
            </a:r>
            <a:endParaRPr/>
          </a:p>
          <a:p>
            <a:pPr indent="0" lvl="0" marL="0" marR="0" rtl="0" algn="l">
              <a:lnSpc>
                <a:spcPct val="120000"/>
              </a:lnSpc>
              <a:spcBef>
                <a:spcPts val="0"/>
              </a:spcBef>
              <a:spcAft>
                <a:spcPts val="0"/>
              </a:spcAft>
              <a:buNone/>
            </a:pPr>
            <a:r>
              <a:t/>
            </a:r>
            <a:endParaRPr b="0" i="0" sz="2600" u="none" cap="none" strike="noStrike">
              <a:solidFill>
                <a:srgbClr val="320B01"/>
              </a:solidFill>
              <a:latin typeface="Eczar"/>
              <a:ea typeface="Eczar"/>
              <a:cs typeface="Eczar"/>
              <a:sym typeface="Eczar"/>
            </a:endParaRPr>
          </a:p>
          <a:p>
            <a:pPr indent="0" lvl="0" marL="0" marR="0" rtl="0" algn="l">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1. Baik vs. jahat</a:t>
            </a:r>
            <a:endParaRPr/>
          </a:p>
          <a:p>
            <a:pPr indent="0" lvl="0" marL="0" marR="0" rtl="0" algn="l">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2. Cinta</a:t>
            </a:r>
            <a:endParaRPr/>
          </a:p>
          <a:p>
            <a:pPr indent="0" lvl="0" marL="0" marR="0" rtl="0" algn="l">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3. Penebusan</a:t>
            </a:r>
            <a:endParaRPr/>
          </a:p>
          <a:p>
            <a:pPr indent="0" lvl="0" marL="0" marR="0" rtl="0" algn="l">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4. Keberanian dan ketekunan</a:t>
            </a:r>
            <a:endParaRPr/>
          </a:p>
          <a:p>
            <a:pPr indent="0" lvl="0" marL="0" marR="0" rtl="0" algn="l">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5. Bertambah usia</a:t>
            </a:r>
            <a:endParaRPr/>
          </a:p>
          <a:p>
            <a:pPr indent="0" lvl="0" marL="0" marR="0" rtl="0" algn="l">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6. Balas dendam</a:t>
            </a:r>
            <a:endParaRPr/>
          </a:p>
          <a:p>
            <a:pPr indent="0" lvl="0" marL="0" marR="0" rtl="0" algn="l">
              <a:lnSpc>
                <a:spcPct val="120000"/>
              </a:lnSpc>
              <a:spcBef>
                <a:spcPts val="0"/>
              </a:spcBef>
              <a:spcAft>
                <a:spcPts val="0"/>
              </a:spcAft>
              <a:buNone/>
            </a:pPr>
            <a:r>
              <a:t/>
            </a:r>
            <a:endParaRPr b="0" i="0" sz="2600" u="none" cap="none" strike="noStrike">
              <a:solidFill>
                <a:srgbClr val="320B01"/>
              </a:solidFill>
              <a:latin typeface="Eczar"/>
              <a:ea typeface="Eczar"/>
              <a:cs typeface="Eczar"/>
              <a:sym typeface="Eczar"/>
            </a:endParaRPr>
          </a:p>
        </p:txBody>
      </p:sp>
      <p:grpSp>
        <p:nvGrpSpPr>
          <p:cNvPr id="161" name="Google Shape;161;p7"/>
          <p:cNvGrpSpPr/>
          <p:nvPr/>
        </p:nvGrpSpPr>
        <p:grpSpPr>
          <a:xfrm>
            <a:off x="13511610" y="-566405"/>
            <a:ext cx="4296504" cy="11275148"/>
            <a:chOff x="0" y="-38100"/>
            <a:chExt cx="1131590" cy="2969586"/>
          </a:xfrm>
        </p:grpSpPr>
        <p:sp>
          <p:nvSpPr>
            <p:cNvPr id="162" name="Google Shape;162;p7"/>
            <p:cNvSpPr/>
            <p:nvPr/>
          </p:nvSpPr>
          <p:spPr>
            <a:xfrm>
              <a:off x="0" y="0"/>
              <a:ext cx="1131590" cy="2931486"/>
            </a:xfrm>
            <a:custGeom>
              <a:rect b="b" l="l" r="r" t="t"/>
              <a:pathLst>
                <a:path extrusionOk="0" h="2931486" w="1131590">
                  <a:moveTo>
                    <a:pt x="0" y="0"/>
                  </a:moveTo>
                  <a:lnTo>
                    <a:pt x="1131590" y="0"/>
                  </a:lnTo>
                  <a:lnTo>
                    <a:pt x="1131590" y="2931486"/>
                  </a:lnTo>
                  <a:lnTo>
                    <a:pt x="0" y="2931486"/>
                  </a:lnTo>
                  <a:close/>
                </a:path>
              </a:pathLst>
            </a:custGeom>
            <a:solidFill>
              <a:srgbClr val="F9B299"/>
            </a:solidFill>
            <a:ln cap="flat" cmpd="sng" w="38100">
              <a:solidFill>
                <a:srgbClr val="320B01"/>
              </a:solidFill>
              <a:prstDash val="solid"/>
              <a:round/>
              <a:headEnd len="sm" w="sm" type="none"/>
              <a:tailEnd len="sm" w="sm" type="none"/>
            </a:ln>
          </p:spPr>
        </p:sp>
        <p:sp>
          <p:nvSpPr>
            <p:cNvPr id="163" name="Google Shape;163;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7"/>
          <p:cNvSpPr/>
          <p:nvPr/>
        </p:nvSpPr>
        <p:spPr>
          <a:xfrm>
            <a:off x="14118848" y="7348743"/>
            <a:ext cx="3120978" cy="2479759"/>
          </a:xfrm>
          <a:custGeom>
            <a:rect b="b" l="l" r="r" t="t"/>
            <a:pathLst>
              <a:path extrusionOk="0" h="2479759" w="3120978">
                <a:moveTo>
                  <a:pt x="0" y="0"/>
                </a:moveTo>
                <a:lnTo>
                  <a:pt x="3120977" y="0"/>
                </a:lnTo>
                <a:lnTo>
                  <a:pt x="3120977" y="2479758"/>
                </a:lnTo>
                <a:lnTo>
                  <a:pt x="0" y="2479758"/>
                </a:lnTo>
                <a:lnTo>
                  <a:pt x="0" y="0"/>
                </a:lnTo>
                <a:close/>
              </a:path>
            </a:pathLst>
          </a:custGeom>
          <a:blipFill rotWithShape="1">
            <a:blip r:embed="rId3">
              <a:alphaModFix/>
            </a:blip>
            <a:stretch>
              <a:fillRect b="0" l="0" r="0" t="0"/>
            </a:stretch>
          </a:blipFill>
          <a:ln>
            <a:noFill/>
          </a:ln>
        </p:spPr>
      </p:sp>
      <p:sp>
        <p:nvSpPr>
          <p:cNvPr id="165" name="Google Shape;165;p7"/>
          <p:cNvSpPr/>
          <p:nvPr/>
        </p:nvSpPr>
        <p:spPr>
          <a:xfrm>
            <a:off x="14118848" y="703221"/>
            <a:ext cx="3120978" cy="2479759"/>
          </a:xfrm>
          <a:custGeom>
            <a:rect b="b" l="l" r="r" t="t"/>
            <a:pathLst>
              <a:path extrusionOk="0" h="2479759" w="3120978">
                <a:moveTo>
                  <a:pt x="0" y="0"/>
                </a:moveTo>
                <a:lnTo>
                  <a:pt x="3120977" y="0"/>
                </a:lnTo>
                <a:lnTo>
                  <a:pt x="3120977" y="2479758"/>
                </a:lnTo>
                <a:lnTo>
                  <a:pt x="0" y="2479758"/>
                </a:lnTo>
                <a:lnTo>
                  <a:pt x="0" y="0"/>
                </a:lnTo>
                <a:close/>
              </a:path>
            </a:pathLst>
          </a:custGeom>
          <a:blipFill rotWithShape="1">
            <a:blip r:embed="rId3">
              <a:alphaModFix/>
            </a:blip>
            <a:stretch>
              <a:fillRect b="0" l="0" r="0" t="0"/>
            </a:stretch>
          </a:blipFill>
          <a:ln>
            <a:noFill/>
          </a:ln>
        </p:spPr>
      </p:sp>
      <p:sp>
        <p:nvSpPr>
          <p:cNvPr id="166" name="Google Shape;166;p7"/>
          <p:cNvSpPr/>
          <p:nvPr/>
        </p:nvSpPr>
        <p:spPr>
          <a:xfrm flipH="1">
            <a:off x="14118848" y="4025982"/>
            <a:ext cx="3120978" cy="2479759"/>
          </a:xfrm>
          <a:custGeom>
            <a:rect b="b" l="l" r="r" t="t"/>
            <a:pathLst>
              <a:path extrusionOk="0" h="2479759" w="3120978">
                <a:moveTo>
                  <a:pt x="3120977" y="0"/>
                </a:moveTo>
                <a:lnTo>
                  <a:pt x="0" y="0"/>
                </a:lnTo>
                <a:lnTo>
                  <a:pt x="0" y="2479758"/>
                </a:lnTo>
                <a:lnTo>
                  <a:pt x="3120977" y="2479758"/>
                </a:lnTo>
                <a:lnTo>
                  <a:pt x="3120977" y="0"/>
                </a:lnTo>
                <a:close/>
              </a:path>
            </a:pathLst>
          </a:custGeom>
          <a:blipFill rotWithShape="1">
            <a:blip r:embed="rId4">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AC1"/>
        </a:solidFill>
      </p:bgPr>
    </p:bg>
    <p:spTree>
      <p:nvGrpSpPr>
        <p:cNvPr id="170" name="Shape 170"/>
        <p:cNvGrpSpPr/>
        <p:nvPr/>
      </p:nvGrpSpPr>
      <p:grpSpPr>
        <a:xfrm>
          <a:off x="0" y="0"/>
          <a:ext cx="0" cy="0"/>
          <a:chOff x="0" y="0"/>
          <a:chExt cx="0" cy="0"/>
        </a:xfrm>
      </p:grpSpPr>
      <p:sp>
        <p:nvSpPr>
          <p:cNvPr id="171" name="Google Shape;171;p8"/>
          <p:cNvSpPr txBox="1"/>
          <p:nvPr/>
        </p:nvSpPr>
        <p:spPr>
          <a:xfrm>
            <a:off x="5355717" y="703221"/>
            <a:ext cx="11903700" cy="1031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700" u="none" cap="none" strike="noStrike">
                <a:solidFill>
                  <a:srgbClr val="320B01"/>
                </a:solidFill>
                <a:latin typeface="Arial"/>
                <a:ea typeface="Arial"/>
                <a:cs typeface="Arial"/>
                <a:sym typeface="Arial"/>
              </a:rPr>
              <a:t>Sudut Pandang (Point of view)</a:t>
            </a:r>
            <a:endParaRPr sz="100"/>
          </a:p>
        </p:txBody>
      </p:sp>
      <p:sp>
        <p:nvSpPr>
          <p:cNvPr id="172" name="Google Shape;172;p8"/>
          <p:cNvSpPr txBox="1"/>
          <p:nvPr/>
        </p:nvSpPr>
        <p:spPr>
          <a:xfrm>
            <a:off x="4999737" y="2757008"/>
            <a:ext cx="11903583" cy="629602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b="0" i="0" lang="en-US" sz="2799" u="none" cap="none" strike="noStrike">
                <a:solidFill>
                  <a:srgbClr val="320B01"/>
                </a:solidFill>
                <a:latin typeface="Eczar"/>
                <a:ea typeface="Eczar"/>
                <a:cs typeface="Eczar"/>
                <a:sym typeface="Eczar"/>
              </a:rPr>
              <a:t>Empat jenis pembagian sudut pandang tersebut yaitu: </a:t>
            </a:r>
            <a:endParaRPr/>
          </a:p>
          <a:p>
            <a:pPr indent="0" lvl="0" marL="0" marR="0" rtl="0" algn="l">
              <a:lnSpc>
                <a:spcPct val="120007"/>
              </a:lnSpc>
              <a:spcBef>
                <a:spcPts val="0"/>
              </a:spcBef>
              <a:spcAft>
                <a:spcPts val="0"/>
              </a:spcAft>
              <a:buNone/>
            </a:pPr>
            <a:r>
              <a:t/>
            </a:r>
            <a:endParaRPr b="0" i="0" sz="2799" u="none" cap="none" strike="noStrike">
              <a:solidFill>
                <a:srgbClr val="320B01"/>
              </a:solidFill>
              <a:latin typeface="Eczar"/>
              <a:ea typeface="Eczar"/>
              <a:cs typeface="Eczar"/>
              <a:sym typeface="Eczar"/>
            </a:endParaRPr>
          </a:p>
          <a:p>
            <a:pPr indent="0" lvl="0" marL="0" marR="0" rtl="0" algn="l">
              <a:lnSpc>
                <a:spcPct val="120007"/>
              </a:lnSpc>
              <a:spcBef>
                <a:spcPts val="0"/>
              </a:spcBef>
              <a:spcAft>
                <a:spcPts val="0"/>
              </a:spcAft>
              <a:buNone/>
            </a:pPr>
            <a:r>
              <a:rPr b="0" i="0" lang="en-US" sz="2799" u="none" cap="none" strike="noStrike">
                <a:solidFill>
                  <a:srgbClr val="320B01"/>
                </a:solidFill>
                <a:latin typeface="Eczar"/>
                <a:ea typeface="Eczar"/>
                <a:cs typeface="Eczar"/>
                <a:sym typeface="Eczar"/>
              </a:rPr>
              <a:t>(1) sudut pandang orang pertama tokoh utama, sudut pandang ini menggunakan kata ganti orang pertama, yaitu “aku” atau “saya” di dalam ceritanya.</a:t>
            </a:r>
            <a:endParaRPr/>
          </a:p>
          <a:p>
            <a:pPr indent="0" lvl="0" marL="0" marR="0" rtl="0" algn="l">
              <a:lnSpc>
                <a:spcPct val="120007"/>
              </a:lnSpc>
              <a:spcBef>
                <a:spcPts val="0"/>
              </a:spcBef>
              <a:spcAft>
                <a:spcPts val="0"/>
              </a:spcAft>
              <a:buNone/>
            </a:pPr>
            <a:r>
              <a:rPr b="0" i="0" lang="en-US" sz="2799" u="none" cap="none" strike="noStrike">
                <a:solidFill>
                  <a:srgbClr val="320B01"/>
                </a:solidFill>
                <a:latin typeface="Eczar"/>
                <a:ea typeface="Eczar"/>
                <a:cs typeface="Eczar"/>
                <a:sym typeface="Eczar"/>
              </a:rPr>
              <a:t> (2) sudut pandang orang pertama tokoh sampingan, penulis menuliskan tokoh utama melalui tokoh pembantu atau tokoh sampingan. Pada teknik ini, tokoh “aku” hadir tidak dalam peran utama, melainkan menjadi peran pendukung atau tokoh tambahan saja atau first personal peripheral.</a:t>
            </a:r>
            <a:endParaRPr/>
          </a:p>
          <a:p>
            <a:pPr indent="0" lvl="0" marL="0" marR="0" rtl="0" algn="l">
              <a:lnSpc>
                <a:spcPct val="120007"/>
              </a:lnSpc>
              <a:spcBef>
                <a:spcPts val="0"/>
              </a:spcBef>
              <a:spcAft>
                <a:spcPts val="0"/>
              </a:spcAft>
              <a:buNone/>
            </a:pPr>
            <a:r>
              <a:rPr b="0" i="0" lang="en-US" sz="2799" u="none" cap="none" strike="noStrike">
                <a:solidFill>
                  <a:srgbClr val="320B01"/>
                </a:solidFill>
                <a:latin typeface="Eczar"/>
                <a:ea typeface="Eczar"/>
                <a:cs typeface="Eczar"/>
                <a:sym typeface="Eczar"/>
              </a:rPr>
              <a:t> (3) sudut pandang orang kedua, penulis akan menempatkan pembaca seolah-olah menjadi tokoh utama di dalam cerita tersebut.</a:t>
            </a:r>
            <a:endParaRPr/>
          </a:p>
          <a:p>
            <a:pPr indent="0" lvl="0" marL="0" marR="0" rtl="0" algn="l">
              <a:lnSpc>
                <a:spcPct val="120007"/>
              </a:lnSpc>
              <a:spcBef>
                <a:spcPts val="0"/>
              </a:spcBef>
              <a:spcAft>
                <a:spcPts val="0"/>
              </a:spcAft>
              <a:buNone/>
            </a:pPr>
            <a:r>
              <a:rPr b="0" i="0" lang="en-US" sz="2799" u="none" cap="none" strike="noStrike">
                <a:solidFill>
                  <a:srgbClr val="320B01"/>
                </a:solidFill>
                <a:latin typeface="Eczar"/>
                <a:ea typeface="Eczar"/>
                <a:cs typeface="Eczar"/>
                <a:sym typeface="Eczar"/>
              </a:rPr>
              <a:t>(4) sudut pandang orang ketiga serba tahu, penulis menempatkan dirinya sebagai orang ketiga yang mengetahui semua kejadian terkait dengan tokoh utama di dalam cerita tersebut. Sudut pandang orang ketiga serba tahu ini juga bisa diartikan sebagai sudut pandang pengamat.</a:t>
            </a:r>
            <a:endParaRPr/>
          </a:p>
        </p:txBody>
      </p:sp>
      <p:grpSp>
        <p:nvGrpSpPr>
          <p:cNvPr id="173" name="Google Shape;173;p8"/>
          <p:cNvGrpSpPr/>
          <p:nvPr/>
        </p:nvGrpSpPr>
        <p:grpSpPr>
          <a:xfrm>
            <a:off x="469178" y="-566405"/>
            <a:ext cx="3821154" cy="11275148"/>
            <a:chOff x="0" y="-38100"/>
            <a:chExt cx="1006394" cy="2969586"/>
          </a:xfrm>
        </p:grpSpPr>
        <p:sp>
          <p:nvSpPr>
            <p:cNvPr id="174" name="Google Shape;174;p8"/>
            <p:cNvSpPr/>
            <p:nvPr/>
          </p:nvSpPr>
          <p:spPr>
            <a:xfrm>
              <a:off x="0" y="0"/>
              <a:ext cx="1006394" cy="2931486"/>
            </a:xfrm>
            <a:custGeom>
              <a:rect b="b" l="l" r="r" t="t"/>
              <a:pathLst>
                <a:path extrusionOk="0" h="2931486" w="1006394">
                  <a:moveTo>
                    <a:pt x="0" y="0"/>
                  </a:moveTo>
                  <a:lnTo>
                    <a:pt x="1006394" y="0"/>
                  </a:lnTo>
                  <a:lnTo>
                    <a:pt x="1006394" y="2931486"/>
                  </a:lnTo>
                  <a:lnTo>
                    <a:pt x="0" y="2931486"/>
                  </a:lnTo>
                  <a:close/>
                </a:path>
              </a:pathLst>
            </a:custGeom>
            <a:solidFill>
              <a:srgbClr val="F9B299"/>
            </a:solidFill>
            <a:ln cap="flat" cmpd="sng" w="38100">
              <a:solidFill>
                <a:srgbClr val="320B01"/>
              </a:solidFill>
              <a:prstDash val="solid"/>
              <a:round/>
              <a:headEnd len="sm" w="sm" type="none"/>
              <a:tailEnd len="sm" w="sm" type="none"/>
            </a:ln>
          </p:spPr>
        </p:sp>
        <p:sp>
          <p:nvSpPr>
            <p:cNvPr id="175" name="Google Shape;175;p8"/>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6" name="Google Shape;176;p8"/>
          <p:cNvSpPr/>
          <p:nvPr/>
        </p:nvSpPr>
        <p:spPr>
          <a:xfrm>
            <a:off x="1028700" y="7465010"/>
            <a:ext cx="2639102" cy="2207249"/>
          </a:xfrm>
          <a:custGeom>
            <a:rect b="b" l="l" r="r" t="t"/>
            <a:pathLst>
              <a:path extrusionOk="0" h="2207249" w="2639102">
                <a:moveTo>
                  <a:pt x="0" y="0"/>
                </a:moveTo>
                <a:lnTo>
                  <a:pt x="2639102" y="0"/>
                </a:lnTo>
                <a:lnTo>
                  <a:pt x="2639102" y="2207249"/>
                </a:lnTo>
                <a:lnTo>
                  <a:pt x="0" y="2207249"/>
                </a:lnTo>
                <a:lnTo>
                  <a:pt x="0" y="0"/>
                </a:lnTo>
                <a:close/>
              </a:path>
            </a:pathLst>
          </a:custGeom>
          <a:blipFill rotWithShape="1">
            <a:blip r:embed="rId3">
              <a:alphaModFix/>
            </a:blip>
            <a:stretch>
              <a:fillRect b="0" l="0" r="0" t="0"/>
            </a:stretch>
          </a:blipFill>
          <a:ln>
            <a:noFill/>
          </a:ln>
        </p:spPr>
      </p:sp>
      <p:sp>
        <p:nvSpPr>
          <p:cNvPr id="177" name="Google Shape;177;p8"/>
          <p:cNvSpPr/>
          <p:nvPr/>
        </p:nvSpPr>
        <p:spPr>
          <a:xfrm>
            <a:off x="1028700" y="802651"/>
            <a:ext cx="2639102" cy="2207249"/>
          </a:xfrm>
          <a:custGeom>
            <a:rect b="b" l="l" r="r" t="t"/>
            <a:pathLst>
              <a:path extrusionOk="0" h="2207249" w="2639102">
                <a:moveTo>
                  <a:pt x="0" y="0"/>
                </a:moveTo>
                <a:lnTo>
                  <a:pt x="2639102" y="0"/>
                </a:lnTo>
                <a:lnTo>
                  <a:pt x="2639102" y="2207249"/>
                </a:lnTo>
                <a:lnTo>
                  <a:pt x="0" y="2207249"/>
                </a:lnTo>
                <a:lnTo>
                  <a:pt x="0" y="0"/>
                </a:lnTo>
                <a:close/>
              </a:path>
            </a:pathLst>
          </a:custGeom>
          <a:blipFill rotWithShape="1">
            <a:blip r:embed="rId3">
              <a:alphaModFix/>
            </a:blip>
            <a:stretch>
              <a:fillRect b="0" l="0" r="0" t="0"/>
            </a:stretch>
          </a:blipFill>
          <a:ln>
            <a:noFill/>
          </a:ln>
        </p:spPr>
      </p:sp>
      <p:sp>
        <p:nvSpPr>
          <p:cNvPr id="178" name="Google Shape;178;p8"/>
          <p:cNvSpPr/>
          <p:nvPr/>
        </p:nvSpPr>
        <p:spPr>
          <a:xfrm flipH="1">
            <a:off x="1028700" y="4133831"/>
            <a:ext cx="2639102" cy="2207249"/>
          </a:xfrm>
          <a:custGeom>
            <a:rect b="b" l="l" r="r" t="t"/>
            <a:pathLst>
              <a:path extrusionOk="0" h="2207249" w="2639102">
                <a:moveTo>
                  <a:pt x="2639102" y="0"/>
                </a:moveTo>
                <a:lnTo>
                  <a:pt x="0" y="0"/>
                </a:lnTo>
                <a:lnTo>
                  <a:pt x="0" y="2207248"/>
                </a:lnTo>
                <a:lnTo>
                  <a:pt x="2639102" y="2207248"/>
                </a:lnTo>
                <a:lnTo>
                  <a:pt x="2639102" y="0"/>
                </a:lnTo>
                <a:close/>
              </a:path>
            </a:pathLst>
          </a:custGeom>
          <a:blipFill rotWithShape="1">
            <a:blip r:embed="rId4">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BCAC1"/>
        </a:solidFill>
      </p:bgPr>
    </p:bg>
    <p:spTree>
      <p:nvGrpSpPr>
        <p:cNvPr id="182" name="Shape 182"/>
        <p:cNvGrpSpPr/>
        <p:nvPr/>
      </p:nvGrpSpPr>
      <p:grpSpPr>
        <a:xfrm>
          <a:off x="0" y="0"/>
          <a:ext cx="0" cy="0"/>
          <a:chOff x="0" y="0"/>
          <a:chExt cx="0" cy="0"/>
        </a:xfrm>
      </p:grpSpPr>
      <p:sp>
        <p:nvSpPr>
          <p:cNvPr id="183" name="Google Shape;183;p9"/>
          <p:cNvSpPr txBox="1"/>
          <p:nvPr/>
        </p:nvSpPr>
        <p:spPr>
          <a:xfrm>
            <a:off x="3905235" y="1352550"/>
            <a:ext cx="10477531" cy="1499235"/>
          </a:xfrm>
          <a:prstGeom prst="rect">
            <a:avLst/>
          </a:prstGeom>
          <a:noFill/>
          <a:ln>
            <a:noFill/>
          </a:ln>
        </p:spPr>
        <p:txBody>
          <a:bodyPr anchorCtr="0" anchor="t" bIns="0" lIns="0" spcFirstLastPara="1" rIns="0" wrap="square" tIns="0">
            <a:spAutoFit/>
          </a:bodyPr>
          <a:lstStyle/>
          <a:p>
            <a:pPr indent="0" lvl="0" marL="0" marR="0" rtl="0" algn="l">
              <a:lnSpc>
                <a:spcPct val="91000"/>
              </a:lnSpc>
              <a:spcBef>
                <a:spcPts val="0"/>
              </a:spcBef>
              <a:spcAft>
                <a:spcPts val="0"/>
              </a:spcAft>
              <a:buNone/>
            </a:pPr>
            <a:r>
              <a:rPr b="0" i="0" lang="en-US" sz="12000" u="none" cap="none" strike="noStrike">
                <a:solidFill>
                  <a:srgbClr val="320B01"/>
                </a:solidFill>
                <a:latin typeface="Arial"/>
                <a:ea typeface="Arial"/>
                <a:cs typeface="Arial"/>
                <a:sym typeface="Arial"/>
              </a:rPr>
              <a:t>KONFLIK</a:t>
            </a:r>
            <a:endParaRPr/>
          </a:p>
        </p:txBody>
      </p:sp>
      <p:sp>
        <p:nvSpPr>
          <p:cNvPr id="184" name="Google Shape;184;p9"/>
          <p:cNvSpPr txBox="1"/>
          <p:nvPr/>
        </p:nvSpPr>
        <p:spPr>
          <a:xfrm>
            <a:off x="3905235" y="3500583"/>
            <a:ext cx="10477531" cy="1571625"/>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2600" u="none" cap="none" strike="noStrike">
                <a:solidFill>
                  <a:srgbClr val="320B01"/>
                </a:solidFill>
                <a:latin typeface="Eczar"/>
                <a:ea typeface="Eczar"/>
                <a:cs typeface="Eczar"/>
                <a:sym typeface="Eczar"/>
              </a:rPr>
              <a:t>Konflik adalah ketegangan atau pertantangan dalam sebuah cerita rekaan atau drama yakni pertentangan antara dua kekuatan, pertentangan dalam diri tokoh, pertentangan antara dua tokoh, dan sebagianya.</a:t>
            </a:r>
            <a:endParaRPr/>
          </a:p>
        </p:txBody>
      </p:sp>
      <p:grpSp>
        <p:nvGrpSpPr>
          <p:cNvPr id="185" name="Google Shape;185;p9"/>
          <p:cNvGrpSpPr/>
          <p:nvPr/>
        </p:nvGrpSpPr>
        <p:grpSpPr>
          <a:xfrm>
            <a:off x="469178" y="-566405"/>
            <a:ext cx="3086101" cy="11275148"/>
            <a:chOff x="0" y="-38100"/>
            <a:chExt cx="812800" cy="2969586"/>
          </a:xfrm>
        </p:grpSpPr>
        <p:sp>
          <p:nvSpPr>
            <p:cNvPr id="186" name="Google Shape;186;p9"/>
            <p:cNvSpPr/>
            <p:nvPr/>
          </p:nvSpPr>
          <p:spPr>
            <a:xfrm>
              <a:off x="0" y="0"/>
              <a:ext cx="680739" cy="2931486"/>
            </a:xfrm>
            <a:custGeom>
              <a:rect b="b" l="l" r="r" t="t"/>
              <a:pathLst>
                <a:path extrusionOk="0" h="2931486" w="680739">
                  <a:moveTo>
                    <a:pt x="0" y="0"/>
                  </a:moveTo>
                  <a:lnTo>
                    <a:pt x="680739" y="0"/>
                  </a:lnTo>
                  <a:lnTo>
                    <a:pt x="680739" y="2931486"/>
                  </a:lnTo>
                  <a:lnTo>
                    <a:pt x="0" y="2931486"/>
                  </a:lnTo>
                  <a:close/>
                </a:path>
              </a:pathLst>
            </a:custGeom>
            <a:solidFill>
              <a:srgbClr val="F9B299"/>
            </a:solidFill>
            <a:ln cap="flat" cmpd="sng" w="38100">
              <a:solidFill>
                <a:srgbClr val="320B01"/>
              </a:solidFill>
              <a:prstDash val="solid"/>
              <a:round/>
              <a:headEnd len="sm" w="sm" type="none"/>
              <a:tailEnd len="sm" w="sm" type="none"/>
            </a:ln>
          </p:spPr>
        </p:sp>
        <p:sp>
          <p:nvSpPr>
            <p:cNvPr id="187" name="Google Shape;187;p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8" name="Google Shape;188;p9"/>
          <p:cNvGrpSpPr/>
          <p:nvPr/>
        </p:nvGrpSpPr>
        <p:grpSpPr>
          <a:xfrm>
            <a:off x="15230490" y="-566405"/>
            <a:ext cx="3086101" cy="11275148"/>
            <a:chOff x="0" y="-38100"/>
            <a:chExt cx="812800" cy="2969586"/>
          </a:xfrm>
        </p:grpSpPr>
        <p:sp>
          <p:nvSpPr>
            <p:cNvPr id="189" name="Google Shape;189;p9"/>
            <p:cNvSpPr/>
            <p:nvPr/>
          </p:nvSpPr>
          <p:spPr>
            <a:xfrm>
              <a:off x="0" y="0"/>
              <a:ext cx="680739" cy="2931486"/>
            </a:xfrm>
            <a:custGeom>
              <a:rect b="b" l="l" r="r" t="t"/>
              <a:pathLst>
                <a:path extrusionOk="0" h="2931486" w="680739">
                  <a:moveTo>
                    <a:pt x="0" y="0"/>
                  </a:moveTo>
                  <a:lnTo>
                    <a:pt x="680739" y="0"/>
                  </a:lnTo>
                  <a:lnTo>
                    <a:pt x="680739" y="2931486"/>
                  </a:lnTo>
                  <a:lnTo>
                    <a:pt x="0" y="2931486"/>
                  </a:lnTo>
                  <a:close/>
                </a:path>
              </a:pathLst>
            </a:custGeom>
            <a:solidFill>
              <a:srgbClr val="F9B299"/>
            </a:solidFill>
            <a:ln cap="flat" cmpd="sng" w="38100">
              <a:solidFill>
                <a:srgbClr val="320B01"/>
              </a:solidFill>
              <a:prstDash val="solid"/>
              <a:round/>
              <a:headEnd len="sm" w="sm" type="none"/>
              <a:tailEnd len="sm" w="sm" type="none"/>
            </a:ln>
          </p:spPr>
        </p:sp>
        <p:sp>
          <p:nvSpPr>
            <p:cNvPr id="190" name="Google Shape;190;p9"/>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1" name="Google Shape;191;p9"/>
          <p:cNvSpPr/>
          <p:nvPr/>
        </p:nvSpPr>
        <p:spPr>
          <a:xfrm>
            <a:off x="1148465" y="7184279"/>
            <a:ext cx="1226108" cy="2488411"/>
          </a:xfrm>
          <a:custGeom>
            <a:rect b="b" l="l" r="r" t="t"/>
            <a:pathLst>
              <a:path extrusionOk="0" h="2488411" w="1226108">
                <a:moveTo>
                  <a:pt x="0" y="0"/>
                </a:moveTo>
                <a:lnTo>
                  <a:pt x="1226108" y="0"/>
                </a:lnTo>
                <a:lnTo>
                  <a:pt x="1226108" y="2488411"/>
                </a:lnTo>
                <a:lnTo>
                  <a:pt x="0" y="2488411"/>
                </a:lnTo>
                <a:lnTo>
                  <a:pt x="0" y="0"/>
                </a:lnTo>
                <a:close/>
              </a:path>
            </a:pathLst>
          </a:custGeom>
          <a:blipFill rotWithShape="1">
            <a:blip r:embed="rId3">
              <a:alphaModFix/>
            </a:blip>
            <a:stretch>
              <a:fillRect b="0" l="0" r="0" t="0"/>
            </a:stretch>
          </a:blipFill>
          <a:ln>
            <a:noFill/>
          </a:ln>
        </p:spPr>
      </p:sp>
      <p:sp>
        <p:nvSpPr>
          <p:cNvPr id="192" name="Google Shape;192;p9"/>
          <p:cNvSpPr/>
          <p:nvPr/>
        </p:nvSpPr>
        <p:spPr>
          <a:xfrm>
            <a:off x="1148465" y="614310"/>
            <a:ext cx="1226108" cy="2488411"/>
          </a:xfrm>
          <a:custGeom>
            <a:rect b="b" l="l" r="r" t="t"/>
            <a:pathLst>
              <a:path extrusionOk="0" h="2488411" w="1226108">
                <a:moveTo>
                  <a:pt x="0" y="0"/>
                </a:moveTo>
                <a:lnTo>
                  <a:pt x="1226108" y="0"/>
                </a:lnTo>
                <a:lnTo>
                  <a:pt x="1226108" y="2488411"/>
                </a:lnTo>
                <a:lnTo>
                  <a:pt x="0" y="2488411"/>
                </a:lnTo>
                <a:lnTo>
                  <a:pt x="0" y="0"/>
                </a:lnTo>
                <a:close/>
              </a:path>
            </a:pathLst>
          </a:custGeom>
          <a:blipFill rotWithShape="1">
            <a:blip r:embed="rId3">
              <a:alphaModFix/>
            </a:blip>
            <a:stretch>
              <a:fillRect b="0" l="0" r="0" t="0"/>
            </a:stretch>
          </a:blipFill>
          <a:ln>
            <a:noFill/>
          </a:ln>
        </p:spPr>
      </p:sp>
      <p:sp>
        <p:nvSpPr>
          <p:cNvPr id="193" name="Google Shape;193;p9"/>
          <p:cNvSpPr/>
          <p:nvPr/>
        </p:nvSpPr>
        <p:spPr>
          <a:xfrm flipH="1">
            <a:off x="1148465" y="3899295"/>
            <a:ext cx="1226108" cy="2488411"/>
          </a:xfrm>
          <a:custGeom>
            <a:rect b="b" l="l" r="r" t="t"/>
            <a:pathLst>
              <a:path extrusionOk="0" h="2488411" w="1226108">
                <a:moveTo>
                  <a:pt x="1226108" y="0"/>
                </a:moveTo>
                <a:lnTo>
                  <a:pt x="0" y="0"/>
                </a:lnTo>
                <a:lnTo>
                  <a:pt x="0" y="2488410"/>
                </a:lnTo>
                <a:lnTo>
                  <a:pt x="1226108" y="2488410"/>
                </a:lnTo>
                <a:lnTo>
                  <a:pt x="1226108" y="0"/>
                </a:lnTo>
                <a:close/>
              </a:path>
            </a:pathLst>
          </a:custGeom>
          <a:blipFill rotWithShape="1">
            <a:blip r:embed="rId4">
              <a:alphaModFix/>
            </a:blip>
            <a:stretch>
              <a:fillRect b="0" l="0" r="0" t="0"/>
            </a:stretch>
          </a:blipFill>
          <a:ln>
            <a:noFill/>
          </a:ln>
        </p:spPr>
      </p:sp>
      <p:sp>
        <p:nvSpPr>
          <p:cNvPr id="194" name="Google Shape;194;p9"/>
          <p:cNvSpPr/>
          <p:nvPr/>
        </p:nvSpPr>
        <p:spPr>
          <a:xfrm flipH="1">
            <a:off x="15909777" y="7184279"/>
            <a:ext cx="1226108" cy="2488411"/>
          </a:xfrm>
          <a:custGeom>
            <a:rect b="b" l="l" r="r" t="t"/>
            <a:pathLst>
              <a:path extrusionOk="0" h="2488411" w="1226108">
                <a:moveTo>
                  <a:pt x="1226108" y="0"/>
                </a:moveTo>
                <a:lnTo>
                  <a:pt x="0" y="0"/>
                </a:lnTo>
                <a:lnTo>
                  <a:pt x="0" y="2488411"/>
                </a:lnTo>
                <a:lnTo>
                  <a:pt x="1226108" y="2488411"/>
                </a:lnTo>
                <a:lnTo>
                  <a:pt x="1226108" y="0"/>
                </a:lnTo>
                <a:close/>
              </a:path>
            </a:pathLst>
          </a:custGeom>
          <a:blipFill rotWithShape="1">
            <a:blip r:embed="rId3">
              <a:alphaModFix/>
            </a:blip>
            <a:stretch>
              <a:fillRect b="0" l="0" r="0" t="0"/>
            </a:stretch>
          </a:blipFill>
          <a:ln>
            <a:noFill/>
          </a:ln>
        </p:spPr>
      </p:sp>
      <p:sp>
        <p:nvSpPr>
          <p:cNvPr id="195" name="Google Shape;195;p9"/>
          <p:cNvSpPr/>
          <p:nvPr/>
        </p:nvSpPr>
        <p:spPr>
          <a:xfrm flipH="1">
            <a:off x="15909777" y="614310"/>
            <a:ext cx="1226108" cy="2488411"/>
          </a:xfrm>
          <a:custGeom>
            <a:rect b="b" l="l" r="r" t="t"/>
            <a:pathLst>
              <a:path extrusionOk="0" h="2488411" w="1226108">
                <a:moveTo>
                  <a:pt x="1226108" y="0"/>
                </a:moveTo>
                <a:lnTo>
                  <a:pt x="0" y="0"/>
                </a:lnTo>
                <a:lnTo>
                  <a:pt x="0" y="2488411"/>
                </a:lnTo>
                <a:lnTo>
                  <a:pt x="1226108" y="2488411"/>
                </a:lnTo>
                <a:lnTo>
                  <a:pt x="1226108" y="0"/>
                </a:lnTo>
                <a:close/>
              </a:path>
            </a:pathLst>
          </a:custGeom>
          <a:blipFill rotWithShape="1">
            <a:blip r:embed="rId3">
              <a:alphaModFix/>
            </a:blip>
            <a:stretch>
              <a:fillRect b="0" l="0" r="0" t="0"/>
            </a:stretch>
          </a:blipFill>
          <a:ln>
            <a:noFill/>
          </a:ln>
        </p:spPr>
      </p:sp>
      <p:sp>
        <p:nvSpPr>
          <p:cNvPr id="196" name="Google Shape;196;p9"/>
          <p:cNvSpPr/>
          <p:nvPr/>
        </p:nvSpPr>
        <p:spPr>
          <a:xfrm>
            <a:off x="15909777" y="3899295"/>
            <a:ext cx="1226108" cy="2488411"/>
          </a:xfrm>
          <a:custGeom>
            <a:rect b="b" l="l" r="r" t="t"/>
            <a:pathLst>
              <a:path extrusionOk="0" h="2488411" w="1226108">
                <a:moveTo>
                  <a:pt x="0" y="0"/>
                </a:moveTo>
                <a:lnTo>
                  <a:pt x="1226108" y="0"/>
                </a:lnTo>
                <a:lnTo>
                  <a:pt x="1226108" y="2488410"/>
                </a:lnTo>
                <a:lnTo>
                  <a:pt x="0" y="2488410"/>
                </a:lnTo>
                <a:lnTo>
                  <a:pt x="0" y="0"/>
                </a:lnTo>
                <a:close/>
              </a:path>
            </a:pathLst>
          </a:custGeom>
          <a:blipFill rotWithShape="1">
            <a:blip r:embed="rId4">
              <a:alphaModFix/>
            </a:blip>
            <a:stretch>
              <a:fillRect b="0" l="0" r="0" t="0"/>
            </a:stretch>
          </a:blipFill>
          <a:ln>
            <a:noFill/>
          </a:ln>
        </p:spPr>
      </p:sp>
      <p:sp>
        <p:nvSpPr>
          <p:cNvPr id="197" name="Google Shape;197;p9"/>
          <p:cNvSpPr txBox="1"/>
          <p:nvPr/>
        </p:nvSpPr>
        <p:spPr>
          <a:xfrm>
            <a:off x="3491738" y="5506085"/>
            <a:ext cx="11738700" cy="36777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en-US" sz="3399" u="none" cap="none" strike="noStrike">
                <a:solidFill>
                  <a:srgbClr val="320B01"/>
                </a:solidFill>
                <a:latin typeface="Open Sans ExtraBold"/>
                <a:ea typeface="Open Sans ExtraBold"/>
                <a:cs typeface="Open Sans ExtraBold"/>
                <a:sym typeface="Open Sans ExtraBold"/>
              </a:rPr>
              <a:t>Nurgiyantoro</a:t>
            </a:r>
            <a:endParaRPr sz="1500">
              <a:solidFill>
                <a:srgbClr val="040C28"/>
              </a:solidFill>
            </a:endParaRPr>
          </a:p>
          <a:p>
            <a:pPr indent="0" lvl="0" marL="0" marR="0" rtl="0" algn="ctr">
              <a:lnSpc>
                <a:spcPct val="140011"/>
              </a:lnSpc>
              <a:spcBef>
                <a:spcPts val="0"/>
              </a:spcBef>
              <a:spcAft>
                <a:spcPts val="0"/>
              </a:spcAft>
              <a:buNone/>
            </a:pPr>
            <a:r>
              <a:rPr b="0" i="0" lang="en-US" sz="2899" u="none" cap="none" strike="noStrike">
                <a:solidFill>
                  <a:srgbClr val="320B01"/>
                </a:solidFill>
                <a:latin typeface="Arial"/>
                <a:ea typeface="Arial"/>
                <a:cs typeface="Arial"/>
                <a:sym typeface="Arial"/>
              </a:rPr>
              <a:t>Konflik merupakan sebuah peristiwa yang terjadi dalam sebuah karya sastra. Dimana peristiwa tersebut memiliki kekuatan untuk memicu peristiwa lain. Menurut Nurgiyantoro, dalam karya fiksi memiliki dua bentuk peristiwa, yaitu peristiwa fisik dan peristiwa batin.</a:t>
            </a:r>
            <a:endParaRPr sz="900"/>
          </a:p>
          <a:p>
            <a:pPr indent="0" lvl="0" marL="0" marR="0" rtl="0" algn="ctr">
              <a:lnSpc>
                <a:spcPct val="140011"/>
              </a:lnSpc>
              <a:spcBef>
                <a:spcPts val="0"/>
              </a:spcBef>
              <a:spcAft>
                <a:spcPts val="0"/>
              </a:spcAft>
              <a:buNone/>
            </a:pPr>
            <a:r>
              <a:t/>
            </a:r>
            <a:endParaRPr b="0" i="0" sz="2899" u="none" cap="none" strike="noStrike">
              <a:solidFill>
                <a:srgbClr val="320B0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