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5"/>
  </p:notesMasterIdLst>
  <p:sldIdLst>
    <p:sldId id="256" r:id="rId2"/>
    <p:sldId id="267" r:id="rId3"/>
    <p:sldId id="320" r:id="rId4"/>
    <p:sldId id="321" r:id="rId5"/>
    <p:sldId id="314" r:id="rId6"/>
    <p:sldId id="315" r:id="rId7"/>
    <p:sldId id="316" r:id="rId8"/>
    <p:sldId id="322" r:id="rId9"/>
    <p:sldId id="323" r:id="rId10"/>
    <p:sldId id="324" r:id="rId11"/>
    <p:sldId id="325" r:id="rId12"/>
    <p:sldId id="326" r:id="rId13"/>
    <p:sldId id="32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D605962C-4FE5-4125-9195-A46676AA025D}">
          <p14:sldIdLst>
            <p14:sldId id="256"/>
            <p14:sldId id="267"/>
            <p14:sldId id="320"/>
            <p14:sldId id="321"/>
            <p14:sldId id="314"/>
            <p14:sldId id="315"/>
            <p14:sldId id="316"/>
            <p14:sldId id="322"/>
            <p14:sldId id="323"/>
            <p14:sldId id="324"/>
            <p14:sldId id="325"/>
            <p14:sldId id="326"/>
            <p14:sldId id="32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47" autoAdjust="0"/>
  </p:normalViewPr>
  <p:slideViewPr>
    <p:cSldViewPr>
      <p:cViewPr varScale="1">
        <p:scale>
          <a:sx n="95" d="100"/>
          <a:sy n="95" d="100"/>
        </p:scale>
        <p:origin x="41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2A7C7-C63A-4FC4-8002-2E4CF12DF7D5}" type="datetimeFigureOut">
              <a:rPr lang="ru-RU" smtClean="0"/>
              <a:t>21.11.2023</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E22A9-8CD0-4212-A565-1026D3263B90}" type="slidenum">
              <a:rPr lang="ru-RU" smtClean="0"/>
              <a:t>‹#›</a:t>
            </a:fld>
            <a:endParaRPr lang="ru-RU"/>
          </a:p>
        </p:txBody>
      </p:sp>
    </p:spTree>
    <p:extLst>
      <p:ext uri="{BB962C8B-B14F-4D97-AF65-F5344CB8AC3E}">
        <p14:creationId xmlns:p14="http://schemas.microsoft.com/office/powerpoint/2010/main" val="189150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17E22A9-8CD0-4212-A565-1026D3263B90}" type="slidenum">
              <a:rPr lang="ru-RU" smtClean="0"/>
              <a:t>7</a:t>
            </a:fld>
            <a:endParaRPr lang="ru-RU"/>
          </a:p>
        </p:txBody>
      </p:sp>
    </p:spTree>
    <p:extLst>
      <p:ext uri="{BB962C8B-B14F-4D97-AF65-F5344CB8AC3E}">
        <p14:creationId xmlns:p14="http://schemas.microsoft.com/office/powerpoint/2010/main" val="233340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273564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146390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350222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394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184464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399845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257722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389669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82211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354891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ru-RU" smtClean="0"/>
              <a:t>Образец заголовка</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270452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406459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346" y="2912232"/>
            <a:ext cx="3830406"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912232"/>
            <a:ext cx="3821518"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5069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26995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399555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ru-RU" smtClean="0"/>
              <a:t>Образец заголовка</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23992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E74281-411A-4511-B1D1-6C1D3A4F608B}"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A6896C-7807-42E5-8508-10091D8D492F}" type="slidenum">
              <a:rPr lang="ru-RU" smtClean="0"/>
              <a:pPr/>
              <a:t>‹#›</a:t>
            </a:fld>
            <a:endParaRPr lang="ru-RU"/>
          </a:p>
        </p:txBody>
      </p:sp>
    </p:spTree>
    <p:extLst>
      <p:ext uri="{BB962C8B-B14F-4D97-AF65-F5344CB8AC3E}">
        <p14:creationId xmlns:p14="http://schemas.microsoft.com/office/powerpoint/2010/main" val="130829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0E74281-411A-4511-B1D1-6C1D3A4F608B}" type="datetimeFigureOut">
              <a:rPr lang="ru-RU" smtClean="0"/>
              <a:pPr/>
              <a:t>21.11.2023</a:t>
            </a:fld>
            <a:endParaRPr lang="ru-RU"/>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A6896C-7807-42E5-8508-10091D8D492F}" type="slidenum">
              <a:rPr lang="ru-RU" smtClean="0"/>
              <a:pPr/>
              <a:t>‹#›</a:t>
            </a:fld>
            <a:endParaRPr lang="ru-RU"/>
          </a:p>
        </p:txBody>
      </p:sp>
    </p:spTree>
    <p:extLst>
      <p:ext uri="{BB962C8B-B14F-4D97-AF65-F5344CB8AC3E}">
        <p14:creationId xmlns:p14="http://schemas.microsoft.com/office/powerpoint/2010/main" val="689443684"/>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1600" y="2276872"/>
            <a:ext cx="7200800" cy="1584176"/>
          </a:xfrm>
        </p:spPr>
        <p:txBody>
          <a:bodyPr>
            <a:normAutofit/>
          </a:bodyPr>
          <a:lstStyle/>
          <a:p>
            <a:r>
              <a:rPr lang="ru-RU" sz="5400" dirty="0">
                <a:effectLst/>
                <a:latin typeface="Calibri" panose="020F0502020204030204" pitchFamily="34" charset="0"/>
                <a:cs typeface="Calibri" panose="020F0502020204030204" pitchFamily="34" charset="0"/>
              </a:rPr>
              <a:t>Этапы разработки </a:t>
            </a:r>
            <a:r>
              <a:rPr lang="en-US" sz="5400" dirty="0">
                <a:effectLst/>
                <a:latin typeface="Calibri" panose="020F0502020204030204" pitchFamily="34" charset="0"/>
                <a:cs typeface="Calibri" panose="020F0502020204030204" pitchFamily="34" charset="0"/>
              </a:rPr>
              <a:t>web-</a:t>
            </a:r>
            <a:r>
              <a:rPr lang="ru-RU" sz="5400" dirty="0">
                <a:effectLst/>
                <a:latin typeface="Calibri" panose="020F0502020204030204" pitchFamily="34" charset="0"/>
                <a:cs typeface="Calibri" panose="020F0502020204030204" pitchFamily="34" charset="0"/>
              </a:rPr>
              <a:t>сайта</a:t>
            </a:r>
            <a:endParaRPr lang="ru-RU" sz="5400" dirty="0">
              <a:latin typeface="Calibri" panose="020F0502020204030204" pitchFamily="34" charset="0"/>
              <a:cs typeface="Calibri" panose="020F0502020204030204" pitchFamily="34" charset="0"/>
            </a:endParaRPr>
          </a:p>
        </p:txBody>
      </p:sp>
      <p:sp>
        <p:nvSpPr>
          <p:cNvPr id="3" name="TextBox 2"/>
          <p:cNvSpPr txBox="1"/>
          <p:nvPr/>
        </p:nvSpPr>
        <p:spPr>
          <a:xfrm>
            <a:off x="5868144" y="4985881"/>
            <a:ext cx="3024336" cy="1323439"/>
          </a:xfrm>
          <a:prstGeom prst="rect">
            <a:avLst/>
          </a:prstGeom>
          <a:noFill/>
        </p:spPr>
        <p:txBody>
          <a:bodyPr wrap="square" rtlCol="0">
            <a:spAutoFit/>
          </a:bodyPr>
          <a:lstStyle/>
          <a:p>
            <a:r>
              <a:rPr lang="ru-RU" sz="2000" dirty="0" smtClean="0">
                <a:latin typeface="Calibri" panose="020F0502020204030204" pitchFamily="34" charset="0"/>
                <a:cs typeface="Calibri" panose="020F0502020204030204" pitchFamily="34" charset="0"/>
              </a:rPr>
              <a:t>Сделал: </a:t>
            </a:r>
            <a:r>
              <a:rPr lang="ru-RU" sz="2000" dirty="0">
                <a:latin typeface="Calibri" panose="020F0502020204030204" pitchFamily="34" charset="0"/>
                <a:cs typeface="Calibri" panose="020F0502020204030204" pitchFamily="34" charset="0"/>
              </a:rPr>
              <a:t>студент </a:t>
            </a:r>
            <a:r>
              <a:rPr lang="ru-RU" sz="2000" dirty="0" smtClean="0">
                <a:latin typeface="Calibri" panose="020F0502020204030204" pitchFamily="34" charset="0"/>
                <a:cs typeface="Calibri" panose="020F0502020204030204" pitchFamily="34" charset="0"/>
              </a:rPr>
              <a:t>группы ИС-25 </a:t>
            </a:r>
            <a:r>
              <a:rPr lang="ru-RU" sz="2000" dirty="0" err="1" smtClean="0">
                <a:latin typeface="Calibri" panose="020F0502020204030204" pitchFamily="34" charset="0"/>
                <a:cs typeface="Calibri" panose="020F0502020204030204" pitchFamily="34" charset="0"/>
              </a:rPr>
              <a:t>Гречанов</a:t>
            </a:r>
            <a:r>
              <a:rPr lang="ru-RU" sz="2000" dirty="0" smtClean="0">
                <a:latin typeface="Calibri" panose="020F0502020204030204" pitchFamily="34" charset="0"/>
                <a:cs typeface="Calibri" panose="020F0502020204030204" pitchFamily="34" charset="0"/>
              </a:rPr>
              <a:t> К.Д.</a:t>
            </a:r>
          </a:p>
          <a:p>
            <a:r>
              <a:rPr lang="ru-RU" sz="2000" dirty="0" smtClean="0">
                <a:latin typeface="Calibri" panose="020F0502020204030204" pitchFamily="34" charset="0"/>
                <a:cs typeface="Calibri" panose="020F0502020204030204" pitchFamily="34" charset="0"/>
              </a:rPr>
              <a:t>Проверил: преподаватель Бурда Е.Г.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9 этап — публикация сайта в интернете</a:t>
            </a:r>
            <a:br>
              <a:rPr lang="ru-RU" dirty="0" smtClean="0"/>
            </a:br>
            <a:endParaRPr lang="ru-RU" dirty="0" smtClean="0"/>
          </a:p>
        </p:txBody>
      </p:sp>
      <p:sp>
        <p:nvSpPr>
          <p:cNvPr id="3" name="Объект 2"/>
          <p:cNvSpPr>
            <a:spLocks noGrp="1"/>
          </p:cNvSpPr>
          <p:nvPr>
            <p:ph idx="1"/>
          </p:nvPr>
        </p:nvSpPr>
        <p:spPr/>
        <p:txBody>
          <a:bodyPr/>
          <a:lstStyle/>
          <a:p>
            <a:r>
              <a:rPr lang="ru-RU" dirty="0" smtClean="0"/>
              <a:t>На этом этапе сайт размещается на выбранном доменном имени, регистрируется в крупных поисковиках и каталогах.</a:t>
            </a:r>
            <a:endParaRPr lang="ru-RU" dirty="0"/>
          </a:p>
        </p:txBody>
      </p:sp>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10 этап — продвижение сайта и реклама в интернете</a:t>
            </a:r>
            <a:br>
              <a:rPr lang="ru-RU" dirty="0" smtClean="0"/>
            </a:br>
            <a:endParaRPr lang="ru-RU" dirty="0" smtClean="0"/>
          </a:p>
        </p:txBody>
      </p:sp>
      <p:sp>
        <p:nvSpPr>
          <p:cNvPr id="3" name="Объект 2"/>
          <p:cNvSpPr>
            <a:spLocks noGrp="1"/>
          </p:cNvSpPr>
          <p:nvPr>
            <p:ph idx="1"/>
          </p:nvPr>
        </p:nvSpPr>
        <p:spPr/>
        <p:txBody>
          <a:bodyPr/>
          <a:lstStyle/>
          <a:p>
            <a:r>
              <a:rPr lang="ru-RU" dirty="0" smtClean="0"/>
              <a:t>Когда сайт полностью готов к работе — нужно привлекать на него посетителей. Для «раскрутки» сайта можно воспользоваться контекстной или </a:t>
            </a:r>
            <a:r>
              <a:rPr lang="ru-RU" dirty="0" err="1" smtClean="0"/>
              <a:t>баннерной</a:t>
            </a:r>
            <a:r>
              <a:rPr lang="ru-RU" dirty="0" smtClean="0"/>
              <a:t> рекламой, SEO, SMO и другими методами.</a:t>
            </a:r>
            <a:endParaRPr lang="ru-RU" dirty="0"/>
          </a:p>
        </p:txBody>
      </p:sp>
      <p:pic>
        <p:nvPicPr>
          <p:cNvPr id="4" name="Рисунок 3" descr="rrrrrr.jpg"/>
          <p:cNvPicPr>
            <a:picLocks noChangeAspect="1"/>
          </p:cNvPicPr>
          <p:nvPr/>
        </p:nvPicPr>
        <p:blipFill>
          <a:blip r:embed="rId2" cstate="print"/>
          <a:stretch>
            <a:fillRect/>
          </a:stretch>
        </p:blipFill>
        <p:spPr>
          <a:xfrm>
            <a:off x="5580112" y="3928340"/>
            <a:ext cx="3333353" cy="2721996"/>
          </a:xfrm>
          <a:prstGeom prst="rect">
            <a:avLst/>
          </a:prstGeom>
        </p:spPr>
      </p:pic>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Рабочая группа</a:t>
            </a:r>
            <a:br>
              <a:rPr lang="ru-RU" dirty="0" smtClean="0"/>
            </a:br>
            <a:endParaRPr lang="ru-RU" dirty="0" smtClean="0"/>
          </a:p>
        </p:txBody>
      </p:sp>
      <p:sp>
        <p:nvSpPr>
          <p:cNvPr id="3" name="Объект 2"/>
          <p:cNvSpPr>
            <a:spLocks noGrp="1"/>
          </p:cNvSpPr>
          <p:nvPr>
            <p:ph idx="1"/>
          </p:nvPr>
        </p:nvSpPr>
        <p:spPr/>
        <p:txBody>
          <a:bodyPr>
            <a:normAutofit fontScale="92500" lnSpcReduction="20000"/>
          </a:bodyPr>
          <a:lstStyle/>
          <a:p>
            <a:r>
              <a:rPr lang="ru-RU" dirty="0" smtClean="0"/>
              <a:t>Для выполнения всех работ по созданию сайта из числа сотрудников студии будет сформирована постоянная рабочая группа. Ее составят специалисты, которые хорошо знакомы со всеми особенностями процесса создания сайта. Координировать работу этих специалистов и общаться с сотрудниками компании будет </a:t>
            </a:r>
            <a:r>
              <a:rPr lang="ru-RU" b="1" i="1" dirty="0" smtClean="0"/>
              <a:t>менеджер проекта</a:t>
            </a:r>
            <a:r>
              <a:rPr lang="ru-RU" dirty="0" smtClean="0"/>
              <a:t>. В круг его задач будет входить организация встреч, ведение переговоров и сбор необходимых для работы данных. В любое рабочее время сотрудники компании смогут связаться с ним по телефону или электронной почте, чтобы оперативно решить все рабочие вопросы. Он также будет составлять план работ студии, контролировать процесс выполнения задач и представлять результаты работы. </a:t>
            </a:r>
            <a:endParaRPr lang="ru-RU" dirty="0"/>
          </a:p>
        </p:txBody>
      </p:sp>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i="1" dirty="0" smtClean="0"/>
              <a:t>Функции специалистов рабочей группы:</a:t>
            </a:r>
            <a:r>
              <a:rPr lang="ru-RU" dirty="0" smtClean="0"/>
              <a:t/>
            </a:r>
            <a:br>
              <a:rPr lang="ru-RU" dirty="0" smtClean="0"/>
            </a:br>
            <a:endParaRPr lang="ru-RU" dirty="0" smtClean="0"/>
          </a:p>
        </p:txBody>
      </p:sp>
      <p:sp>
        <p:nvSpPr>
          <p:cNvPr id="3" name="Объект 2"/>
          <p:cNvSpPr>
            <a:spLocks noGrp="1"/>
          </p:cNvSpPr>
          <p:nvPr>
            <p:ph idx="1"/>
          </p:nvPr>
        </p:nvSpPr>
        <p:spPr/>
        <p:txBody>
          <a:bodyPr>
            <a:normAutofit fontScale="47500" lnSpcReduction="20000"/>
          </a:bodyPr>
          <a:lstStyle/>
          <a:p>
            <a:r>
              <a:rPr lang="ru-RU" b="1" i="1" dirty="0" smtClean="0"/>
              <a:t>Дизайнер</a:t>
            </a:r>
            <a:endParaRPr lang="ru-RU" dirty="0" smtClean="0"/>
          </a:p>
          <a:p>
            <a:pPr lvl="1"/>
            <a:r>
              <a:rPr lang="ru-RU" dirty="0" smtClean="0"/>
              <a:t>разработка эскизов типовых страниц и элементов сайта;</a:t>
            </a:r>
          </a:p>
          <a:p>
            <a:pPr lvl="1"/>
            <a:r>
              <a:rPr lang="ru-RU" dirty="0" smtClean="0"/>
              <a:t>создание графических форм и элементов навигации;</a:t>
            </a:r>
          </a:p>
          <a:p>
            <a:pPr lvl="1"/>
            <a:r>
              <a:rPr lang="ru-RU" dirty="0" smtClean="0"/>
              <a:t>актуализация элементов дизайна.</a:t>
            </a:r>
          </a:p>
          <a:p>
            <a:r>
              <a:rPr lang="ru-RU" b="1" i="1" dirty="0" err="1" smtClean="0"/>
              <a:t>Веб-технолог</a:t>
            </a:r>
            <a:endParaRPr lang="ru-RU" dirty="0" smtClean="0"/>
          </a:p>
          <a:p>
            <a:pPr lvl="1"/>
            <a:r>
              <a:rPr lang="ru-RU" dirty="0" smtClean="0"/>
              <a:t>проектирование баз данных;</a:t>
            </a:r>
          </a:p>
          <a:p>
            <a:pPr lvl="1"/>
            <a:r>
              <a:rPr lang="ru-RU" dirty="0" err="1" smtClean="0"/>
              <a:t>скриптинг</a:t>
            </a:r>
            <a:r>
              <a:rPr lang="ru-RU" dirty="0" smtClean="0"/>
              <a:t>;</a:t>
            </a:r>
          </a:p>
          <a:p>
            <a:pPr lvl="1"/>
            <a:r>
              <a:rPr lang="ru-RU" dirty="0" smtClean="0"/>
              <a:t>разработка, установка и настройка интерактивных сервисов;</a:t>
            </a:r>
          </a:p>
          <a:p>
            <a:pPr lvl="1"/>
            <a:r>
              <a:rPr lang="ru-RU" dirty="0" smtClean="0"/>
              <a:t>разработка интерфейса и механизмов системы администрирования сайта.</a:t>
            </a:r>
          </a:p>
          <a:p>
            <a:r>
              <a:rPr lang="ru-RU" b="1" i="1" dirty="0" smtClean="0"/>
              <a:t>HTML-кодер</a:t>
            </a:r>
            <a:endParaRPr lang="ru-RU" dirty="0" smtClean="0"/>
          </a:p>
          <a:p>
            <a:pPr lvl="1"/>
            <a:r>
              <a:rPr lang="ru-RU" dirty="0" smtClean="0"/>
              <a:t>верстка и адаптация текстового наполнения;</a:t>
            </a:r>
          </a:p>
          <a:p>
            <a:pPr lvl="1"/>
            <a:r>
              <a:rPr lang="ru-RU" dirty="0" smtClean="0"/>
              <a:t>оптимизация HTML-кода;</a:t>
            </a:r>
          </a:p>
          <a:p>
            <a:pPr lvl="1"/>
            <a:r>
              <a:rPr lang="ru-RU" dirty="0" smtClean="0"/>
              <a:t>размещение иллюстраций и графических элементов.</a:t>
            </a:r>
          </a:p>
          <a:p>
            <a:r>
              <a:rPr lang="ru-RU" b="1" i="1" dirty="0" err="1" smtClean="0"/>
              <a:t>Редактор-копирайтер</a:t>
            </a:r>
            <a:endParaRPr lang="ru-RU" dirty="0" smtClean="0"/>
          </a:p>
          <a:p>
            <a:pPr lvl="1"/>
            <a:r>
              <a:rPr lang="ru-RU" dirty="0" smtClean="0"/>
              <a:t>редактирование и корректура текстов;</a:t>
            </a:r>
          </a:p>
          <a:p>
            <a:pPr lvl="1"/>
            <a:r>
              <a:rPr lang="ru-RU" dirty="0" smtClean="0"/>
              <a:t>написание дополнительных текстовых блоков и анонсов;</a:t>
            </a:r>
          </a:p>
          <a:p>
            <a:pPr lvl="1"/>
            <a:r>
              <a:rPr lang="ru-RU" dirty="0" err="1" smtClean="0"/>
              <a:t>контент-менеджмент</a:t>
            </a:r>
            <a:endParaRPr lang="ru-RU" dirty="0"/>
          </a:p>
        </p:txBody>
      </p:sp>
      <p:pic>
        <p:nvPicPr>
          <p:cNvPr id="4" name="Рисунок 3" descr="7.gif"/>
          <p:cNvPicPr>
            <a:picLocks noChangeAspect="1"/>
          </p:cNvPicPr>
          <p:nvPr/>
        </p:nvPicPr>
        <p:blipFill>
          <a:blip r:embed="rId2" cstate="print"/>
          <a:stretch>
            <a:fillRect/>
          </a:stretch>
        </p:blipFill>
        <p:spPr>
          <a:xfrm>
            <a:off x="6156176" y="4005064"/>
            <a:ext cx="2808312" cy="2576046"/>
          </a:xfrm>
          <a:prstGeom prst="rect">
            <a:avLst/>
          </a:prstGeom>
        </p:spPr>
      </p:pic>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0"/>
            <a:ext cx="8640959" cy="1440160"/>
          </a:xfrm>
        </p:spPr>
        <p:txBody>
          <a:bodyPr>
            <a:normAutofit/>
          </a:bodyPr>
          <a:lstStyle/>
          <a:p>
            <a:r>
              <a:rPr lang="ru-RU" sz="4000" dirty="0" smtClean="0">
                <a:latin typeface="Calibri" panose="020F0502020204030204" pitchFamily="34" charset="0"/>
                <a:cs typeface="Calibri" panose="020F0502020204030204" pitchFamily="34" charset="0"/>
              </a:rPr>
              <a:t>1 этап — определение целей создания сайта.</a:t>
            </a:r>
          </a:p>
        </p:txBody>
      </p:sp>
      <p:sp>
        <p:nvSpPr>
          <p:cNvPr id="5" name="Содержимое 4"/>
          <p:cNvSpPr>
            <a:spLocks noGrp="1"/>
          </p:cNvSpPr>
          <p:nvPr>
            <p:ph idx="1"/>
          </p:nvPr>
        </p:nvSpPr>
        <p:spPr>
          <a:xfrm>
            <a:off x="251520" y="1988840"/>
            <a:ext cx="8640960" cy="1872208"/>
          </a:xfrm>
        </p:spPr>
        <p:txBody>
          <a:bodyPr>
            <a:normAutofit/>
          </a:bodyPr>
          <a:lstStyle/>
          <a:p>
            <a:pPr marL="0" indent="0">
              <a:spcBef>
                <a:spcPts val="0"/>
              </a:spcBef>
              <a:buNone/>
            </a:pP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Это</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u-RU"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самый важный этап</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в создании сайта, потому что нельзя добиться цели, если её нет или если она определена неправильно. От целей будет зависеть весь дальнейший процесс создания вашего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сайта, каждый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его этап</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8130" name="AutoShape 2" descr="J:\!!%D1%88%D0%BA%D0%BE%D0%BB%D0%B0\11%D0%BA%D0%BB\%D1%81%D0%B0%D0%B9%D1%82%D1%8B\'nfgs cjplfybz\%D0%AD%D1%82%D0%B0%D0%BF%D1%8B %D1%81%D0%BE%D0%B7%D0%B4%D0%B0%D0%BD%D0%B8%D1%8F %D1%81%D0%B0%D0%B9%D1%82%D0%B0_files\8.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26" name="Picture 2" descr="https://www.s-vfu.ru/upload/iblock/48b/48bb8be9523d4b9b3aa1262c399619a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3933056"/>
            <a:ext cx="3799608" cy="2664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3717032"/>
            <a:ext cx="4752528" cy="2278765"/>
          </a:xfrm>
          <a:prstGeom prst="rect">
            <a:avLst/>
          </a:prstGeom>
          <a:noFill/>
        </p:spPr>
        <p:txBody>
          <a:bodyPr wrap="square" rtlCol="0">
            <a:spAutoFit/>
          </a:bodyPr>
          <a:lstStyle/>
          <a:p>
            <a:pPr>
              <a:lnSpc>
                <a:spcPct val="120000"/>
              </a:lnSpc>
            </a:pPr>
            <a:r>
              <a:rPr lang="ru-RU"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Поэтому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к постановке цели нужно </a:t>
            </a:r>
            <a:r>
              <a:rPr lang="ru-RU"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подходить с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максимальной серьёзностью</a:t>
            </a:r>
            <a:r>
              <a:rPr lang="ru-RU"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n-US"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Правильно поставленная</a:t>
            </a:r>
            <a:r>
              <a:rPr lang="en-US"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u-RU"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цель — это </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уже половина</a:t>
            </a:r>
            <a:r>
              <a:rPr lang="en-US"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u-RU"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успеха</a:t>
            </a:r>
            <a:r>
              <a:rPr lang="ru-RU" sz="2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0"/>
            <a:ext cx="8640960" cy="1440160"/>
          </a:xfrm>
        </p:spPr>
        <p:txBody>
          <a:bodyPr>
            <a:normAutofit/>
          </a:bodyPr>
          <a:lstStyle/>
          <a:p>
            <a:r>
              <a:rPr lang="ru-RU" sz="4000" dirty="0" smtClean="0">
                <a:latin typeface="Calibri" panose="020F0502020204030204" pitchFamily="34" charset="0"/>
                <a:cs typeface="Calibri" panose="020F0502020204030204" pitchFamily="34" charset="0"/>
              </a:rPr>
              <a:t>2 этап — проведение исследований по теме</a:t>
            </a:r>
            <a:endParaRPr lang="ru-RU" sz="4000" dirty="0">
              <a:latin typeface="Calibri" panose="020F0502020204030204" pitchFamily="34" charset="0"/>
              <a:cs typeface="Calibri" panose="020F0502020204030204" pitchFamily="34" charset="0"/>
            </a:endParaRPr>
          </a:p>
        </p:txBody>
      </p:sp>
      <p:sp>
        <p:nvSpPr>
          <p:cNvPr id="5" name="Содержимое 4"/>
          <p:cNvSpPr>
            <a:spLocks noGrp="1"/>
          </p:cNvSpPr>
          <p:nvPr>
            <p:ph idx="1"/>
          </p:nvPr>
        </p:nvSpPr>
        <p:spPr>
          <a:xfrm>
            <a:off x="251520" y="1988840"/>
            <a:ext cx="5040560" cy="4320480"/>
          </a:xfrm>
        </p:spPr>
        <p:txBody>
          <a:bodyPr>
            <a:noAutofit/>
          </a:bodyPr>
          <a:lstStyle/>
          <a:p>
            <a:pPr indent="0" algn="ctr">
              <a:spcBef>
                <a:spcPts val="0"/>
              </a:spcBef>
              <a:buNone/>
            </a:pPr>
            <a:r>
              <a:rPr lang="ru-RU" sz="2800" dirty="0" smtClean="0">
                <a:latin typeface="Calibri" panose="020F0502020204030204" pitchFamily="34" charset="0"/>
                <a:cs typeface="Calibri" panose="020F0502020204030204" pitchFamily="34" charset="0"/>
              </a:rPr>
              <a:t>Прежде</a:t>
            </a:r>
            <a:r>
              <a:rPr lang="ru-RU" sz="2800" dirty="0" smtClean="0">
                <a:latin typeface="Calibri" panose="020F0502020204030204" pitchFamily="34" charset="0"/>
                <a:cs typeface="Calibri" panose="020F0502020204030204" pitchFamily="34" charset="0"/>
              </a:rPr>
              <a:t>, чем преступить к разработке, необходимо проанализировать тему, изучить сайты потенциальных конкурентов. В дальнейшем это поможет в создании собственной концепции</a:t>
            </a:r>
            <a:r>
              <a:rPr lang="ru-RU" sz="2800" dirty="0" smtClean="0">
                <a:latin typeface="Calibri" panose="020F0502020204030204" pitchFamily="34" charset="0"/>
                <a:cs typeface="Calibri" panose="020F0502020204030204" pitchFamily="34" charset="0"/>
              </a:rPr>
              <a:t>.</a:t>
            </a:r>
            <a:endParaRPr lang="ru-RU" sz="2800" dirty="0" smtClean="0">
              <a:latin typeface="Calibri" panose="020F0502020204030204" pitchFamily="34" charset="0"/>
              <a:cs typeface="Calibri" panose="020F0502020204030204" pitchFamily="34" charset="0"/>
            </a:endParaRPr>
          </a:p>
        </p:txBody>
      </p:sp>
      <p:sp>
        <p:nvSpPr>
          <p:cNvPr id="48130" name="AutoShape 2" descr="J:\!!%D1%88%D0%BA%D0%BE%D0%BB%D0%B0\11%D0%BA%D0%BB\%D1%81%D0%B0%D0%B9%D1%82%D1%8B\'nfgs cjplfybz\%D0%AD%D1%82%D0%B0%D0%BF%D1%8B %D1%81%D0%BE%D0%B7%D0%B4%D0%B0%D0%BD%D0%B8%D1%8F %D1%81%D0%B0%D0%B9%D1%82%D0%B0_files\8.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2050" name="Picture 2" descr="http://admdir.ru/wp-content/uploads/2020/04/analizy-pochvy-vody-urozhaya-udobreniy-104431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988840"/>
            <a:ext cx="3600400" cy="36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1"/>
            <a:ext cx="8640959" cy="1440160"/>
          </a:xfrm>
        </p:spPr>
        <p:txBody>
          <a:bodyPr>
            <a:noAutofit/>
          </a:bodyPr>
          <a:lstStyle/>
          <a:p>
            <a:r>
              <a:rPr lang="ru-RU" sz="4000" dirty="0" smtClean="0">
                <a:latin typeface="Calibri" panose="020F0502020204030204" pitchFamily="34" charset="0"/>
                <a:cs typeface="Calibri" panose="020F0502020204030204" pitchFamily="34" charset="0"/>
              </a:rPr>
              <a:t>3 этап — определение типа сайта, разработка ТЗ и структуры</a:t>
            </a:r>
          </a:p>
        </p:txBody>
      </p:sp>
      <p:sp>
        <p:nvSpPr>
          <p:cNvPr id="5" name="Содержимое 4"/>
          <p:cNvSpPr>
            <a:spLocks noGrp="1"/>
          </p:cNvSpPr>
          <p:nvPr>
            <p:ph idx="1"/>
          </p:nvPr>
        </p:nvSpPr>
        <p:spPr>
          <a:xfrm>
            <a:off x="251520" y="1988840"/>
            <a:ext cx="8640960" cy="4392488"/>
          </a:xfrm>
        </p:spPr>
        <p:txBody>
          <a:bodyPr>
            <a:noAutofit/>
          </a:bodyPr>
          <a:lstStyle/>
          <a:p>
            <a:pPr marL="0" indent="0">
              <a:spcBef>
                <a:spcPts val="0"/>
              </a:spcBef>
              <a:buNone/>
            </a:pPr>
            <a:r>
              <a:rPr lang="ru-RU" dirty="0" smtClean="0">
                <a:latin typeface="Calibri" panose="020F0502020204030204" pitchFamily="34" charset="0"/>
                <a:cs typeface="Calibri" panose="020F0502020204030204" pitchFamily="34" charset="0"/>
              </a:rPr>
              <a:t>	На </a:t>
            </a:r>
            <a:r>
              <a:rPr lang="ru-RU" dirty="0" smtClean="0">
                <a:latin typeface="Calibri" panose="020F0502020204030204" pitchFamily="34" charset="0"/>
                <a:cs typeface="Calibri" panose="020F0502020204030204" pitchFamily="34" charset="0"/>
              </a:rPr>
              <a:t>этом этапе разработчик совместно с заказчиком составляет ТЗ (техническое задание) на создание </a:t>
            </a:r>
            <a:r>
              <a:rPr lang="ru-RU" dirty="0" smtClean="0">
                <a:latin typeface="Calibri" panose="020F0502020204030204" pitchFamily="34" charset="0"/>
                <a:cs typeface="Calibri" panose="020F0502020204030204" pitchFamily="34" charset="0"/>
              </a:rPr>
              <a:t>сайта, </a:t>
            </a:r>
            <a:r>
              <a:rPr lang="ru-RU" dirty="0">
                <a:latin typeface="Calibri" panose="020F0502020204030204" pitchFamily="34" charset="0"/>
                <a:cs typeface="Calibri" panose="020F0502020204030204" pitchFamily="34" charset="0"/>
              </a:rPr>
              <a:t>к</a:t>
            </a:r>
            <a:r>
              <a:rPr lang="ru-RU" dirty="0" smtClean="0">
                <a:latin typeface="Calibri" panose="020F0502020204030204" pitchFamily="34" charset="0"/>
                <a:cs typeface="Calibri" panose="020F0502020204030204" pitchFamily="34" charset="0"/>
              </a:rPr>
              <a:t>оторое должно </a:t>
            </a:r>
            <a:r>
              <a:rPr lang="ru-RU" dirty="0" smtClean="0">
                <a:latin typeface="Calibri" panose="020F0502020204030204" pitchFamily="34" charset="0"/>
                <a:cs typeface="Calibri" panose="020F0502020204030204" pitchFamily="34" charset="0"/>
              </a:rPr>
              <a:t>включать следующие пункты:</a:t>
            </a:r>
          </a:p>
          <a:p>
            <a:pPr marL="108000" indent="180000">
              <a:spcBef>
                <a:spcPts val="0"/>
              </a:spcBef>
            </a:pPr>
            <a:r>
              <a:rPr lang="ru-RU" b="1" dirty="0" smtClean="0">
                <a:latin typeface="Calibri" panose="020F0502020204030204" pitchFamily="34" charset="0"/>
                <a:cs typeface="Calibri" panose="020F0502020204030204" pitchFamily="34" charset="0"/>
              </a:rPr>
              <a:t>Тип </a:t>
            </a:r>
            <a:r>
              <a:rPr lang="ru-RU" b="1" dirty="0" smtClean="0">
                <a:latin typeface="Calibri" panose="020F0502020204030204" pitchFamily="34" charset="0"/>
                <a:cs typeface="Calibri" panose="020F0502020204030204" pitchFamily="34" charset="0"/>
              </a:rPr>
              <a:t>сайта</a:t>
            </a:r>
            <a:endParaRPr lang="ru-RU" dirty="0" smtClean="0">
              <a:latin typeface="Calibri" panose="020F0502020204030204" pitchFamily="34" charset="0"/>
              <a:cs typeface="Calibri" panose="020F0502020204030204" pitchFamily="34" charset="0"/>
            </a:endParaRPr>
          </a:p>
          <a:p>
            <a:pPr marL="108000" indent="180000">
              <a:spcBef>
                <a:spcPts val="0"/>
              </a:spcBef>
            </a:pPr>
            <a:r>
              <a:rPr lang="ru-RU" b="1" dirty="0" smtClean="0">
                <a:latin typeface="Calibri" panose="020F0502020204030204" pitchFamily="34" charset="0"/>
                <a:cs typeface="Calibri" panose="020F0502020204030204" pitchFamily="34" charset="0"/>
              </a:rPr>
              <a:t>Функционал </a:t>
            </a:r>
            <a:r>
              <a:rPr lang="ru-RU" b="1" dirty="0" smtClean="0">
                <a:latin typeface="Calibri" panose="020F0502020204030204" pitchFamily="34" charset="0"/>
                <a:cs typeface="Calibri" panose="020F0502020204030204" pitchFamily="34" charset="0"/>
              </a:rPr>
              <a:t>сайта</a:t>
            </a:r>
          </a:p>
          <a:p>
            <a:pPr marL="108000" indent="180000">
              <a:spcBef>
                <a:spcPts val="0"/>
              </a:spcBef>
            </a:pPr>
            <a:r>
              <a:rPr lang="ru-RU" b="1" dirty="0" smtClean="0">
                <a:latin typeface="Calibri" panose="020F0502020204030204" pitchFamily="34" charset="0"/>
                <a:cs typeface="Calibri" panose="020F0502020204030204" pitchFamily="34" charset="0"/>
              </a:rPr>
              <a:t>Стиль дизайна</a:t>
            </a:r>
            <a:endParaRPr lang="ru-RU" dirty="0" smtClean="0">
              <a:latin typeface="Calibri" panose="020F0502020204030204" pitchFamily="34" charset="0"/>
              <a:cs typeface="Calibri" panose="020F0502020204030204" pitchFamily="34" charset="0"/>
            </a:endParaRPr>
          </a:p>
          <a:p>
            <a:pPr marL="108000" indent="180000">
              <a:spcBef>
                <a:spcPts val="0"/>
              </a:spcBef>
            </a:pPr>
            <a:r>
              <a:rPr lang="ru-RU" b="1" dirty="0" smtClean="0">
                <a:latin typeface="Calibri" panose="020F0502020204030204" pitchFamily="34" charset="0"/>
                <a:cs typeface="Calibri" panose="020F0502020204030204" pitchFamily="34" charset="0"/>
              </a:rPr>
              <a:t>Структура </a:t>
            </a:r>
            <a:r>
              <a:rPr lang="ru-RU" b="1" dirty="0" smtClean="0">
                <a:latin typeface="Calibri" panose="020F0502020204030204" pitchFamily="34" charset="0"/>
                <a:cs typeface="Calibri" panose="020F0502020204030204" pitchFamily="34" charset="0"/>
              </a:rPr>
              <a:t>сайта</a:t>
            </a:r>
          </a:p>
          <a:p>
            <a:pPr marL="108000" indent="180000">
              <a:spcBef>
                <a:spcPts val="0"/>
              </a:spcBef>
            </a:pPr>
            <a:r>
              <a:rPr lang="ru-RU" b="1" dirty="0" smtClean="0">
                <a:latin typeface="Calibri" panose="020F0502020204030204" pitchFamily="34" charset="0"/>
                <a:cs typeface="Calibri" panose="020F0502020204030204" pitchFamily="34" charset="0"/>
              </a:rPr>
              <a:t>Структура страниц</a:t>
            </a:r>
            <a:endParaRPr lang="ru-RU" dirty="0" smtClean="0">
              <a:latin typeface="Calibri" panose="020F0502020204030204" pitchFamily="34" charset="0"/>
              <a:cs typeface="Calibri" panose="020F0502020204030204" pitchFamily="34" charset="0"/>
            </a:endParaRPr>
          </a:p>
          <a:p>
            <a:pPr marL="0" indent="0">
              <a:spcBef>
                <a:spcPts val="0"/>
              </a:spcBef>
              <a:buNone/>
            </a:pPr>
            <a:r>
              <a:rPr lang="ru-RU" dirty="0" smtClean="0">
                <a:latin typeface="Calibri" panose="020F0502020204030204" pitchFamily="34" charset="0"/>
                <a:cs typeface="Calibri" panose="020F0502020204030204" pitchFamily="34" charset="0"/>
              </a:rPr>
              <a:t>	При </a:t>
            </a:r>
            <a:r>
              <a:rPr lang="ru-RU" dirty="0" smtClean="0">
                <a:latin typeface="Calibri" panose="020F0502020204030204" pitchFamily="34" charset="0"/>
                <a:cs typeface="Calibri" panose="020F0502020204030204" pitchFamily="34" charset="0"/>
              </a:rPr>
              <a:t>составлении ТЗ обязательно нужно помнить о целях создания сайта. Если какая-нибудь функция сайта не способствует достижению поставленных целей (или тем более — мешает) — необходимо от неё отказаться: на сайте она будет лишней</a:t>
            </a:r>
            <a:r>
              <a:rPr lang="ru-RU"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
        <p:nvSpPr>
          <p:cNvPr id="48130" name="AutoShape 2" descr="J:\!!%D1%88%D0%BA%D0%BE%D0%BB%D0%B0\11%D0%BA%D0%BB\%D1%81%D0%B0%D0%B9%D1%82%D1%8B\'nfgs cjplfybz\%D0%AD%D1%82%D0%B0%D0%BF%D1%8B %D1%81%D0%BE%D0%B7%D0%B4%D0%B0%D0%BD%D0%B8%D1%8F %D1%81%D0%B0%D0%B9%D1%82%D0%B0_files\8.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3074" name="Picture 2" descr="https://yavorsky.ru/upload/medialibrary/4db/n7q4uw3cmabmmrnrkcu5dphvgn1r2cwx/ima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263" y="2708920"/>
            <a:ext cx="3813137" cy="22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29590"/>
            <a:ext cx="8640959" cy="1459250"/>
          </a:xfrm>
        </p:spPr>
        <p:txBody>
          <a:bodyPr>
            <a:normAutofit/>
          </a:bodyPr>
          <a:lstStyle/>
          <a:p>
            <a:r>
              <a:rPr lang="ru-RU" sz="4000" dirty="0" smtClean="0">
                <a:latin typeface="Calibri" panose="020F0502020204030204" pitchFamily="34" charset="0"/>
                <a:cs typeface="Calibri" panose="020F0502020204030204" pitchFamily="34" charset="0"/>
              </a:rPr>
              <a:t>4 этап — разработка макета дизайна сайта</a:t>
            </a:r>
          </a:p>
        </p:txBody>
      </p:sp>
      <p:sp>
        <p:nvSpPr>
          <p:cNvPr id="3" name="Объект 2"/>
          <p:cNvSpPr>
            <a:spLocks noGrp="1"/>
          </p:cNvSpPr>
          <p:nvPr>
            <p:ph idx="1"/>
          </p:nvPr>
        </p:nvSpPr>
        <p:spPr>
          <a:xfrm>
            <a:off x="251520" y="1988840"/>
            <a:ext cx="6624736" cy="4320480"/>
          </a:xfrm>
        </p:spPr>
        <p:txBody>
          <a:bodyPr>
            <a:noAutofit/>
          </a:bodyPr>
          <a:lstStyle/>
          <a:p>
            <a:pPr marL="0" indent="0">
              <a:lnSpc>
                <a:spcPct val="140000"/>
              </a:lnSpc>
              <a:spcBef>
                <a:spcPts val="0"/>
              </a:spcBef>
              <a:buNone/>
            </a:pPr>
            <a:r>
              <a:rPr lang="ru-RU" dirty="0" smtClean="0">
                <a:latin typeface="Calibri" panose="020F0502020204030204" pitchFamily="34" charset="0"/>
                <a:cs typeface="Calibri" panose="020F0502020204030204" pitchFamily="34" charset="0"/>
              </a:rPr>
              <a:t>	Этот </a:t>
            </a:r>
            <a:r>
              <a:rPr lang="ru-RU" dirty="0" smtClean="0">
                <a:latin typeface="Calibri" panose="020F0502020204030204" pitchFamily="34" charset="0"/>
                <a:cs typeface="Calibri" panose="020F0502020204030204" pitchFamily="34" charset="0"/>
              </a:rPr>
              <a:t>этап делится на несколько </a:t>
            </a:r>
            <a:r>
              <a:rPr lang="ru-RU" dirty="0" err="1" smtClean="0">
                <a:latin typeface="Calibri" panose="020F0502020204030204" pitchFamily="34" charset="0"/>
                <a:cs typeface="Calibri" panose="020F0502020204030204" pitchFamily="34" charset="0"/>
              </a:rPr>
              <a:t>подэтапов</a:t>
            </a:r>
            <a:r>
              <a:rPr lang="ru-RU" dirty="0" smtClean="0">
                <a:latin typeface="Calibri" panose="020F0502020204030204" pitchFamily="34" charset="0"/>
                <a:cs typeface="Calibri" panose="020F0502020204030204" pitchFamily="34" charset="0"/>
              </a:rPr>
              <a:t>:</a:t>
            </a:r>
          </a:p>
          <a:p>
            <a:pPr marL="108000" indent="180000">
              <a:lnSpc>
                <a:spcPct val="140000"/>
              </a:lnSpc>
              <a:spcBef>
                <a:spcPts val="0"/>
              </a:spcBef>
            </a:pPr>
            <a:r>
              <a:rPr lang="ru-RU" b="1" dirty="0" smtClean="0">
                <a:latin typeface="Calibri" panose="020F0502020204030204" pitchFamily="34" charset="0"/>
                <a:cs typeface="Calibri" panose="020F0502020204030204" pitchFamily="34" charset="0"/>
              </a:rPr>
              <a:t>Генерация идей дизайна.</a:t>
            </a:r>
            <a:r>
              <a:rPr lang="ru-RU" dirty="0" smtClean="0">
                <a:latin typeface="Calibri" panose="020F0502020204030204" pitchFamily="34" charset="0"/>
                <a:cs typeface="Calibri" panose="020F0502020204030204" pitchFamily="34" charset="0"/>
              </a:rPr>
              <a:t> </a:t>
            </a:r>
          </a:p>
          <a:p>
            <a:pPr marL="108000" indent="180000">
              <a:lnSpc>
                <a:spcPct val="140000"/>
              </a:lnSpc>
              <a:spcBef>
                <a:spcPts val="0"/>
              </a:spcBef>
            </a:pPr>
            <a:r>
              <a:rPr lang="ru-RU" b="1" dirty="0" smtClean="0">
                <a:latin typeface="Calibri" panose="020F0502020204030204" pitchFamily="34" charset="0"/>
                <a:cs typeface="Calibri" panose="020F0502020204030204" pitchFamily="34" charset="0"/>
              </a:rPr>
              <a:t>Разработка предварительного макета</a:t>
            </a:r>
            <a:r>
              <a:rPr lang="ru-RU" dirty="0" smtClean="0">
                <a:latin typeface="Calibri" panose="020F0502020204030204" pitchFamily="34" charset="0"/>
                <a:cs typeface="Calibri" panose="020F0502020204030204" pitchFamily="34" charset="0"/>
              </a:rPr>
              <a:t> </a:t>
            </a:r>
            <a:endParaRPr lang="ru-RU" dirty="0" smtClean="0">
              <a:latin typeface="Calibri" panose="020F0502020204030204" pitchFamily="34" charset="0"/>
              <a:cs typeface="Calibri" panose="020F0502020204030204" pitchFamily="34" charset="0"/>
            </a:endParaRPr>
          </a:p>
          <a:p>
            <a:pPr marL="108000" indent="0">
              <a:lnSpc>
                <a:spcPct val="140000"/>
              </a:lnSpc>
              <a:spcBef>
                <a:spcPts val="0"/>
              </a:spcBef>
              <a:buNone/>
            </a:pPr>
            <a:r>
              <a:rPr lang="ru-RU" dirty="0">
                <a:latin typeface="Calibri" panose="020F0502020204030204" pitchFamily="34" charset="0"/>
                <a:cs typeface="Calibri" panose="020F0502020204030204" pitchFamily="34" charset="0"/>
              </a:rPr>
              <a:t> </a:t>
            </a:r>
            <a:r>
              <a:rPr lang="ru-RU" dirty="0" smtClean="0">
                <a:latin typeface="Calibri" panose="020F0502020204030204" pitchFamily="34" charset="0"/>
                <a:cs typeface="Calibri" panose="020F0502020204030204" pitchFamily="34" charset="0"/>
              </a:rPr>
              <a:t>  </a:t>
            </a:r>
            <a:r>
              <a:rPr lang="ru-RU" dirty="0" smtClean="0">
                <a:latin typeface="Calibri" panose="020F0502020204030204" pitchFamily="34" charset="0"/>
                <a:cs typeface="Calibri" panose="020F0502020204030204" pitchFamily="34" charset="0"/>
              </a:rPr>
              <a:t>дизайна </a:t>
            </a:r>
            <a:r>
              <a:rPr lang="ru-RU" dirty="0" smtClean="0">
                <a:latin typeface="Calibri" panose="020F0502020204030204" pitchFamily="34" charset="0"/>
                <a:cs typeface="Calibri" panose="020F0502020204030204" pitchFamily="34" charset="0"/>
              </a:rPr>
              <a:t>главной страницы.</a:t>
            </a:r>
          </a:p>
          <a:p>
            <a:pPr marL="108000" indent="180000">
              <a:lnSpc>
                <a:spcPct val="140000"/>
              </a:lnSpc>
              <a:spcBef>
                <a:spcPts val="0"/>
              </a:spcBef>
            </a:pPr>
            <a:r>
              <a:rPr lang="ru-RU" b="1" dirty="0" smtClean="0">
                <a:latin typeface="Calibri" panose="020F0502020204030204" pitchFamily="34" charset="0"/>
                <a:cs typeface="Calibri" panose="020F0502020204030204" pitchFamily="34" charset="0"/>
              </a:rPr>
              <a:t>Исправление замечаний заказчика </a:t>
            </a:r>
            <a:r>
              <a:rPr lang="ru-RU" dirty="0" smtClean="0">
                <a:latin typeface="Calibri" panose="020F0502020204030204" pitchFamily="34" charset="0"/>
                <a:cs typeface="Calibri" panose="020F0502020204030204" pitchFamily="34" charset="0"/>
              </a:rPr>
              <a:t>(если есть</a:t>
            </a:r>
            <a:r>
              <a:rPr lang="ru-RU" dirty="0" smtClean="0">
                <a:latin typeface="Calibri" panose="020F0502020204030204" pitchFamily="34" charset="0"/>
                <a:cs typeface="Calibri" panose="020F0502020204030204" pitchFamily="34" charset="0"/>
              </a:rPr>
              <a:t>),</a:t>
            </a:r>
          </a:p>
          <a:p>
            <a:pPr marL="108000" indent="180000">
              <a:lnSpc>
                <a:spcPct val="140000"/>
              </a:lnSpc>
              <a:spcBef>
                <a:spcPts val="0"/>
              </a:spcBef>
              <a:buNone/>
            </a:pPr>
            <a:r>
              <a:rPr lang="ru-RU" b="1" dirty="0" smtClean="0">
                <a:latin typeface="Calibri" panose="020F0502020204030204" pitchFamily="34" charset="0"/>
                <a:cs typeface="Calibri" panose="020F0502020204030204" pitchFamily="34" charset="0"/>
              </a:rPr>
              <a:t>доработка </a:t>
            </a:r>
            <a:r>
              <a:rPr lang="ru-RU" b="1" dirty="0" smtClean="0">
                <a:latin typeface="Calibri" panose="020F0502020204030204" pitchFamily="34" charset="0"/>
                <a:cs typeface="Calibri" panose="020F0502020204030204" pitchFamily="34" charset="0"/>
              </a:rPr>
              <a:t>макета</a:t>
            </a:r>
            <a:r>
              <a:rPr lang="ru-RU" dirty="0" smtClean="0">
                <a:latin typeface="Calibri" panose="020F0502020204030204" pitchFamily="34" charset="0"/>
                <a:cs typeface="Calibri" panose="020F0502020204030204" pitchFamily="34" charset="0"/>
              </a:rPr>
              <a:t> до завершенного вида.</a:t>
            </a:r>
          </a:p>
          <a:p>
            <a:pPr marL="108000" indent="180000">
              <a:lnSpc>
                <a:spcPct val="140000"/>
              </a:lnSpc>
              <a:spcBef>
                <a:spcPts val="0"/>
              </a:spcBef>
            </a:pPr>
            <a:r>
              <a:rPr lang="ru-RU" b="1" dirty="0" smtClean="0">
                <a:latin typeface="Calibri" panose="020F0502020204030204" pitchFamily="34" charset="0"/>
                <a:cs typeface="Calibri" panose="020F0502020204030204" pitchFamily="34" charset="0"/>
              </a:rPr>
              <a:t>Разработка </a:t>
            </a:r>
            <a:r>
              <a:rPr lang="ru-RU" b="1" dirty="0" smtClean="0">
                <a:latin typeface="Calibri" panose="020F0502020204030204" pitchFamily="34" charset="0"/>
                <a:cs typeface="Calibri" panose="020F0502020204030204" pitchFamily="34" charset="0"/>
              </a:rPr>
              <a:t>внутренних страниц</a:t>
            </a:r>
            <a:r>
              <a:rPr lang="ru-RU" dirty="0" smtClean="0">
                <a:latin typeface="Calibri" panose="020F0502020204030204" pitchFamily="34" charset="0"/>
                <a:cs typeface="Calibri" panose="020F0502020204030204" pitchFamily="34" charset="0"/>
              </a:rPr>
              <a:t> по аналогичному алгоритму</a:t>
            </a:r>
            <a:r>
              <a:rPr lang="ru-RU" dirty="0" smtClean="0">
                <a:latin typeface="Calibri" panose="020F0502020204030204" pitchFamily="34" charset="0"/>
                <a:cs typeface="Calibri" panose="020F0502020204030204" pitchFamily="34" charset="0"/>
              </a:rPr>
              <a:t>.</a:t>
            </a:r>
            <a:endParaRPr lang="ru-RU" dirty="0" smtClean="0">
              <a:latin typeface="Calibri" panose="020F0502020204030204" pitchFamily="34" charset="0"/>
              <a:cs typeface="Calibri" panose="020F0502020204030204" pitchFamily="34" charset="0"/>
            </a:endParaRPr>
          </a:p>
          <a:p>
            <a:pPr marL="0" indent="0">
              <a:lnSpc>
                <a:spcPct val="140000"/>
              </a:lnSpc>
              <a:spcBef>
                <a:spcPts val="0"/>
              </a:spcBef>
              <a:buNone/>
            </a:pPr>
            <a:r>
              <a:rPr lang="ru-RU" dirty="0" smtClean="0">
                <a:latin typeface="Calibri" panose="020F0502020204030204" pitchFamily="34" charset="0"/>
                <a:cs typeface="Calibri" panose="020F0502020204030204" pitchFamily="34" charset="0"/>
              </a:rPr>
              <a:t>	В </a:t>
            </a:r>
            <a:r>
              <a:rPr lang="ru-RU" dirty="0" smtClean="0">
                <a:latin typeface="Calibri" panose="020F0502020204030204" pitchFamily="34" charset="0"/>
                <a:cs typeface="Calibri" panose="020F0502020204030204" pitchFamily="34" charset="0"/>
              </a:rPr>
              <a:t>макете должны быть прорисованы все блоки, которые будут на </a:t>
            </a:r>
            <a:r>
              <a:rPr lang="ru-RU" dirty="0" smtClean="0">
                <a:latin typeface="Calibri" panose="020F0502020204030204" pitchFamily="34" charset="0"/>
                <a:cs typeface="Calibri" panose="020F0502020204030204" pitchFamily="34" charset="0"/>
              </a:rPr>
              <a:t>сайте.</a:t>
            </a:r>
            <a:r>
              <a:rPr lang="en-US" dirty="0" smtClean="0">
                <a:latin typeface="Calibri" panose="020F0502020204030204" pitchFamily="34" charset="0"/>
                <a:cs typeface="Calibri" panose="020F0502020204030204" pitchFamily="34" charset="0"/>
              </a:rPr>
              <a:t> </a:t>
            </a:r>
            <a:r>
              <a:rPr lang="ru-RU" dirty="0" smtClean="0">
                <a:latin typeface="Calibri" panose="020F0502020204030204" pitchFamily="34" charset="0"/>
                <a:cs typeface="Calibri" panose="020F0502020204030204" pitchFamily="34" charset="0"/>
              </a:rPr>
              <a:t>Каждый </a:t>
            </a:r>
            <a:r>
              <a:rPr lang="ru-RU" dirty="0" smtClean="0">
                <a:latin typeface="Calibri" panose="020F0502020204030204" pitchFamily="34" charset="0"/>
                <a:cs typeface="Calibri" panose="020F0502020204030204" pitchFamily="34" charset="0"/>
              </a:rPr>
              <a:t>шаг разработки макета дизайна должен выполняться в соответствии с ТЗ и целями сайта.</a:t>
            </a:r>
            <a:endParaRPr lang="ru-RU" dirty="0">
              <a:latin typeface="Calibri" panose="020F0502020204030204" pitchFamily="34" charset="0"/>
              <a:cs typeface="Calibri" panose="020F0502020204030204" pitchFamily="34" charset="0"/>
            </a:endParaRPr>
          </a:p>
        </p:txBody>
      </p:sp>
      <p:pic>
        <p:nvPicPr>
          <p:cNvPr id="4098" name="Picture 2" descr="https://sales-generator.ru/upload/medialibrary/59c/x59cd94cca773cd21c2896a7ad7193b50.jpg.pagespeed.ic.0xMGdWhM_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868" y="2221606"/>
            <a:ext cx="2887628" cy="315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20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1"/>
            <a:ext cx="8640959" cy="1440160"/>
          </a:xfrm>
        </p:spPr>
        <p:txBody>
          <a:bodyPr>
            <a:normAutofit/>
          </a:bodyPr>
          <a:lstStyle/>
          <a:p>
            <a:r>
              <a:rPr lang="ru-RU" sz="4000" dirty="0" smtClean="0">
                <a:latin typeface="Calibri" panose="020F0502020204030204" pitchFamily="34" charset="0"/>
                <a:cs typeface="Calibri" panose="020F0502020204030204" pitchFamily="34" charset="0"/>
              </a:rPr>
              <a:t>5 этап — HTML-CSS вёрстка</a:t>
            </a:r>
          </a:p>
        </p:txBody>
      </p:sp>
      <p:sp>
        <p:nvSpPr>
          <p:cNvPr id="3" name="Объект 2"/>
          <p:cNvSpPr>
            <a:spLocks noGrp="1"/>
          </p:cNvSpPr>
          <p:nvPr>
            <p:ph idx="1"/>
          </p:nvPr>
        </p:nvSpPr>
        <p:spPr>
          <a:xfrm>
            <a:off x="251520" y="1988840"/>
            <a:ext cx="8640960" cy="4320480"/>
          </a:xfrm>
        </p:spPr>
        <p:txBody>
          <a:bodyPr>
            <a:noAutofit/>
          </a:bodyPr>
          <a:lstStyle/>
          <a:p>
            <a:pPr marL="0" indent="0">
              <a:spcBef>
                <a:spcPts val="0"/>
              </a:spcBef>
              <a:buNone/>
            </a:pPr>
            <a:r>
              <a:rPr lang="ru-RU" dirty="0" smtClean="0">
                <a:effectLst/>
                <a:latin typeface="Calibri" panose="020F0502020204030204" pitchFamily="34" charset="0"/>
                <a:cs typeface="Calibri" panose="020F0502020204030204" pitchFamily="34" charset="0"/>
              </a:rPr>
              <a:t>	В </a:t>
            </a:r>
            <a:r>
              <a:rPr lang="ru-RU" dirty="0" smtClean="0">
                <a:effectLst/>
                <a:latin typeface="Calibri" panose="020F0502020204030204" pitchFamily="34" charset="0"/>
                <a:cs typeface="Calibri" panose="020F0502020204030204" pitchFamily="34" charset="0"/>
              </a:rPr>
              <a:t>зависимости от целей и задач сайта, верстка должна удовлетворять некоторым требованиям. Обычно эти требования такие:</a:t>
            </a:r>
          </a:p>
          <a:p>
            <a:pPr marL="108000" indent="180000">
              <a:spcBef>
                <a:spcPts val="0"/>
              </a:spcBef>
            </a:pPr>
            <a:r>
              <a:rPr lang="ru-RU" b="1" dirty="0" err="1" smtClean="0">
                <a:effectLst/>
                <a:latin typeface="Calibri" panose="020F0502020204030204" pitchFamily="34" charset="0"/>
                <a:cs typeface="Calibri" panose="020F0502020204030204" pitchFamily="34" charset="0"/>
              </a:rPr>
              <a:t>Кроссбраузерность</a:t>
            </a:r>
            <a:r>
              <a:rPr lang="ru-RU" dirty="0" smtClean="0">
                <a:effectLst/>
                <a:latin typeface="Calibri" panose="020F0502020204030204" pitchFamily="34" charset="0"/>
                <a:cs typeface="Calibri" panose="020F0502020204030204" pitchFamily="34" charset="0"/>
              </a:rPr>
              <a:t> — страницы должны одинаково отображаться разных </a:t>
            </a:r>
            <a:r>
              <a:rPr lang="ru-RU" dirty="0" smtClean="0">
                <a:effectLst/>
                <a:latin typeface="Calibri" panose="020F0502020204030204" pitchFamily="34" charset="0"/>
                <a:cs typeface="Calibri" panose="020F0502020204030204" pitchFamily="34" charset="0"/>
              </a:rPr>
              <a:t>браузерах</a:t>
            </a:r>
          </a:p>
          <a:p>
            <a:pPr marL="108000" indent="180000">
              <a:spcBef>
                <a:spcPts val="0"/>
              </a:spcBef>
            </a:pPr>
            <a:r>
              <a:rPr lang="ru-RU" b="1" dirty="0" smtClean="0">
                <a:effectLst/>
                <a:latin typeface="Calibri" panose="020F0502020204030204" pitchFamily="34" charset="0"/>
                <a:cs typeface="Calibri" panose="020F0502020204030204" pitchFamily="34" charset="0"/>
              </a:rPr>
              <a:t>Гибкость </a:t>
            </a:r>
            <a:r>
              <a:rPr lang="ru-RU" b="1" dirty="0" smtClean="0">
                <a:effectLst/>
                <a:latin typeface="Calibri" panose="020F0502020204030204" pitchFamily="34" charset="0"/>
                <a:cs typeface="Calibri" panose="020F0502020204030204" pitchFamily="34" charset="0"/>
              </a:rPr>
              <a:t>вёрстки</a:t>
            </a:r>
            <a:r>
              <a:rPr lang="ru-RU" dirty="0" smtClean="0">
                <a:effectLst/>
                <a:latin typeface="Calibri" panose="020F0502020204030204" pitchFamily="34" charset="0"/>
                <a:cs typeface="Calibri" panose="020F0502020204030204" pitchFamily="34" charset="0"/>
              </a:rPr>
              <a:t> </a:t>
            </a:r>
            <a:r>
              <a:rPr lang="ru-RU" dirty="0" smtClean="0">
                <a:effectLst/>
                <a:latin typeface="Calibri" panose="020F0502020204030204" pitchFamily="34" charset="0"/>
                <a:cs typeface="Calibri" panose="020F0502020204030204" pitchFamily="34" charset="0"/>
              </a:rPr>
              <a:t>—можно легко изменять</a:t>
            </a:r>
          </a:p>
          <a:p>
            <a:pPr marL="108000" indent="0">
              <a:spcBef>
                <a:spcPts val="0"/>
              </a:spcBef>
              <a:buNone/>
            </a:pPr>
            <a:r>
              <a:rPr lang="ru-RU" dirty="0">
                <a:effectLst/>
                <a:latin typeface="Calibri" panose="020F0502020204030204" pitchFamily="34" charset="0"/>
                <a:cs typeface="Calibri" panose="020F0502020204030204" pitchFamily="34" charset="0"/>
              </a:rPr>
              <a:t> </a:t>
            </a:r>
            <a:r>
              <a:rPr lang="ru-RU" dirty="0" smtClean="0">
                <a:effectLst/>
                <a:latin typeface="Calibri" panose="020F0502020204030204" pitchFamily="34" charset="0"/>
                <a:cs typeface="Calibri" panose="020F0502020204030204" pitchFamily="34" charset="0"/>
              </a:rPr>
              <a:t> </a:t>
            </a:r>
            <a:r>
              <a:rPr lang="ru-RU" dirty="0" smtClean="0">
                <a:effectLst/>
                <a:latin typeface="Calibri" panose="020F0502020204030204" pitchFamily="34" charset="0"/>
                <a:cs typeface="Calibri" panose="020F0502020204030204" pitchFamily="34" charset="0"/>
              </a:rPr>
              <a:t> информацию </a:t>
            </a:r>
            <a:r>
              <a:rPr lang="ru-RU" dirty="0" smtClean="0">
                <a:effectLst/>
                <a:latin typeface="Calibri" panose="020F0502020204030204" pitchFamily="34" charset="0"/>
                <a:cs typeface="Calibri" panose="020F0502020204030204" pitchFamily="34" charset="0"/>
              </a:rPr>
              <a:t>на </a:t>
            </a:r>
            <a:r>
              <a:rPr lang="ru-RU" dirty="0" smtClean="0">
                <a:effectLst/>
                <a:latin typeface="Calibri" panose="020F0502020204030204" pitchFamily="34" charset="0"/>
                <a:cs typeface="Calibri" panose="020F0502020204030204" pitchFamily="34" charset="0"/>
              </a:rPr>
              <a:t>странице.</a:t>
            </a:r>
            <a:endParaRPr lang="ru-RU" dirty="0" smtClean="0">
              <a:effectLst/>
              <a:latin typeface="Calibri" panose="020F0502020204030204" pitchFamily="34" charset="0"/>
              <a:cs typeface="Calibri" panose="020F0502020204030204" pitchFamily="34" charset="0"/>
            </a:endParaRPr>
          </a:p>
          <a:p>
            <a:pPr marL="108000" indent="180000">
              <a:spcBef>
                <a:spcPts val="0"/>
              </a:spcBef>
            </a:pPr>
            <a:r>
              <a:rPr lang="ru-RU" b="1" dirty="0" smtClean="0">
                <a:effectLst/>
                <a:latin typeface="Calibri" panose="020F0502020204030204" pitchFamily="34" charset="0"/>
                <a:cs typeface="Calibri" panose="020F0502020204030204" pitchFamily="34" charset="0"/>
              </a:rPr>
              <a:t>Быстрота обработки</a:t>
            </a:r>
            <a:r>
              <a:rPr lang="ru-RU" dirty="0" smtClean="0">
                <a:effectLst/>
                <a:latin typeface="Calibri" panose="020F0502020204030204" pitchFamily="34" charset="0"/>
                <a:cs typeface="Calibri" panose="020F0502020204030204" pitchFamily="34" charset="0"/>
              </a:rPr>
              <a:t> кода браузером</a:t>
            </a:r>
          </a:p>
          <a:p>
            <a:pPr marL="108000" indent="180000">
              <a:spcBef>
                <a:spcPts val="0"/>
              </a:spcBef>
            </a:pPr>
            <a:r>
              <a:rPr lang="ru-RU" b="1" dirty="0" err="1" smtClean="0">
                <a:effectLst/>
                <a:latin typeface="Calibri" panose="020F0502020204030204" pitchFamily="34" charset="0"/>
                <a:cs typeface="Calibri" panose="020F0502020204030204" pitchFamily="34" charset="0"/>
              </a:rPr>
              <a:t>Валидность</a:t>
            </a:r>
            <a:r>
              <a:rPr lang="ru-RU" dirty="0" smtClean="0">
                <a:effectLst/>
                <a:latin typeface="Calibri" panose="020F0502020204030204" pitchFamily="34" charset="0"/>
                <a:cs typeface="Calibri" panose="020F0502020204030204" pitchFamily="34" charset="0"/>
              </a:rPr>
              <a:t> — соответствие стандартам</a:t>
            </a:r>
          </a:p>
          <a:p>
            <a:pPr marL="108000" indent="180000">
              <a:spcBef>
                <a:spcPts val="0"/>
              </a:spcBef>
            </a:pPr>
            <a:r>
              <a:rPr lang="ru-RU" b="1" dirty="0" smtClean="0">
                <a:effectLst/>
                <a:latin typeface="Calibri" panose="020F0502020204030204" pitchFamily="34" charset="0"/>
                <a:cs typeface="Calibri" panose="020F0502020204030204" pitchFamily="34" charset="0"/>
              </a:rPr>
              <a:t>Семантическая корректность</a:t>
            </a:r>
            <a:r>
              <a:rPr lang="ru-RU" dirty="0" smtClean="0">
                <a:effectLst/>
                <a:latin typeface="Calibri" panose="020F0502020204030204" pitchFamily="34" charset="0"/>
                <a:cs typeface="Calibri" panose="020F0502020204030204" pitchFamily="34" charset="0"/>
              </a:rPr>
              <a:t> — </a:t>
            </a:r>
            <a:r>
              <a:rPr lang="ru-RU" dirty="0" smtClean="0">
                <a:effectLst/>
                <a:latin typeface="Calibri" panose="020F0502020204030204" pitchFamily="34" charset="0"/>
                <a:cs typeface="Calibri" panose="020F0502020204030204" pitchFamily="34" charset="0"/>
              </a:rPr>
              <a:t>логичное</a:t>
            </a:r>
          </a:p>
          <a:p>
            <a:pPr marL="108000" indent="0">
              <a:spcBef>
                <a:spcPts val="0"/>
              </a:spcBef>
              <a:buNone/>
            </a:pPr>
            <a:r>
              <a:rPr lang="ru-RU" dirty="0" smtClean="0">
                <a:effectLst/>
                <a:latin typeface="Calibri" panose="020F0502020204030204" pitchFamily="34" charset="0"/>
                <a:cs typeface="Calibri" panose="020F0502020204030204" pitchFamily="34" charset="0"/>
              </a:rPr>
              <a:t>   и </a:t>
            </a:r>
            <a:r>
              <a:rPr lang="ru-RU" dirty="0" smtClean="0">
                <a:effectLst/>
                <a:latin typeface="Calibri" panose="020F0502020204030204" pitchFamily="34" charset="0"/>
                <a:cs typeface="Calibri" panose="020F0502020204030204" pitchFamily="34" charset="0"/>
              </a:rPr>
              <a:t>правильное использование элементов HTML</a:t>
            </a:r>
            <a:endParaRPr lang="ru-RU" dirty="0">
              <a:effectLst/>
              <a:latin typeface="Calibri" panose="020F0502020204030204" pitchFamily="34" charset="0"/>
              <a:cs typeface="Calibri" panose="020F0502020204030204" pitchFamily="34" charset="0"/>
            </a:endParaRPr>
          </a:p>
        </p:txBody>
      </p:sp>
      <p:pic>
        <p:nvPicPr>
          <p:cNvPr id="5122" name="Picture 2" descr="https://avatars.mds.yandex.net/i?id=2d7e34c6b7c12d7e4c2a2438bc4dd466_l-8988469-images-thumbs&amp;n=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3212976"/>
            <a:ext cx="3096344"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366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548680"/>
            <a:ext cx="8640959" cy="1440159"/>
          </a:xfrm>
        </p:spPr>
        <p:txBody>
          <a:bodyPr>
            <a:normAutofit/>
          </a:bodyPr>
          <a:lstStyle/>
          <a:p>
            <a:r>
              <a:rPr lang="ru-RU" sz="4000" dirty="0" smtClean="0">
                <a:latin typeface="Calibri" panose="020F0502020204030204" pitchFamily="34" charset="0"/>
                <a:cs typeface="Calibri" panose="020F0502020204030204" pitchFamily="34" charset="0"/>
              </a:rPr>
              <a:t>6 этап — программирование и установка на CMS</a:t>
            </a:r>
          </a:p>
        </p:txBody>
      </p:sp>
      <p:sp>
        <p:nvSpPr>
          <p:cNvPr id="3" name="Объект 2"/>
          <p:cNvSpPr>
            <a:spLocks noGrp="1"/>
          </p:cNvSpPr>
          <p:nvPr>
            <p:ph idx="1"/>
          </p:nvPr>
        </p:nvSpPr>
        <p:spPr>
          <a:xfrm>
            <a:off x="251520" y="1988840"/>
            <a:ext cx="8640960" cy="4320480"/>
          </a:xfrm>
        </p:spPr>
        <p:txBody>
          <a:bodyPr/>
          <a:lstStyle/>
          <a:p>
            <a:r>
              <a:rPr lang="ru-RU" dirty="0" smtClean="0"/>
              <a:t>Это чисто технический этап, на котором реализуется весь функционал сайта. Требования к этому этапу определяются техническим заданием.</a:t>
            </a:r>
            <a:endParaRPr lang="ru-RU" dirty="0"/>
          </a:p>
        </p:txBody>
      </p:sp>
      <p:pic>
        <p:nvPicPr>
          <p:cNvPr id="6146" name="Picture 2" descr="https://youstable.com/blog/wp-content/uploads/2021/11/what-is-cm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1" y="3329952"/>
            <a:ext cx="5760640" cy="297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7 этап — заполнение сайта </a:t>
            </a:r>
            <a:r>
              <a:rPr lang="ru-RU" dirty="0" err="1" smtClean="0"/>
              <a:t>контентом</a:t>
            </a:r>
            <a:r>
              <a:rPr lang="ru-RU" dirty="0" smtClean="0"/>
              <a:t> (информацией)</a:t>
            </a:r>
          </a:p>
        </p:txBody>
      </p:sp>
      <p:sp>
        <p:nvSpPr>
          <p:cNvPr id="3" name="Объект 2"/>
          <p:cNvSpPr>
            <a:spLocks noGrp="1"/>
          </p:cNvSpPr>
          <p:nvPr>
            <p:ph idx="1"/>
          </p:nvPr>
        </p:nvSpPr>
        <p:spPr/>
        <p:txBody>
          <a:bodyPr/>
          <a:lstStyle/>
          <a:p>
            <a:r>
              <a:rPr lang="ru-RU" dirty="0" smtClean="0"/>
              <a:t>На этом этапе очень важен качественный, профессиональный </a:t>
            </a:r>
            <a:r>
              <a:rPr lang="ru-RU" b="1" dirty="0" err="1" smtClean="0"/>
              <a:t>копирайтинг</a:t>
            </a:r>
            <a:r>
              <a:rPr lang="ru-RU" dirty="0" smtClean="0"/>
              <a:t>. Все материалы сайта, будь то тексты или графика, также должны вписываться в общую концепцию сайта, соответствовать его целям и задачам.</a:t>
            </a:r>
            <a:endParaRPr lang="ru-RU" dirty="0"/>
          </a:p>
        </p:txBody>
      </p:sp>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8 этап — тестирование сайта и исправление ошибок</a:t>
            </a:r>
          </a:p>
        </p:txBody>
      </p:sp>
      <p:sp>
        <p:nvSpPr>
          <p:cNvPr id="3" name="Объект 2"/>
          <p:cNvSpPr>
            <a:spLocks noGrp="1"/>
          </p:cNvSpPr>
          <p:nvPr>
            <p:ph idx="1"/>
          </p:nvPr>
        </p:nvSpPr>
        <p:spPr/>
        <p:txBody>
          <a:bodyPr/>
          <a:lstStyle/>
          <a:p>
            <a:r>
              <a:rPr lang="ru-RU" dirty="0" smtClean="0"/>
              <a:t>Тестирование сайта может проводить как разработчик, так и заказчик. Наилучший вариант — это совместное тестирование.</a:t>
            </a:r>
            <a:endParaRPr lang="ru-RU" dirty="0"/>
          </a:p>
        </p:txBody>
      </p:sp>
    </p:spTree>
    <p:extLst>
      <p:ext uri="{BB962C8B-B14F-4D97-AF65-F5344CB8AC3E}">
        <p14:creationId xmlns:p14="http://schemas.microsoft.com/office/powerpoint/2010/main" val="532141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TM04033921[[fn=Дамаск]]</Template>
  <TotalTime>232</TotalTime>
  <Words>358</Words>
  <Application>Microsoft Office PowerPoint</Application>
  <PresentationFormat>Экран (4:3)</PresentationFormat>
  <Paragraphs>65</Paragraphs>
  <Slides>13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Bookman Old Style</vt:lpstr>
      <vt:lpstr>Calibri</vt:lpstr>
      <vt:lpstr>Rockwell</vt:lpstr>
      <vt:lpstr>Damask</vt:lpstr>
      <vt:lpstr>Этапы разработки web-сайта</vt:lpstr>
      <vt:lpstr>1 этап — определение целей создания сайта.</vt:lpstr>
      <vt:lpstr>2 этап — проведение исследований по теме</vt:lpstr>
      <vt:lpstr>3 этап — определение типа сайта, разработка ТЗ и структуры</vt:lpstr>
      <vt:lpstr>4 этап — разработка макета дизайна сайта</vt:lpstr>
      <vt:lpstr>5 этап — HTML-CSS вёрстка</vt:lpstr>
      <vt:lpstr>6 этап — программирование и установка на CMS</vt:lpstr>
      <vt:lpstr>7 этап — заполнение сайта контентом (информацией)</vt:lpstr>
      <vt:lpstr>8 этап — тестирование сайта и исправление ошибок</vt:lpstr>
      <vt:lpstr>9 этап — публикация сайта в интернете </vt:lpstr>
      <vt:lpstr>10 этап — продвижение сайта и реклама в интернете </vt:lpstr>
      <vt:lpstr>Рабочая группа </vt:lpstr>
      <vt:lpstr>Функции специалистов рабочей группы: </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Операционная Система</dc:title>
  <dc:creator>FuckYouBill</dc:creator>
  <cp:lastModifiedBy>Admin</cp:lastModifiedBy>
  <cp:revision>38</cp:revision>
  <dcterms:created xsi:type="dcterms:W3CDTF">2012-09-25T06:55:30Z</dcterms:created>
  <dcterms:modified xsi:type="dcterms:W3CDTF">2023-11-21T11:03:25Z</dcterms:modified>
</cp:coreProperties>
</file>