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CSC102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Agunbiade Odunayo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1750" cy="1204912"/>
          </a:xfrm>
        </p:spPr>
        <p:txBody>
          <a:bodyPr/>
          <a:lstStyle/>
          <a:p>
            <a:r>
              <a:rPr lang="en-US" dirty="0"/>
              <a:t>Question 1a</a:t>
            </a:r>
            <a:br>
              <a:rPr lang="en-US" dirty="0"/>
            </a:br>
            <a:r>
              <a:rPr kumimoji="0" lang="en-US" sz="20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Flowchart for Simple </a:t>
            </a:r>
            <a:r>
              <a:rPr kumimoji="0" lang="en-US" sz="2000" b="0" i="0" u="none" strike="noStrike" kern="1200" cap="all" spc="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Intererst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CSC102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18DA93C1-3690-41B9-7261-C604A09619E7}"/>
              </a:ext>
            </a:extLst>
          </p:cNvPr>
          <p:cNvSpPr/>
          <p:nvPr/>
        </p:nvSpPr>
        <p:spPr>
          <a:xfrm>
            <a:off x="2589166" y="1285667"/>
            <a:ext cx="1828800" cy="7812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B4DACEA7-9B17-E3BA-3DC9-C3AB4518C957}"/>
              </a:ext>
            </a:extLst>
          </p:cNvPr>
          <p:cNvSpPr/>
          <p:nvPr/>
        </p:nvSpPr>
        <p:spPr>
          <a:xfrm>
            <a:off x="2362786" y="2428153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Principal = P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C1D02584-1BBF-6568-C799-F2416045701E}"/>
              </a:ext>
            </a:extLst>
          </p:cNvPr>
          <p:cNvSpPr/>
          <p:nvPr/>
        </p:nvSpPr>
        <p:spPr>
          <a:xfrm>
            <a:off x="2362786" y="3570639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Rate = R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6461EDBF-631E-2999-A9AC-311127180EFB}"/>
              </a:ext>
            </a:extLst>
          </p:cNvPr>
          <p:cNvSpPr/>
          <p:nvPr/>
        </p:nvSpPr>
        <p:spPr>
          <a:xfrm>
            <a:off x="2362786" y="4713124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Time = T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33CB677E-77FD-97A5-043A-292C0A69920D}"/>
              </a:ext>
            </a:extLst>
          </p:cNvPr>
          <p:cNvSpPr/>
          <p:nvPr/>
        </p:nvSpPr>
        <p:spPr>
          <a:xfrm>
            <a:off x="5249662" y="1285666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Amount = A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8AC6898-A420-D25B-264E-B756CD063B40}"/>
              </a:ext>
            </a:extLst>
          </p:cNvPr>
          <p:cNvSpPr/>
          <p:nvPr/>
        </p:nvSpPr>
        <p:spPr>
          <a:xfrm>
            <a:off x="5402061" y="2437572"/>
            <a:ext cx="1976761" cy="781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Let A = P(1 + (R/100)T) 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799F984-9B59-AB85-B252-3A26F9732967}"/>
              </a:ext>
            </a:extLst>
          </p:cNvPr>
          <p:cNvSpPr/>
          <p:nvPr/>
        </p:nvSpPr>
        <p:spPr>
          <a:xfrm>
            <a:off x="5402061" y="3589478"/>
            <a:ext cx="1976761" cy="781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Amount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C81E79C1-4787-89F7-891A-848B5863C777}"/>
              </a:ext>
            </a:extLst>
          </p:cNvPr>
          <p:cNvSpPr/>
          <p:nvPr/>
        </p:nvSpPr>
        <p:spPr>
          <a:xfrm>
            <a:off x="5404571" y="4713124"/>
            <a:ext cx="1974251" cy="7812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2E598-B730-8501-B9CE-F76AA06A5AC3}"/>
              </a:ext>
            </a:extLst>
          </p:cNvPr>
          <p:cNvCxnSpPr>
            <a:stCxn id="7" idx="2"/>
            <a:endCxn id="8" idx="1"/>
          </p:cNvCxnSpPr>
          <p:nvPr/>
        </p:nvCxnSpPr>
        <p:spPr>
          <a:xfrm>
            <a:off x="3503566" y="2066902"/>
            <a:ext cx="1" cy="36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8A3482-3AC1-8116-47CF-4500C3CA1305}"/>
              </a:ext>
            </a:extLst>
          </p:cNvPr>
          <p:cNvCxnSpPr>
            <a:stCxn id="8" idx="4"/>
            <a:endCxn id="9" idx="1"/>
          </p:cNvCxnSpPr>
          <p:nvPr/>
        </p:nvCxnSpPr>
        <p:spPr>
          <a:xfrm>
            <a:off x="3503567" y="3209388"/>
            <a:ext cx="0" cy="36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FD5DCC-72CD-B17C-8E39-FB6A8CC032CA}"/>
              </a:ext>
            </a:extLst>
          </p:cNvPr>
          <p:cNvCxnSpPr>
            <a:stCxn id="9" idx="4"/>
            <a:endCxn id="10" idx="1"/>
          </p:cNvCxnSpPr>
          <p:nvPr/>
        </p:nvCxnSpPr>
        <p:spPr>
          <a:xfrm>
            <a:off x="3503567" y="4351874"/>
            <a:ext cx="0" cy="36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BC1B640-DD61-17E1-5DE6-F31015F3CB51}"/>
              </a:ext>
            </a:extLst>
          </p:cNvPr>
          <p:cNvCxnSpPr>
            <a:stCxn id="10" idx="4"/>
            <a:endCxn id="11" idx="2"/>
          </p:cNvCxnSpPr>
          <p:nvPr/>
        </p:nvCxnSpPr>
        <p:spPr>
          <a:xfrm rot="5400000" flipH="1" flipV="1">
            <a:off x="2581654" y="2598196"/>
            <a:ext cx="3818075" cy="1974251"/>
          </a:xfrm>
          <a:prstGeom prst="bentConnector4">
            <a:avLst>
              <a:gd name="adj1" fmla="val -5987"/>
              <a:gd name="adj2" fmla="val 731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E1B060-A7CC-4B33-5A03-081288CADB26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6390442" y="2066901"/>
            <a:ext cx="1" cy="3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B39E2F-A401-FE1D-8393-5AC97CEEF8EB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390442" y="3218807"/>
            <a:ext cx="0" cy="3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36FCB6-3F95-5371-568E-7830AB9A635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90442" y="4370713"/>
            <a:ext cx="1255" cy="34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1750" cy="1204912"/>
          </a:xfrm>
        </p:spPr>
        <p:txBody>
          <a:bodyPr/>
          <a:lstStyle/>
          <a:p>
            <a:r>
              <a:rPr lang="en-US" dirty="0"/>
              <a:t>Question 1B</a:t>
            </a:r>
            <a:br>
              <a:rPr lang="en-US" dirty="0"/>
            </a:br>
            <a:r>
              <a:rPr kumimoji="0" lang="en-US" sz="18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Flowchart for compound Interest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CSC102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18DA93C1-3690-41B9-7261-C604A09619E7}"/>
              </a:ext>
            </a:extLst>
          </p:cNvPr>
          <p:cNvSpPr/>
          <p:nvPr/>
        </p:nvSpPr>
        <p:spPr>
          <a:xfrm>
            <a:off x="1903851" y="1284783"/>
            <a:ext cx="2281561" cy="7812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B4DACEA7-9B17-E3BA-3DC9-C3AB4518C957}"/>
              </a:ext>
            </a:extLst>
          </p:cNvPr>
          <p:cNvSpPr/>
          <p:nvPr/>
        </p:nvSpPr>
        <p:spPr>
          <a:xfrm>
            <a:off x="1912913" y="2429035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Principal = P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C1D02584-1BBF-6568-C799-F2416045701E}"/>
              </a:ext>
            </a:extLst>
          </p:cNvPr>
          <p:cNvSpPr/>
          <p:nvPr/>
        </p:nvSpPr>
        <p:spPr>
          <a:xfrm>
            <a:off x="1912913" y="3571521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Rate = R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6461EDBF-631E-2999-A9AC-311127180EFB}"/>
              </a:ext>
            </a:extLst>
          </p:cNvPr>
          <p:cNvSpPr/>
          <p:nvPr/>
        </p:nvSpPr>
        <p:spPr>
          <a:xfrm>
            <a:off x="1912913" y="4714006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Time = t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33CB677E-77FD-97A5-043A-292C0A69920D}"/>
              </a:ext>
            </a:extLst>
          </p:cNvPr>
          <p:cNvSpPr/>
          <p:nvPr/>
        </p:nvSpPr>
        <p:spPr>
          <a:xfrm>
            <a:off x="4764941" y="4714005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Amount = A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8AC6898-A420-D25B-264E-B756CD063B40}"/>
              </a:ext>
            </a:extLst>
          </p:cNvPr>
          <p:cNvSpPr/>
          <p:nvPr/>
        </p:nvSpPr>
        <p:spPr>
          <a:xfrm>
            <a:off x="7688140" y="1284785"/>
            <a:ext cx="1976761" cy="781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Let A = P [(1 + (R/n)) ^ </a:t>
            </a:r>
            <a:r>
              <a:rPr lang="en-US" sz="1200" b="1" dirty="0" err="1">
                <a:solidFill>
                  <a:schemeClr val="tx1"/>
                </a:solidFill>
              </a:rPr>
              <a:t>nt</a:t>
            </a:r>
            <a:r>
              <a:rPr lang="en-US" sz="1200" b="1" dirty="0">
                <a:solidFill>
                  <a:schemeClr val="tx1"/>
                </a:solidFill>
              </a:rPr>
              <a:t>] 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799F984-9B59-AB85-B252-3A26F9732967}"/>
              </a:ext>
            </a:extLst>
          </p:cNvPr>
          <p:cNvSpPr/>
          <p:nvPr/>
        </p:nvSpPr>
        <p:spPr>
          <a:xfrm>
            <a:off x="7688139" y="2427857"/>
            <a:ext cx="1976761" cy="781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Amount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C81E79C1-4787-89F7-891A-848B5863C777}"/>
              </a:ext>
            </a:extLst>
          </p:cNvPr>
          <p:cNvSpPr/>
          <p:nvPr/>
        </p:nvSpPr>
        <p:spPr>
          <a:xfrm>
            <a:off x="7688139" y="3570929"/>
            <a:ext cx="1976760" cy="7812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2E598-B730-8501-B9CE-F76AA06A5AC3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3044632" y="2066018"/>
            <a:ext cx="9062" cy="36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8A3482-3AC1-8116-47CF-4500C3CA1305}"/>
              </a:ext>
            </a:extLst>
          </p:cNvPr>
          <p:cNvCxnSpPr>
            <a:stCxn id="8" idx="4"/>
            <a:endCxn id="9" idx="1"/>
          </p:cNvCxnSpPr>
          <p:nvPr/>
        </p:nvCxnSpPr>
        <p:spPr>
          <a:xfrm>
            <a:off x="3053694" y="3210270"/>
            <a:ext cx="0" cy="36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FD5DCC-72CD-B17C-8E39-FB6A8CC032CA}"/>
              </a:ext>
            </a:extLst>
          </p:cNvPr>
          <p:cNvCxnSpPr>
            <a:stCxn id="9" idx="4"/>
            <a:endCxn id="10" idx="1"/>
          </p:cNvCxnSpPr>
          <p:nvPr/>
        </p:nvCxnSpPr>
        <p:spPr>
          <a:xfrm>
            <a:off x="3053694" y="4352756"/>
            <a:ext cx="0" cy="36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6F9DCA12-2C7A-8CA5-5374-2BA263F150A9}"/>
              </a:ext>
            </a:extLst>
          </p:cNvPr>
          <p:cNvSpPr/>
          <p:nvPr/>
        </p:nvSpPr>
        <p:spPr>
          <a:xfrm>
            <a:off x="4802819" y="1284783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number of times compounded  = 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D519337-B74B-D06C-DBB1-C3ACE7112D30}"/>
              </a:ext>
            </a:extLst>
          </p:cNvPr>
          <p:cNvSpPr/>
          <p:nvPr/>
        </p:nvSpPr>
        <p:spPr>
          <a:xfrm>
            <a:off x="4917341" y="3570931"/>
            <a:ext cx="1976761" cy="781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Let e = n * t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02F13F59-8BCE-30C3-11C3-32E7ADC540C8}"/>
              </a:ext>
            </a:extLst>
          </p:cNvPr>
          <p:cNvSpPr/>
          <p:nvPr/>
        </p:nvSpPr>
        <p:spPr>
          <a:xfrm>
            <a:off x="4802819" y="2427857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exponent = 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B1785A-0316-53A6-2C00-840FC3FCA265}"/>
              </a:ext>
            </a:extLst>
          </p:cNvPr>
          <p:cNvCxnSpPr>
            <a:stCxn id="10" idx="4"/>
            <a:endCxn id="3" idx="2"/>
          </p:cNvCxnSpPr>
          <p:nvPr/>
        </p:nvCxnSpPr>
        <p:spPr>
          <a:xfrm rot="5400000" flipH="1" flipV="1">
            <a:off x="2132414" y="2596680"/>
            <a:ext cx="3819840" cy="1977281"/>
          </a:xfrm>
          <a:prstGeom prst="bentConnector4">
            <a:avLst>
              <a:gd name="adj1" fmla="val -5985"/>
              <a:gd name="adj2" fmla="val 730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DE62CA-734E-EFEE-B862-164A60AEFF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920371" y="2066019"/>
            <a:ext cx="23229" cy="36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744E33-67C1-0700-68C7-249B0D629DF2}"/>
              </a:ext>
            </a:extLst>
          </p:cNvPr>
          <p:cNvCxnSpPr>
            <a:cxnSpLocks/>
          </p:cNvCxnSpPr>
          <p:nvPr/>
        </p:nvCxnSpPr>
        <p:spPr>
          <a:xfrm>
            <a:off x="5887596" y="3209093"/>
            <a:ext cx="0" cy="36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9241CD-A5E7-981B-AACE-7F7D541104FD}"/>
              </a:ext>
            </a:extLst>
          </p:cNvPr>
          <p:cNvCxnSpPr>
            <a:cxnSpLocks/>
          </p:cNvCxnSpPr>
          <p:nvPr/>
        </p:nvCxnSpPr>
        <p:spPr>
          <a:xfrm>
            <a:off x="5905721" y="4352166"/>
            <a:ext cx="0" cy="36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97DE879-5880-BFF4-5A98-BAB6E86CA02B}"/>
              </a:ext>
            </a:extLst>
          </p:cNvPr>
          <p:cNvCxnSpPr>
            <a:stCxn id="11" idx="4"/>
            <a:endCxn id="12" idx="1"/>
          </p:cNvCxnSpPr>
          <p:nvPr/>
        </p:nvCxnSpPr>
        <p:spPr>
          <a:xfrm rot="5400000" flipH="1" flipV="1">
            <a:off x="4887012" y="2694113"/>
            <a:ext cx="3819837" cy="1782418"/>
          </a:xfrm>
          <a:prstGeom prst="bentConnector4">
            <a:avLst>
              <a:gd name="adj1" fmla="val -5985"/>
              <a:gd name="adj2" fmla="val 82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A17A30-6364-6092-64B7-5CD94E39E54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8676520" y="2066020"/>
            <a:ext cx="1" cy="36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E2EB79-B432-C7A8-2B3D-B4892B047EA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8676519" y="3209092"/>
            <a:ext cx="1" cy="36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69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Question 1c</a:t>
            </a:r>
            <a:br>
              <a:rPr lang="en-US" dirty="0"/>
            </a:br>
            <a:r>
              <a:rPr lang="en-US" sz="2000" dirty="0"/>
              <a:t>Flowchart for Annuity plan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CSC102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18DA93C1-3690-41B9-7261-C604A09619E7}"/>
              </a:ext>
            </a:extLst>
          </p:cNvPr>
          <p:cNvSpPr/>
          <p:nvPr/>
        </p:nvSpPr>
        <p:spPr>
          <a:xfrm>
            <a:off x="1903851" y="1284783"/>
            <a:ext cx="2281561" cy="7812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B4DACEA7-9B17-E3BA-3DC9-C3AB4518C957}"/>
              </a:ext>
            </a:extLst>
          </p:cNvPr>
          <p:cNvSpPr/>
          <p:nvPr/>
        </p:nvSpPr>
        <p:spPr>
          <a:xfrm>
            <a:off x="1912913" y="2429035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Payment = P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C1D02584-1BBF-6568-C799-F2416045701E}"/>
              </a:ext>
            </a:extLst>
          </p:cNvPr>
          <p:cNvSpPr/>
          <p:nvPr/>
        </p:nvSpPr>
        <p:spPr>
          <a:xfrm>
            <a:off x="1912913" y="3571521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Interest Rate = r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6461EDBF-631E-2999-A9AC-311127180EFB}"/>
              </a:ext>
            </a:extLst>
          </p:cNvPr>
          <p:cNvSpPr/>
          <p:nvPr/>
        </p:nvSpPr>
        <p:spPr>
          <a:xfrm>
            <a:off x="1912913" y="4714006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Time = t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33CB677E-77FD-97A5-043A-292C0A69920D}"/>
              </a:ext>
            </a:extLst>
          </p:cNvPr>
          <p:cNvSpPr/>
          <p:nvPr/>
        </p:nvSpPr>
        <p:spPr>
          <a:xfrm>
            <a:off x="4764941" y="4714005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Amount = A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8AC6898-A420-D25B-264E-B756CD063B40}"/>
              </a:ext>
            </a:extLst>
          </p:cNvPr>
          <p:cNvSpPr/>
          <p:nvPr/>
        </p:nvSpPr>
        <p:spPr>
          <a:xfrm>
            <a:off x="7688140" y="1284785"/>
            <a:ext cx="1976761" cy="781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Let A = P [1 – ((1+ r/n) ^ </a:t>
            </a:r>
            <a:r>
              <a:rPr lang="en-US" sz="1000" b="1" dirty="0" err="1">
                <a:solidFill>
                  <a:schemeClr val="tx1"/>
                </a:solidFill>
              </a:rPr>
              <a:t>nt</a:t>
            </a:r>
            <a:r>
              <a:rPr lang="en-US" sz="1000" b="1" dirty="0">
                <a:solidFill>
                  <a:schemeClr val="tx1"/>
                </a:solidFill>
              </a:rPr>
              <a:t>)] / r 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799F984-9B59-AB85-B252-3A26F9732967}"/>
              </a:ext>
            </a:extLst>
          </p:cNvPr>
          <p:cNvSpPr/>
          <p:nvPr/>
        </p:nvSpPr>
        <p:spPr>
          <a:xfrm>
            <a:off x="7688139" y="2427857"/>
            <a:ext cx="1976761" cy="781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Amount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C81E79C1-4787-89F7-891A-848B5863C777}"/>
              </a:ext>
            </a:extLst>
          </p:cNvPr>
          <p:cNvSpPr/>
          <p:nvPr/>
        </p:nvSpPr>
        <p:spPr>
          <a:xfrm>
            <a:off x="7688139" y="3570929"/>
            <a:ext cx="1976760" cy="7812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2E598-B730-8501-B9CE-F76AA06A5AC3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3044632" y="2066018"/>
            <a:ext cx="9062" cy="36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8A3482-3AC1-8116-47CF-4500C3CA1305}"/>
              </a:ext>
            </a:extLst>
          </p:cNvPr>
          <p:cNvCxnSpPr>
            <a:stCxn id="8" idx="4"/>
            <a:endCxn id="9" idx="1"/>
          </p:cNvCxnSpPr>
          <p:nvPr/>
        </p:nvCxnSpPr>
        <p:spPr>
          <a:xfrm>
            <a:off x="3053694" y="3210270"/>
            <a:ext cx="0" cy="36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FD5DCC-72CD-B17C-8E39-FB6A8CC032CA}"/>
              </a:ext>
            </a:extLst>
          </p:cNvPr>
          <p:cNvCxnSpPr>
            <a:stCxn id="9" idx="4"/>
            <a:endCxn id="10" idx="1"/>
          </p:cNvCxnSpPr>
          <p:nvPr/>
        </p:nvCxnSpPr>
        <p:spPr>
          <a:xfrm>
            <a:off x="3053694" y="4352756"/>
            <a:ext cx="0" cy="36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6F9DCA12-2C7A-8CA5-5374-2BA263F150A9}"/>
              </a:ext>
            </a:extLst>
          </p:cNvPr>
          <p:cNvSpPr/>
          <p:nvPr/>
        </p:nvSpPr>
        <p:spPr>
          <a:xfrm>
            <a:off x="4802819" y="1284783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number of times paid  = 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D519337-B74B-D06C-DBB1-C3ACE7112D30}"/>
              </a:ext>
            </a:extLst>
          </p:cNvPr>
          <p:cNvSpPr/>
          <p:nvPr/>
        </p:nvSpPr>
        <p:spPr>
          <a:xfrm>
            <a:off x="4917341" y="3570931"/>
            <a:ext cx="1976761" cy="781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Let e = n * t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02F13F59-8BCE-30C3-11C3-32E7ADC540C8}"/>
              </a:ext>
            </a:extLst>
          </p:cNvPr>
          <p:cNvSpPr/>
          <p:nvPr/>
        </p:nvSpPr>
        <p:spPr>
          <a:xfrm>
            <a:off x="4802819" y="2427857"/>
            <a:ext cx="2281561" cy="781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exponent = 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B1785A-0316-53A6-2C00-840FC3FCA265}"/>
              </a:ext>
            </a:extLst>
          </p:cNvPr>
          <p:cNvCxnSpPr>
            <a:stCxn id="10" idx="4"/>
            <a:endCxn id="3" idx="2"/>
          </p:cNvCxnSpPr>
          <p:nvPr/>
        </p:nvCxnSpPr>
        <p:spPr>
          <a:xfrm rot="5400000" flipH="1" flipV="1">
            <a:off x="2132414" y="2596680"/>
            <a:ext cx="3819840" cy="1977281"/>
          </a:xfrm>
          <a:prstGeom prst="bentConnector4">
            <a:avLst>
              <a:gd name="adj1" fmla="val -5985"/>
              <a:gd name="adj2" fmla="val 730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DE62CA-734E-EFEE-B862-164A60AEFF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920371" y="2066019"/>
            <a:ext cx="23229" cy="36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744E33-67C1-0700-68C7-249B0D629DF2}"/>
              </a:ext>
            </a:extLst>
          </p:cNvPr>
          <p:cNvCxnSpPr>
            <a:cxnSpLocks/>
          </p:cNvCxnSpPr>
          <p:nvPr/>
        </p:nvCxnSpPr>
        <p:spPr>
          <a:xfrm>
            <a:off x="5887596" y="3209093"/>
            <a:ext cx="0" cy="36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9241CD-A5E7-981B-AACE-7F7D541104FD}"/>
              </a:ext>
            </a:extLst>
          </p:cNvPr>
          <p:cNvCxnSpPr>
            <a:cxnSpLocks/>
          </p:cNvCxnSpPr>
          <p:nvPr/>
        </p:nvCxnSpPr>
        <p:spPr>
          <a:xfrm>
            <a:off x="5905721" y="4352166"/>
            <a:ext cx="0" cy="36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97DE879-5880-BFF4-5A98-BAB6E86CA02B}"/>
              </a:ext>
            </a:extLst>
          </p:cNvPr>
          <p:cNvCxnSpPr>
            <a:stCxn id="11" idx="4"/>
            <a:endCxn id="12" idx="1"/>
          </p:cNvCxnSpPr>
          <p:nvPr/>
        </p:nvCxnSpPr>
        <p:spPr>
          <a:xfrm rot="5400000" flipH="1" flipV="1">
            <a:off x="4887012" y="2694113"/>
            <a:ext cx="3819837" cy="1782418"/>
          </a:xfrm>
          <a:prstGeom prst="bentConnector4">
            <a:avLst>
              <a:gd name="adj1" fmla="val -5985"/>
              <a:gd name="adj2" fmla="val 82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A17A30-6364-6092-64B7-5CD94E39E54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8676520" y="2066020"/>
            <a:ext cx="1" cy="36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E2EB79-B432-C7A8-2B3D-B4892B047EA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8676519" y="3209092"/>
            <a:ext cx="1" cy="36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34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1364</TotalTime>
  <Words>184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CSC102 PROJECT 1</vt:lpstr>
      <vt:lpstr>Question 1a Flowchart for Simple Intererst</vt:lpstr>
      <vt:lpstr>Question 1B Flowchart for compound Interest</vt:lpstr>
      <vt:lpstr>Question 1c Flowchart for Annuity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CSC102 PROJECT 1</dc:title>
  <dc:creator>Odunayo Agunbiade</dc:creator>
  <cp:lastModifiedBy>Odunayo Agunbiade</cp:lastModifiedBy>
  <cp:revision>7</cp:revision>
  <dcterms:created xsi:type="dcterms:W3CDTF">2023-03-29T16:54:42Z</dcterms:created>
  <dcterms:modified xsi:type="dcterms:W3CDTF">2023-03-31T17:03:20Z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