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7560000" cx="5328000"/>
  <p:notesSz cx="6858000" cy="9144000"/>
  <p:embeddedFontLst>
    <p:embeddedFont>
      <p:font typeface="Roboto"/>
      <p:regular r:id="rId14"/>
      <p:bold r:id="rId15"/>
      <p:italic r:id="rId16"/>
      <p:boldItalic r:id="rId17"/>
    </p:embeddedFont>
    <p:embeddedFont>
      <p:font typeface="Orbitron"/>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16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81" orient="horz"/>
        <p:guide pos="167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rbitron-bold.fntdata"/><Relationship Id="rId6" Type="http://schemas.openxmlformats.org/officeDocument/2006/relationships/slide" Target="slides/slide1.xml"/><Relationship Id="rId18" Type="http://schemas.openxmlformats.org/officeDocument/2006/relationships/font" Target="fonts/Orbitron-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2b65a69e_0_4: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c2b65a6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c2b65a69e_0_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c2b65a6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c2b65a69e_0_1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c2b65a6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c2b65a69e_0_26: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c2b65a6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c2b65a69e_0_17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c2b65a69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c2b65a69e_0_19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c2b65a69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c2b65a69e_0_203: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c2b65a69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81625" y="1094388"/>
            <a:ext cx="4964700" cy="3016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181620" y="4165643"/>
            <a:ext cx="4964700" cy="1164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181620" y="1625801"/>
            <a:ext cx="4964700" cy="2886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181620" y="4633192"/>
            <a:ext cx="4964700" cy="191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181620" y="3161354"/>
            <a:ext cx="4964700" cy="123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181620" y="1693927"/>
            <a:ext cx="4964700" cy="5021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181620"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2815729"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181620" y="816630"/>
            <a:ext cx="1636200" cy="1110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181620" y="2042457"/>
            <a:ext cx="1636200" cy="4673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285657" y="661638"/>
            <a:ext cx="3710400" cy="6012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2664000" y="-184"/>
            <a:ext cx="2664000" cy="756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154701" y="1812541"/>
            <a:ext cx="2357100" cy="217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154701" y="4120005"/>
            <a:ext cx="2357100" cy="18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2878134" y="1064257"/>
            <a:ext cx="2235600" cy="54312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181620" y="6218168"/>
            <a:ext cx="3495300" cy="889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1620" y="654105"/>
            <a:ext cx="4964700" cy="841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81620" y="1693927"/>
            <a:ext cx="4964700" cy="5021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4936708" y="6854072"/>
            <a:ext cx="319800" cy="578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26084" l="0" r="0" t="29697"/>
          <a:stretch/>
        </p:blipFill>
        <p:spPr>
          <a:xfrm>
            <a:off x="2065313" y="124650"/>
            <a:ext cx="1197375" cy="5294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181625" y="411931"/>
            <a:ext cx="4964700" cy="1635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lang="en-GB" sz="2600"/>
              <a:t>Committee To Kill</a:t>
            </a:r>
            <a:endParaRPr>
              <a:latin typeface="Orbitron"/>
              <a:ea typeface="Orbitron"/>
              <a:cs typeface="Orbitron"/>
              <a:sym typeface="Orbitron"/>
            </a:endParaRPr>
          </a:p>
        </p:txBody>
      </p:sp>
      <p:sp>
        <p:nvSpPr>
          <p:cNvPr id="56" name="Google Shape;56;p13"/>
          <p:cNvSpPr txBox="1"/>
          <p:nvPr/>
        </p:nvSpPr>
        <p:spPr>
          <a:xfrm>
            <a:off x="278525" y="2374600"/>
            <a:ext cx="4867800" cy="6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t>Beatrice Pirozzi</a:t>
            </a:r>
            <a:endParaRPr sz="2400"/>
          </a:p>
        </p:txBody>
      </p:sp>
      <p:sp>
        <p:nvSpPr>
          <p:cNvPr id="57" name="Google Shape;57;p13"/>
          <p:cNvSpPr txBox="1"/>
          <p:nvPr/>
        </p:nvSpPr>
        <p:spPr>
          <a:xfrm>
            <a:off x="343950" y="3596400"/>
            <a:ext cx="4640100" cy="3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Working in an office. What a bore.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It’s only 3pm. Your mind wanders. Imagining what a more exciting workplace would be like, with action... with danger. The weight of </a:t>
            </a:r>
            <a:r>
              <a:rPr lang="en-GB" sz="1200">
                <a:solidFill>
                  <a:schemeClr val="dk1"/>
                </a:solidFill>
              </a:rPr>
              <a:t>existential</a:t>
            </a:r>
            <a:r>
              <a:rPr lang="en-GB" sz="1200">
                <a:solidFill>
                  <a:schemeClr val="dk1"/>
                </a:solidFill>
              </a:rPr>
              <a:t> dread momentarily alleviated by a life and death </a:t>
            </a:r>
            <a:r>
              <a:rPr lang="en-GB" sz="1200">
                <a:solidFill>
                  <a:schemeClr val="dk1"/>
                </a:solidFill>
              </a:rPr>
              <a:t>situation</a:t>
            </a:r>
            <a:r>
              <a:rPr lang="en-GB"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“Where did you file the Sorensen account?”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You are pulled </a:t>
            </a:r>
            <a:r>
              <a:rPr lang="en-GB" sz="1200">
                <a:solidFill>
                  <a:schemeClr val="dk1"/>
                </a:solidFill>
              </a:rPr>
              <a:t>from</a:t>
            </a:r>
            <a:r>
              <a:rPr lang="en-GB" sz="1200">
                <a:solidFill>
                  <a:schemeClr val="dk1"/>
                </a:solidFill>
              </a:rPr>
              <a:t> your daydream by a mundane request. Nothing you do here will ever matter. </a:t>
            </a:r>
            <a:r>
              <a:rPr lang="en-GB" sz="1200">
                <a:solidFill>
                  <a:schemeClr val="dk1"/>
                </a:solidFill>
              </a:rPr>
              <a:t>Inevitably</a:t>
            </a:r>
            <a:r>
              <a:rPr lang="en-GB" sz="1200">
                <a:solidFill>
                  <a:schemeClr val="dk1"/>
                </a:solidFill>
              </a:rPr>
              <a:t> it will all disappear in the </a:t>
            </a:r>
            <a:r>
              <a:rPr lang="en-GB" sz="1200">
                <a:solidFill>
                  <a:schemeClr val="dk1"/>
                </a:solidFill>
              </a:rPr>
              <a:t>annals</a:t>
            </a:r>
            <a:r>
              <a:rPr lang="en-GB" sz="1200">
                <a:solidFill>
                  <a:schemeClr val="dk1"/>
                </a:solidFill>
              </a:rPr>
              <a:t> of history</a:t>
            </a:r>
            <a:r>
              <a:rPr lang="en-GB" sz="1200">
                <a:solidFill>
                  <a:schemeClr val="dk1"/>
                </a:solidFill>
              </a:rPr>
              <a:t>...</a:t>
            </a:r>
            <a:r>
              <a:rPr lang="en-GB"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3:05. Less than two hours to go...</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81625" y="730299"/>
            <a:ext cx="4964700" cy="10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Beatrice Pirozzi </a:t>
            </a:r>
            <a:endParaRPr/>
          </a:p>
          <a:p>
            <a:pPr indent="0" lvl="0" marL="0" rtl="0" algn="l">
              <a:spcBef>
                <a:spcPts val="0"/>
              </a:spcBef>
              <a:spcAft>
                <a:spcPts val="0"/>
              </a:spcAft>
              <a:buNone/>
            </a:pPr>
            <a:r>
              <a:rPr lang="en-GB" sz="1800">
                <a:solidFill>
                  <a:srgbClr val="666666"/>
                </a:solidFill>
              </a:rPr>
              <a:t>Building owner of Pirozzi Tower</a:t>
            </a:r>
            <a:endParaRPr sz="1800">
              <a:solidFill>
                <a:srgbClr val="666666"/>
              </a:solidFill>
            </a:endParaRPr>
          </a:p>
        </p:txBody>
      </p:sp>
      <p:sp>
        <p:nvSpPr>
          <p:cNvPr id="63" name="Google Shape;63;p14"/>
          <p:cNvSpPr txBox="1"/>
          <p:nvPr>
            <p:ph idx="1" type="body"/>
          </p:nvPr>
        </p:nvSpPr>
        <p:spPr>
          <a:xfrm>
            <a:off x="181620" y="1770127"/>
            <a:ext cx="4964700" cy="50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chemeClr val="dk1"/>
                </a:solidFill>
              </a:rPr>
              <a:t>You have always had to work for the life you lead. Nothing comes for free and most do not realise the hard work that needs to be put in to make it. But finally after 3 years of planning permits and greasing off the wheels you are the proud owner of Pirozzi Tower: the very high rise building you stand in today. Worth millions, this tower is to be your golden goose with each floor fetching tens of thousands a quarter... you made sure it </a:t>
            </a:r>
            <a:r>
              <a:rPr i="1" lang="en-GB" sz="1100">
                <a:solidFill>
                  <a:schemeClr val="dk1"/>
                </a:solidFill>
              </a:rPr>
              <a:t>looked</a:t>
            </a:r>
            <a:r>
              <a:rPr lang="en-GB" sz="1100">
                <a:solidFill>
                  <a:schemeClr val="dk1"/>
                </a:solidFill>
              </a:rPr>
              <a:t> a million bucks. But alas, solid gold taps and fine art does not come cheap and the money had to be found elsewhere… You cut corners building Pirozzi Tower, so many that it might as well be a circle at this point. The alarms aren’t real, the stairs are missing, the wiring is shot and the plumbing will probably burst in a year, but hey who cares about that stuff right?</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You’ve always been close to your brother Dominic. He tries hard and is very smart but just isn’t as lucky as the sharks he swims with. You have done him two huge favours to get him back on his feet after his previous business venture fell through:</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The first is gifting him the  27th floor of Pirozzi Tower for his new company Power Ltd.</a:t>
            </a:r>
            <a:endParaRPr sz="1100">
              <a:solidFill>
                <a:schemeClr val="dk1"/>
              </a:solidFill>
            </a:endParaRPr>
          </a:p>
          <a:p>
            <a:pPr indent="0" lvl="0" marL="0" rtl="0" algn="l">
              <a:spcBef>
                <a:spcPts val="0"/>
              </a:spcBef>
              <a:spcAft>
                <a:spcPts val="0"/>
              </a:spcAft>
              <a:buNone/>
            </a:pPr>
            <a:r>
              <a:rPr lang="en-GB" sz="1100">
                <a:solidFill>
                  <a:schemeClr val="dk1"/>
                </a:solidFill>
              </a:rPr>
              <a:t>The second was introducing him to the richest (and sexiest) man you know - Reece Remington. With these two things and your brother’s new name (to hide his previous failing business ventures) he has come bolting out of the gates and has already made a name for himself. While you cheer him on from the sidelines you have promised to keep his old name a secret, at least until Power Industries makes him a fortune.</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nvSpPr>
        <p:spPr>
          <a:xfrm>
            <a:off x="396075" y="4441925"/>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Your Goals:</a:t>
            </a:r>
            <a:endParaRPr b="1"/>
          </a:p>
        </p:txBody>
      </p:sp>
      <p:sp>
        <p:nvSpPr>
          <p:cNvPr id="69" name="Google Shape;69;p15"/>
          <p:cNvSpPr txBox="1"/>
          <p:nvPr/>
        </p:nvSpPr>
        <p:spPr>
          <a:xfrm>
            <a:off x="214350" y="4858950"/>
            <a:ext cx="4899300" cy="2281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Ensure the bomb detonates.</a:t>
            </a:r>
            <a:r>
              <a:rPr lang="en-GB" sz="1100">
                <a:solidFill>
                  <a:schemeClr val="dk1"/>
                </a:solidFill>
              </a:rPr>
              <a:t> With Building Safety Regulars clawing at your heels, having the evidence destroyed would be a brilliant result. In addition, insurance will pay back every cent, so it is nothing but a win-win!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Ensure Dominic and yourself survives.</a:t>
            </a:r>
            <a:r>
              <a:rPr lang="en-GB" sz="1100">
                <a:solidFill>
                  <a:schemeClr val="dk1"/>
                </a:solidFill>
              </a:rPr>
              <a:t> You aren’t going to let your beloved sibling die to a bomb.</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Recover the stair keys to cover up your OH&amp;S violations.</a:t>
            </a:r>
            <a:r>
              <a:rPr lang="en-GB" sz="1100">
                <a:solidFill>
                  <a:schemeClr val="dk1"/>
                </a:solidFill>
              </a:rPr>
              <a:t> Don’t let anyone find out that you’ve been skimming on building safety. </a:t>
            </a:r>
            <a:r>
              <a:rPr i="1" lang="en-GB" sz="1100">
                <a:solidFill>
                  <a:schemeClr val="dk1"/>
                </a:solidFill>
              </a:rPr>
              <a:t>(It’s an item named “Black Key”.)</a:t>
            </a:r>
            <a:endParaRPr i="1"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Find out what other people think of Reece. </a:t>
            </a:r>
            <a:r>
              <a:rPr lang="en-GB" sz="1100">
                <a:solidFill>
                  <a:schemeClr val="dk1"/>
                </a:solidFill>
              </a:rPr>
              <a:t>Find out if anyone is investigating Reece’s funds.</a:t>
            </a:r>
            <a:endParaRPr/>
          </a:p>
        </p:txBody>
      </p:sp>
      <p:sp>
        <p:nvSpPr>
          <p:cNvPr id="70" name="Google Shape;70;p15"/>
          <p:cNvSpPr txBox="1"/>
          <p:nvPr>
            <p:ph idx="1" type="body"/>
          </p:nvPr>
        </p:nvSpPr>
        <p:spPr>
          <a:xfrm>
            <a:off x="216900" y="800600"/>
            <a:ext cx="49647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1"/>
                </a:solidFill>
              </a:rPr>
              <a:t>Reece. Reece... What a man. Many just see him as an affluent man to take advantage of, but your time with him has shown you that underneath all of the bravado he is a homely soul. He needs someone who is savvy like yourself at his side. After several months of dating things recently got spicy. During an after-work drinks, Hugo ended up telling you about his fetishes, which happened to line up with yours and Reece’s perfectly! From that point on, Hugo became yours and Reece’s gimp, and whenever you passed in the building he would avert his eyes in submission.</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GB" sz="1100">
                <a:solidFill>
                  <a:schemeClr val="dk1"/>
                </a:solidFill>
              </a:rPr>
              <a:t>On the grapevine you have heard that there have been auditors looking into businesses like yours; worryingly, this could reveal all the corners you have cut and put you straight to jail! If things are looking dicey you plan on emptying your bank accounts and leaving the country, taking Dominic with you! But it’s not only auditors that your associates have gotten into a buzz about, apparently there is a notorious hacker “</a:t>
            </a:r>
            <a:r>
              <a:rPr i="1" lang="en-GB" sz="1100">
                <a:solidFill>
                  <a:schemeClr val="dk1"/>
                </a:solidFill>
              </a:rPr>
              <a:t>The Plagu3”</a:t>
            </a:r>
            <a:r>
              <a:rPr lang="en-GB" sz="1100">
                <a:solidFill>
                  <a:schemeClr val="dk1"/>
                </a:solidFill>
              </a:rPr>
              <a:t>, bombing businesses. Reece told you he had worked with businesses that had been hit in the past and you often fantasise about claiming the insurance if that was ever to happen to Pirozzi Tower...</a:t>
            </a:r>
            <a:endParaRPr sz="1100">
              <a:solidFill>
                <a:schemeClr val="dk1"/>
              </a:solidFil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nvSpPr>
        <p:spPr>
          <a:xfrm>
            <a:off x="205950" y="676875"/>
            <a:ext cx="4906800" cy="7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Other People</a:t>
            </a:r>
            <a:endParaRPr b="1" sz="1800"/>
          </a:p>
        </p:txBody>
      </p:sp>
      <p:sp>
        <p:nvSpPr>
          <p:cNvPr id="76" name="Google Shape;76;p16"/>
          <p:cNvSpPr txBox="1"/>
          <p:nvPr/>
        </p:nvSpPr>
        <p:spPr>
          <a:xfrm>
            <a:off x="353275" y="1045425"/>
            <a:ext cx="4632900" cy="6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300">
                <a:solidFill>
                  <a:schemeClr val="dk2"/>
                </a:solidFill>
              </a:rPr>
              <a:t>Carolina Feint</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A security guard you could hire on the down-low, and has been very reliable. You don’t ask questions, they don’t ask questions.</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Dylan Walsh</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Your favourite (and only) building janitor. Dumb as bricks.</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Dominic Power</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You have been through a lot together and look out for him.</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Hugo Boss</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Dude knows how to take charge, but is a massive womanizer. He used to be fun being your gimp, but ever since he grew confidence, you can’t stand to be in the room with him.</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Sam Bayley</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You can’t stand their type. It’s always about them. They think their looks will always get them anywhere in life.</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Reece Remington</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He might be a pompous asshole, but something about his personality you can’t resist. The recent party you had with him and your gimp still remains your most exciting sexual adventure.</a:t>
            </a:r>
            <a:endParaRPr sz="1000">
              <a:solidFill>
                <a:schemeClr val="dk2"/>
              </a:solidFill>
            </a:endParaRPr>
          </a:p>
          <a:p>
            <a:pPr indent="0" lvl="0" marL="0" rtl="0" algn="l">
              <a:lnSpc>
                <a:spcPct val="115000"/>
              </a:lnSpc>
              <a:spcBef>
                <a:spcPts val="0"/>
              </a:spcBef>
              <a:spcAft>
                <a:spcPts val="0"/>
              </a:spcAft>
              <a:buNone/>
            </a:pPr>
            <a:r>
              <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nvSpPr>
        <p:spPr>
          <a:xfrm>
            <a:off x="212400" y="639600"/>
            <a:ext cx="49032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Abilities</a:t>
            </a:r>
            <a:endParaRPr b="1" sz="1800"/>
          </a:p>
          <a:p>
            <a:pPr indent="0" lvl="0" marL="0" rtl="0" algn="ctr">
              <a:spcBef>
                <a:spcPts val="0"/>
              </a:spcBef>
              <a:spcAft>
                <a:spcPts val="0"/>
              </a:spcAft>
              <a:buNone/>
            </a:pPr>
            <a:r>
              <a:rPr lang="en-GB" sz="800"/>
              <a:t>Use these to do things. They have a limited use, so check them off when you use them.</a:t>
            </a:r>
            <a:endParaRPr sz="800"/>
          </a:p>
        </p:txBody>
      </p:sp>
      <p:grpSp>
        <p:nvGrpSpPr>
          <p:cNvPr id="82" name="Google Shape;82;p17"/>
          <p:cNvGrpSpPr/>
          <p:nvPr/>
        </p:nvGrpSpPr>
        <p:grpSpPr>
          <a:xfrm>
            <a:off x="466200" y="1370319"/>
            <a:ext cx="4395600" cy="1358770"/>
            <a:chOff x="507600" y="2246400"/>
            <a:chExt cx="4395600" cy="1533600"/>
          </a:xfrm>
        </p:grpSpPr>
        <p:sp>
          <p:nvSpPr>
            <p:cNvPr id="83" name="Google Shape;83;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85" name="Google Shape;85;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Going back on the offensive</a:t>
              </a:r>
              <a:endParaRPr b="1"/>
            </a:p>
          </p:txBody>
        </p:sp>
        <p:sp>
          <p:nvSpPr>
            <p:cNvPr id="86" name="Google Shape;86;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1"/>
                  </a:solidFill>
                </a:rPr>
                <a:t>If someone uses an ability on you that forces you to reveal your information or secret, keep your information or secret hidden instead. That player must reveal to you their secret.</a:t>
              </a:r>
              <a:br>
                <a:rPr lang="en-GB" sz="1000"/>
              </a:br>
              <a:endParaRPr sz="1000"/>
            </a:p>
          </p:txBody>
        </p:sp>
        <p:sp>
          <p:nvSpPr>
            <p:cNvPr id="87" name="Google Shape;87;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 O O</a:t>
              </a:r>
              <a:endParaRPr/>
            </a:p>
          </p:txBody>
        </p:sp>
      </p:grpSp>
      <p:grpSp>
        <p:nvGrpSpPr>
          <p:cNvPr id="89" name="Google Shape;89;p17"/>
          <p:cNvGrpSpPr/>
          <p:nvPr/>
        </p:nvGrpSpPr>
        <p:grpSpPr>
          <a:xfrm>
            <a:off x="466200" y="2930844"/>
            <a:ext cx="4395600" cy="1358770"/>
            <a:chOff x="507600" y="2246400"/>
            <a:chExt cx="4395600" cy="1533600"/>
          </a:xfrm>
        </p:grpSpPr>
        <p:sp>
          <p:nvSpPr>
            <p:cNvPr id="90" name="Google Shape;90;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92" name="Google Shape;92;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My cameras see all</a:t>
              </a:r>
              <a:endParaRPr b="1"/>
            </a:p>
          </p:txBody>
        </p:sp>
        <p:sp>
          <p:nvSpPr>
            <p:cNvPr id="93" name="Google Shape;93;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t>Watch from a distance two other players. After a minute, you can approach one of them to see the “Other People” section about the player they were just discussing.</a:t>
              </a:r>
              <a:br>
                <a:rPr lang="en-GB" sz="1100"/>
              </a:br>
              <a:endParaRPr sz="1100"/>
            </a:p>
          </p:txBody>
        </p:sp>
        <p:sp>
          <p:nvSpPr>
            <p:cNvPr id="94" name="Google Shape;94;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 O O</a:t>
              </a:r>
              <a:endParaRPr/>
            </a:p>
          </p:txBody>
        </p:sp>
      </p:grpSp>
      <p:grpSp>
        <p:nvGrpSpPr>
          <p:cNvPr id="96" name="Google Shape;96;p17"/>
          <p:cNvGrpSpPr/>
          <p:nvPr/>
        </p:nvGrpSpPr>
        <p:grpSpPr>
          <a:xfrm>
            <a:off x="466200" y="4445194"/>
            <a:ext cx="4395600" cy="1358770"/>
            <a:chOff x="507600" y="2246400"/>
            <a:chExt cx="4395600" cy="1533600"/>
          </a:xfrm>
        </p:grpSpPr>
        <p:sp>
          <p:nvSpPr>
            <p:cNvPr id="97" name="Google Shape;97;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99" name="Google Shape;99;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You’re fired!</a:t>
              </a:r>
              <a:endParaRPr b="1"/>
            </a:p>
          </p:txBody>
        </p:sp>
        <p:sp>
          <p:nvSpPr>
            <p:cNvPr id="100" name="Google Shape;100;p17"/>
            <p:cNvSpPr txBox="1"/>
            <p:nvPr/>
          </p:nvSpPr>
          <p:spPr>
            <a:xfrm>
              <a:off x="1188000" y="2570385"/>
              <a:ext cx="3715200" cy="77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chemeClr val="dk1"/>
                  </a:solidFill>
                </a:rPr>
                <a:t>Tell a player you believe you saw them snooping where they didn’t belong. Escort them to a DM to receive their pink slip.</a:t>
              </a:r>
              <a:endParaRPr sz="1100"/>
            </a:p>
          </p:txBody>
        </p:sp>
        <p:sp>
          <p:nvSpPr>
            <p:cNvPr id="101" name="Google Shape;101;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a:t>
              </a:r>
              <a:endParaRPr/>
            </a:p>
          </p:txBody>
        </p:sp>
      </p:grpSp>
      <p:grpSp>
        <p:nvGrpSpPr>
          <p:cNvPr id="103" name="Google Shape;103;p17"/>
          <p:cNvGrpSpPr/>
          <p:nvPr/>
        </p:nvGrpSpPr>
        <p:grpSpPr>
          <a:xfrm>
            <a:off x="466200" y="5959544"/>
            <a:ext cx="4395600" cy="1358770"/>
            <a:chOff x="507600" y="2246400"/>
            <a:chExt cx="4395600" cy="1533600"/>
          </a:xfrm>
        </p:grpSpPr>
        <p:sp>
          <p:nvSpPr>
            <p:cNvPr id="104" name="Google Shape;104;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106" name="Google Shape;106;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Screw this, I’m out!</a:t>
              </a:r>
              <a:endParaRPr b="1"/>
            </a:p>
          </p:txBody>
        </p:sp>
        <p:sp>
          <p:nvSpPr>
            <p:cNvPr id="107" name="Google Shape;107;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t>During the final </a:t>
              </a:r>
              <a:r>
                <a:rPr lang="en-GB" sz="1100"/>
                <a:t>conclusion</a:t>
              </a:r>
              <a:r>
                <a:rPr lang="en-GB" sz="1100"/>
                <a:t>, select up to one other player. Both you and them will be offered a free and immediate escape.</a:t>
              </a:r>
              <a:endParaRPr sz="1100"/>
            </a:p>
          </p:txBody>
        </p:sp>
        <p:sp>
          <p:nvSpPr>
            <p:cNvPr id="108" name="Google Shape;108;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t>The Organiser will let you know when you can use this.</a:t>
              </a:r>
              <a:endParaRPr sz="1100"/>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nvSpPr>
        <p:spPr>
          <a:xfrm>
            <a:off x="353275" y="639600"/>
            <a:ext cx="4653000" cy="16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Secret and Information</a:t>
            </a:r>
            <a:endParaRPr b="1" sz="1800"/>
          </a:p>
          <a:p>
            <a:pPr indent="0" lvl="0" marL="0" rtl="0" algn="ctr">
              <a:spcBef>
                <a:spcPts val="0"/>
              </a:spcBef>
              <a:spcAft>
                <a:spcPts val="0"/>
              </a:spcAft>
              <a:buNone/>
            </a:pPr>
            <a:r>
              <a:t/>
            </a:r>
            <a:endParaRPr b="1" sz="800"/>
          </a:p>
          <a:p>
            <a:pPr indent="0" lvl="0" marL="0" rtl="0" algn="l">
              <a:spcBef>
                <a:spcPts val="0"/>
              </a:spcBef>
              <a:spcAft>
                <a:spcPts val="0"/>
              </a:spcAft>
              <a:buNone/>
            </a:pPr>
            <a:r>
              <a:rPr lang="en-GB" sz="800"/>
              <a:t>Your Secret contains your guilty secret, while your Information contains one or more items of information you know. Both may be affected by abilities. Your lie may need to be filled out later.</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GB" sz="800"/>
              <a:t>While you can show your Secret and Information to whomever you like, you will probably not want to reveal your Secret too often. (Please note that you can’t solve the murder by looking at everyone’s Secret and Information – it’s not that easy!) </a:t>
            </a:r>
            <a:endParaRPr sz="800"/>
          </a:p>
        </p:txBody>
      </p:sp>
      <p:grpSp>
        <p:nvGrpSpPr>
          <p:cNvPr id="115" name="Google Shape;115;p18"/>
          <p:cNvGrpSpPr/>
          <p:nvPr/>
        </p:nvGrpSpPr>
        <p:grpSpPr>
          <a:xfrm>
            <a:off x="469800" y="2113800"/>
            <a:ext cx="4395600" cy="1479600"/>
            <a:chOff x="507600" y="2246400"/>
            <a:chExt cx="4395600" cy="1479600"/>
          </a:xfrm>
        </p:grpSpPr>
        <p:sp>
          <p:nvSpPr>
            <p:cNvPr id="116" name="Google Shape;116;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Secret</a:t>
              </a:r>
              <a:endParaRPr/>
            </a:p>
          </p:txBody>
        </p:sp>
        <p:sp>
          <p:nvSpPr>
            <p:cNvPr id="118" name="Google Shape;118;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The fire stairs doors are locked for a very good reason: The stairs don’t actually exist.</a:t>
              </a:r>
              <a:br>
                <a:rPr lang="en-GB"/>
              </a:br>
              <a:endParaRPr/>
            </a:p>
          </p:txBody>
        </p:sp>
      </p:grpSp>
      <p:grpSp>
        <p:nvGrpSpPr>
          <p:cNvPr id="119" name="Google Shape;119;p18"/>
          <p:cNvGrpSpPr/>
          <p:nvPr/>
        </p:nvGrpSpPr>
        <p:grpSpPr>
          <a:xfrm>
            <a:off x="466200" y="3858600"/>
            <a:ext cx="4395600" cy="1479600"/>
            <a:chOff x="507600" y="2246400"/>
            <a:chExt cx="4395600" cy="1479600"/>
          </a:xfrm>
        </p:grpSpPr>
        <p:sp>
          <p:nvSpPr>
            <p:cNvPr id="120" name="Google Shape;120;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Info</a:t>
              </a:r>
              <a:endParaRPr/>
            </a:p>
          </p:txBody>
        </p:sp>
        <p:sp>
          <p:nvSpPr>
            <p:cNvPr id="122" name="Google Shape;122;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You helped out your brother when his business fell through.</a:t>
              </a:r>
              <a:endParaRPr/>
            </a:p>
          </p:txBody>
        </p:sp>
      </p:grpSp>
      <p:grpSp>
        <p:nvGrpSpPr>
          <p:cNvPr id="123" name="Google Shape;123;p18"/>
          <p:cNvGrpSpPr/>
          <p:nvPr/>
        </p:nvGrpSpPr>
        <p:grpSpPr>
          <a:xfrm>
            <a:off x="481975" y="5603400"/>
            <a:ext cx="4395600" cy="1479600"/>
            <a:chOff x="507600" y="2246400"/>
            <a:chExt cx="4395600" cy="1479600"/>
          </a:xfrm>
        </p:grpSpPr>
        <p:sp>
          <p:nvSpPr>
            <p:cNvPr id="124" name="Google Shape;124;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Lie</a:t>
              </a:r>
              <a:endParaRPr/>
            </a:p>
          </p:txBody>
        </p:sp>
        <p:sp>
          <p:nvSpPr>
            <p:cNvPr id="126" name="Google Shape;126;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CCCC"/>
                  </a:solidFill>
                </a:rPr>
                <a:t>Intentionally left blank.</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rPr lang="en-GB">
                  <a:solidFill>
                    <a:srgbClr val="CCCCCC"/>
                  </a:solidFill>
                </a:rPr>
                <a:t>You may be asked to write something in here by another player. </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t/>
              </a:r>
              <a:endParaRPr>
                <a:solidFill>
                  <a:srgbClr val="CCCCCC"/>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181625" y="651001"/>
            <a:ext cx="4964700" cy="6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Rules</a:t>
            </a:r>
            <a:endParaRPr b="1" sz="1800"/>
          </a:p>
        </p:txBody>
      </p:sp>
      <p:sp>
        <p:nvSpPr>
          <p:cNvPr id="132" name="Google Shape;132;p19"/>
          <p:cNvSpPr txBox="1"/>
          <p:nvPr>
            <p:ph idx="1" type="body"/>
          </p:nvPr>
        </p:nvSpPr>
        <p:spPr>
          <a:xfrm>
            <a:off x="324000" y="1188000"/>
            <a:ext cx="4687200" cy="59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Roboto"/>
                <a:ea typeface="Roboto"/>
                <a:cs typeface="Roboto"/>
                <a:sym typeface="Roboto"/>
              </a:rPr>
              <a:t>The Organiser’s Word is Law:</a:t>
            </a:r>
            <a:r>
              <a:rPr lang="en-GB" sz="1000">
                <a:latin typeface="Roboto"/>
                <a:ea typeface="Roboto"/>
                <a:cs typeface="Roboto"/>
                <a:sym typeface="Roboto"/>
              </a:rPr>
              <a:t> The organisers are impartial. If you have a problem or want to do something unusual, see an organiser. The organiser’s power is absolute – and cannot be affected by ability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Winning and Losing:</a:t>
            </a:r>
            <a:r>
              <a:rPr lang="en-GB" sz="1000">
                <a:latin typeface="Roboto"/>
                <a:ea typeface="Roboto"/>
                <a:cs typeface="Roboto"/>
                <a:sym typeface="Roboto"/>
              </a:rPr>
              <a:t> You can achieve most of your goals simply by talking to people. The  organisers will announce when the game is over. If you haven’t succeeded by that point – you’re too late! Be warned – not everyone here will want you to succeed!</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Doing Stuff:</a:t>
            </a:r>
            <a:r>
              <a:rPr lang="en-GB" sz="1000">
                <a:latin typeface="Roboto"/>
                <a:ea typeface="Roboto"/>
                <a:cs typeface="Roboto"/>
                <a:sym typeface="Roboto"/>
              </a:rPr>
              <a:t> Ordinary actions are resolved by simply carrying them out. If you want to try something unusual (such as trying to hack the pentagon), see an organiser. The organisers knows everything – and will be able to tell you the outcome of whatever it is that you are trying to do. (For example, you are trying to hack over state lines and you are caught.) Do use your imagination, though! – this is a very flexible game, and you can do all sorts of things beyond what’s listed in these rules.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Fighting: </a:t>
            </a:r>
            <a:r>
              <a:rPr lang="en-GB" sz="1000">
                <a:latin typeface="Roboto"/>
                <a:ea typeface="Roboto"/>
                <a:cs typeface="Roboto"/>
                <a:sym typeface="Roboto"/>
              </a:rPr>
              <a:t>If an ability or item lets you hard another player, don’t just dive in! See the organisers first and tell them what you plan to do so they can oversee and give you more detailed rules if it’s necessary.</a:t>
            </a:r>
            <a:endParaRPr sz="1000">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b="1" lang="en-GB" sz="1000">
                <a:latin typeface="Roboto"/>
                <a:ea typeface="Roboto"/>
                <a:cs typeface="Roboto"/>
                <a:sym typeface="Roboto"/>
              </a:rPr>
              <a:t>Fired</a:t>
            </a:r>
            <a:r>
              <a:rPr b="1" lang="en-GB" sz="1000">
                <a:latin typeface="Roboto"/>
                <a:ea typeface="Roboto"/>
                <a:cs typeface="Roboto"/>
                <a:sym typeface="Roboto"/>
              </a:rPr>
              <a:t>: </a:t>
            </a:r>
            <a:r>
              <a:rPr lang="en-GB" sz="1000">
                <a:latin typeface="Roboto"/>
                <a:ea typeface="Roboto"/>
                <a:cs typeface="Roboto"/>
                <a:sym typeface="Roboto"/>
              </a:rPr>
              <a:t>A fired player does not have their vote counted and must hand over all of their access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Leaving: </a:t>
            </a:r>
            <a:r>
              <a:rPr lang="en-GB" sz="1000">
                <a:latin typeface="Roboto"/>
                <a:ea typeface="Roboto"/>
                <a:cs typeface="Roboto"/>
                <a:sym typeface="Roboto"/>
              </a:rPr>
              <a:t>There is no escape until the elevators or stairs are ready.</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Item Cards: </a:t>
            </a:r>
            <a:r>
              <a:rPr lang="en-GB" sz="1000">
                <a:latin typeface="Roboto"/>
                <a:ea typeface="Roboto"/>
                <a:cs typeface="Roboto"/>
                <a:sym typeface="Roboto"/>
              </a:rPr>
              <a:t>Any items of importance within the game are represented as Item cards – and the only items that can affect the game are those detailed on the cards. If you do not have an Item card, you do not have that item with you.</a:t>
            </a:r>
            <a:endParaRPr sz="1000">
              <a:latin typeface="Roboto"/>
              <a:ea typeface="Roboto"/>
              <a:cs typeface="Roboto"/>
              <a:sym typeface="Roboto"/>
            </a:endParaRPr>
          </a:p>
          <a:p>
            <a:pPr indent="0" lvl="0" marL="0" rtl="0" algn="l">
              <a:spcBef>
                <a:spcPts val="1600"/>
              </a:spcBef>
              <a:spcAft>
                <a:spcPts val="1600"/>
              </a:spcAft>
              <a:buNone/>
            </a:pPr>
            <a:r>
              <a:rPr b="1" lang="en-GB" sz="1000">
                <a:latin typeface="Roboto"/>
                <a:ea typeface="Roboto"/>
                <a:cs typeface="Roboto"/>
                <a:sym typeface="Roboto"/>
              </a:rPr>
              <a:t>Time: </a:t>
            </a:r>
            <a:r>
              <a:rPr lang="en-GB" sz="1000">
                <a:latin typeface="Roboto"/>
                <a:ea typeface="Roboto"/>
                <a:cs typeface="Roboto"/>
                <a:sym typeface="Roboto"/>
              </a:rPr>
              <a:t>This game is played over three (ish)  hours, including time for reading your character etc. There will be breaks throughout the evening! The organisers  will tell you when each period starts and finishes. </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181650" y="623502"/>
            <a:ext cx="4964700" cy="5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Character</a:t>
            </a:r>
            <a:r>
              <a:rPr b="1" lang="en-GB" sz="1800"/>
              <a:t> List</a:t>
            </a:r>
            <a:endParaRPr b="1" sz="1800"/>
          </a:p>
        </p:txBody>
      </p:sp>
      <p:sp>
        <p:nvSpPr>
          <p:cNvPr id="138" name="Google Shape;138;p20"/>
          <p:cNvSpPr txBox="1"/>
          <p:nvPr>
            <p:ph idx="1" type="body"/>
          </p:nvPr>
        </p:nvSpPr>
        <p:spPr>
          <a:xfrm>
            <a:off x="337475" y="1080450"/>
            <a:ext cx="4653000" cy="61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300"/>
              <a:t>Beatrice Pirozzi</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Building owner of Pirozzi Tower, the very building you are in!</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Carolina Feint</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Building security guard, works for Beatrice.</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Dylan Walsh</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t>Building janitor, works for Beatrice.</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Dominic Power</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CEO </a:t>
            </a:r>
            <a:r>
              <a:rPr lang="en-GB" sz="1000"/>
              <a:t>of Power Industries</a:t>
            </a:r>
            <a:r>
              <a:rPr lang="en-GB" sz="1000">
                <a:latin typeface="Arial"/>
                <a:ea typeface="Arial"/>
                <a:cs typeface="Arial"/>
                <a:sym typeface="Arial"/>
              </a:rPr>
              <a:t>.</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Hugo Boss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Project Manager of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H</a:t>
            </a:r>
            <a:r>
              <a:rPr b="1" lang="en-GB" sz="1300"/>
              <a:t>e</a:t>
            </a:r>
            <a:r>
              <a:rPr b="1" lang="en-GB" sz="1300">
                <a:latin typeface="Arial"/>
                <a:ea typeface="Arial"/>
                <a:cs typeface="Arial"/>
                <a:sym typeface="Arial"/>
              </a:rPr>
              <a:t>len Ronal</a:t>
            </a:r>
            <a:r>
              <a:rPr b="1" lang="en-GB" sz="1300"/>
              <a:t>d</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t>Human resources (HR) manager of Power Industries.</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Brad Scullin</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Senior financial consultant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Leo Fox</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Junior financial consultant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Sam Bayley</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Clerk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Reece Remington</a:t>
            </a:r>
            <a:endParaRPr b="1" sz="13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000"/>
              <a:t>Entrepreneur, investor and client of Power Industries.</a:t>
            </a:r>
            <a:endParaRPr sz="10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