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7560000" cx="5328000"/>
  <p:notesSz cx="6858000" cy="9144000"/>
  <p:embeddedFontLst>
    <p:embeddedFont>
      <p:font typeface="Roboto"/>
      <p:regular r:id="rId14"/>
      <p:bold r:id="rId15"/>
      <p:italic r:id="rId16"/>
      <p:boldItalic r:id="rId17"/>
    </p:embeddedFont>
    <p:embeddedFont>
      <p:font typeface="Orbitron"/>
      <p:regular r:id="rId18"/>
      <p:bold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381">
          <p15:clr>
            <a:srgbClr val="A4A3A4"/>
          </p15:clr>
        </p15:guide>
        <p15:guide id="2" pos="167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381" orient="horz"/>
        <p:guide pos="1678"/>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bold.fntdata"/><Relationship Id="rId14" Type="http://schemas.openxmlformats.org/officeDocument/2006/relationships/font" Target="fonts/Roboto-regular.fntdata"/><Relationship Id="rId17" Type="http://schemas.openxmlformats.org/officeDocument/2006/relationships/font" Target="fonts/Roboto-boldItalic.fntdata"/><Relationship Id="rId16" Type="http://schemas.openxmlformats.org/officeDocument/2006/relationships/font" Target="fonts/Roboto-italic.fntdata"/><Relationship Id="rId5" Type="http://schemas.openxmlformats.org/officeDocument/2006/relationships/notesMaster" Target="notesMasters/notesMaster1.xml"/><Relationship Id="rId19" Type="http://schemas.openxmlformats.org/officeDocument/2006/relationships/font" Target="fonts/Orbitron-bold.fntdata"/><Relationship Id="rId6" Type="http://schemas.openxmlformats.org/officeDocument/2006/relationships/slide" Target="slides/slide1.xml"/><Relationship Id="rId18" Type="http://schemas.openxmlformats.org/officeDocument/2006/relationships/font" Target="fonts/Orbitron-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2221008" y="685800"/>
            <a:ext cx="24168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 name="Shape 51"/>
        <p:cNvGrpSpPr/>
        <p:nvPr/>
      </p:nvGrpSpPr>
      <p:grpSpPr>
        <a:xfrm>
          <a:off x="0" y="0"/>
          <a:ext cx="0" cy="0"/>
          <a:chOff x="0" y="0"/>
          <a:chExt cx="0" cy="0"/>
        </a:xfrm>
      </p:grpSpPr>
      <p:sp>
        <p:nvSpPr>
          <p:cNvPr id="52" name="Google Shape;52;p:notes"/>
          <p:cNvSpPr/>
          <p:nvPr>
            <p:ph idx="2" type="sldImg"/>
          </p:nvPr>
        </p:nvSpPr>
        <p:spPr>
          <a:xfrm>
            <a:off x="2221008" y="685800"/>
            <a:ext cx="2416800" cy="3429000"/>
          </a:xfrm>
          <a:custGeom>
            <a:rect b="b" l="l" r="r" t="t"/>
            <a:pathLst>
              <a:path extrusionOk="0" h="120000" w="120000">
                <a:moveTo>
                  <a:pt x="0" y="0"/>
                </a:moveTo>
                <a:lnTo>
                  <a:pt x="120000" y="0"/>
                </a:lnTo>
                <a:lnTo>
                  <a:pt x="120000" y="120000"/>
                </a:lnTo>
                <a:lnTo>
                  <a:pt x="0" y="120000"/>
                </a:lnTo>
                <a:close/>
              </a:path>
            </a:pathLst>
          </a:custGeom>
        </p:spPr>
      </p:sp>
      <p:sp>
        <p:nvSpPr>
          <p:cNvPr id="53" name="Google Shape;5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Google Shape;59;g3c2b65a69e_0_4:notes"/>
          <p:cNvSpPr/>
          <p:nvPr>
            <p:ph idx="2" type="sldImg"/>
          </p:nvPr>
        </p:nvSpPr>
        <p:spPr>
          <a:xfrm>
            <a:off x="2221008" y="685800"/>
            <a:ext cx="24168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3c2b65a69e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Google Shape;65;g3c2b65a69e_0_9:notes"/>
          <p:cNvSpPr/>
          <p:nvPr>
            <p:ph idx="2" type="sldImg"/>
          </p:nvPr>
        </p:nvSpPr>
        <p:spPr>
          <a:xfrm>
            <a:off x="2221008" y="685800"/>
            <a:ext cx="24168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3c2b65a69e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Google Shape;72;g3c2b65a69e_0_17:notes"/>
          <p:cNvSpPr/>
          <p:nvPr>
            <p:ph idx="2" type="sldImg"/>
          </p:nvPr>
        </p:nvSpPr>
        <p:spPr>
          <a:xfrm>
            <a:off x="2221008" y="685800"/>
            <a:ext cx="24168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3c2b65a69e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Google Shape;78;g3c2b65a69e_0_26:notes"/>
          <p:cNvSpPr/>
          <p:nvPr>
            <p:ph idx="2" type="sldImg"/>
          </p:nvPr>
        </p:nvSpPr>
        <p:spPr>
          <a:xfrm>
            <a:off x="2221008" y="685800"/>
            <a:ext cx="24168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3c2b65a69e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g3c2b65a69e_0_179:notes"/>
          <p:cNvSpPr/>
          <p:nvPr>
            <p:ph idx="2" type="sldImg"/>
          </p:nvPr>
        </p:nvSpPr>
        <p:spPr>
          <a:xfrm>
            <a:off x="2221008" y="685800"/>
            <a:ext cx="24168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3c2b65a69e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g3c2b65a69e_0_197:notes"/>
          <p:cNvSpPr/>
          <p:nvPr>
            <p:ph idx="2" type="sldImg"/>
          </p:nvPr>
        </p:nvSpPr>
        <p:spPr>
          <a:xfrm>
            <a:off x="2221008" y="685800"/>
            <a:ext cx="24168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3c2b65a69e_0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g3c2b65a69e_0_203:notes"/>
          <p:cNvSpPr/>
          <p:nvPr>
            <p:ph idx="2" type="sldImg"/>
          </p:nvPr>
        </p:nvSpPr>
        <p:spPr>
          <a:xfrm>
            <a:off x="2221008" y="685800"/>
            <a:ext cx="24168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3c2b65a69e_0_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0" name="Shape 10"/>
        <p:cNvGrpSpPr/>
        <p:nvPr/>
      </p:nvGrpSpPr>
      <p:grpSpPr>
        <a:xfrm>
          <a:off x="0" y="0"/>
          <a:ext cx="0" cy="0"/>
          <a:chOff x="0" y="0"/>
          <a:chExt cx="0" cy="0"/>
        </a:xfrm>
      </p:grpSpPr>
      <p:sp>
        <p:nvSpPr>
          <p:cNvPr id="11" name="Google Shape;11;p2"/>
          <p:cNvSpPr txBox="1"/>
          <p:nvPr>
            <p:ph type="ctrTitle"/>
          </p:nvPr>
        </p:nvSpPr>
        <p:spPr>
          <a:xfrm>
            <a:off x="181625" y="1094388"/>
            <a:ext cx="4964700" cy="30168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2" name="Google Shape;12;p2"/>
          <p:cNvSpPr txBox="1"/>
          <p:nvPr>
            <p:ph idx="1" type="subTitle"/>
          </p:nvPr>
        </p:nvSpPr>
        <p:spPr>
          <a:xfrm>
            <a:off x="181620" y="4165643"/>
            <a:ext cx="4964700" cy="11649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3" name="Google Shape;13;p2"/>
          <p:cNvSpPr txBox="1"/>
          <p:nvPr>
            <p:ph idx="12" type="sldNum"/>
          </p:nvPr>
        </p:nvSpPr>
        <p:spPr>
          <a:xfrm>
            <a:off x="4936708" y="6854072"/>
            <a:ext cx="319800" cy="5784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5" name="Shape 45"/>
        <p:cNvGrpSpPr/>
        <p:nvPr/>
      </p:nvGrpSpPr>
      <p:grpSpPr>
        <a:xfrm>
          <a:off x="0" y="0"/>
          <a:ext cx="0" cy="0"/>
          <a:chOff x="0" y="0"/>
          <a:chExt cx="0" cy="0"/>
        </a:xfrm>
      </p:grpSpPr>
      <p:sp>
        <p:nvSpPr>
          <p:cNvPr id="46" name="Google Shape;46;p11"/>
          <p:cNvSpPr txBox="1"/>
          <p:nvPr>
            <p:ph hasCustomPrompt="1" type="title"/>
          </p:nvPr>
        </p:nvSpPr>
        <p:spPr>
          <a:xfrm>
            <a:off x="181620" y="1625801"/>
            <a:ext cx="4964700" cy="28860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7" name="Google Shape;47;p11"/>
          <p:cNvSpPr txBox="1"/>
          <p:nvPr>
            <p:ph idx="1" type="body"/>
          </p:nvPr>
        </p:nvSpPr>
        <p:spPr>
          <a:xfrm>
            <a:off x="181620" y="4633192"/>
            <a:ext cx="4964700" cy="19119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8" name="Google Shape;48;p11"/>
          <p:cNvSpPr txBox="1"/>
          <p:nvPr>
            <p:ph idx="12" type="sldNum"/>
          </p:nvPr>
        </p:nvSpPr>
        <p:spPr>
          <a:xfrm>
            <a:off x="4936708" y="6854072"/>
            <a:ext cx="319800" cy="5784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9" name="Shape 49"/>
        <p:cNvGrpSpPr/>
        <p:nvPr/>
      </p:nvGrpSpPr>
      <p:grpSpPr>
        <a:xfrm>
          <a:off x="0" y="0"/>
          <a:ext cx="0" cy="0"/>
          <a:chOff x="0" y="0"/>
          <a:chExt cx="0" cy="0"/>
        </a:xfrm>
      </p:grpSpPr>
      <p:sp>
        <p:nvSpPr>
          <p:cNvPr id="50" name="Google Shape;50;p12"/>
          <p:cNvSpPr txBox="1"/>
          <p:nvPr>
            <p:ph idx="12" type="sldNum"/>
          </p:nvPr>
        </p:nvSpPr>
        <p:spPr>
          <a:xfrm>
            <a:off x="4936708" y="6854072"/>
            <a:ext cx="319800" cy="5784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4" name="Shape 14"/>
        <p:cNvGrpSpPr/>
        <p:nvPr/>
      </p:nvGrpSpPr>
      <p:grpSpPr>
        <a:xfrm>
          <a:off x="0" y="0"/>
          <a:ext cx="0" cy="0"/>
          <a:chOff x="0" y="0"/>
          <a:chExt cx="0" cy="0"/>
        </a:xfrm>
      </p:grpSpPr>
      <p:sp>
        <p:nvSpPr>
          <p:cNvPr id="15" name="Google Shape;15;p3"/>
          <p:cNvSpPr txBox="1"/>
          <p:nvPr>
            <p:ph type="title"/>
          </p:nvPr>
        </p:nvSpPr>
        <p:spPr>
          <a:xfrm>
            <a:off x="181620" y="3161354"/>
            <a:ext cx="4964700" cy="12372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6" name="Google Shape;16;p3"/>
          <p:cNvSpPr txBox="1"/>
          <p:nvPr>
            <p:ph idx="12" type="sldNum"/>
          </p:nvPr>
        </p:nvSpPr>
        <p:spPr>
          <a:xfrm>
            <a:off x="4936708" y="6854072"/>
            <a:ext cx="319800" cy="5784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181620" y="654105"/>
            <a:ext cx="4964700" cy="8418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9" name="Google Shape;19;p4"/>
          <p:cNvSpPr txBox="1"/>
          <p:nvPr>
            <p:ph idx="1" type="body"/>
          </p:nvPr>
        </p:nvSpPr>
        <p:spPr>
          <a:xfrm>
            <a:off x="181620" y="1693927"/>
            <a:ext cx="4964700" cy="5021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0" name="Google Shape;20;p4"/>
          <p:cNvSpPr txBox="1"/>
          <p:nvPr>
            <p:ph idx="12" type="sldNum"/>
          </p:nvPr>
        </p:nvSpPr>
        <p:spPr>
          <a:xfrm>
            <a:off x="4936708" y="6854072"/>
            <a:ext cx="319800" cy="5784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181620" y="654105"/>
            <a:ext cx="4964700" cy="8418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3" name="Google Shape;23;p5"/>
          <p:cNvSpPr txBox="1"/>
          <p:nvPr>
            <p:ph idx="1" type="body"/>
          </p:nvPr>
        </p:nvSpPr>
        <p:spPr>
          <a:xfrm>
            <a:off x="181620" y="1693927"/>
            <a:ext cx="2330700" cy="5021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2" type="body"/>
          </p:nvPr>
        </p:nvSpPr>
        <p:spPr>
          <a:xfrm>
            <a:off x="2815729" y="1693927"/>
            <a:ext cx="2330700" cy="5021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5" name="Google Shape;25;p5"/>
          <p:cNvSpPr txBox="1"/>
          <p:nvPr>
            <p:ph idx="12" type="sldNum"/>
          </p:nvPr>
        </p:nvSpPr>
        <p:spPr>
          <a:xfrm>
            <a:off x="4936708" y="6854072"/>
            <a:ext cx="319800" cy="5784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181620" y="654105"/>
            <a:ext cx="4964700" cy="8418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8" name="Google Shape;28;p6"/>
          <p:cNvSpPr txBox="1"/>
          <p:nvPr>
            <p:ph idx="12" type="sldNum"/>
          </p:nvPr>
        </p:nvSpPr>
        <p:spPr>
          <a:xfrm>
            <a:off x="4936708" y="6854072"/>
            <a:ext cx="319800" cy="5784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181620" y="816630"/>
            <a:ext cx="1636200" cy="11106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1" name="Google Shape;31;p7"/>
          <p:cNvSpPr txBox="1"/>
          <p:nvPr>
            <p:ph idx="1" type="body"/>
          </p:nvPr>
        </p:nvSpPr>
        <p:spPr>
          <a:xfrm>
            <a:off x="181620" y="2042457"/>
            <a:ext cx="1636200" cy="4673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2" name="Google Shape;32;p7"/>
          <p:cNvSpPr txBox="1"/>
          <p:nvPr>
            <p:ph idx="12" type="sldNum"/>
          </p:nvPr>
        </p:nvSpPr>
        <p:spPr>
          <a:xfrm>
            <a:off x="4936708" y="6854072"/>
            <a:ext cx="319800" cy="5784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3" name="Shape 33"/>
        <p:cNvGrpSpPr/>
        <p:nvPr/>
      </p:nvGrpSpPr>
      <p:grpSpPr>
        <a:xfrm>
          <a:off x="0" y="0"/>
          <a:ext cx="0" cy="0"/>
          <a:chOff x="0" y="0"/>
          <a:chExt cx="0" cy="0"/>
        </a:xfrm>
      </p:grpSpPr>
      <p:sp>
        <p:nvSpPr>
          <p:cNvPr id="34" name="Google Shape;34;p8"/>
          <p:cNvSpPr txBox="1"/>
          <p:nvPr>
            <p:ph type="title"/>
          </p:nvPr>
        </p:nvSpPr>
        <p:spPr>
          <a:xfrm>
            <a:off x="285657" y="661638"/>
            <a:ext cx="3710400" cy="60126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5" name="Google Shape;35;p8"/>
          <p:cNvSpPr txBox="1"/>
          <p:nvPr>
            <p:ph idx="12" type="sldNum"/>
          </p:nvPr>
        </p:nvSpPr>
        <p:spPr>
          <a:xfrm>
            <a:off x="4936708" y="6854072"/>
            <a:ext cx="319800" cy="5784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2664000" y="-184"/>
            <a:ext cx="2664000" cy="75600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9"/>
          <p:cNvSpPr txBox="1"/>
          <p:nvPr>
            <p:ph type="title"/>
          </p:nvPr>
        </p:nvSpPr>
        <p:spPr>
          <a:xfrm>
            <a:off x="154701" y="1812541"/>
            <a:ext cx="2357100" cy="21786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9" name="Google Shape;39;p9"/>
          <p:cNvSpPr txBox="1"/>
          <p:nvPr>
            <p:ph idx="1" type="subTitle"/>
          </p:nvPr>
        </p:nvSpPr>
        <p:spPr>
          <a:xfrm>
            <a:off x="154701" y="4120005"/>
            <a:ext cx="2357100" cy="1815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0" name="Google Shape;40;p9"/>
          <p:cNvSpPr txBox="1"/>
          <p:nvPr>
            <p:ph idx="2" type="body"/>
          </p:nvPr>
        </p:nvSpPr>
        <p:spPr>
          <a:xfrm>
            <a:off x="2878134" y="1064257"/>
            <a:ext cx="2235600" cy="54312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1" name="Google Shape;41;p9"/>
          <p:cNvSpPr txBox="1"/>
          <p:nvPr>
            <p:ph idx="12" type="sldNum"/>
          </p:nvPr>
        </p:nvSpPr>
        <p:spPr>
          <a:xfrm>
            <a:off x="4936708" y="6854072"/>
            <a:ext cx="319800" cy="5784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2" name="Shape 42"/>
        <p:cNvGrpSpPr/>
        <p:nvPr/>
      </p:nvGrpSpPr>
      <p:grpSpPr>
        <a:xfrm>
          <a:off x="0" y="0"/>
          <a:ext cx="0" cy="0"/>
          <a:chOff x="0" y="0"/>
          <a:chExt cx="0" cy="0"/>
        </a:xfrm>
      </p:grpSpPr>
      <p:sp>
        <p:nvSpPr>
          <p:cNvPr id="43" name="Google Shape;43;p10"/>
          <p:cNvSpPr txBox="1"/>
          <p:nvPr>
            <p:ph idx="1" type="body"/>
          </p:nvPr>
        </p:nvSpPr>
        <p:spPr>
          <a:xfrm>
            <a:off x="181620" y="6218168"/>
            <a:ext cx="3495300" cy="889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4" name="Google Shape;44;p10"/>
          <p:cNvSpPr txBox="1"/>
          <p:nvPr>
            <p:ph idx="12" type="sldNum"/>
          </p:nvPr>
        </p:nvSpPr>
        <p:spPr>
          <a:xfrm>
            <a:off x="4936708" y="6854072"/>
            <a:ext cx="319800" cy="5784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181620" y="654105"/>
            <a:ext cx="4964700" cy="841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181620" y="1693927"/>
            <a:ext cx="4964700" cy="5021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4936708" y="6854072"/>
            <a:ext cx="319800" cy="5784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pic>
        <p:nvPicPr>
          <p:cNvPr id="9" name="Google Shape;9;p1"/>
          <p:cNvPicPr preferRelativeResize="0"/>
          <p:nvPr/>
        </p:nvPicPr>
        <p:blipFill rotWithShape="1">
          <a:blip r:embed="rId1">
            <a:alphaModFix/>
          </a:blip>
          <a:srcRect b="26084" l="0" r="0" t="29697"/>
          <a:stretch/>
        </p:blipFill>
        <p:spPr>
          <a:xfrm>
            <a:off x="2065313" y="124650"/>
            <a:ext cx="1197375" cy="52945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 name="Shape 54"/>
        <p:cNvGrpSpPr/>
        <p:nvPr/>
      </p:nvGrpSpPr>
      <p:grpSpPr>
        <a:xfrm>
          <a:off x="0" y="0"/>
          <a:ext cx="0" cy="0"/>
          <a:chOff x="0" y="0"/>
          <a:chExt cx="0" cy="0"/>
        </a:xfrm>
      </p:grpSpPr>
      <p:sp>
        <p:nvSpPr>
          <p:cNvPr id="55" name="Google Shape;55;p13"/>
          <p:cNvSpPr txBox="1"/>
          <p:nvPr>
            <p:ph type="ctrTitle"/>
          </p:nvPr>
        </p:nvSpPr>
        <p:spPr>
          <a:xfrm>
            <a:off x="181625" y="411931"/>
            <a:ext cx="4964700" cy="1635600"/>
          </a:xfrm>
          <a:prstGeom prst="rect">
            <a:avLst/>
          </a:prstGeom>
        </p:spPr>
        <p:txBody>
          <a:bodyPr anchorCtr="0" anchor="b" bIns="91425" lIns="91425" spcFirstLastPara="1" rIns="91425" wrap="square" tIns="91425">
            <a:noAutofit/>
          </a:bodyPr>
          <a:lstStyle/>
          <a:p>
            <a:pPr indent="0" lvl="0" marL="0" rtl="0" algn="ctr">
              <a:lnSpc>
                <a:spcPct val="115000"/>
              </a:lnSpc>
              <a:spcBef>
                <a:spcPts val="0"/>
              </a:spcBef>
              <a:spcAft>
                <a:spcPts val="300"/>
              </a:spcAft>
              <a:buClr>
                <a:schemeClr val="dk1"/>
              </a:buClr>
              <a:buSzPts val="1100"/>
              <a:buFont typeface="Arial"/>
              <a:buNone/>
            </a:pPr>
            <a:r>
              <a:rPr lang="en-GB" sz="2600"/>
              <a:t>Committee To Kill</a:t>
            </a:r>
            <a:endParaRPr>
              <a:latin typeface="Orbitron"/>
              <a:ea typeface="Orbitron"/>
              <a:cs typeface="Orbitron"/>
              <a:sym typeface="Orbitron"/>
            </a:endParaRPr>
          </a:p>
        </p:txBody>
      </p:sp>
      <p:sp>
        <p:nvSpPr>
          <p:cNvPr id="56" name="Google Shape;56;p13"/>
          <p:cNvSpPr txBox="1"/>
          <p:nvPr/>
        </p:nvSpPr>
        <p:spPr>
          <a:xfrm>
            <a:off x="278525" y="2374600"/>
            <a:ext cx="4867800" cy="678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2400"/>
              <a:t>Helen Roland</a:t>
            </a:r>
            <a:endParaRPr sz="2400"/>
          </a:p>
        </p:txBody>
      </p:sp>
      <p:sp>
        <p:nvSpPr>
          <p:cNvPr id="57" name="Google Shape;57;p13"/>
          <p:cNvSpPr txBox="1"/>
          <p:nvPr/>
        </p:nvSpPr>
        <p:spPr>
          <a:xfrm>
            <a:off x="343950" y="3596400"/>
            <a:ext cx="4640100" cy="3499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GB" sz="1200">
                <a:solidFill>
                  <a:schemeClr val="dk1"/>
                </a:solidFill>
              </a:rPr>
              <a:t>Working in an office. What a bore.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sz="1200">
                <a:solidFill>
                  <a:schemeClr val="dk1"/>
                </a:solidFill>
              </a:rPr>
              <a:t>It’s only 3pm. Your mind wanders. Imagining what a more exciting workplace would be like, with action... with danger. The weight of </a:t>
            </a:r>
            <a:r>
              <a:rPr lang="en-GB" sz="1200">
                <a:solidFill>
                  <a:schemeClr val="dk1"/>
                </a:solidFill>
              </a:rPr>
              <a:t>existential</a:t>
            </a:r>
            <a:r>
              <a:rPr lang="en-GB" sz="1200">
                <a:solidFill>
                  <a:schemeClr val="dk1"/>
                </a:solidFill>
              </a:rPr>
              <a:t> dread momentarily alleviated by a life and death </a:t>
            </a:r>
            <a:r>
              <a:rPr lang="en-GB" sz="1200">
                <a:solidFill>
                  <a:schemeClr val="dk1"/>
                </a:solidFill>
              </a:rPr>
              <a:t>situation</a:t>
            </a:r>
            <a:r>
              <a:rPr lang="en-GB" sz="1200">
                <a:solidFill>
                  <a:schemeClr val="dk1"/>
                </a:solidFill>
              </a:rPr>
              <a:t>.</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sz="1200">
                <a:solidFill>
                  <a:schemeClr val="dk1"/>
                </a:solidFill>
              </a:rPr>
              <a:t>“Where did you file the Sorensen account?”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sz="1200">
                <a:solidFill>
                  <a:schemeClr val="dk1"/>
                </a:solidFill>
              </a:rPr>
              <a:t>You are pulled </a:t>
            </a:r>
            <a:r>
              <a:rPr lang="en-GB" sz="1200">
                <a:solidFill>
                  <a:schemeClr val="dk1"/>
                </a:solidFill>
              </a:rPr>
              <a:t>from</a:t>
            </a:r>
            <a:r>
              <a:rPr lang="en-GB" sz="1200">
                <a:solidFill>
                  <a:schemeClr val="dk1"/>
                </a:solidFill>
              </a:rPr>
              <a:t> your daydream by a mundane request. Nothing you do here will ever matter. </a:t>
            </a:r>
            <a:r>
              <a:rPr lang="en-GB" sz="1200">
                <a:solidFill>
                  <a:schemeClr val="dk1"/>
                </a:solidFill>
              </a:rPr>
              <a:t>Inevitably</a:t>
            </a:r>
            <a:r>
              <a:rPr lang="en-GB" sz="1200">
                <a:solidFill>
                  <a:schemeClr val="dk1"/>
                </a:solidFill>
              </a:rPr>
              <a:t> it will all disappear in the </a:t>
            </a:r>
            <a:r>
              <a:rPr lang="en-GB" sz="1200">
                <a:solidFill>
                  <a:schemeClr val="dk1"/>
                </a:solidFill>
              </a:rPr>
              <a:t>annals</a:t>
            </a:r>
            <a:r>
              <a:rPr lang="en-GB" sz="1200">
                <a:solidFill>
                  <a:schemeClr val="dk1"/>
                </a:solidFill>
              </a:rPr>
              <a:t> of history</a:t>
            </a:r>
            <a:r>
              <a:rPr lang="en-GB" sz="1200">
                <a:solidFill>
                  <a:schemeClr val="dk1"/>
                </a:solidFill>
              </a:rPr>
              <a:t>...</a:t>
            </a:r>
            <a:r>
              <a:rPr lang="en-GB" sz="1200">
                <a:solidFill>
                  <a:schemeClr val="dk1"/>
                </a:solidFill>
              </a:rPr>
              <a:t>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sz="1200">
                <a:solidFill>
                  <a:schemeClr val="dk1"/>
                </a:solidFill>
              </a:rPr>
              <a:t>3:05. Less than two hours to go...</a:t>
            </a:r>
            <a:endParaRPr sz="120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sp>
        <p:nvSpPr>
          <p:cNvPr id="62" name="Google Shape;62;p14"/>
          <p:cNvSpPr txBox="1"/>
          <p:nvPr>
            <p:ph type="title"/>
          </p:nvPr>
        </p:nvSpPr>
        <p:spPr>
          <a:xfrm>
            <a:off x="181625" y="730299"/>
            <a:ext cx="4964700" cy="103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Helen Roland</a:t>
            </a:r>
            <a:endParaRPr/>
          </a:p>
          <a:p>
            <a:pPr indent="0" lvl="0" marL="0" rtl="0" algn="l">
              <a:spcBef>
                <a:spcPts val="0"/>
              </a:spcBef>
              <a:spcAft>
                <a:spcPts val="0"/>
              </a:spcAft>
              <a:buNone/>
            </a:pPr>
            <a:r>
              <a:rPr lang="en-GB" sz="1800">
                <a:solidFill>
                  <a:srgbClr val="666666"/>
                </a:solidFill>
              </a:rPr>
              <a:t>HR manager for Power Industries</a:t>
            </a:r>
            <a:endParaRPr sz="1800">
              <a:solidFill>
                <a:srgbClr val="666666"/>
              </a:solidFill>
            </a:endParaRPr>
          </a:p>
        </p:txBody>
      </p:sp>
      <p:sp>
        <p:nvSpPr>
          <p:cNvPr id="63" name="Google Shape;63;p14"/>
          <p:cNvSpPr txBox="1"/>
          <p:nvPr>
            <p:ph idx="1" type="body"/>
          </p:nvPr>
        </p:nvSpPr>
        <p:spPr>
          <a:xfrm>
            <a:off x="181620" y="1770127"/>
            <a:ext cx="4964700" cy="502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100">
                <a:solidFill>
                  <a:schemeClr val="dk1"/>
                </a:solidFill>
              </a:rPr>
              <a:t>You didn't think that the Police Tax Office Division would have any intrigue and high pressure undercover work, but you couldn't have been more wrong. You like to do things by the book, and you hate when companies like Power Industries ignore the rules. Your police task force has put you undercover as a HR agent in Power Industries to allow you to investigate three discrepancies:</a:t>
            </a:r>
            <a:br>
              <a:rPr lang="en-GB" sz="1100">
                <a:solidFill>
                  <a:schemeClr val="dk1"/>
                </a:solidFill>
              </a:rPr>
            </a:br>
            <a:br>
              <a:rPr lang="en-GB" sz="1100">
                <a:solidFill>
                  <a:schemeClr val="dk1"/>
                </a:solidFill>
              </a:rPr>
            </a:br>
            <a:r>
              <a:rPr lang="en-GB" sz="1100">
                <a:solidFill>
                  <a:schemeClr val="dk1"/>
                </a:solidFill>
              </a:rPr>
              <a:t>1. Power Industries, the company has skyrocketed in profit.</a:t>
            </a:r>
            <a:br>
              <a:rPr lang="en-GB" sz="1100">
                <a:solidFill>
                  <a:schemeClr val="dk1"/>
                </a:solidFill>
              </a:rPr>
            </a:br>
            <a:r>
              <a:rPr lang="en-GB" sz="1100">
                <a:solidFill>
                  <a:schemeClr val="dk1"/>
                </a:solidFill>
              </a:rPr>
              <a:t>2. Reece Remington, you cannot believe that it was hard work and brilliance that earn him his fortune.</a:t>
            </a:r>
            <a:br>
              <a:rPr lang="en-GB" sz="1100">
                <a:solidFill>
                  <a:schemeClr val="dk1"/>
                </a:solidFill>
              </a:rPr>
            </a:br>
            <a:r>
              <a:rPr lang="en-GB" sz="1100">
                <a:solidFill>
                  <a:schemeClr val="dk1"/>
                </a:solidFill>
              </a:rPr>
              <a:t>3. Beatrice Pirozzi, the building owner pays a surprisingly low amount of tax for such a expensive office building.</a:t>
            </a:r>
            <a:br>
              <a:rPr lang="en-GB" sz="1100">
                <a:solidFill>
                  <a:schemeClr val="dk1"/>
                </a:solidFill>
              </a:rPr>
            </a:br>
            <a:br>
              <a:rPr lang="en-GB" sz="1100">
                <a:solidFill>
                  <a:schemeClr val="dk1"/>
                </a:solidFill>
              </a:rPr>
            </a:br>
            <a:r>
              <a:rPr lang="en-GB" sz="1100">
                <a:solidFill>
                  <a:schemeClr val="dk1"/>
                </a:solidFill>
              </a:rPr>
              <a:t>While none of these investigations may reveal any wrong doing, you have been given 6 months by your boss to file a report. If there is illegal activity you are to record it and stay undercover until the end of your posting. Lastly before your assignment here, circulating the office was a infosheet on a known criminal </a:t>
            </a:r>
            <a:r>
              <a:rPr i="1" lang="en-GB" sz="1100">
                <a:solidFill>
                  <a:schemeClr val="dk1"/>
                </a:solidFill>
              </a:rPr>
              <a:t>The Plagu3</a:t>
            </a:r>
            <a:r>
              <a:rPr lang="en-GB" sz="1100">
                <a:solidFill>
                  <a:schemeClr val="dk1"/>
                </a:solidFill>
              </a:rPr>
              <a:t>. A </a:t>
            </a:r>
            <a:r>
              <a:rPr lang="en-GB" sz="1100">
                <a:solidFill>
                  <a:schemeClr val="dk1"/>
                </a:solidFill>
              </a:rPr>
              <a:t>hacktivist</a:t>
            </a:r>
            <a:r>
              <a:rPr lang="en-GB" sz="1100">
                <a:solidFill>
                  <a:schemeClr val="dk1"/>
                </a:solidFill>
              </a:rPr>
              <a:t> that you despise for their disregard for the procedure of law. They have targeted high end businesses like Power Industries in the past, and all officers have been put on high alert regarding their threat. You often imagine the satisfaction of putting a vigilante like </a:t>
            </a:r>
            <a:r>
              <a:rPr i="1" lang="en-GB" sz="1100">
                <a:solidFill>
                  <a:schemeClr val="dk1"/>
                </a:solidFill>
              </a:rPr>
              <a:t>The Plagu3</a:t>
            </a:r>
            <a:r>
              <a:rPr lang="en-GB" sz="1100">
                <a:solidFill>
                  <a:schemeClr val="dk1"/>
                </a:solidFill>
              </a:rPr>
              <a:t> away…</a:t>
            </a:r>
            <a:endParaRPr sz="1100">
              <a:solidFill>
                <a:schemeClr val="dk1"/>
              </a:solidFill>
            </a:endParaRPr>
          </a:p>
          <a:p>
            <a:pPr indent="0" lvl="0" marL="0" rtl="0" algn="l">
              <a:spcBef>
                <a:spcPts val="0"/>
              </a:spcBef>
              <a:spcAft>
                <a:spcPts val="0"/>
              </a:spcAft>
              <a:buClr>
                <a:schemeClr val="dk1"/>
              </a:buClr>
              <a:buSzPts val="1100"/>
              <a:buFont typeface="Arial"/>
              <a:buNone/>
            </a:pPr>
            <a:r>
              <a:t/>
            </a:r>
            <a:endParaRPr sz="1100">
              <a:solidFill>
                <a:schemeClr val="dk1"/>
              </a:solidFill>
            </a:endParaRPr>
          </a:p>
          <a:p>
            <a:pPr indent="0" lvl="0" marL="0" rtl="0" algn="l">
              <a:spcBef>
                <a:spcPts val="0"/>
              </a:spcBef>
              <a:spcAft>
                <a:spcPts val="0"/>
              </a:spcAft>
              <a:buClr>
                <a:schemeClr val="dk1"/>
              </a:buClr>
              <a:buSzPts val="1100"/>
              <a:buFont typeface="Arial"/>
              <a:buNone/>
            </a:pPr>
            <a:r>
              <a:t/>
            </a:r>
            <a:endParaRPr sz="1100">
              <a:solidFill>
                <a:schemeClr val="dk1"/>
              </a:solidFill>
            </a:endParaRPr>
          </a:p>
          <a:p>
            <a:pPr indent="0" lvl="0" marL="0" rtl="0" algn="l">
              <a:spcBef>
                <a:spcPts val="0"/>
              </a:spcBef>
              <a:spcAft>
                <a:spcPts val="1600"/>
              </a:spcAft>
              <a:buNone/>
            </a:pPr>
            <a:r>
              <a:t/>
            </a:r>
            <a:endParaRPr>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sp>
        <p:nvSpPr>
          <p:cNvPr id="68" name="Google Shape;68;p15"/>
          <p:cNvSpPr txBox="1"/>
          <p:nvPr/>
        </p:nvSpPr>
        <p:spPr>
          <a:xfrm>
            <a:off x="396075" y="4213325"/>
            <a:ext cx="4705500" cy="52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a:t>Your Goals:</a:t>
            </a:r>
            <a:endParaRPr b="1"/>
          </a:p>
        </p:txBody>
      </p:sp>
      <p:sp>
        <p:nvSpPr>
          <p:cNvPr id="69" name="Google Shape;69;p15"/>
          <p:cNvSpPr txBox="1"/>
          <p:nvPr/>
        </p:nvSpPr>
        <p:spPr>
          <a:xfrm>
            <a:off x="214350" y="4630350"/>
            <a:ext cx="4899300" cy="2281500"/>
          </a:xfrm>
          <a:prstGeom prst="rect">
            <a:avLst/>
          </a:prstGeom>
          <a:noFill/>
          <a:ln>
            <a:noFill/>
          </a:ln>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Clr>
                <a:schemeClr val="dk1"/>
              </a:buClr>
              <a:buSzPts val="1100"/>
              <a:buChar char="●"/>
            </a:pPr>
            <a:r>
              <a:rPr b="1" lang="en-GB" sz="1100">
                <a:solidFill>
                  <a:schemeClr val="dk1"/>
                </a:solidFill>
              </a:rPr>
              <a:t>Encourage everyone to evacuate.</a:t>
            </a:r>
            <a:r>
              <a:rPr lang="en-GB" sz="1100">
                <a:solidFill>
                  <a:schemeClr val="dk1"/>
                </a:solidFill>
              </a:rPr>
              <a:t> Defusing the bomb is extremely dangerous, and it’s not worth risking lives.</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b="1" lang="en-GB" sz="1100">
                <a:solidFill>
                  <a:schemeClr val="dk1"/>
                </a:solidFill>
              </a:rPr>
              <a:t>Discover if Reece’s wealth is legitimate. </a:t>
            </a:r>
            <a:r>
              <a:rPr lang="en-GB" sz="1100">
                <a:solidFill>
                  <a:schemeClr val="dk1"/>
                </a:solidFill>
              </a:rPr>
              <a:t>He became an overnight billionaire. Where did his money come from?</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b="1" lang="en-GB" sz="1100">
                <a:solidFill>
                  <a:schemeClr val="dk1"/>
                </a:solidFill>
              </a:rPr>
              <a:t>Discover if Beatrice’s business is legitimate.</a:t>
            </a:r>
            <a:r>
              <a:rPr lang="en-GB" sz="1100">
                <a:solidFill>
                  <a:schemeClr val="dk1"/>
                </a:solidFill>
              </a:rPr>
              <a:t> She amount of tax she pays seems suspiciously low. Is she withholding tax? What is she hiding?</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b="1" lang="en-GB" sz="1100">
                <a:solidFill>
                  <a:schemeClr val="dk1"/>
                </a:solidFill>
              </a:rPr>
              <a:t>Arrest </a:t>
            </a:r>
            <a:r>
              <a:rPr b="1" i="1" lang="en-GB" sz="1100">
                <a:solidFill>
                  <a:schemeClr val="dk1"/>
                </a:solidFill>
              </a:rPr>
              <a:t>The Plagu3</a:t>
            </a:r>
            <a:r>
              <a:rPr b="1" lang="en-GB" sz="1100">
                <a:solidFill>
                  <a:schemeClr val="dk1"/>
                </a:solidFill>
              </a:rPr>
              <a:t>. </a:t>
            </a:r>
            <a:r>
              <a:rPr lang="en-GB" sz="1100">
                <a:solidFill>
                  <a:schemeClr val="dk1"/>
                </a:solidFill>
              </a:rPr>
              <a:t>This would be a great opportunity to arrest this slippery foe. Remember: you only get one shot!</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b="1" lang="en-GB" sz="1100">
                <a:solidFill>
                  <a:schemeClr val="dk1"/>
                </a:solidFill>
              </a:rPr>
              <a:t>Decide between Brad and Leo. </a:t>
            </a:r>
            <a:r>
              <a:rPr lang="en-GB" sz="1100">
                <a:solidFill>
                  <a:schemeClr val="dk1"/>
                </a:solidFill>
              </a:rPr>
              <a:t>Leo is cute, but was engaged up until a week ago. You gave up on him 6 months ago and went out with Brad who is a true gentleman. Let one down softly when you know who is best for you.</a:t>
            </a:r>
            <a:endParaRPr b="1" sz="1100">
              <a:solidFill>
                <a:schemeClr val="dk1"/>
              </a:solidFill>
            </a:endParaRPr>
          </a:p>
        </p:txBody>
      </p:sp>
      <p:sp>
        <p:nvSpPr>
          <p:cNvPr id="70" name="Google Shape;70;p15"/>
          <p:cNvSpPr txBox="1"/>
          <p:nvPr>
            <p:ph idx="1" type="body"/>
          </p:nvPr>
        </p:nvSpPr>
        <p:spPr>
          <a:xfrm>
            <a:off x="216900" y="800600"/>
            <a:ext cx="4964700" cy="355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100">
                <a:solidFill>
                  <a:schemeClr val="dk1"/>
                </a:solidFill>
              </a:rPr>
              <a:t>This is not the first time you have gone undercover. During training you are told that you should be as convincing and natural as possible. Because of this you have begun dating Brad Scullin, a very safe pick of boyfriend. You and Brad have grown close and you were thinking perhaps that after the investigation you would come clean about your real job and continue the relationship. But then Leo came along. Handsome, cute, funny, dorky… he is everything that Brad is not. Leo and you are unable to stop making eyes at each other as you walk to the break room, and others have picked up on both of you flirting. Awkwardly the office voted you and Leo the cutest couple last at the office Christmas party. Brad was not impressed. Now you don’t know what to do, love is so disorganised… how is anyone meant to solve it?</a:t>
            </a:r>
            <a:br>
              <a:rPr lang="en-GB" sz="1100">
                <a:solidFill>
                  <a:schemeClr val="dk1"/>
                </a:solidFill>
              </a:rPr>
            </a:br>
            <a:endParaRPr sz="1100">
              <a:solidFill>
                <a:schemeClr val="dk1"/>
              </a:solidFill>
            </a:endParaRPr>
          </a:p>
          <a:p>
            <a:pPr indent="0" lvl="0" marL="0" rtl="0" algn="l">
              <a:spcBef>
                <a:spcPts val="0"/>
              </a:spcBef>
              <a:spcAft>
                <a:spcPts val="1600"/>
              </a:spcAft>
              <a:buNone/>
            </a:pPr>
            <a:r>
              <a:t/>
            </a:r>
            <a:endParaRPr>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 name="Shape 74"/>
        <p:cNvGrpSpPr/>
        <p:nvPr/>
      </p:nvGrpSpPr>
      <p:grpSpPr>
        <a:xfrm>
          <a:off x="0" y="0"/>
          <a:ext cx="0" cy="0"/>
          <a:chOff x="0" y="0"/>
          <a:chExt cx="0" cy="0"/>
        </a:xfrm>
      </p:grpSpPr>
      <p:sp>
        <p:nvSpPr>
          <p:cNvPr id="75" name="Google Shape;75;p16"/>
          <p:cNvSpPr txBox="1"/>
          <p:nvPr/>
        </p:nvSpPr>
        <p:spPr>
          <a:xfrm>
            <a:off x="205950" y="676875"/>
            <a:ext cx="4906800" cy="714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sz="1800"/>
              <a:t>Other People</a:t>
            </a:r>
            <a:endParaRPr b="1" sz="1800"/>
          </a:p>
        </p:txBody>
      </p:sp>
      <p:sp>
        <p:nvSpPr>
          <p:cNvPr id="76" name="Google Shape;76;p16"/>
          <p:cNvSpPr txBox="1"/>
          <p:nvPr/>
        </p:nvSpPr>
        <p:spPr>
          <a:xfrm>
            <a:off x="353275" y="1045425"/>
            <a:ext cx="4632900" cy="624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GB" sz="1300">
                <a:solidFill>
                  <a:schemeClr val="dk2"/>
                </a:solidFill>
              </a:rPr>
              <a:t>Beatrice Pirozzi</a:t>
            </a:r>
            <a:endParaRPr b="1" sz="1300">
              <a:solidFill>
                <a:schemeClr val="dk2"/>
              </a:solidFill>
            </a:endParaRPr>
          </a:p>
          <a:p>
            <a:pPr indent="0" lvl="0" marL="0" rtl="0" algn="l">
              <a:spcBef>
                <a:spcPts val="0"/>
              </a:spcBef>
              <a:spcAft>
                <a:spcPts val="0"/>
              </a:spcAft>
              <a:buClr>
                <a:schemeClr val="dk1"/>
              </a:buClr>
              <a:buSzPts val="1100"/>
              <a:buFont typeface="Arial"/>
              <a:buNone/>
            </a:pPr>
            <a:r>
              <a:rPr lang="en-GB" sz="1000">
                <a:solidFill>
                  <a:schemeClr val="dk2"/>
                </a:solidFill>
              </a:rPr>
              <a:t>Seems dodgy … just a gut feeling you have.</a:t>
            </a:r>
            <a:endParaRPr sz="1000">
              <a:solidFill>
                <a:schemeClr val="dk2"/>
              </a:solidFill>
            </a:endParaRPr>
          </a:p>
          <a:p>
            <a:pPr indent="0" lvl="0" marL="0" rtl="0" algn="l">
              <a:spcBef>
                <a:spcPts val="0"/>
              </a:spcBef>
              <a:spcAft>
                <a:spcPts val="0"/>
              </a:spcAft>
              <a:buClr>
                <a:schemeClr val="dk1"/>
              </a:buClr>
              <a:buSzPts val="1100"/>
              <a:buFont typeface="Arial"/>
              <a:buNone/>
            </a:pPr>
            <a:r>
              <a:t/>
            </a:r>
            <a:endParaRPr sz="1000">
              <a:solidFill>
                <a:schemeClr val="dk2"/>
              </a:solidFill>
            </a:endParaRPr>
          </a:p>
          <a:p>
            <a:pPr indent="0" lvl="0" marL="0" rtl="0" algn="l">
              <a:spcBef>
                <a:spcPts val="0"/>
              </a:spcBef>
              <a:spcAft>
                <a:spcPts val="0"/>
              </a:spcAft>
              <a:buClr>
                <a:schemeClr val="dk1"/>
              </a:buClr>
              <a:buSzPts val="1100"/>
              <a:buFont typeface="Arial"/>
              <a:buNone/>
            </a:pPr>
            <a:r>
              <a:rPr b="1" lang="en-GB" sz="1300">
                <a:solidFill>
                  <a:schemeClr val="dk2"/>
                </a:solidFill>
              </a:rPr>
              <a:t>Carolina Feint</a:t>
            </a:r>
            <a:endParaRPr sz="1000">
              <a:solidFill>
                <a:schemeClr val="dk2"/>
              </a:solidFill>
            </a:endParaRPr>
          </a:p>
          <a:p>
            <a:pPr indent="0" lvl="0" marL="0" rtl="0" algn="l">
              <a:spcBef>
                <a:spcPts val="0"/>
              </a:spcBef>
              <a:spcAft>
                <a:spcPts val="0"/>
              </a:spcAft>
              <a:buClr>
                <a:schemeClr val="dk1"/>
              </a:buClr>
              <a:buSzPts val="1100"/>
              <a:buFont typeface="Arial"/>
              <a:buNone/>
            </a:pPr>
            <a:r>
              <a:rPr lang="en-GB" sz="1000">
                <a:solidFill>
                  <a:schemeClr val="dk2"/>
                </a:solidFill>
              </a:rPr>
              <a:t>You always appreciate the work of security personnel, yet something about her irks you.</a:t>
            </a:r>
            <a:endParaRPr sz="1000">
              <a:solidFill>
                <a:schemeClr val="dk2"/>
              </a:solidFill>
            </a:endParaRPr>
          </a:p>
          <a:p>
            <a:pPr indent="0" lvl="0" marL="0" rtl="0" algn="l">
              <a:spcBef>
                <a:spcPts val="0"/>
              </a:spcBef>
              <a:spcAft>
                <a:spcPts val="0"/>
              </a:spcAft>
              <a:buClr>
                <a:schemeClr val="dk1"/>
              </a:buClr>
              <a:buSzPts val="1100"/>
              <a:buFont typeface="Arial"/>
              <a:buNone/>
            </a:pPr>
            <a:r>
              <a:t/>
            </a:r>
            <a:endParaRPr sz="1000">
              <a:solidFill>
                <a:schemeClr val="dk2"/>
              </a:solidFill>
            </a:endParaRPr>
          </a:p>
          <a:p>
            <a:pPr indent="0" lvl="0" marL="0" rtl="0" algn="l">
              <a:spcBef>
                <a:spcPts val="0"/>
              </a:spcBef>
              <a:spcAft>
                <a:spcPts val="0"/>
              </a:spcAft>
              <a:buClr>
                <a:schemeClr val="dk1"/>
              </a:buClr>
              <a:buSzPts val="1100"/>
              <a:buFont typeface="Arial"/>
              <a:buNone/>
            </a:pPr>
            <a:r>
              <a:rPr b="1" lang="en-GB" sz="1300">
                <a:solidFill>
                  <a:schemeClr val="dk2"/>
                </a:solidFill>
              </a:rPr>
              <a:t>Dylan Walsh</a:t>
            </a:r>
            <a:endParaRPr b="1" sz="1300">
              <a:solidFill>
                <a:schemeClr val="dk2"/>
              </a:solidFill>
            </a:endParaRPr>
          </a:p>
          <a:p>
            <a:pPr indent="0" lvl="0" marL="0" rtl="0" algn="l">
              <a:spcBef>
                <a:spcPts val="0"/>
              </a:spcBef>
              <a:spcAft>
                <a:spcPts val="0"/>
              </a:spcAft>
              <a:buClr>
                <a:schemeClr val="dk1"/>
              </a:buClr>
              <a:buSzPts val="1100"/>
              <a:buFont typeface="Arial"/>
              <a:buNone/>
            </a:pPr>
            <a:r>
              <a:rPr lang="en-GB" sz="1000">
                <a:solidFill>
                  <a:schemeClr val="dk2"/>
                </a:solidFill>
              </a:rPr>
              <a:t>Seems legit. Definitely not a criminal.</a:t>
            </a:r>
            <a:endParaRPr sz="1000">
              <a:solidFill>
                <a:schemeClr val="dk2"/>
              </a:solidFill>
            </a:endParaRPr>
          </a:p>
          <a:p>
            <a:pPr indent="0" lvl="0" marL="0" rtl="0" algn="l">
              <a:spcBef>
                <a:spcPts val="0"/>
              </a:spcBef>
              <a:spcAft>
                <a:spcPts val="0"/>
              </a:spcAft>
              <a:buClr>
                <a:schemeClr val="dk1"/>
              </a:buClr>
              <a:buSzPts val="1100"/>
              <a:buFont typeface="Arial"/>
              <a:buNone/>
            </a:pPr>
            <a:r>
              <a:t/>
            </a:r>
            <a:endParaRPr sz="1000">
              <a:solidFill>
                <a:schemeClr val="dk2"/>
              </a:solidFill>
            </a:endParaRPr>
          </a:p>
          <a:p>
            <a:pPr indent="0" lvl="0" marL="0" rtl="0" algn="l">
              <a:spcBef>
                <a:spcPts val="0"/>
              </a:spcBef>
              <a:spcAft>
                <a:spcPts val="0"/>
              </a:spcAft>
              <a:buClr>
                <a:schemeClr val="dk1"/>
              </a:buClr>
              <a:buSzPts val="1100"/>
              <a:buFont typeface="Arial"/>
              <a:buNone/>
            </a:pPr>
            <a:r>
              <a:rPr b="1" lang="en-GB" sz="1300">
                <a:solidFill>
                  <a:schemeClr val="dk2"/>
                </a:solidFill>
              </a:rPr>
              <a:t>Dominic Power</a:t>
            </a:r>
            <a:endParaRPr b="1" sz="1300">
              <a:solidFill>
                <a:schemeClr val="dk2"/>
              </a:solidFill>
            </a:endParaRPr>
          </a:p>
          <a:p>
            <a:pPr indent="0" lvl="0" marL="0" rtl="0" algn="l">
              <a:spcBef>
                <a:spcPts val="0"/>
              </a:spcBef>
              <a:spcAft>
                <a:spcPts val="0"/>
              </a:spcAft>
              <a:buClr>
                <a:schemeClr val="dk1"/>
              </a:buClr>
              <a:buSzPts val="1100"/>
              <a:buFont typeface="Arial"/>
              <a:buNone/>
            </a:pPr>
            <a:r>
              <a:rPr lang="en-GB" sz="1000">
                <a:solidFill>
                  <a:schemeClr val="dk2"/>
                </a:solidFill>
              </a:rPr>
              <a:t>You couldn’t find out anything about him prior to Power Industries.</a:t>
            </a:r>
            <a:endParaRPr sz="1000">
              <a:solidFill>
                <a:schemeClr val="dk2"/>
              </a:solidFill>
            </a:endParaRPr>
          </a:p>
          <a:p>
            <a:pPr indent="0" lvl="0" marL="0" rtl="0" algn="l">
              <a:spcBef>
                <a:spcPts val="0"/>
              </a:spcBef>
              <a:spcAft>
                <a:spcPts val="0"/>
              </a:spcAft>
              <a:buClr>
                <a:schemeClr val="dk1"/>
              </a:buClr>
              <a:buSzPts val="1100"/>
              <a:buFont typeface="Arial"/>
              <a:buNone/>
            </a:pPr>
            <a:r>
              <a:t/>
            </a:r>
            <a:endParaRPr sz="1000">
              <a:solidFill>
                <a:schemeClr val="dk2"/>
              </a:solidFill>
            </a:endParaRPr>
          </a:p>
          <a:p>
            <a:pPr indent="0" lvl="0" marL="0" rtl="0" algn="l">
              <a:spcBef>
                <a:spcPts val="0"/>
              </a:spcBef>
              <a:spcAft>
                <a:spcPts val="0"/>
              </a:spcAft>
              <a:buClr>
                <a:schemeClr val="dk1"/>
              </a:buClr>
              <a:buSzPts val="1100"/>
              <a:buFont typeface="Arial"/>
              <a:buNone/>
            </a:pPr>
            <a:r>
              <a:rPr b="1" lang="en-GB" sz="1300">
                <a:solidFill>
                  <a:schemeClr val="dk2"/>
                </a:solidFill>
              </a:rPr>
              <a:t>Brad Scullin</a:t>
            </a:r>
            <a:endParaRPr b="1" sz="1300">
              <a:solidFill>
                <a:schemeClr val="dk2"/>
              </a:solidFill>
            </a:endParaRPr>
          </a:p>
          <a:p>
            <a:pPr indent="0" lvl="0" marL="0" rtl="0" algn="l">
              <a:spcBef>
                <a:spcPts val="0"/>
              </a:spcBef>
              <a:spcAft>
                <a:spcPts val="0"/>
              </a:spcAft>
              <a:buClr>
                <a:schemeClr val="dk1"/>
              </a:buClr>
              <a:buSzPts val="1100"/>
              <a:buFont typeface="Arial"/>
              <a:buNone/>
            </a:pPr>
            <a:r>
              <a:rPr lang="en-GB" sz="1000">
                <a:solidFill>
                  <a:schemeClr val="dk2"/>
                </a:solidFill>
              </a:rPr>
              <a:t>The perfect gentleman, but can also be boring.</a:t>
            </a:r>
            <a:endParaRPr sz="1000">
              <a:solidFill>
                <a:schemeClr val="dk2"/>
              </a:solidFill>
            </a:endParaRPr>
          </a:p>
          <a:p>
            <a:pPr indent="0" lvl="0" marL="0" rtl="0" algn="l">
              <a:spcBef>
                <a:spcPts val="0"/>
              </a:spcBef>
              <a:spcAft>
                <a:spcPts val="0"/>
              </a:spcAft>
              <a:buClr>
                <a:schemeClr val="dk1"/>
              </a:buClr>
              <a:buSzPts val="1100"/>
              <a:buFont typeface="Arial"/>
              <a:buNone/>
            </a:pPr>
            <a:r>
              <a:t/>
            </a:r>
            <a:endParaRPr sz="1000">
              <a:solidFill>
                <a:schemeClr val="dk2"/>
              </a:solidFill>
            </a:endParaRPr>
          </a:p>
          <a:p>
            <a:pPr indent="0" lvl="0" marL="0" rtl="0" algn="l">
              <a:spcBef>
                <a:spcPts val="0"/>
              </a:spcBef>
              <a:spcAft>
                <a:spcPts val="0"/>
              </a:spcAft>
              <a:buClr>
                <a:schemeClr val="dk1"/>
              </a:buClr>
              <a:buSzPts val="1100"/>
              <a:buFont typeface="Arial"/>
              <a:buNone/>
            </a:pPr>
            <a:r>
              <a:rPr b="1" lang="en-GB" sz="1300">
                <a:solidFill>
                  <a:schemeClr val="dk2"/>
                </a:solidFill>
              </a:rPr>
              <a:t>Leo Fox</a:t>
            </a:r>
            <a:endParaRPr b="1" sz="1300">
              <a:solidFill>
                <a:schemeClr val="dk2"/>
              </a:solidFill>
            </a:endParaRPr>
          </a:p>
          <a:p>
            <a:pPr indent="0" lvl="0" marL="0" rtl="0" algn="l">
              <a:spcBef>
                <a:spcPts val="0"/>
              </a:spcBef>
              <a:spcAft>
                <a:spcPts val="0"/>
              </a:spcAft>
              <a:buClr>
                <a:schemeClr val="dk1"/>
              </a:buClr>
              <a:buSzPts val="1100"/>
              <a:buFont typeface="Arial"/>
              <a:buNone/>
            </a:pPr>
            <a:r>
              <a:rPr lang="en-GB" sz="1000">
                <a:solidFill>
                  <a:schemeClr val="dk2"/>
                </a:solidFill>
              </a:rPr>
              <a:t>There’s something about his carefree goofy nature that you find attractive.</a:t>
            </a:r>
            <a:br>
              <a:rPr lang="en-GB" sz="1000">
                <a:solidFill>
                  <a:schemeClr val="dk2"/>
                </a:solidFill>
              </a:rPr>
            </a:br>
            <a:endParaRPr sz="1000">
              <a:solidFill>
                <a:schemeClr val="dk2"/>
              </a:solidFill>
            </a:endParaRPr>
          </a:p>
          <a:p>
            <a:pPr indent="0" lvl="0" marL="0" rtl="0" algn="l">
              <a:spcBef>
                <a:spcPts val="0"/>
              </a:spcBef>
              <a:spcAft>
                <a:spcPts val="0"/>
              </a:spcAft>
              <a:buClr>
                <a:schemeClr val="dk1"/>
              </a:buClr>
              <a:buSzPts val="1100"/>
              <a:buFont typeface="Arial"/>
              <a:buNone/>
            </a:pPr>
            <a:r>
              <a:rPr b="1" lang="en-GB" sz="1300">
                <a:solidFill>
                  <a:schemeClr val="dk2"/>
                </a:solidFill>
              </a:rPr>
              <a:t>Reece Remington</a:t>
            </a:r>
            <a:endParaRPr b="1" sz="1300">
              <a:solidFill>
                <a:schemeClr val="dk2"/>
              </a:solidFill>
            </a:endParaRPr>
          </a:p>
          <a:p>
            <a:pPr indent="0" lvl="0" marL="0" rtl="0" algn="l">
              <a:spcBef>
                <a:spcPts val="0"/>
              </a:spcBef>
              <a:spcAft>
                <a:spcPts val="0"/>
              </a:spcAft>
              <a:buClr>
                <a:schemeClr val="dk1"/>
              </a:buClr>
              <a:buSzPts val="1100"/>
              <a:buFont typeface="Arial"/>
              <a:buNone/>
            </a:pPr>
            <a:r>
              <a:rPr lang="en-GB" sz="1000">
                <a:solidFill>
                  <a:schemeClr val="dk2"/>
                </a:solidFill>
              </a:rPr>
              <a:t>Seems too dumb to be a true entrepreneur.</a:t>
            </a:r>
            <a:br>
              <a:rPr lang="en-GB" sz="1000">
                <a:solidFill>
                  <a:schemeClr val="dk2"/>
                </a:solidFill>
              </a:rPr>
            </a:br>
            <a:endParaRPr sz="1000">
              <a:solidFill>
                <a:schemeClr val="dk2"/>
              </a:solidFill>
            </a:endParaRPr>
          </a:p>
          <a:p>
            <a:pPr indent="0" lvl="0" marL="0" rtl="0" algn="l">
              <a:lnSpc>
                <a:spcPct val="115000"/>
              </a:lnSpc>
              <a:spcBef>
                <a:spcPts val="0"/>
              </a:spcBef>
              <a:spcAft>
                <a:spcPts val="0"/>
              </a:spcAft>
              <a:buNone/>
            </a:pPr>
            <a:r>
              <a:t/>
            </a:r>
            <a:endParaRPr b="1" sz="13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30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 name="Shape 80"/>
        <p:cNvGrpSpPr/>
        <p:nvPr/>
      </p:nvGrpSpPr>
      <p:grpSpPr>
        <a:xfrm>
          <a:off x="0" y="0"/>
          <a:ext cx="0" cy="0"/>
          <a:chOff x="0" y="0"/>
          <a:chExt cx="0" cy="0"/>
        </a:xfrm>
      </p:grpSpPr>
      <p:sp>
        <p:nvSpPr>
          <p:cNvPr id="81" name="Google Shape;81;p17"/>
          <p:cNvSpPr txBox="1"/>
          <p:nvPr/>
        </p:nvSpPr>
        <p:spPr>
          <a:xfrm>
            <a:off x="212400" y="639600"/>
            <a:ext cx="4903200" cy="831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sz="1800"/>
              <a:t>Abilities</a:t>
            </a:r>
            <a:endParaRPr b="1" sz="1800"/>
          </a:p>
          <a:p>
            <a:pPr indent="0" lvl="0" marL="0" rtl="0" algn="ctr">
              <a:spcBef>
                <a:spcPts val="0"/>
              </a:spcBef>
              <a:spcAft>
                <a:spcPts val="0"/>
              </a:spcAft>
              <a:buNone/>
            </a:pPr>
            <a:r>
              <a:rPr lang="en-GB" sz="800"/>
              <a:t>Use these to do things. They have a limited use, so check them off when you use them.</a:t>
            </a:r>
            <a:endParaRPr sz="800"/>
          </a:p>
        </p:txBody>
      </p:sp>
      <p:grpSp>
        <p:nvGrpSpPr>
          <p:cNvPr id="82" name="Google Shape;82;p17"/>
          <p:cNvGrpSpPr/>
          <p:nvPr/>
        </p:nvGrpSpPr>
        <p:grpSpPr>
          <a:xfrm>
            <a:off x="466200" y="1370319"/>
            <a:ext cx="4395600" cy="1358770"/>
            <a:chOff x="507600" y="2246400"/>
            <a:chExt cx="4395600" cy="1533600"/>
          </a:xfrm>
        </p:grpSpPr>
        <p:sp>
          <p:nvSpPr>
            <p:cNvPr id="83" name="Google Shape;83;p17"/>
            <p:cNvSpPr/>
            <p:nvPr/>
          </p:nvSpPr>
          <p:spPr>
            <a:xfrm>
              <a:off x="507600" y="2246400"/>
              <a:ext cx="4395600" cy="1479600"/>
            </a:xfrm>
            <a:prstGeom prst="roundRect">
              <a:avLst>
                <a:gd fmla="val 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7"/>
            <p:cNvSpPr/>
            <p:nvPr/>
          </p:nvSpPr>
          <p:spPr>
            <a:xfrm rot="-5400000">
              <a:off x="102600" y="2651400"/>
              <a:ext cx="1479600" cy="669600"/>
            </a:xfrm>
            <a:prstGeom prst="round2SameRect">
              <a:avLst>
                <a:gd fmla="val 0" name="adj1"/>
                <a:gd fmla="val 0" name="adj2"/>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GB"/>
                <a:t>Ability</a:t>
              </a:r>
              <a:endParaRPr/>
            </a:p>
          </p:txBody>
        </p:sp>
        <p:sp>
          <p:nvSpPr>
            <p:cNvPr id="85" name="Google Shape;85;p17"/>
            <p:cNvSpPr txBox="1"/>
            <p:nvPr/>
          </p:nvSpPr>
          <p:spPr>
            <a:xfrm>
              <a:off x="1188000" y="2257200"/>
              <a:ext cx="3715200" cy="43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a:t>I claim this as evidence</a:t>
              </a:r>
              <a:endParaRPr b="1"/>
            </a:p>
          </p:txBody>
        </p:sp>
        <p:sp>
          <p:nvSpPr>
            <p:cNvPr id="86" name="Google Shape;86;p17"/>
            <p:cNvSpPr txBox="1"/>
            <p:nvPr/>
          </p:nvSpPr>
          <p:spPr>
            <a:xfrm>
              <a:off x="1188000" y="2570400"/>
              <a:ext cx="3715200" cy="47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000">
                  <a:solidFill>
                    <a:schemeClr val="dk1"/>
                  </a:solidFill>
                </a:rPr>
                <a:t>Confront a player and state an item you think they have. If they have that item, then they must give it to you. If they don’t have that item then too bad.</a:t>
              </a:r>
              <a:endParaRPr sz="1000"/>
            </a:p>
          </p:txBody>
        </p:sp>
        <p:sp>
          <p:nvSpPr>
            <p:cNvPr id="87" name="Google Shape;87;p17"/>
            <p:cNvSpPr/>
            <p:nvPr/>
          </p:nvSpPr>
          <p:spPr>
            <a:xfrm rot="5400000">
              <a:off x="2872800" y="1695600"/>
              <a:ext cx="334800" cy="3726000"/>
            </a:xfrm>
            <a:prstGeom prst="round1Rect">
              <a:avLst>
                <a:gd fmla="val 0" name="adj"/>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7"/>
            <p:cNvSpPr txBox="1"/>
            <p:nvPr/>
          </p:nvSpPr>
          <p:spPr>
            <a:xfrm>
              <a:off x="1188000" y="3348000"/>
              <a:ext cx="3639600" cy="43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Usages: O O O</a:t>
              </a:r>
              <a:endParaRPr/>
            </a:p>
          </p:txBody>
        </p:sp>
      </p:grpSp>
      <p:grpSp>
        <p:nvGrpSpPr>
          <p:cNvPr id="89" name="Google Shape;89;p17"/>
          <p:cNvGrpSpPr/>
          <p:nvPr/>
        </p:nvGrpSpPr>
        <p:grpSpPr>
          <a:xfrm>
            <a:off x="466200" y="2930844"/>
            <a:ext cx="4395600" cy="1358770"/>
            <a:chOff x="507600" y="2246400"/>
            <a:chExt cx="4395600" cy="1533600"/>
          </a:xfrm>
        </p:grpSpPr>
        <p:sp>
          <p:nvSpPr>
            <p:cNvPr id="90" name="Google Shape;90;p17"/>
            <p:cNvSpPr/>
            <p:nvPr/>
          </p:nvSpPr>
          <p:spPr>
            <a:xfrm>
              <a:off x="507600" y="2246400"/>
              <a:ext cx="4395600" cy="1479600"/>
            </a:xfrm>
            <a:prstGeom prst="roundRect">
              <a:avLst>
                <a:gd fmla="val 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7"/>
            <p:cNvSpPr/>
            <p:nvPr/>
          </p:nvSpPr>
          <p:spPr>
            <a:xfrm rot="-5400000">
              <a:off x="102600" y="2651400"/>
              <a:ext cx="1479600" cy="669600"/>
            </a:xfrm>
            <a:prstGeom prst="round2SameRect">
              <a:avLst>
                <a:gd fmla="val 0" name="adj1"/>
                <a:gd fmla="val 0" name="adj2"/>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GB"/>
                <a:t>Ability</a:t>
              </a:r>
              <a:endParaRPr/>
            </a:p>
          </p:txBody>
        </p:sp>
        <p:sp>
          <p:nvSpPr>
            <p:cNvPr id="92" name="Google Shape;92;p17"/>
            <p:cNvSpPr txBox="1"/>
            <p:nvPr/>
          </p:nvSpPr>
          <p:spPr>
            <a:xfrm>
              <a:off x="1188000" y="2257200"/>
              <a:ext cx="3715200" cy="43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a:t>Your motivations are clear to me</a:t>
              </a:r>
              <a:endParaRPr b="1"/>
            </a:p>
          </p:txBody>
        </p:sp>
        <p:sp>
          <p:nvSpPr>
            <p:cNvPr id="93" name="Google Shape;93;p17"/>
            <p:cNvSpPr txBox="1"/>
            <p:nvPr/>
          </p:nvSpPr>
          <p:spPr>
            <a:xfrm>
              <a:off x="1188000" y="2570400"/>
              <a:ext cx="3715200" cy="47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100"/>
                <a:t>After holding a brief conversation with a player, they must read out the title of their </a:t>
              </a:r>
              <a:r>
                <a:rPr lang="en-GB" sz="1100" u="sng"/>
                <a:t>top</a:t>
              </a:r>
              <a:r>
                <a:rPr lang="en-GB" sz="1100"/>
                <a:t> goal. </a:t>
              </a:r>
              <a:r>
                <a:rPr i="1" lang="en-GB" sz="1100"/>
                <a:t>(Only the stuff in bold.)</a:t>
              </a:r>
              <a:br>
                <a:rPr lang="en-GB" sz="1100"/>
              </a:br>
              <a:endParaRPr sz="1100"/>
            </a:p>
          </p:txBody>
        </p:sp>
        <p:sp>
          <p:nvSpPr>
            <p:cNvPr id="94" name="Google Shape;94;p17"/>
            <p:cNvSpPr/>
            <p:nvPr/>
          </p:nvSpPr>
          <p:spPr>
            <a:xfrm rot="5400000">
              <a:off x="2872800" y="1695600"/>
              <a:ext cx="334800" cy="3726000"/>
            </a:xfrm>
            <a:prstGeom prst="round1Rect">
              <a:avLst>
                <a:gd fmla="val 0" name="adj"/>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7"/>
            <p:cNvSpPr txBox="1"/>
            <p:nvPr/>
          </p:nvSpPr>
          <p:spPr>
            <a:xfrm>
              <a:off x="1188000" y="3348000"/>
              <a:ext cx="3639600" cy="43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Usages: O O O</a:t>
              </a:r>
              <a:endParaRPr/>
            </a:p>
          </p:txBody>
        </p:sp>
      </p:grpSp>
      <p:grpSp>
        <p:nvGrpSpPr>
          <p:cNvPr id="96" name="Google Shape;96;p17"/>
          <p:cNvGrpSpPr/>
          <p:nvPr/>
        </p:nvGrpSpPr>
        <p:grpSpPr>
          <a:xfrm>
            <a:off x="466200" y="4445194"/>
            <a:ext cx="4395600" cy="1358770"/>
            <a:chOff x="507600" y="2246400"/>
            <a:chExt cx="4395600" cy="1533600"/>
          </a:xfrm>
        </p:grpSpPr>
        <p:sp>
          <p:nvSpPr>
            <p:cNvPr id="97" name="Google Shape;97;p17"/>
            <p:cNvSpPr/>
            <p:nvPr/>
          </p:nvSpPr>
          <p:spPr>
            <a:xfrm>
              <a:off x="507600" y="2246400"/>
              <a:ext cx="4395600" cy="1479600"/>
            </a:xfrm>
            <a:prstGeom prst="roundRect">
              <a:avLst>
                <a:gd fmla="val 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7"/>
            <p:cNvSpPr/>
            <p:nvPr/>
          </p:nvSpPr>
          <p:spPr>
            <a:xfrm rot="-5400000">
              <a:off x="102600" y="2651400"/>
              <a:ext cx="1479600" cy="669600"/>
            </a:xfrm>
            <a:prstGeom prst="round2SameRect">
              <a:avLst>
                <a:gd fmla="val 0" name="adj1"/>
                <a:gd fmla="val 0" name="adj2"/>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GB"/>
                <a:t>Ability</a:t>
              </a:r>
              <a:endParaRPr/>
            </a:p>
          </p:txBody>
        </p:sp>
        <p:sp>
          <p:nvSpPr>
            <p:cNvPr id="99" name="Google Shape;99;p17"/>
            <p:cNvSpPr txBox="1"/>
            <p:nvPr/>
          </p:nvSpPr>
          <p:spPr>
            <a:xfrm>
              <a:off x="1188000" y="2257200"/>
              <a:ext cx="3715200" cy="43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a:t>Background check</a:t>
              </a:r>
              <a:endParaRPr b="1"/>
            </a:p>
          </p:txBody>
        </p:sp>
        <p:sp>
          <p:nvSpPr>
            <p:cNvPr id="100" name="Google Shape;100;p17"/>
            <p:cNvSpPr txBox="1"/>
            <p:nvPr/>
          </p:nvSpPr>
          <p:spPr>
            <a:xfrm>
              <a:off x="1188000" y="2570385"/>
              <a:ext cx="3715200" cy="777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1100">
                  <a:solidFill>
                    <a:schemeClr val="dk1"/>
                  </a:solidFill>
                </a:rPr>
                <a:t>Your police resources allows you to obtain the official police records about a given player. Approach a DM and provide their full name to learn their secret.</a:t>
              </a:r>
              <a:endParaRPr sz="1100"/>
            </a:p>
          </p:txBody>
        </p:sp>
        <p:sp>
          <p:nvSpPr>
            <p:cNvPr id="101" name="Google Shape;101;p17"/>
            <p:cNvSpPr/>
            <p:nvPr/>
          </p:nvSpPr>
          <p:spPr>
            <a:xfrm rot="5400000">
              <a:off x="2872800" y="1695600"/>
              <a:ext cx="334800" cy="3726000"/>
            </a:xfrm>
            <a:prstGeom prst="round1Rect">
              <a:avLst>
                <a:gd fmla="val 0" name="adj"/>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7"/>
            <p:cNvSpPr txBox="1"/>
            <p:nvPr/>
          </p:nvSpPr>
          <p:spPr>
            <a:xfrm>
              <a:off x="1188000" y="3348000"/>
              <a:ext cx="3639600" cy="43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Usages: O </a:t>
              </a:r>
              <a:r>
                <a:rPr lang="en-GB">
                  <a:solidFill>
                    <a:schemeClr val="dk1"/>
                  </a:solidFill>
                </a:rPr>
                <a:t>O</a:t>
              </a:r>
              <a:endParaRPr/>
            </a:p>
          </p:txBody>
        </p:sp>
      </p:grpSp>
      <p:grpSp>
        <p:nvGrpSpPr>
          <p:cNvPr id="103" name="Google Shape;103;p17"/>
          <p:cNvGrpSpPr/>
          <p:nvPr/>
        </p:nvGrpSpPr>
        <p:grpSpPr>
          <a:xfrm>
            <a:off x="466200" y="5959544"/>
            <a:ext cx="4395600" cy="1358770"/>
            <a:chOff x="507600" y="2246400"/>
            <a:chExt cx="4395600" cy="1533600"/>
          </a:xfrm>
        </p:grpSpPr>
        <p:sp>
          <p:nvSpPr>
            <p:cNvPr id="104" name="Google Shape;104;p17"/>
            <p:cNvSpPr/>
            <p:nvPr/>
          </p:nvSpPr>
          <p:spPr>
            <a:xfrm>
              <a:off x="507600" y="2246400"/>
              <a:ext cx="4395600" cy="1479600"/>
            </a:xfrm>
            <a:prstGeom prst="roundRect">
              <a:avLst>
                <a:gd fmla="val 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7"/>
            <p:cNvSpPr/>
            <p:nvPr/>
          </p:nvSpPr>
          <p:spPr>
            <a:xfrm rot="-5400000">
              <a:off x="102600" y="2651400"/>
              <a:ext cx="1479600" cy="669600"/>
            </a:xfrm>
            <a:prstGeom prst="round2SameRect">
              <a:avLst>
                <a:gd fmla="val 0" name="adj1"/>
                <a:gd fmla="val 0" name="adj2"/>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GB"/>
                <a:t>Ability</a:t>
              </a:r>
              <a:endParaRPr/>
            </a:p>
          </p:txBody>
        </p:sp>
        <p:sp>
          <p:nvSpPr>
            <p:cNvPr id="106" name="Google Shape;106;p17"/>
            <p:cNvSpPr txBox="1"/>
            <p:nvPr/>
          </p:nvSpPr>
          <p:spPr>
            <a:xfrm>
              <a:off x="1188000" y="2257200"/>
              <a:ext cx="3715200" cy="43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a:t>You are under arrest</a:t>
              </a:r>
              <a:endParaRPr b="1"/>
            </a:p>
          </p:txBody>
        </p:sp>
        <p:sp>
          <p:nvSpPr>
            <p:cNvPr id="107" name="Google Shape;107;p17"/>
            <p:cNvSpPr txBox="1"/>
            <p:nvPr/>
          </p:nvSpPr>
          <p:spPr>
            <a:xfrm>
              <a:off x="1188000" y="2570400"/>
              <a:ext cx="3715200" cy="47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100"/>
                <a:t>Show your secret to a player, and escort them to a DM. That player cannot vote or use abilities for as long as you wish.</a:t>
              </a:r>
              <a:endParaRPr sz="1100"/>
            </a:p>
          </p:txBody>
        </p:sp>
        <p:sp>
          <p:nvSpPr>
            <p:cNvPr id="108" name="Google Shape;108;p17"/>
            <p:cNvSpPr/>
            <p:nvPr/>
          </p:nvSpPr>
          <p:spPr>
            <a:xfrm rot="5400000">
              <a:off x="2872800" y="1695600"/>
              <a:ext cx="334800" cy="3726000"/>
            </a:xfrm>
            <a:prstGeom prst="round1Rect">
              <a:avLst>
                <a:gd fmla="val 0" name="adj"/>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7"/>
            <p:cNvSpPr txBox="1"/>
            <p:nvPr/>
          </p:nvSpPr>
          <p:spPr>
            <a:xfrm>
              <a:off x="1188000" y="3348000"/>
              <a:ext cx="3639600" cy="43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solidFill>
                    <a:schemeClr val="dk1"/>
                  </a:solidFill>
                </a:rPr>
                <a:t>Usages: O</a:t>
              </a:r>
              <a:endParaRPr sz="800"/>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Google Shape;114;p18"/>
          <p:cNvSpPr txBox="1"/>
          <p:nvPr/>
        </p:nvSpPr>
        <p:spPr>
          <a:xfrm>
            <a:off x="353275" y="639600"/>
            <a:ext cx="4653000" cy="1625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sz="1800"/>
              <a:t>Secret and Information</a:t>
            </a:r>
            <a:endParaRPr b="1" sz="1800"/>
          </a:p>
          <a:p>
            <a:pPr indent="0" lvl="0" marL="0" rtl="0" algn="ctr">
              <a:spcBef>
                <a:spcPts val="0"/>
              </a:spcBef>
              <a:spcAft>
                <a:spcPts val="0"/>
              </a:spcAft>
              <a:buNone/>
            </a:pPr>
            <a:r>
              <a:t/>
            </a:r>
            <a:endParaRPr b="1" sz="800"/>
          </a:p>
          <a:p>
            <a:pPr indent="0" lvl="0" marL="0" rtl="0" algn="l">
              <a:spcBef>
                <a:spcPts val="0"/>
              </a:spcBef>
              <a:spcAft>
                <a:spcPts val="0"/>
              </a:spcAft>
              <a:buNone/>
            </a:pPr>
            <a:r>
              <a:rPr lang="en-GB" sz="800"/>
              <a:t>Your Secret contains your guilty secret, while your Information contains one or more items of information you know. Both may be affected by abilities. Your lie may need to be filled out later.</a:t>
            </a:r>
            <a:endParaRPr sz="800"/>
          </a:p>
          <a:p>
            <a:pPr indent="0" lvl="0" marL="0" rtl="0" algn="l">
              <a:spcBef>
                <a:spcPts val="0"/>
              </a:spcBef>
              <a:spcAft>
                <a:spcPts val="0"/>
              </a:spcAft>
              <a:buNone/>
            </a:pPr>
            <a:r>
              <a:t/>
            </a:r>
            <a:endParaRPr sz="800"/>
          </a:p>
          <a:p>
            <a:pPr indent="0" lvl="0" marL="0" rtl="0" algn="l">
              <a:spcBef>
                <a:spcPts val="0"/>
              </a:spcBef>
              <a:spcAft>
                <a:spcPts val="0"/>
              </a:spcAft>
              <a:buNone/>
            </a:pPr>
            <a:r>
              <a:rPr lang="en-GB" sz="800"/>
              <a:t>While you can show your Secret and Information to whomever you like, you will probably not want to reveal your Secret too often. (Please note that you can’t solve the murder by looking at everyone’s Secret and Information – it’s not that easy!) </a:t>
            </a:r>
            <a:endParaRPr sz="800"/>
          </a:p>
        </p:txBody>
      </p:sp>
      <p:grpSp>
        <p:nvGrpSpPr>
          <p:cNvPr id="115" name="Google Shape;115;p18"/>
          <p:cNvGrpSpPr/>
          <p:nvPr/>
        </p:nvGrpSpPr>
        <p:grpSpPr>
          <a:xfrm>
            <a:off x="469800" y="2113800"/>
            <a:ext cx="4395600" cy="1479600"/>
            <a:chOff x="507600" y="2246400"/>
            <a:chExt cx="4395600" cy="1479600"/>
          </a:xfrm>
        </p:grpSpPr>
        <p:sp>
          <p:nvSpPr>
            <p:cNvPr id="116" name="Google Shape;116;p18"/>
            <p:cNvSpPr/>
            <p:nvPr/>
          </p:nvSpPr>
          <p:spPr>
            <a:xfrm>
              <a:off x="507600" y="2246400"/>
              <a:ext cx="4395600" cy="1479600"/>
            </a:xfrm>
            <a:prstGeom prst="roundRect">
              <a:avLst>
                <a:gd fmla="val 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8"/>
            <p:cNvSpPr/>
            <p:nvPr/>
          </p:nvSpPr>
          <p:spPr>
            <a:xfrm rot="-5400000">
              <a:off x="102600" y="2651400"/>
              <a:ext cx="1479600" cy="669600"/>
            </a:xfrm>
            <a:prstGeom prst="round2SameRect">
              <a:avLst>
                <a:gd fmla="val 0" name="adj1"/>
                <a:gd fmla="val 0" name="adj2"/>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GB"/>
                <a:t>Secret</a:t>
              </a:r>
              <a:endParaRPr/>
            </a:p>
          </p:txBody>
        </p:sp>
        <p:sp>
          <p:nvSpPr>
            <p:cNvPr id="118" name="Google Shape;118;p18"/>
            <p:cNvSpPr txBox="1"/>
            <p:nvPr/>
          </p:nvSpPr>
          <p:spPr>
            <a:xfrm>
              <a:off x="1188000" y="2246400"/>
              <a:ext cx="3715200" cy="147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You are an undercover police officer.</a:t>
              </a:r>
              <a:endParaRPr/>
            </a:p>
          </p:txBody>
        </p:sp>
      </p:grpSp>
      <p:grpSp>
        <p:nvGrpSpPr>
          <p:cNvPr id="119" name="Google Shape;119;p18"/>
          <p:cNvGrpSpPr/>
          <p:nvPr/>
        </p:nvGrpSpPr>
        <p:grpSpPr>
          <a:xfrm>
            <a:off x="466200" y="3858600"/>
            <a:ext cx="4395600" cy="1479600"/>
            <a:chOff x="507600" y="2246400"/>
            <a:chExt cx="4395600" cy="1479600"/>
          </a:xfrm>
        </p:grpSpPr>
        <p:sp>
          <p:nvSpPr>
            <p:cNvPr id="120" name="Google Shape;120;p18"/>
            <p:cNvSpPr/>
            <p:nvPr/>
          </p:nvSpPr>
          <p:spPr>
            <a:xfrm>
              <a:off x="507600" y="2246400"/>
              <a:ext cx="4395600" cy="1479600"/>
            </a:xfrm>
            <a:prstGeom prst="roundRect">
              <a:avLst>
                <a:gd fmla="val 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8"/>
            <p:cNvSpPr/>
            <p:nvPr/>
          </p:nvSpPr>
          <p:spPr>
            <a:xfrm rot="-5400000">
              <a:off x="102600" y="2651400"/>
              <a:ext cx="1479600" cy="669600"/>
            </a:xfrm>
            <a:prstGeom prst="round2SameRect">
              <a:avLst>
                <a:gd fmla="val 0" name="adj1"/>
                <a:gd fmla="val 0" name="adj2"/>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GB"/>
                <a:t>Info</a:t>
              </a:r>
              <a:endParaRPr/>
            </a:p>
          </p:txBody>
        </p:sp>
        <p:sp>
          <p:nvSpPr>
            <p:cNvPr id="122" name="Google Shape;122;p18"/>
            <p:cNvSpPr txBox="1"/>
            <p:nvPr/>
          </p:nvSpPr>
          <p:spPr>
            <a:xfrm>
              <a:off x="1188000" y="2246400"/>
              <a:ext cx="3715200" cy="147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GB"/>
                <a:t>The Plagu3</a:t>
              </a:r>
              <a:r>
                <a:rPr lang="en-GB"/>
                <a:t> has bombed many buildings before, but noone has ever been injured in any of the blasts.</a:t>
              </a:r>
              <a:endParaRPr/>
            </a:p>
          </p:txBody>
        </p:sp>
      </p:grpSp>
      <p:grpSp>
        <p:nvGrpSpPr>
          <p:cNvPr id="123" name="Google Shape;123;p18"/>
          <p:cNvGrpSpPr/>
          <p:nvPr/>
        </p:nvGrpSpPr>
        <p:grpSpPr>
          <a:xfrm>
            <a:off x="481975" y="5603400"/>
            <a:ext cx="4395600" cy="1479600"/>
            <a:chOff x="507600" y="2246400"/>
            <a:chExt cx="4395600" cy="1479600"/>
          </a:xfrm>
        </p:grpSpPr>
        <p:sp>
          <p:nvSpPr>
            <p:cNvPr id="124" name="Google Shape;124;p18"/>
            <p:cNvSpPr/>
            <p:nvPr/>
          </p:nvSpPr>
          <p:spPr>
            <a:xfrm>
              <a:off x="507600" y="2246400"/>
              <a:ext cx="4395600" cy="1479600"/>
            </a:xfrm>
            <a:prstGeom prst="roundRect">
              <a:avLst>
                <a:gd fmla="val 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8"/>
            <p:cNvSpPr/>
            <p:nvPr/>
          </p:nvSpPr>
          <p:spPr>
            <a:xfrm rot="-5400000">
              <a:off x="102600" y="2651400"/>
              <a:ext cx="1479600" cy="669600"/>
            </a:xfrm>
            <a:prstGeom prst="round2SameRect">
              <a:avLst>
                <a:gd fmla="val 0" name="adj1"/>
                <a:gd fmla="val 0" name="adj2"/>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GB"/>
                <a:t>Lie</a:t>
              </a:r>
              <a:endParaRPr/>
            </a:p>
          </p:txBody>
        </p:sp>
        <p:sp>
          <p:nvSpPr>
            <p:cNvPr id="126" name="Google Shape;126;p18"/>
            <p:cNvSpPr txBox="1"/>
            <p:nvPr/>
          </p:nvSpPr>
          <p:spPr>
            <a:xfrm>
              <a:off x="1188000" y="2246400"/>
              <a:ext cx="3715200" cy="147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CCCCCC"/>
                  </a:solidFill>
                </a:rPr>
                <a:t>Intentionally left blank.</a:t>
              </a:r>
              <a:endParaRPr>
                <a:solidFill>
                  <a:srgbClr val="CCCCCC"/>
                </a:solidFill>
              </a:endParaRPr>
            </a:p>
            <a:p>
              <a:pPr indent="0" lvl="0" marL="0" rtl="0" algn="l">
                <a:spcBef>
                  <a:spcPts val="0"/>
                </a:spcBef>
                <a:spcAft>
                  <a:spcPts val="0"/>
                </a:spcAft>
                <a:buNone/>
              </a:pPr>
              <a:r>
                <a:t/>
              </a:r>
              <a:endParaRPr>
                <a:solidFill>
                  <a:srgbClr val="CCCCCC"/>
                </a:solidFill>
              </a:endParaRPr>
            </a:p>
            <a:p>
              <a:pPr indent="0" lvl="0" marL="0" rtl="0" algn="l">
                <a:spcBef>
                  <a:spcPts val="0"/>
                </a:spcBef>
                <a:spcAft>
                  <a:spcPts val="0"/>
                </a:spcAft>
                <a:buNone/>
              </a:pPr>
              <a:r>
                <a:rPr lang="en-GB">
                  <a:solidFill>
                    <a:srgbClr val="CCCCCC"/>
                  </a:solidFill>
                </a:rPr>
                <a:t>You may be asked to write something in here by another player. </a:t>
              </a:r>
              <a:endParaRPr>
                <a:solidFill>
                  <a:srgbClr val="CCCCCC"/>
                </a:solidFill>
              </a:endParaRPr>
            </a:p>
            <a:p>
              <a:pPr indent="0" lvl="0" marL="0" rtl="0" algn="l">
                <a:spcBef>
                  <a:spcPts val="0"/>
                </a:spcBef>
                <a:spcAft>
                  <a:spcPts val="0"/>
                </a:spcAft>
                <a:buNone/>
              </a:pPr>
              <a:r>
                <a:t/>
              </a:r>
              <a:endParaRPr>
                <a:solidFill>
                  <a:srgbClr val="CCCCCC"/>
                </a:solidFill>
              </a:endParaRPr>
            </a:p>
            <a:p>
              <a:pPr indent="0" lvl="0" marL="0" rtl="0" algn="l">
                <a:spcBef>
                  <a:spcPts val="0"/>
                </a:spcBef>
                <a:spcAft>
                  <a:spcPts val="0"/>
                </a:spcAft>
                <a:buNone/>
              </a:pPr>
              <a:r>
                <a:t/>
              </a:r>
              <a:endParaRPr>
                <a:solidFill>
                  <a:srgbClr val="CCCCCC"/>
                </a:solidFill>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Google Shape;131;p19"/>
          <p:cNvSpPr txBox="1"/>
          <p:nvPr>
            <p:ph type="title"/>
          </p:nvPr>
        </p:nvSpPr>
        <p:spPr>
          <a:xfrm>
            <a:off x="181625" y="651001"/>
            <a:ext cx="4964700" cy="636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GB" sz="1800"/>
              <a:t>Rules</a:t>
            </a:r>
            <a:endParaRPr b="1" sz="1800"/>
          </a:p>
        </p:txBody>
      </p:sp>
      <p:sp>
        <p:nvSpPr>
          <p:cNvPr id="132" name="Google Shape;132;p19"/>
          <p:cNvSpPr txBox="1"/>
          <p:nvPr>
            <p:ph idx="1" type="body"/>
          </p:nvPr>
        </p:nvSpPr>
        <p:spPr>
          <a:xfrm>
            <a:off x="324000" y="1188000"/>
            <a:ext cx="4687200" cy="595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1000">
                <a:latin typeface="Roboto"/>
                <a:ea typeface="Roboto"/>
                <a:cs typeface="Roboto"/>
                <a:sym typeface="Roboto"/>
              </a:rPr>
              <a:t>The Organiser’s Word is Law:</a:t>
            </a:r>
            <a:r>
              <a:rPr lang="en-GB" sz="1000">
                <a:latin typeface="Roboto"/>
                <a:ea typeface="Roboto"/>
                <a:cs typeface="Roboto"/>
                <a:sym typeface="Roboto"/>
              </a:rPr>
              <a:t> The organisers are impartial. If you have a problem or want to do something unusual, see an organiser. The organiser’s power is absolute – and cannot be affected by ability cards!</a:t>
            </a:r>
            <a:endParaRPr sz="1000">
              <a:latin typeface="Roboto"/>
              <a:ea typeface="Roboto"/>
              <a:cs typeface="Roboto"/>
              <a:sym typeface="Roboto"/>
            </a:endParaRPr>
          </a:p>
          <a:p>
            <a:pPr indent="0" lvl="0" marL="0" rtl="0" algn="l">
              <a:spcBef>
                <a:spcPts val="1600"/>
              </a:spcBef>
              <a:spcAft>
                <a:spcPts val="0"/>
              </a:spcAft>
              <a:buNone/>
            </a:pPr>
            <a:r>
              <a:rPr b="1" lang="en-GB" sz="1000">
                <a:latin typeface="Roboto"/>
                <a:ea typeface="Roboto"/>
                <a:cs typeface="Roboto"/>
                <a:sym typeface="Roboto"/>
              </a:rPr>
              <a:t>Winning and Losing:</a:t>
            </a:r>
            <a:r>
              <a:rPr lang="en-GB" sz="1000">
                <a:latin typeface="Roboto"/>
                <a:ea typeface="Roboto"/>
                <a:cs typeface="Roboto"/>
                <a:sym typeface="Roboto"/>
              </a:rPr>
              <a:t> You can achieve most of your goals simply by talking to people. The  organisers will announce when the game is over. If you haven’t succeeded by that point – you’re too late! Be warned – not everyone here will want you to succeed!</a:t>
            </a:r>
            <a:endParaRPr sz="1000">
              <a:latin typeface="Roboto"/>
              <a:ea typeface="Roboto"/>
              <a:cs typeface="Roboto"/>
              <a:sym typeface="Roboto"/>
            </a:endParaRPr>
          </a:p>
          <a:p>
            <a:pPr indent="0" lvl="0" marL="0" rtl="0" algn="l">
              <a:spcBef>
                <a:spcPts val="1600"/>
              </a:spcBef>
              <a:spcAft>
                <a:spcPts val="0"/>
              </a:spcAft>
              <a:buNone/>
            </a:pPr>
            <a:r>
              <a:rPr b="1" lang="en-GB" sz="1000">
                <a:latin typeface="Roboto"/>
                <a:ea typeface="Roboto"/>
                <a:cs typeface="Roboto"/>
                <a:sym typeface="Roboto"/>
              </a:rPr>
              <a:t>Doing Stuff:</a:t>
            </a:r>
            <a:r>
              <a:rPr lang="en-GB" sz="1000">
                <a:latin typeface="Roboto"/>
                <a:ea typeface="Roboto"/>
                <a:cs typeface="Roboto"/>
                <a:sym typeface="Roboto"/>
              </a:rPr>
              <a:t> Ordinary actions are resolved by simply carrying them out. If you want to try something unusual (such as trying to hack the pentagon), see an organiser. The organisers knows everything – and will be able to tell you the outcome of whatever it is that you are trying to do. (For example, you are trying to hack over state lines and you are caught.) Do use your imagination, though! – this is a very flexible game, and you can do all sorts of things beyond what’s listed in these rules.</a:t>
            </a:r>
            <a:endParaRPr sz="1000">
              <a:latin typeface="Roboto"/>
              <a:ea typeface="Roboto"/>
              <a:cs typeface="Roboto"/>
              <a:sym typeface="Roboto"/>
            </a:endParaRPr>
          </a:p>
          <a:p>
            <a:pPr indent="0" lvl="0" marL="0" rtl="0" algn="l">
              <a:spcBef>
                <a:spcPts val="1600"/>
              </a:spcBef>
              <a:spcAft>
                <a:spcPts val="0"/>
              </a:spcAft>
              <a:buNone/>
            </a:pPr>
            <a:r>
              <a:rPr b="1" lang="en-GB" sz="1000">
                <a:latin typeface="Roboto"/>
                <a:ea typeface="Roboto"/>
                <a:cs typeface="Roboto"/>
                <a:sym typeface="Roboto"/>
              </a:rPr>
              <a:t>Fighting: </a:t>
            </a:r>
            <a:r>
              <a:rPr lang="en-GB" sz="1000">
                <a:latin typeface="Roboto"/>
                <a:ea typeface="Roboto"/>
                <a:cs typeface="Roboto"/>
                <a:sym typeface="Roboto"/>
              </a:rPr>
              <a:t>If an ability or item lets you hard another player, don’t just dive in! See the organisers first and tell them what you plan to do so they can oversee and give you more detailed rules if it’s necessary.</a:t>
            </a:r>
            <a:endParaRPr sz="1000">
              <a:latin typeface="Roboto"/>
              <a:ea typeface="Roboto"/>
              <a:cs typeface="Roboto"/>
              <a:sym typeface="Roboto"/>
            </a:endParaRPr>
          </a:p>
          <a:p>
            <a:pPr indent="0" lvl="0" marL="0" rtl="0" algn="l">
              <a:spcBef>
                <a:spcPts val="1600"/>
              </a:spcBef>
              <a:spcAft>
                <a:spcPts val="0"/>
              </a:spcAft>
              <a:buClr>
                <a:schemeClr val="dk1"/>
              </a:buClr>
              <a:buSzPts val="1100"/>
              <a:buFont typeface="Arial"/>
              <a:buNone/>
            </a:pPr>
            <a:r>
              <a:rPr b="1" lang="en-GB" sz="1000">
                <a:latin typeface="Roboto"/>
                <a:ea typeface="Roboto"/>
                <a:cs typeface="Roboto"/>
                <a:sym typeface="Roboto"/>
              </a:rPr>
              <a:t>Fired</a:t>
            </a:r>
            <a:r>
              <a:rPr b="1" lang="en-GB" sz="1000">
                <a:latin typeface="Roboto"/>
                <a:ea typeface="Roboto"/>
                <a:cs typeface="Roboto"/>
                <a:sym typeface="Roboto"/>
              </a:rPr>
              <a:t>: </a:t>
            </a:r>
            <a:r>
              <a:rPr lang="en-GB" sz="1000">
                <a:latin typeface="Roboto"/>
                <a:ea typeface="Roboto"/>
                <a:cs typeface="Roboto"/>
                <a:sym typeface="Roboto"/>
              </a:rPr>
              <a:t>A fired player does not have their vote counted and must hand over all of their access cards.</a:t>
            </a:r>
            <a:endParaRPr sz="1000">
              <a:latin typeface="Roboto"/>
              <a:ea typeface="Roboto"/>
              <a:cs typeface="Roboto"/>
              <a:sym typeface="Roboto"/>
            </a:endParaRPr>
          </a:p>
          <a:p>
            <a:pPr indent="0" lvl="0" marL="0" rtl="0" algn="l">
              <a:spcBef>
                <a:spcPts val="1600"/>
              </a:spcBef>
              <a:spcAft>
                <a:spcPts val="0"/>
              </a:spcAft>
              <a:buNone/>
            </a:pPr>
            <a:r>
              <a:rPr b="1" lang="en-GB" sz="1000">
                <a:latin typeface="Roboto"/>
                <a:ea typeface="Roboto"/>
                <a:cs typeface="Roboto"/>
                <a:sym typeface="Roboto"/>
              </a:rPr>
              <a:t>Leaving: </a:t>
            </a:r>
            <a:r>
              <a:rPr lang="en-GB" sz="1000">
                <a:latin typeface="Roboto"/>
                <a:ea typeface="Roboto"/>
                <a:cs typeface="Roboto"/>
                <a:sym typeface="Roboto"/>
              </a:rPr>
              <a:t>There is no escape until the elevators or stairs are ready.</a:t>
            </a:r>
            <a:endParaRPr sz="1000">
              <a:latin typeface="Roboto"/>
              <a:ea typeface="Roboto"/>
              <a:cs typeface="Roboto"/>
              <a:sym typeface="Roboto"/>
            </a:endParaRPr>
          </a:p>
          <a:p>
            <a:pPr indent="0" lvl="0" marL="0" rtl="0" algn="l">
              <a:spcBef>
                <a:spcPts val="1600"/>
              </a:spcBef>
              <a:spcAft>
                <a:spcPts val="0"/>
              </a:spcAft>
              <a:buNone/>
            </a:pPr>
            <a:r>
              <a:rPr b="1" lang="en-GB" sz="1000">
                <a:latin typeface="Roboto"/>
                <a:ea typeface="Roboto"/>
                <a:cs typeface="Roboto"/>
                <a:sym typeface="Roboto"/>
              </a:rPr>
              <a:t>Item Cards: </a:t>
            </a:r>
            <a:r>
              <a:rPr lang="en-GB" sz="1000">
                <a:latin typeface="Roboto"/>
                <a:ea typeface="Roboto"/>
                <a:cs typeface="Roboto"/>
                <a:sym typeface="Roboto"/>
              </a:rPr>
              <a:t>Any items of importance within the game are represented as Item cards – and the only items that can affect the game are those detailed on the cards. If you do not have an Item card, you do not have that item with you.</a:t>
            </a:r>
            <a:endParaRPr sz="1000">
              <a:latin typeface="Roboto"/>
              <a:ea typeface="Roboto"/>
              <a:cs typeface="Roboto"/>
              <a:sym typeface="Roboto"/>
            </a:endParaRPr>
          </a:p>
          <a:p>
            <a:pPr indent="0" lvl="0" marL="0" rtl="0" algn="l">
              <a:spcBef>
                <a:spcPts val="1600"/>
              </a:spcBef>
              <a:spcAft>
                <a:spcPts val="1600"/>
              </a:spcAft>
              <a:buNone/>
            </a:pPr>
            <a:r>
              <a:rPr b="1" lang="en-GB" sz="1000">
                <a:latin typeface="Roboto"/>
                <a:ea typeface="Roboto"/>
                <a:cs typeface="Roboto"/>
                <a:sym typeface="Roboto"/>
              </a:rPr>
              <a:t>Time: </a:t>
            </a:r>
            <a:r>
              <a:rPr lang="en-GB" sz="1000">
                <a:latin typeface="Roboto"/>
                <a:ea typeface="Roboto"/>
                <a:cs typeface="Roboto"/>
                <a:sym typeface="Roboto"/>
              </a:rPr>
              <a:t>This game is played over three (ish)  hours, including time for reading your character etc. There will be breaks throughout the evening! The organisers  will tell you when each period starts and finishes. </a:t>
            </a:r>
            <a:endParaRPr sz="1000">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Google Shape;137;p20"/>
          <p:cNvSpPr txBox="1"/>
          <p:nvPr>
            <p:ph type="title"/>
          </p:nvPr>
        </p:nvSpPr>
        <p:spPr>
          <a:xfrm>
            <a:off x="181650" y="623502"/>
            <a:ext cx="4964700" cy="555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GB" sz="1800"/>
              <a:t>Character</a:t>
            </a:r>
            <a:r>
              <a:rPr b="1" lang="en-GB" sz="1800"/>
              <a:t> List</a:t>
            </a:r>
            <a:endParaRPr b="1" sz="1800"/>
          </a:p>
        </p:txBody>
      </p:sp>
      <p:sp>
        <p:nvSpPr>
          <p:cNvPr id="138" name="Google Shape;138;p20"/>
          <p:cNvSpPr txBox="1"/>
          <p:nvPr>
            <p:ph idx="1" type="body"/>
          </p:nvPr>
        </p:nvSpPr>
        <p:spPr>
          <a:xfrm>
            <a:off x="337475" y="1080450"/>
            <a:ext cx="4653000" cy="61665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GB" sz="1300"/>
              <a:t>Beatrice Pirozzi</a:t>
            </a:r>
            <a:endParaRPr b="1" sz="1300">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rPr lang="en-GB" sz="1000"/>
              <a:t>Building owner of Pirozzi Tower, the very building you are in!</a:t>
            </a:r>
            <a:endParaRPr sz="1000">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t/>
            </a:r>
            <a:endParaRPr sz="1000">
              <a:latin typeface="Arial"/>
              <a:ea typeface="Arial"/>
              <a:cs typeface="Arial"/>
              <a:sym typeface="Arial"/>
            </a:endParaRPr>
          </a:p>
          <a:p>
            <a:pPr indent="0" lvl="0" marL="0" rtl="0" algn="l">
              <a:lnSpc>
                <a:spcPct val="100000"/>
              </a:lnSpc>
              <a:spcBef>
                <a:spcPts val="0"/>
              </a:spcBef>
              <a:spcAft>
                <a:spcPts val="0"/>
              </a:spcAft>
              <a:buNone/>
            </a:pPr>
            <a:r>
              <a:rPr b="1" lang="en-GB" sz="1300"/>
              <a:t>Carolina Feint</a:t>
            </a:r>
            <a:endParaRPr b="1" sz="1300">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rPr lang="en-GB" sz="1000"/>
              <a:t>Building security guard, works for Beatrice.</a:t>
            </a:r>
            <a:endParaRPr sz="1000">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t/>
            </a:r>
            <a:endParaRPr sz="1000">
              <a:latin typeface="Arial"/>
              <a:ea typeface="Arial"/>
              <a:cs typeface="Arial"/>
              <a:sym typeface="Arial"/>
            </a:endParaRPr>
          </a:p>
          <a:p>
            <a:pPr indent="0" lvl="0" marL="0" rtl="0" algn="l">
              <a:lnSpc>
                <a:spcPct val="100000"/>
              </a:lnSpc>
              <a:spcBef>
                <a:spcPts val="0"/>
              </a:spcBef>
              <a:spcAft>
                <a:spcPts val="0"/>
              </a:spcAft>
              <a:buNone/>
            </a:pPr>
            <a:r>
              <a:rPr b="1" lang="en-GB" sz="1300"/>
              <a:t>Dylan Walsh</a:t>
            </a:r>
            <a:endParaRPr b="1" sz="1300">
              <a:latin typeface="Arial"/>
              <a:ea typeface="Arial"/>
              <a:cs typeface="Arial"/>
              <a:sym typeface="Arial"/>
            </a:endParaRPr>
          </a:p>
          <a:p>
            <a:pPr indent="0" lvl="0" marL="0" rtl="0" algn="l">
              <a:lnSpc>
                <a:spcPct val="100000"/>
              </a:lnSpc>
              <a:spcBef>
                <a:spcPts val="0"/>
              </a:spcBef>
              <a:spcAft>
                <a:spcPts val="0"/>
              </a:spcAft>
              <a:buNone/>
            </a:pPr>
            <a:r>
              <a:rPr lang="en-GB" sz="1000"/>
              <a:t>Building janitor, works for Beatrice.</a:t>
            </a:r>
            <a:endParaRPr sz="1000">
              <a:latin typeface="Arial"/>
              <a:ea typeface="Arial"/>
              <a:cs typeface="Arial"/>
              <a:sym typeface="Arial"/>
            </a:endParaRPr>
          </a:p>
          <a:p>
            <a:pPr indent="0" lvl="0" marL="0" rtl="0" algn="l">
              <a:lnSpc>
                <a:spcPct val="100000"/>
              </a:lnSpc>
              <a:spcBef>
                <a:spcPts val="0"/>
              </a:spcBef>
              <a:spcAft>
                <a:spcPts val="0"/>
              </a:spcAft>
              <a:buNone/>
            </a:pPr>
            <a:r>
              <a:t/>
            </a:r>
            <a:endParaRPr sz="1000">
              <a:latin typeface="Arial"/>
              <a:ea typeface="Arial"/>
              <a:cs typeface="Arial"/>
              <a:sym typeface="Arial"/>
            </a:endParaRPr>
          </a:p>
          <a:p>
            <a:pPr indent="0" lvl="0" marL="0" rtl="0" algn="l">
              <a:lnSpc>
                <a:spcPct val="100000"/>
              </a:lnSpc>
              <a:spcBef>
                <a:spcPts val="0"/>
              </a:spcBef>
              <a:spcAft>
                <a:spcPts val="0"/>
              </a:spcAft>
              <a:buNone/>
            </a:pPr>
            <a:r>
              <a:rPr b="1" lang="en-GB" sz="1300"/>
              <a:t>Dominic Power</a:t>
            </a:r>
            <a:endParaRPr b="1" sz="1300">
              <a:latin typeface="Arial"/>
              <a:ea typeface="Arial"/>
              <a:cs typeface="Arial"/>
              <a:sym typeface="Arial"/>
            </a:endParaRPr>
          </a:p>
          <a:p>
            <a:pPr indent="0" lvl="0" marL="0" rtl="0" algn="l">
              <a:lnSpc>
                <a:spcPct val="100000"/>
              </a:lnSpc>
              <a:spcBef>
                <a:spcPts val="0"/>
              </a:spcBef>
              <a:spcAft>
                <a:spcPts val="0"/>
              </a:spcAft>
              <a:buNone/>
            </a:pPr>
            <a:r>
              <a:rPr lang="en-GB" sz="1000">
                <a:latin typeface="Arial"/>
                <a:ea typeface="Arial"/>
                <a:cs typeface="Arial"/>
                <a:sym typeface="Arial"/>
              </a:rPr>
              <a:t>CEO </a:t>
            </a:r>
            <a:r>
              <a:rPr lang="en-GB" sz="1000"/>
              <a:t>of Power Industries</a:t>
            </a:r>
            <a:r>
              <a:rPr lang="en-GB" sz="1000">
                <a:latin typeface="Arial"/>
                <a:ea typeface="Arial"/>
                <a:cs typeface="Arial"/>
                <a:sym typeface="Arial"/>
              </a:rPr>
              <a:t>.</a:t>
            </a:r>
            <a:endParaRPr sz="1000">
              <a:latin typeface="Arial"/>
              <a:ea typeface="Arial"/>
              <a:cs typeface="Arial"/>
              <a:sym typeface="Arial"/>
            </a:endParaRPr>
          </a:p>
          <a:p>
            <a:pPr indent="0" lvl="0" marL="0" rtl="0" algn="l">
              <a:lnSpc>
                <a:spcPct val="100000"/>
              </a:lnSpc>
              <a:spcBef>
                <a:spcPts val="0"/>
              </a:spcBef>
              <a:spcAft>
                <a:spcPts val="0"/>
              </a:spcAft>
              <a:buNone/>
            </a:pPr>
            <a:r>
              <a:t/>
            </a:r>
            <a:endParaRPr sz="1000">
              <a:latin typeface="Arial"/>
              <a:ea typeface="Arial"/>
              <a:cs typeface="Arial"/>
              <a:sym typeface="Arial"/>
            </a:endParaRPr>
          </a:p>
          <a:p>
            <a:pPr indent="0" lvl="0" marL="0" rtl="0" algn="l">
              <a:lnSpc>
                <a:spcPct val="100000"/>
              </a:lnSpc>
              <a:spcBef>
                <a:spcPts val="0"/>
              </a:spcBef>
              <a:spcAft>
                <a:spcPts val="0"/>
              </a:spcAft>
              <a:buNone/>
            </a:pPr>
            <a:r>
              <a:rPr b="1" lang="en-GB" sz="1300"/>
              <a:t>Hugo Boss</a:t>
            </a:r>
            <a:endParaRPr b="1" sz="1300">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rPr lang="en-GB" sz="1000"/>
              <a:t>Project Manager of Power Industries.</a:t>
            </a:r>
            <a:endParaRPr sz="1000">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t/>
            </a:r>
            <a:endParaRPr sz="1000">
              <a:latin typeface="Arial"/>
              <a:ea typeface="Arial"/>
              <a:cs typeface="Arial"/>
              <a:sym typeface="Arial"/>
            </a:endParaRPr>
          </a:p>
          <a:p>
            <a:pPr indent="0" lvl="0" marL="0" rtl="0" algn="l">
              <a:lnSpc>
                <a:spcPct val="100000"/>
              </a:lnSpc>
              <a:spcBef>
                <a:spcPts val="0"/>
              </a:spcBef>
              <a:spcAft>
                <a:spcPts val="0"/>
              </a:spcAft>
              <a:buNone/>
            </a:pPr>
            <a:r>
              <a:rPr b="1" lang="en-GB" sz="1300">
                <a:latin typeface="Arial"/>
                <a:ea typeface="Arial"/>
                <a:cs typeface="Arial"/>
                <a:sym typeface="Arial"/>
              </a:rPr>
              <a:t>H</a:t>
            </a:r>
            <a:r>
              <a:rPr b="1" lang="en-GB" sz="1300"/>
              <a:t>e</a:t>
            </a:r>
            <a:r>
              <a:rPr b="1" lang="en-GB" sz="1300">
                <a:latin typeface="Arial"/>
                <a:ea typeface="Arial"/>
                <a:cs typeface="Arial"/>
                <a:sym typeface="Arial"/>
              </a:rPr>
              <a:t>len Ronal</a:t>
            </a:r>
            <a:r>
              <a:rPr b="1" lang="en-GB" sz="1300"/>
              <a:t>d</a:t>
            </a:r>
            <a:endParaRPr b="1" sz="1300">
              <a:latin typeface="Arial"/>
              <a:ea typeface="Arial"/>
              <a:cs typeface="Arial"/>
              <a:sym typeface="Arial"/>
            </a:endParaRPr>
          </a:p>
          <a:p>
            <a:pPr indent="0" lvl="0" marL="0" rtl="0" algn="l">
              <a:lnSpc>
                <a:spcPct val="100000"/>
              </a:lnSpc>
              <a:spcBef>
                <a:spcPts val="0"/>
              </a:spcBef>
              <a:spcAft>
                <a:spcPts val="0"/>
              </a:spcAft>
              <a:buNone/>
            </a:pPr>
            <a:r>
              <a:rPr lang="en-GB" sz="1000"/>
              <a:t>Human resources (HR) manager of Power Industries.</a:t>
            </a:r>
            <a:endParaRPr sz="1000">
              <a:latin typeface="Arial"/>
              <a:ea typeface="Arial"/>
              <a:cs typeface="Arial"/>
              <a:sym typeface="Arial"/>
            </a:endParaRPr>
          </a:p>
          <a:p>
            <a:pPr indent="0" lvl="0" marL="0" rtl="0" algn="l">
              <a:lnSpc>
                <a:spcPct val="100000"/>
              </a:lnSpc>
              <a:spcBef>
                <a:spcPts val="0"/>
              </a:spcBef>
              <a:spcAft>
                <a:spcPts val="0"/>
              </a:spcAft>
              <a:buNone/>
            </a:pPr>
            <a:r>
              <a:t/>
            </a:r>
            <a:endParaRPr sz="1000">
              <a:latin typeface="Arial"/>
              <a:ea typeface="Arial"/>
              <a:cs typeface="Arial"/>
              <a:sym typeface="Arial"/>
            </a:endParaRPr>
          </a:p>
          <a:p>
            <a:pPr indent="0" lvl="0" marL="0" rtl="0" algn="l">
              <a:lnSpc>
                <a:spcPct val="100000"/>
              </a:lnSpc>
              <a:spcBef>
                <a:spcPts val="0"/>
              </a:spcBef>
              <a:spcAft>
                <a:spcPts val="0"/>
              </a:spcAft>
              <a:buNone/>
            </a:pPr>
            <a:r>
              <a:rPr b="1" lang="en-GB" sz="1300"/>
              <a:t>Brad Scullin</a:t>
            </a:r>
            <a:endParaRPr b="1" sz="1300">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rPr lang="en-GB" sz="1000"/>
              <a:t>Senior financial consultant for Power Industries.</a:t>
            </a:r>
            <a:endParaRPr sz="1000">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t/>
            </a:r>
            <a:endParaRPr sz="1000">
              <a:latin typeface="Arial"/>
              <a:ea typeface="Arial"/>
              <a:cs typeface="Arial"/>
              <a:sym typeface="Arial"/>
            </a:endParaRPr>
          </a:p>
          <a:p>
            <a:pPr indent="0" lvl="0" marL="0" rtl="0" algn="l">
              <a:lnSpc>
                <a:spcPct val="100000"/>
              </a:lnSpc>
              <a:spcBef>
                <a:spcPts val="0"/>
              </a:spcBef>
              <a:spcAft>
                <a:spcPts val="0"/>
              </a:spcAft>
              <a:buNone/>
            </a:pPr>
            <a:r>
              <a:rPr b="1" lang="en-GB" sz="1300"/>
              <a:t>Leo Fox</a:t>
            </a:r>
            <a:endParaRPr b="1" sz="1300">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rPr lang="en-GB" sz="1000"/>
              <a:t>Junior financial consultant for Power Industries.</a:t>
            </a:r>
            <a:endParaRPr sz="1000">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t/>
            </a:r>
            <a:endParaRPr sz="1000">
              <a:latin typeface="Arial"/>
              <a:ea typeface="Arial"/>
              <a:cs typeface="Arial"/>
              <a:sym typeface="Arial"/>
            </a:endParaRPr>
          </a:p>
          <a:p>
            <a:pPr indent="0" lvl="0" marL="0" rtl="0" algn="l">
              <a:lnSpc>
                <a:spcPct val="100000"/>
              </a:lnSpc>
              <a:spcBef>
                <a:spcPts val="0"/>
              </a:spcBef>
              <a:spcAft>
                <a:spcPts val="0"/>
              </a:spcAft>
              <a:buNone/>
            </a:pPr>
            <a:r>
              <a:rPr b="1" lang="en-GB" sz="1300"/>
              <a:t>Sam Bayley</a:t>
            </a:r>
            <a:endParaRPr b="1" sz="1300">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rPr lang="en-GB" sz="1000"/>
              <a:t>Clerk for Power Industries.</a:t>
            </a:r>
            <a:endParaRPr sz="1000">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t/>
            </a:r>
            <a:endParaRPr sz="1000">
              <a:latin typeface="Arial"/>
              <a:ea typeface="Arial"/>
              <a:cs typeface="Arial"/>
              <a:sym typeface="Arial"/>
            </a:endParaRPr>
          </a:p>
          <a:p>
            <a:pPr indent="0" lvl="0" marL="0" rtl="0" algn="l">
              <a:lnSpc>
                <a:spcPct val="100000"/>
              </a:lnSpc>
              <a:spcBef>
                <a:spcPts val="0"/>
              </a:spcBef>
              <a:spcAft>
                <a:spcPts val="0"/>
              </a:spcAft>
              <a:buNone/>
            </a:pPr>
            <a:r>
              <a:rPr b="1" lang="en-GB" sz="1300"/>
              <a:t>Reece Remington</a:t>
            </a:r>
            <a:endParaRPr b="1" sz="1300">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lang="en-GB" sz="1000"/>
              <a:t>Entrepreneur, investor and client of Power Industries.</a:t>
            </a:r>
            <a:endParaRPr sz="1000">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t/>
            </a:r>
            <a:endParaRPr sz="1000">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