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26084" l="0" r="0" t="29697"/>
          <a:stretch/>
        </p:blipFill>
        <p:spPr>
          <a:xfrm>
            <a:off x="2065313" y="124650"/>
            <a:ext cx="1197375" cy="529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600"/>
              <a:t>Committee To Kill</a:t>
            </a:r>
            <a:endParaRPr>
              <a:latin typeface="Orbitron"/>
              <a:ea typeface="Orbitron"/>
              <a:cs typeface="Orbitron"/>
              <a:sym typeface="Orbitron"/>
            </a:endParaRPr>
          </a:p>
        </p:txBody>
      </p:sp>
      <p:sp>
        <p:nvSpPr>
          <p:cNvPr id="56" name="Google Shape;56;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t>Hugo Boss</a:t>
            </a:r>
            <a:endParaRPr sz="2400"/>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Working in an office. What a bore.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It’s only 3pm. Your mind wanders. Imagining what a more exciting workplace would be like, with action... with danger. The weight of </a:t>
            </a:r>
            <a:r>
              <a:rPr lang="en-GB" sz="1200">
                <a:solidFill>
                  <a:schemeClr val="dk1"/>
                </a:solidFill>
              </a:rPr>
              <a:t>existential</a:t>
            </a:r>
            <a:r>
              <a:rPr lang="en-GB" sz="1200">
                <a:solidFill>
                  <a:schemeClr val="dk1"/>
                </a:solidFill>
              </a:rPr>
              <a:t> dread momentarily alleviated by a life and death </a:t>
            </a:r>
            <a:r>
              <a:rPr lang="en-GB" sz="1200">
                <a:solidFill>
                  <a:schemeClr val="dk1"/>
                </a:solidFill>
              </a:rPr>
              <a:t>situation</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“Where did you file the Sorensen account?”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You are pulled </a:t>
            </a:r>
            <a:r>
              <a:rPr lang="en-GB" sz="1200">
                <a:solidFill>
                  <a:schemeClr val="dk1"/>
                </a:solidFill>
              </a:rPr>
              <a:t>from</a:t>
            </a:r>
            <a:r>
              <a:rPr lang="en-GB" sz="1200">
                <a:solidFill>
                  <a:schemeClr val="dk1"/>
                </a:solidFill>
              </a:rPr>
              <a:t> your daydream by a mundane request. Nothing you do here will ever matter. </a:t>
            </a:r>
            <a:r>
              <a:rPr lang="en-GB" sz="1200">
                <a:solidFill>
                  <a:schemeClr val="dk1"/>
                </a:solidFill>
              </a:rPr>
              <a:t>Inevitably</a:t>
            </a:r>
            <a:r>
              <a:rPr lang="en-GB" sz="1200">
                <a:solidFill>
                  <a:schemeClr val="dk1"/>
                </a:solidFill>
              </a:rPr>
              <a:t> it will all disappear in the </a:t>
            </a:r>
            <a:r>
              <a:rPr lang="en-GB" sz="1200">
                <a:solidFill>
                  <a:schemeClr val="dk1"/>
                </a:solidFill>
              </a:rPr>
              <a:t>annals</a:t>
            </a:r>
            <a:r>
              <a:rPr lang="en-GB" sz="1200">
                <a:solidFill>
                  <a:schemeClr val="dk1"/>
                </a:solidFill>
              </a:rPr>
              <a:t> of history</a:t>
            </a:r>
            <a:r>
              <a:rPr lang="en-GB" sz="1200">
                <a:solidFill>
                  <a:schemeClr val="dk1"/>
                </a:solidFill>
              </a:rPr>
              <a:t>...</a:t>
            </a:r>
            <a:r>
              <a:rPr lang="en-GB"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3:05. Less than two hours to go...</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81625" y="730299"/>
            <a:ext cx="4964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Hugo Boss</a:t>
            </a:r>
            <a:endParaRPr/>
          </a:p>
          <a:p>
            <a:pPr indent="0" lvl="0" marL="0" rtl="0" algn="l">
              <a:spcBef>
                <a:spcPts val="0"/>
              </a:spcBef>
              <a:spcAft>
                <a:spcPts val="0"/>
              </a:spcAft>
              <a:buNone/>
            </a:pPr>
            <a:r>
              <a:rPr lang="en-GB" sz="1800">
                <a:solidFill>
                  <a:srgbClr val="666666"/>
                </a:solidFill>
              </a:rPr>
              <a:t>Project manager at Power Industries</a:t>
            </a:r>
            <a:endParaRPr sz="1800">
              <a:solidFill>
                <a:srgbClr val="666666"/>
              </a:solidFill>
            </a:endParaRPr>
          </a:p>
        </p:txBody>
      </p:sp>
      <p:sp>
        <p:nvSpPr>
          <p:cNvPr id="63" name="Google Shape;63;p14"/>
          <p:cNvSpPr txBox="1"/>
          <p:nvPr>
            <p:ph idx="1" type="body"/>
          </p:nvPr>
        </p:nvSpPr>
        <p:spPr>
          <a:xfrm>
            <a:off x="181620" y="1770127"/>
            <a:ext cx="4964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In every relationship there is a dominant, and a subordinate. This doesn’t apply to just the bedroom, but in business too. You are attracted to power; sometimes you want wield it over others. Other times you want to feel it suffocating you from above. Nothing is sexier than the rich and powerful whipping you senseless. Beatrice and Reece, two successful and wealthy individuals, recently invited you to a </a:t>
            </a:r>
            <a:r>
              <a:rPr i="1" lang="en-GB" sz="1100">
                <a:solidFill>
                  <a:schemeClr val="dk1"/>
                </a:solidFill>
              </a:rPr>
              <a:t>‘play date’ </a:t>
            </a:r>
            <a:r>
              <a:rPr lang="en-GB" sz="1100">
                <a:solidFill>
                  <a:schemeClr val="dk1"/>
                </a:solidFill>
              </a:rPr>
              <a:t>where your custom made black leather gimp suit got a real workout. God you can’t stop daydreaming about that night… If only your wife was that adventurous...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Every morning you wink into the mirror at yourself. Written in chalk are the words ‘Sex and Money’; the two most important things in life. You get plenty of the former </a:t>
            </a:r>
            <a:r>
              <a:rPr i="1" lang="en-GB" sz="1100">
                <a:solidFill>
                  <a:schemeClr val="dk1"/>
                </a:solidFill>
              </a:rPr>
              <a:t>*flex*</a:t>
            </a:r>
            <a:r>
              <a:rPr lang="en-GB" sz="1100">
                <a:solidFill>
                  <a:schemeClr val="dk1"/>
                </a:solidFill>
              </a:rPr>
              <a:t> but not enough of the second. You blame Dominic Power your boss and CEO of Power Industries. The loser sends money that could be going to hard working and talented employees like yourself, to a charity named ‘We-Help-You’. Lame.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GB" sz="1100">
                <a:solidFill>
                  <a:schemeClr val="dk1"/>
                </a:solidFill>
              </a:rPr>
              <a:t>Speaking of not lame: You have three, count em’ three! Lamborghinis. They look slick, but you may have taken on a little debt… Luckily all that charity money Dominic is throwing away has been slowly making its way into a shell account… under HUGO BOSS. Boss move, even if you do say yourself. This was meant to be your little money making venture but Brad caught you in the act of counting the wads of cash you most recently withdrew from the account and you had to cut him in. What a slimy criminal.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96075" y="44419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Your Goals:</a:t>
            </a:r>
            <a:endParaRPr b="1"/>
          </a:p>
        </p:txBody>
      </p:sp>
      <p:sp>
        <p:nvSpPr>
          <p:cNvPr id="69" name="Google Shape;69;p15"/>
          <p:cNvSpPr txBox="1"/>
          <p:nvPr/>
        </p:nvSpPr>
        <p:spPr>
          <a:xfrm>
            <a:off x="214350" y="4858950"/>
            <a:ext cx="4899300" cy="2281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Protect the money.</a:t>
            </a:r>
            <a:r>
              <a:rPr lang="en-GB" sz="1100">
                <a:solidFill>
                  <a:schemeClr val="dk1"/>
                </a:solidFill>
              </a:rPr>
              <a:t> Either hold onto it yourself, or get Brad to grab it. If the bomb is defused, then keeping it hidden in the server room is also a valid option.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Get Leo fired. </a:t>
            </a:r>
            <a:r>
              <a:rPr lang="en-GB" sz="1100">
                <a:solidFill>
                  <a:schemeClr val="dk1"/>
                </a:solidFill>
              </a:rPr>
              <a:t>You are worried that your embezzlement scheme has been discovered by Leo. Better proactively get rid of him just in case.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Get Reece and Beatrice on board for round 2.</a:t>
            </a:r>
            <a:r>
              <a:rPr lang="en-GB" sz="1100">
                <a:solidFill>
                  <a:schemeClr val="dk1"/>
                </a:solidFill>
              </a:rPr>
              <a:t> That was hot.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Crowdsource the most believable excuse.</a:t>
            </a:r>
            <a:r>
              <a:rPr lang="en-GB" sz="1100">
                <a:solidFill>
                  <a:schemeClr val="dk1"/>
                </a:solidFill>
              </a:rPr>
              <a:t> Get others to suggest what excuse you'll feed your wife about where you were during the night of your </a:t>
            </a:r>
            <a:r>
              <a:rPr i="1" lang="en-GB" sz="1100">
                <a:solidFill>
                  <a:schemeClr val="dk1"/>
                </a:solidFill>
              </a:rPr>
              <a:t>‘play date’</a:t>
            </a:r>
            <a:r>
              <a:rPr lang="en-GB" sz="1100">
                <a:solidFill>
                  <a:schemeClr val="dk1"/>
                </a:solidFill>
              </a:rPr>
              <a:t>.</a:t>
            </a:r>
            <a:endParaRPr b="1" sz="1100">
              <a:solidFill>
                <a:schemeClr val="dk1"/>
              </a:solidFill>
            </a:endParaRPr>
          </a:p>
        </p:txBody>
      </p:sp>
      <p:sp>
        <p:nvSpPr>
          <p:cNvPr id="70" name="Google Shape;70;p15"/>
          <p:cNvSpPr txBox="1"/>
          <p:nvPr>
            <p:ph idx="1" type="body"/>
          </p:nvPr>
        </p:nvSpPr>
        <p:spPr>
          <a:xfrm>
            <a:off x="216900" y="800600"/>
            <a:ext cx="49647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rPr>
              <a:t>You’ve hidden the cash in the server room until the office is empty and you can both go fetch it. It has been difficult until now because Leo keeps working late, and god knows you wont stay past 5:30, working long hours is for suckers. Maybe Leo is on to you? Either way he needs to keep his nose out of your business, time to become the Dom in yours and Leo’s workplace relationship...</a:t>
            </a:r>
            <a:endParaRPr sz="1100">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05950" y="676875"/>
            <a:ext cx="4906800" cy="7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Other People</a:t>
            </a:r>
            <a:endParaRPr b="1" sz="1800"/>
          </a:p>
        </p:txBody>
      </p:sp>
      <p:sp>
        <p:nvSpPr>
          <p:cNvPr id="76" name="Google Shape;76;p16"/>
          <p:cNvSpPr txBox="1"/>
          <p:nvPr/>
        </p:nvSpPr>
        <p:spPr>
          <a:xfrm>
            <a:off x="353275" y="1045425"/>
            <a:ext cx="4632900" cy="6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chemeClr val="dk2"/>
                </a:solidFill>
              </a:rPr>
              <a:t>Beatrice Pirozzi</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used to be her gimp. Good times. Why did it have to end?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Dylan Walsh</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Your favourite (and only) building janitor. Dumb as bricks.</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Dominic Power</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remain irritated that your salary was never increased to your liking.</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Helen Roland</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She’s isn’t too old for my tastes. I wonder if she knows how to use a whip.</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Brad Scullin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Brilliant mind, and deserving of your special partnership.</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Leo Fox</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His youthful exuberance annoys you, and attracts your wrath. You worry he might know what you’re up to, hence the push to get him fired.</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Sam Bayley</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They’re crazy. Crazy hot!</a:t>
            </a:r>
            <a:endParaRPr sz="1000">
              <a:solidFill>
                <a:schemeClr val="dk2"/>
              </a:solidFill>
            </a:endParaRPr>
          </a:p>
          <a:p>
            <a:pPr indent="0" lvl="0" marL="0" rtl="0" algn="l">
              <a:spcBef>
                <a:spcPts val="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b="1" lang="en-GB" sz="1300">
                <a:solidFill>
                  <a:schemeClr val="dk2"/>
                </a:solidFill>
              </a:rPr>
              <a:t>Reece Remington</a:t>
            </a:r>
            <a:endParaRPr b="1" sz="1300">
              <a:solidFill>
                <a:schemeClr val="dk2"/>
              </a:solidFill>
            </a:endParaRPr>
          </a:p>
          <a:p>
            <a:pPr indent="0" lvl="0" marL="0" rtl="0" algn="l">
              <a:spcBef>
                <a:spcPts val="0"/>
              </a:spcBef>
              <a:spcAft>
                <a:spcPts val="0"/>
              </a:spcAft>
              <a:buClr>
                <a:schemeClr val="dk1"/>
              </a:buClr>
              <a:buSzPts val="1100"/>
              <a:buFont typeface="Arial"/>
              <a:buNone/>
            </a:pPr>
            <a:r>
              <a:rPr lang="en-GB" sz="1000">
                <a:solidFill>
                  <a:schemeClr val="dk2"/>
                </a:solidFill>
              </a:rPr>
              <a:t>You found him mildly attractive in your youthful days. His age only makes him better.</a:t>
            </a:r>
            <a:br>
              <a:rPr lang="en-GB" sz="1000">
                <a:solidFill>
                  <a:schemeClr val="dk2"/>
                </a:solidFill>
              </a:rPr>
            </a:br>
            <a:endParaRPr sz="1000">
              <a:solidFill>
                <a:schemeClr val="dk2"/>
              </a:solidFill>
            </a:endParaRPr>
          </a:p>
          <a:p>
            <a:pPr indent="0" lvl="0" marL="0" rtl="0" algn="l">
              <a:lnSpc>
                <a:spcPct val="115000"/>
              </a:lnSpc>
              <a:spcBef>
                <a:spcPts val="0"/>
              </a:spcBef>
              <a:spcAft>
                <a:spcPts val="0"/>
              </a:spcAft>
              <a:buNone/>
            </a:pPr>
            <a:r>
              <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212400" y="6396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Abilities</a:t>
            </a:r>
            <a:endParaRPr b="1" sz="1800"/>
          </a:p>
          <a:p>
            <a:pPr indent="0" lvl="0" marL="0" rtl="0" algn="ctr">
              <a:spcBef>
                <a:spcPts val="0"/>
              </a:spcBef>
              <a:spcAft>
                <a:spcPts val="0"/>
              </a:spcAft>
              <a:buNone/>
            </a:pPr>
            <a:r>
              <a:rPr lang="en-GB" sz="800"/>
              <a:t>Use these to do things. They have a limited use, so check them off when you use them.</a:t>
            </a:r>
            <a:endParaRPr sz="800"/>
          </a:p>
        </p:txBody>
      </p:sp>
      <p:grpSp>
        <p:nvGrpSpPr>
          <p:cNvPr id="82" name="Google Shape;82;p17"/>
          <p:cNvGrpSpPr/>
          <p:nvPr/>
        </p:nvGrpSpPr>
        <p:grpSpPr>
          <a:xfrm>
            <a:off x="466200" y="1370319"/>
            <a:ext cx="4395600" cy="1358770"/>
            <a:chOff x="507600" y="2246400"/>
            <a:chExt cx="4395600" cy="1533600"/>
          </a:xfrm>
        </p:grpSpPr>
        <p:sp>
          <p:nvSpPr>
            <p:cNvPr id="83" name="Google Shape;83;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85" name="Google Shape;85;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Have you seen my beach ball? *flex*</a:t>
              </a:r>
              <a:br>
                <a:rPr b="1" lang="en-GB"/>
              </a:br>
              <a:endParaRPr b="1"/>
            </a:p>
          </p:txBody>
        </p:sp>
        <p:sp>
          <p:nvSpPr>
            <p:cNvPr id="86" name="Google Shape;86;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1"/>
                  </a:solidFill>
                </a:rPr>
                <a:t>Show off your sexy musles to distract anyone into showing you their information.</a:t>
              </a:r>
              <a:endParaRPr sz="1000"/>
            </a:p>
          </p:txBody>
        </p:sp>
        <p:sp>
          <p:nvSpPr>
            <p:cNvPr id="87" name="Google Shape;87;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89" name="Google Shape;89;p17"/>
          <p:cNvGrpSpPr/>
          <p:nvPr/>
        </p:nvGrpSpPr>
        <p:grpSpPr>
          <a:xfrm>
            <a:off x="466200" y="2930844"/>
            <a:ext cx="4395600" cy="1358770"/>
            <a:chOff x="507600" y="2246400"/>
            <a:chExt cx="4395600" cy="1533600"/>
          </a:xfrm>
        </p:grpSpPr>
        <p:sp>
          <p:nvSpPr>
            <p:cNvPr id="90" name="Google Shape;90;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2" name="Google Shape;92;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Check out my sweet rides</a:t>
              </a:r>
              <a:endParaRPr b="1"/>
            </a:p>
          </p:txBody>
        </p:sp>
        <p:sp>
          <p:nvSpPr>
            <p:cNvPr id="93" name="Google Shape;93;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You and another player reveal secrets to each other.</a:t>
              </a:r>
              <a:endParaRPr sz="1100"/>
            </a:p>
          </p:txBody>
        </p:sp>
        <p:sp>
          <p:nvSpPr>
            <p:cNvPr id="94" name="Google Shape;94;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O O</a:t>
              </a:r>
              <a:endParaRPr/>
            </a:p>
          </p:txBody>
        </p:sp>
      </p:grpSp>
      <p:grpSp>
        <p:nvGrpSpPr>
          <p:cNvPr id="96" name="Google Shape;96;p17"/>
          <p:cNvGrpSpPr/>
          <p:nvPr/>
        </p:nvGrpSpPr>
        <p:grpSpPr>
          <a:xfrm>
            <a:off x="466200" y="4445194"/>
            <a:ext cx="4395600" cy="1358770"/>
            <a:chOff x="507600" y="2246400"/>
            <a:chExt cx="4395600" cy="1533600"/>
          </a:xfrm>
        </p:grpSpPr>
        <p:sp>
          <p:nvSpPr>
            <p:cNvPr id="97" name="Google Shape;97;p17"/>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Ability</a:t>
              </a:r>
              <a:endParaRPr/>
            </a:p>
          </p:txBody>
        </p:sp>
        <p:sp>
          <p:nvSpPr>
            <p:cNvPr id="99" name="Google Shape;99;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t>You! My office! Now!</a:t>
              </a:r>
              <a:br>
                <a:rPr b="1" lang="en-GB"/>
              </a:br>
              <a:endParaRPr b="1"/>
            </a:p>
          </p:txBody>
        </p:sp>
        <p:sp>
          <p:nvSpPr>
            <p:cNvPr id="100" name="Google Shape;100;p17"/>
            <p:cNvSpPr txBox="1"/>
            <p:nvPr/>
          </p:nvSpPr>
          <p:spPr>
            <a:xfrm>
              <a:off x="1188000" y="2484381"/>
              <a:ext cx="3715200" cy="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rPr>
                <a:t>Barge your way into a room, and demand that a player follows you away to a private location to hold a short private conversation with you. During this time, </a:t>
              </a:r>
              <a:r>
                <a:rPr lang="en-GB" sz="1000" u="sng">
                  <a:solidFill>
                    <a:schemeClr val="dk1"/>
                  </a:solidFill>
                </a:rPr>
                <a:t>that player cannot use any abilities</a:t>
              </a:r>
              <a:r>
                <a:rPr lang="en-GB" sz="1000">
                  <a:solidFill>
                    <a:schemeClr val="dk1"/>
                  </a:solidFill>
                </a:rPr>
                <a:t> and </a:t>
              </a:r>
              <a:r>
                <a:rPr lang="en-GB" sz="1000" u="sng">
                  <a:solidFill>
                    <a:schemeClr val="dk1"/>
                  </a:solidFill>
                </a:rPr>
                <a:t>cannot interact with anyone other than you</a:t>
              </a:r>
              <a:r>
                <a:rPr lang="en-GB" sz="1000">
                  <a:solidFill>
                    <a:schemeClr val="dk1"/>
                  </a:solidFill>
                </a:rPr>
                <a:t>.</a:t>
              </a:r>
              <a:endParaRPr sz="1000"/>
            </a:p>
          </p:txBody>
        </p:sp>
        <p:sp>
          <p:nvSpPr>
            <p:cNvPr id="101" name="Google Shape;101;p17"/>
            <p:cNvSpPr/>
            <p:nvPr/>
          </p:nvSpPr>
          <p:spPr>
            <a:xfrm rot="5400000">
              <a:off x="2872800" y="1695600"/>
              <a:ext cx="334800" cy="3726000"/>
            </a:xfrm>
            <a:prstGeom prst="round1Rect">
              <a:avLst>
                <a:gd fmla="val 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Usages: O </a:t>
              </a:r>
              <a:r>
                <a:rPr lang="en-GB">
                  <a:solidFill>
                    <a:schemeClr val="dk1"/>
                  </a:solidFill>
                </a:rPr>
                <a:t>O O</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nvSpPr>
        <p:spPr>
          <a:xfrm>
            <a:off x="353275" y="639600"/>
            <a:ext cx="4653000" cy="16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Secret and Information</a:t>
            </a:r>
            <a:endParaRPr b="1" sz="1800"/>
          </a:p>
          <a:p>
            <a:pPr indent="0" lvl="0" marL="0" rtl="0" algn="ctr">
              <a:spcBef>
                <a:spcPts val="0"/>
              </a:spcBef>
              <a:spcAft>
                <a:spcPts val="0"/>
              </a:spcAft>
              <a:buNone/>
            </a:pPr>
            <a:r>
              <a:t/>
            </a:r>
            <a:endParaRPr b="1" sz="800"/>
          </a:p>
          <a:p>
            <a:pPr indent="0" lvl="0" marL="0" rtl="0" algn="l">
              <a:spcBef>
                <a:spcPts val="0"/>
              </a:spcBef>
              <a:spcAft>
                <a:spcPts val="0"/>
              </a:spcAft>
              <a:buNone/>
            </a:pPr>
            <a:r>
              <a:rPr lang="en-GB" sz="800"/>
              <a:t>Your Secret contains your guilty secret, while your Information contains one or more items of information you know. Both may be affected by abilities. Your lie may need to be filled out later.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GB" sz="800"/>
              <a:t>While you can show your Secret and Information to whomever you like, you will probably not want to reveal your Secret too often. (Please note that you can’t solve the murder by looking at everyone’s Secret and Information – it’s not that easy!) </a:t>
            </a:r>
            <a:endParaRPr sz="800"/>
          </a:p>
        </p:txBody>
      </p:sp>
      <p:grpSp>
        <p:nvGrpSpPr>
          <p:cNvPr id="108" name="Google Shape;108;p18"/>
          <p:cNvGrpSpPr/>
          <p:nvPr/>
        </p:nvGrpSpPr>
        <p:grpSpPr>
          <a:xfrm>
            <a:off x="469800" y="2113800"/>
            <a:ext cx="4395600" cy="1479600"/>
            <a:chOff x="507600" y="2246400"/>
            <a:chExt cx="4395600" cy="1479600"/>
          </a:xfrm>
        </p:grpSpPr>
        <p:sp>
          <p:nvSpPr>
            <p:cNvPr id="109" name="Google Shape;109;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Secret</a:t>
              </a:r>
              <a:endParaRPr/>
            </a:p>
          </p:txBody>
        </p:sp>
        <p:sp>
          <p:nvSpPr>
            <p:cNvPr id="111" name="Google Shape;111;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You own multiple lamborghinis *flex*.</a:t>
              </a:r>
              <a:br>
                <a:rPr lang="en-GB"/>
              </a:br>
              <a:endParaRPr/>
            </a:p>
          </p:txBody>
        </p:sp>
      </p:grpSp>
      <p:grpSp>
        <p:nvGrpSpPr>
          <p:cNvPr id="112" name="Google Shape;112;p18"/>
          <p:cNvGrpSpPr/>
          <p:nvPr/>
        </p:nvGrpSpPr>
        <p:grpSpPr>
          <a:xfrm>
            <a:off x="466200" y="3858600"/>
            <a:ext cx="4395600" cy="1479600"/>
            <a:chOff x="507600" y="2246400"/>
            <a:chExt cx="4395600" cy="1479600"/>
          </a:xfrm>
        </p:grpSpPr>
        <p:sp>
          <p:nvSpPr>
            <p:cNvPr id="113" name="Google Shape;113;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Info</a:t>
              </a:r>
              <a:endParaRPr/>
            </a:p>
          </p:txBody>
        </p:sp>
        <p:sp>
          <p:nvSpPr>
            <p:cNvPr id="115" name="Google Shape;115;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Many employees at Power Industries complained that Dominic decided to donate huge amounts to charity instead of increasing their wages.</a:t>
              </a:r>
              <a:endParaRPr/>
            </a:p>
          </p:txBody>
        </p:sp>
      </p:grpSp>
      <p:grpSp>
        <p:nvGrpSpPr>
          <p:cNvPr id="116" name="Google Shape;116;p18"/>
          <p:cNvGrpSpPr/>
          <p:nvPr/>
        </p:nvGrpSpPr>
        <p:grpSpPr>
          <a:xfrm>
            <a:off x="481975" y="5603400"/>
            <a:ext cx="4395600" cy="1479600"/>
            <a:chOff x="507600" y="2246400"/>
            <a:chExt cx="4395600" cy="1479600"/>
          </a:xfrm>
        </p:grpSpPr>
        <p:sp>
          <p:nvSpPr>
            <p:cNvPr id="117" name="Google Shape;117;p18"/>
            <p:cNvSpPr/>
            <p:nvPr/>
          </p:nvSpPr>
          <p:spPr>
            <a:xfrm>
              <a:off x="507600" y="2246400"/>
              <a:ext cx="4395600" cy="14796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rot="-5400000">
              <a:off x="102600" y="2651400"/>
              <a:ext cx="1479600" cy="669600"/>
            </a:xfrm>
            <a:prstGeom prst="round2SameRect">
              <a:avLst>
                <a:gd fmla="val 0" name="adj1"/>
                <a:gd fmla="val 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Lie</a:t>
              </a:r>
              <a:endParaRPr/>
            </a:p>
          </p:txBody>
        </p:sp>
        <p:sp>
          <p:nvSpPr>
            <p:cNvPr id="119" name="Google Shape;119;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CCCCCC"/>
                  </a:solidFill>
                </a:rPr>
                <a:t>Intentionally left blank.</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GB">
                  <a:solidFill>
                    <a:srgbClr val="CCCCCC"/>
                  </a:solidFill>
                </a:rPr>
                <a:t>You may be asked to write something in here by another player.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grpSp>
      <p:pic>
        <p:nvPicPr>
          <p:cNvPr id="120" name="Google Shape;120;p18"/>
          <p:cNvPicPr preferRelativeResize="0"/>
          <p:nvPr/>
        </p:nvPicPr>
        <p:blipFill>
          <a:blip r:embed="rId3">
            <a:alphaModFix/>
          </a:blip>
          <a:stretch>
            <a:fillRect/>
          </a:stretch>
        </p:blipFill>
        <p:spPr>
          <a:xfrm>
            <a:off x="1645925" y="2509762"/>
            <a:ext cx="2615325" cy="951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6510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Rules</a:t>
            </a:r>
            <a:endParaRPr b="1" sz="1800"/>
          </a:p>
        </p:txBody>
      </p:sp>
      <p:sp>
        <p:nvSpPr>
          <p:cNvPr id="126" name="Google Shape;126;p19"/>
          <p:cNvSpPr txBox="1"/>
          <p:nvPr>
            <p:ph idx="1" type="body"/>
          </p:nvPr>
        </p:nvSpPr>
        <p:spPr>
          <a:xfrm>
            <a:off x="324000" y="1188000"/>
            <a:ext cx="4687200" cy="5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Organiser’s Word is Law:</a:t>
            </a:r>
            <a:r>
              <a:rPr lang="en-GB" sz="1000">
                <a:latin typeface="Roboto"/>
                <a:ea typeface="Roboto"/>
                <a:cs typeface="Roboto"/>
                <a:sym typeface="Roboto"/>
              </a:rPr>
              <a:t> The organisers are impartial. If you have a problem or want to do something unusual, see an organiser. The organiser’s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organisers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hack the pentagon), see an organiser. The organisers knows everything – and will be able to tell you the outcome of whatever it is that you are trying to do. (For example, you are trying to hack over state lines and you are caught.)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If an ability or item lets you hard another player, don’t just dive in! See the organisers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GB" sz="1000">
                <a:latin typeface="Roboto"/>
                <a:ea typeface="Roboto"/>
                <a:cs typeface="Roboto"/>
                <a:sym typeface="Roboto"/>
              </a:rPr>
              <a:t>Fired</a:t>
            </a:r>
            <a:r>
              <a:rPr b="1" lang="en-GB" sz="1000">
                <a:latin typeface="Roboto"/>
                <a:ea typeface="Roboto"/>
                <a:cs typeface="Roboto"/>
                <a:sym typeface="Roboto"/>
              </a:rPr>
              <a:t>: </a:t>
            </a:r>
            <a:r>
              <a:rPr lang="en-GB" sz="1000">
                <a:latin typeface="Roboto"/>
                <a:ea typeface="Roboto"/>
                <a:cs typeface="Roboto"/>
                <a:sym typeface="Roboto"/>
              </a:rPr>
              <a:t>A fired player does not have their vote counted and must hand over all of their access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a:t>
            </a:r>
            <a:r>
              <a:rPr lang="en-GB" sz="1000">
                <a:latin typeface="Roboto"/>
                <a:ea typeface="Roboto"/>
                <a:cs typeface="Roboto"/>
                <a:sym typeface="Roboto"/>
              </a:rPr>
              <a:t>There is no escape until the elevators or stairs are ready.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This game is played over three (ish)  hours, including time for reading your character etc. There will be breaks throughout the evening! The organisers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6235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Character</a:t>
            </a:r>
            <a:r>
              <a:rPr b="1" lang="en-GB" sz="1800"/>
              <a:t> List</a:t>
            </a:r>
            <a:endParaRPr b="1" sz="18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t>Beatrice Pirozzi</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owner of Pirozzi Tower, the very building you are in!</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Carolina Feint</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Building security guard, works for Beatrice.</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Dylan Walsh</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Building janitor, works for Beatrice.</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Dominic Power</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a:t>
            </a:r>
            <a:r>
              <a:rPr lang="en-GB" sz="1000"/>
              <a:t>of Power Industries</a:t>
            </a:r>
            <a:r>
              <a:rPr lang="en-GB" sz="1000">
                <a:latin typeface="Arial"/>
                <a:ea typeface="Arial"/>
                <a:cs typeface="Arial"/>
                <a:sym typeface="Arial"/>
              </a:rPr>
              <a:t>.</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Hugo Boss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Project Manager of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H</a:t>
            </a:r>
            <a:r>
              <a:rPr b="1" lang="en-GB" sz="1300"/>
              <a:t>e</a:t>
            </a:r>
            <a:r>
              <a:rPr b="1" lang="en-GB" sz="1300">
                <a:latin typeface="Arial"/>
                <a:ea typeface="Arial"/>
                <a:cs typeface="Arial"/>
                <a:sym typeface="Arial"/>
              </a:rPr>
              <a:t>len Ronal</a:t>
            </a:r>
            <a:r>
              <a:rPr b="1" lang="en-GB" sz="1300"/>
              <a:t>d</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t>Human resources (HR) manager of Power Industries.</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Brad Scullin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Senior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Leo Fox</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Junior financial consultant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Sam Bayley</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t>Clerk for Power Industries.</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t>Reece Remington</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t>Entrepreneur, investor and client of Power Industries.</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