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7560000" cx="5328000"/>
  <p:notesSz cx="6858000" cy="9144000"/>
  <p:embeddedFontLst>
    <p:embeddedFont>
      <p:font typeface="Roboto"/>
      <p:regular r:id="rId14"/>
      <p:bold r:id="rId15"/>
      <p:italic r:id="rId16"/>
      <p:boldItalic r:id="rId17"/>
    </p:embeddedFont>
    <p:embeddedFont>
      <p:font typeface="Orbitron"/>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16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381" orient="horz"/>
        <p:guide pos="167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Orbitron-bold.fntdata"/><Relationship Id="rId6" Type="http://schemas.openxmlformats.org/officeDocument/2006/relationships/slide" Target="slides/slide1.xml"/><Relationship Id="rId18" Type="http://schemas.openxmlformats.org/officeDocument/2006/relationships/font" Target="fonts/Orbitron-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c2b65a69e_0_4: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c2b65a69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c2b65a69e_0_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c2b65a6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3c2b65a69e_0_1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c2b65a6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c2b65a69e_0_26: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c2b65a69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c2b65a69e_0_17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c2b65a69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c2b65a69e_0_19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c2b65a69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c2b65a69e_0_203: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c2b65a69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181625" y="1094388"/>
            <a:ext cx="4964700" cy="30168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181620" y="4165643"/>
            <a:ext cx="4964700" cy="1164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181620" y="1625801"/>
            <a:ext cx="4964700" cy="28860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181620" y="4633192"/>
            <a:ext cx="4964700" cy="191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181620" y="3161354"/>
            <a:ext cx="4964700" cy="123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181620" y="1693927"/>
            <a:ext cx="4964700" cy="5021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181620"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2815729"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181620" y="816630"/>
            <a:ext cx="1636200" cy="1110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181620" y="2042457"/>
            <a:ext cx="1636200" cy="4673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285657" y="661638"/>
            <a:ext cx="3710400" cy="60126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2664000" y="-184"/>
            <a:ext cx="2664000" cy="756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154701" y="1812541"/>
            <a:ext cx="2357100" cy="217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154701" y="4120005"/>
            <a:ext cx="2357100" cy="18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2878134" y="1064257"/>
            <a:ext cx="2235600" cy="54312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181620" y="6218168"/>
            <a:ext cx="3495300" cy="889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1620" y="654105"/>
            <a:ext cx="4964700" cy="841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81620" y="1693927"/>
            <a:ext cx="4964700" cy="5021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4936708" y="6854072"/>
            <a:ext cx="319800" cy="5784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26084" l="0" r="0" t="29697"/>
          <a:stretch/>
        </p:blipFill>
        <p:spPr>
          <a:xfrm>
            <a:off x="2065313" y="124650"/>
            <a:ext cx="1197375" cy="5294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181625" y="411931"/>
            <a:ext cx="4964700" cy="1635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lang="en-GB" sz="2600"/>
              <a:t>Committee To Kill</a:t>
            </a:r>
            <a:endParaRPr>
              <a:latin typeface="Orbitron"/>
              <a:ea typeface="Orbitron"/>
              <a:cs typeface="Orbitron"/>
              <a:sym typeface="Orbitron"/>
            </a:endParaRPr>
          </a:p>
        </p:txBody>
      </p:sp>
      <p:sp>
        <p:nvSpPr>
          <p:cNvPr id="56" name="Google Shape;56;p13"/>
          <p:cNvSpPr txBox="1"/>
          <p:nvPr/>
        </p:nvSpPr>
        <p:spPr>
          <a:xfrm>
            <a:off x="278525" y="2374600"/>
            <a:ext cx="4867800" cy="67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t>Reece Remington</a:t>
            </a:r>
            <a:endParaRPr sz="2400"/>
          </a:p>
        </p:txBody>
      </p:sp>
      <p:sp>
        <p:nvSpPr>
          <p:cNvPr id="57" name="Google Shape;57;p13"/>
          <p:cNvSpPr txBox="1"/>
          <p:nvPr/>
        </p:nvSpPr>
        <p:spPr>
          <a:xfrm>
            <a:off x="343950" y="3596400"/>
            <a:ext cx="4640100" cy="3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Working in an office. What a bore.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It’s only 3pm. Your mind wanders. Imagining what a more exciting workplace would be like, with action... with danger. The weight of </a:t>
            </a:r>
            <a:r>
              <a:rPr lang="en-GB" sz="1200">
                <a:solidFill>
                  <a:schemeClr val="dk1"/>
                </a:solidFill>
              </a:rPr>
              <a:t>existential</a:t>
            </a:r>
            <a:r>
              <a:rPr lang="en-GB" sz="1200">
                <a:solidFill>
                  <a:schemeClr val="dk1"/>
                </a:solidFill>
              </a:rPr>
              <a:t> dread momentarily alleviated by a life and death </a:t>
            </a:r>
            <a:r>
              <a:rPr lang="en-GB" sz="1200">
                <a:solidFill>
                  <a:schemeClr val="dk1"/>
                </a:solidFill>
              </a:rPr>
              <a:t>situation</a:t>
            </a:r>
            <a:r>
              <a:rPr lang="en-GB" sz="1200">
                <a:solidFill>
                  <a:schemeClr val="dk1"/>
                </a:solidFill>
              </a:rPr>
              <a: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“Where did you file the Sorensen account?”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You are pulled </a:t>
            </a:r>
            <a:r>
              <a:rPr lang="en-GB" sz="1200">
                <a:solidFill>
                  <a:schemeClr val="dk1"/>
                </a:solidFill>
              </a:rPr>
              <a:t>from</a:t>
            </a:r>
            <a:r>
              <a:rPr lang="en-GB" sz="1200">
                <a:solidFill>
                  <a:schemeClr val="dk1"/>
                </a:solidFill>
              </a:rPr>
              <a:t> your daydream by a mundane request. Nothing you do here will ever matter. </a:t>
            </a:r>
            <a:r>
              <a:rPr lang="en-GB" sz="1200">
                <a:solidFill>
                  <a:schemeClr val="dk1"/>
                </a:solidFill>
              </a:rPr>
              <a:t>Inevitably</a:t>
            </a:r>
            <a:r>
              <a:rPr lang="en-GB" sz="1200">
                <a:solidFill>
                  <a:schemeClr val="dk1"/>
                </a:solidFill>
              </a:rPr>
              <a:t> it will all disappear in the </a:t>
            </a:r>
            <a:r>
              <a:rPr lang="en-GB" sz="1200">
                <a:solidFill>
                  <a:schemeClr val="dk1"/>
                </a:solidFill>
              </a:rPr>
              <a:t>annals</a:t>
            </a:r>
            <a:r>
              <a:rPr lang="en-GB" sz="1200">
                <a:solidFill>
                  <a:schemeClr val="dk1"/>
                </a:solidFill>
              </a:rPr>
              <a:t> of history</a:t>
            </a:r>
            <a:r>
              <a:rPr lang="en-GB" sz="1200">
                <a:solidFill>
                  <a:schemeClr val="dk1"/>
                </a:solidFill>
              </a:rPr>
              <a:t>...</a:t>
            </a:r>
            <a:r>
              <a:rPr lang="en-GB"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3:05. Less than two hours to go...</a:t>
            </a:r>
            <a:endParaRPr sz="1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81625" y="730299"/>
            <a:ext cx="4964700" cy="10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Reece Remington</a:t>
            </a:r>
            <a:endParaRPr/>
          </a:p>
          <a:p>
            <a:pPr indent="0" lvl="0" marL="0" rtl="0" algn="l">
              <a:spcBef>
                <a:spcPts val="0"/>
              </a:spcBef>
              <a:spcAft>
                <a:spcPts val="0"/>
              </a:spcAft>
              <a:buNone/>
            </a:pPr>
            <a:r>
              <a:rPr lang="en-GB" sz="1800">
                <a:solidFill>
                  <a:srgbClr val="666666"/>
                </a:solidFill>
              </a:rPr>
              <a:t>Entrepreneur and client of Power Industries</a:t>
            </a:r>
            <a:endParaRPr sz="1800">
              <a:solidFill>
                <a:srgbClr val="666666"/>
              </a:solidFill>
            </a:endParaRPr>
          </a:p>
        </p:txBody>
      </p:sp>
      <p:sp>
        <p:nvSpPr>
          <p:cNvPr id="63" name="Google Shape;63;p14"/>
          <p:cNvSpPr txBox="1"/>
          <p:nvPr>
            <p:ph idx="1" type="body"/>
          </p:nvPr>
        </p:nvSpPr>
        <p:spPr>
          <a:xfrm>
            <a:off x="181620" y="1770127"/>
            <a:ext cx="4964700" cy="502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100">
                <a:solidFill>
                  <a:schemeClr val="dk1"/>
                </a:solidFill>
              </a:rPr>
              <a:t>History will remember Reece Remington as the greatest man to ever live. This you know to be true, because you are objectively the greatest. When you walk into a room every turns and acknowledges your immense presence. If they don’t it is your duty to strut and flaunt your wealth until they realise their mistake.</a:t>
            </a:r>
            <a:br>
              <a:rPr lang="en-GB" sz="1100">
                <a:solidFill>
                  <a:schemeClr val="dk1"/>
                </a:solidFill>
              </a:rPr>
            </a:br>
            <a:br>
              <a:rPr lang="en-GB" sz="1100">
                <a:solidFill>
                  <a:schemeClr val="dk1"/>
                </a:solidFill>
              </a:rPr>
            </a:br>
            <a:r>
              <a:rPr lang="en-GB" sz="1100">
                <a:solidFill>
                  <a:schemeClr val="dk1"/>
                </a:solidFill>
              </a:rPr>
              <a:t>If you had to describe yourself in one word it would probably be: genius. You took one of those Facebook IQ tests: Certifiable Genius. Only a genius such as yourself would have made the sound decision to invest in a lottery ticket each week with your family's birthdays as the numbers. Genius. Naturally in 2002 you won several million dollars. In fact you still have the winning ticket on you at all times as your lucky charm. Not that you need luck when you are a genius, it’s more to give good luck to those around you. Boo ya, nice guy to boot.</a:t>
            </a:r>
            <a:br>
              <a:rPr lang="en-GB" sz="1100">
                <a:solidFill>
                  <a:schemeClr val="dk1"/>
                </a:solidFill>
              </a:rPr>
            </a:br>
            <a:br>
              <a:rPr lang="en-GB" sz="1100">
                <a:solidFill>
                  <a:schemeClr val="dk1"/>
                </a:solidFill>
              </a:rPr>
            </a:br>
            <a:r>
              <a:rPr lang="en-GB" sz="1100">
                <a:solidFill>
                  <a:schemeClr val="dk1"/>
                </a:solidFill>
              </a:rPr>
              <a:t>Having earned a fortune for yourself at a young age, it’s only natural that ladies throw themselves at you. Many have tried but only one has been able to match your charm, wit and good looks: Beatrice Pirozzi. Building owner and also self made woman, your relationship is hotter than your private jet, after a spur of the moment international vacation. Beatrice recently decided to spice up your relationship by bringing home a gimp. You never saw the gimp’s face but you disliked having to compete for Beatrice’s attention as it was clear there was some chemistry there. You had to put your foot down. It won’t happen again.</a:t>
            </a:r>
            <a:br>
              <a:rPr lang="en-GB" sz="1100">
                <a:solidFill>
                  <a:schemeClr val="dk1"/>
                </a:solidFill>
              </a:rPr>
            </a:b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nvSpPr>
        <p:spPr>
          <a:xfrm>
            <a:off x="396075" y="4441925"/>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Your Goals:</a:t>
            </a:r>
            <a:endParaRPr b="1"/>
          </a:p>
        </p:txBody>
      </p:sp>
      <p:sp>
        <p:nvSpPr>
          <p:cNvPr id="69" name="Google Shape;69;p15"/>
          <p:cNvSpPr txBox="1"/>
          <p:nvPr/>
        </p:nvSpPr>
        <p:spPr>
          <a:xfrm>
            <a:off x="214350" y="4858950"/>
            <a:ext cx="4899300" cy="22815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Ensure the bomb is defused. </a:t>
            </a:r>
            <a:r>
              <a:rPr lang="en-GB" sz="1100">
                <a:solidFill>
                  <a:schemeClr val="dk1"/>
                </a:solidFill>
              </a:rPr>
              <a:t>Show the world that Reece Remington is a valuable partner to any prominent business.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Maintain your image. </a:t>
            </a:r>
            <a:r>
              <a:rPr lang="en-GB" sz="1100">
                <a:solidFill>
                  <a:schemeClr val="dk1"/>
                </a:solidFill>
              </a:rPr>
              <a:t>If the public discovers your meretricious nature, you will no longer be taken seriously.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Protect your lucky charm.</a:t>
            </a:r>
            <a:r>
              <a:rPr lang="en-GB" sz="1100">
                <a:solidFill>
                  <a:schemeClr val="dk1"/>
                </a:solidFill>
              </a:rPr>
              <a:t> It seems to be the source of all your luck. Do not lose it!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Be the story topper.</a:t>
            </a:r>
            <a:r>
              <a:rPr lang="en-GB" sz="1100">
                <a:solidFill>
                  <a:schemeClr val="dk1"/>
                </a:solidFill>
              </a:rPr>
              <a:t> Never let anyone in the room think that they are better than you. If anyone ever shares a story about their past, make sure you fabricate something to sound even more impressive!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Steal a few moments with Beatrice in private. </a:t>
            </a:r>
            <a:r>
              <a:rPr lang="en-GB" sz="1100">
                <a:solidFill>
                  <a:schemeClr val="dk1"/>
                </a:solidFill>
              </a:rPr>
              <a:t>It’s difficult being around her and having to act so professional.</a:t>
            </a:r>
            <a:endParaRPr b="1" sz="1100">
              <a:solidFill>
                <a:schemeClr val="dk1"/>
              </a:solidFill>
            </a:endParaRPr>
          </a:p>
        </p:txBody>
      </p:sp>
      <p:sp>
        <p:nvSpPr>
          <p:cNvPr id="70" name="Google Shape;70;p15"/>
          <p:cNvSpPr txBox="1"/>
          <p:nvPr>
            <p:ph idx="1" type="body"/>
          </p:nvPr>
        </p:nvSpPr>
        <p:spPr>
          <a:xfrm>
            <a:off x="216900" y="800600"/>
            <a:ext cx="49647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1"/>
                </a:solidFill>
              </a:rPr>
              <a:t>Beatrice also recently asked you a favour, to invest with Dominic Power and his company Power Industries, that works out of her building. Of course she asked you for a favour; you are a man with everything. As a generous guy, naturally you agreed. Genius.</a:t>
            </a:r>
            <a:endParaRPr sz="1100">
              <a:solidFill>
                <a:schemeClr val="dk1"/>
              </a:solidFill>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nvSpPr>
        <p:spPr>
          <a:xfrm>
            <a:off x="205950" y="676875"/>
            <a:ext cx="4906800" cy="7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Other People</a:t>
            </a:r>
            <a:endParaRPr b="1" sz="1800"/>
          </a:p>
        </p:txBody>
      </p:sp>
      <p:sp>
        <p:nvSpPr>
          <p:cNvPr id="76" name="Google Shape;76;p16"/>
          <p:cNvSpPr txBox="1"/>
          <p:nvPr/>
        </p:nvSpPr>
        <p:spPr>
          <a:xfrm>
            <a:off x="353275" y="1045425"/>
            <a:ext cx="4632900" cy="6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300">
                <a:solidFill>
                  <a:schemeClr val="dk2"/>
                </a:solidFill>
              </a:rPr>
              <a:t>Beatrice Pirozzi</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Your relationship with her has always been confusing, yet honestly the best you’ve ever had.</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Dominic Power</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Proven to a valuable business partner. Your personal adviser pointed out Dominic lacked any previous past prior to Power Industrice. But who cares?</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Hugo Boss</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You’ve occasionally interacted with him, and appears to be the type that gets things done.</a:t>
            </a:r>
            <a:br>
              <a:rPr lang="en-GB" sz="1000">
                <a:solidFill>
                  <a:schemeClr val="dk2"/>
                </a:solidFill>
              </a:rPr>
            </a:b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Brad Scullin</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The grunt that did all the work to achieve your most recent financial success.</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lnSpc>
                <a:spcPct val="115000"/>
              </a:lnSpc>
              <a:spcBef>
                <a:spcPts val="0"/>
              </a:spcBef>
              <a:spcAft>
                <a:spcPts val="0"/>
              </a:spcAft>
              <a:buNone/>
            </a:pPr>
            <a:r>
              <a:t/>
            </a:r>
            <a:endParaRPr b="1"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nvSpPr>
        <p:spPr>
          <a:xfrm>
            <a:off x="212400" y="639600"/>
            <a:ext cx="49032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Abilities</a:t>
            </a:r>
            <a:endParaRPr b="1" sz="1800"/>
          </a:p>
          <a:p>
            <a:pPr indent="0" lvl="0" marL="0" rtl="0" algn="ctr">
              <a:spcBef>
                <a:spcPts val="0"/>
              </a:spcBef>
              <a:spcAft>
                <a:spcPts val="0"/>
              </a:spcAft>
              <a:buNone/>
            </a:pPr>
            <a:r>
              <a:rPr lang="en-GB" sz="800"/>
              <a:t>Use these to do things. They have a limited use, so check them off when you use them.</a:t>
            </a:r>
            <a:endParaRPr sz="800"/>
          </a:p>
        </p:txBody>
      </p:sp>
      <p:grpSp>
        <p:nvGrpSpPr>
          <p:cNvPr id="82" name="Google Shape;82;p17"/>
          <p:cNvGrpSpPr/>
          <p:nvPr/>
        </p:nvGrpSpPr>
        <p:grpSpPr>
          <a:xfrm>
            <a:off x="466200" y="1370319"/>
            <a:ext cx="4395600" cy="1358770"/>
            <a:chOff x="507600" y="2246400"/>
            <a:chExt cx="4395600" cy="1533600"/>
          </a:xfrm>
        </p:grpSpPr>
        <p:sp>
          <p:nvSpPr>
            <p:cNvPr id="83" name="Google Shape;83;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85" name="Google Shape;85;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Of course I can read that!</a:t>
              </a:r>
              <a:endParaRPr b="1"/>
            </a:p>
          </p:txBody>
        </p:sp>
        <p:sp>
          <p:nvSpPr>
            <p:cNvPr id="86" name="Google Shape;86;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1"/>
                  </a:solidFill>
                </a:rPr>
                <a:t>How dare anyone accuse Reece Remington of being unable to read a particular language?! You are able to transcribe all languages by presenting a foreign language item to the DM.</a:t>
              </a:r>
              <a:endParaRPr sz="1000"/>
            </a:p>
          </p:txBody>
        </p:sp>
        <p:sp>
          <p:nvSpPr>
            <p:cNvPr id="87" name="Google Shape;87;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Usages: Once per act</a:t>
              </a:r>
              <a:endParaRPr/>
            </a:p>
          </p:txBody>
        </p:sp>
      </p:grpSp>
      <p:grpSp>
        <p:nvGrpSpPr>
          <p:cNvPr id="89" name="Google Shape;89;p17"/>
          <p:cNvGrpSpPr/>
          <p:nvPr/>
        </p:nvGrpSpPr>
        <p:grpSpPr>
          <a:xfrm>
            <a:off x="466200" y="2930844"/>
            <a:ext cx="4395600" cy="1358770"/>
            <a:chOff x="507600" y="2246400"/>
            <a:chExt cx="4395600" cy="1533600"/>
          </a:xfrm>
        </p:grpSpPr>
        <p:sp>
          <p:nvSpPr>
            <p:cNvPr id="90" name="Google Shape;90;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92" name="Google Shape;92;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I don’t have time for this</a:t>
              </a:r>
              <a:endParaRPr b="1"/>
            </a:p>
          </p:txBody>
        </p:sp>
        <p:sp>
          <p:nvSpPr>
            <p:cNvPr id="93" name="Google Shape;93;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t>If someone uses an ability on you that forces you to reveal your secret, keep your secret hidden instead. You should storm off to do something important.</a:t>
              </a:r>
              <a:br>
                <a:rPr lang="en-GB" sz="1100"/>
              </a:br>
              <a:endParaRPr sz="1100"/>
            </a:p>
          </p:txBody>
        </p:sp>
        <p:sp>
          <p:nvSpPr>
            <p:cNvPr id="94" name="Google Shape;94;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Usages: O O O</a:t>
              </a:r>
              <a:endParaRPr/>
            </a:p>
          </p:txBody>
        </p:sp>
      </p:grpSp>
      <p:grpSp>
        <p:nvGrpSpPr>
          <p:cNvPr id="96" name="Google Shape;96;p17"/>
          <p:cNvGrpSpPr/>
          <p:nvPr/>
        </p:nvGrpSpPr>
        <p:grpSpPr>
          <a:xfrm>
            <a:off x="466200" y="4445194"/>
            <a:ext cx="4395600" cy="1358770"/>
            <a:chOff x="507600" y="2246400"/>
            <a:chExt cx="4395600" cy="1533600"/>
          </a:xfrm>
        </p:grpSpPr>
        <p:sp>
          <p:nvSpPr>
            <p:cNvPr id="97" name="Google Shape;97;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99" name="Google Shape;99;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You work for me now</a:t>
              </a:r>
              <a:endParaRPr b="1"/>
            </a:p>
          </p:txBody>
        </p:sp>
        <p:sp>
          <p:nvSpPr>
            <p:cNvPr id="100" name="Google Shape;100;p17"/>
            <p:cNvSpPr txBox="1"/>
            <p:nvPr/>
          </p:nvSpPr>
          <p:spPr>
            <a:xfrm>
              <a:off x="1188000" y="2570385"/>
              <a:ext cx="3715200" cy="77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solidFill>
                    <a:schemeClr val="dk1"/>
                  </a:solidFill>
                </a:rPr>
                <a:t>Choose any player who has been fired, and hire them (tear up their pink slip.) Since they work for you now, you get to see their information and secret.</a:t>
              </a:r>
              <a:br>
                <a:rPr lang="en-GB" sz="1100">
                  <a:solidFill>
                    <a:schemeClr val="dk1"/>
                  </a:solidFill>
                </a:rPr>
              </a:br>
              <a:endParaRPr sz="1100"/>
            </a:p>
          </p:txBody>
        </p:sp>
        <p:sp>
          <p:nvSpPr>
            <p:cNvPr id="101" name="Google Shape;101;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Usages: O </a:t>
              </a:r>
              <a:r>
                <a:rPr lang="en-GB">
                  <a:solidFill>
                    <a:schemeClr val="dk1"/>
                  </a:solidFill>
                </a:rPr>
                <a:t>O</a:t>
              </a:r>
              <a:endParaRPr/>
            </a:p>
          </p:txBody>
        </p:sp>
      </p:grpSp>
      <p:grpSp>
        <p:nvGrpSpPr>
          <p:cNvPr id="103" name="Google Shape;103;p17"/>
          <p:cNvGrpSpPr/>
          <p:nvPr/>
        </p:nvGrpSpPr>
        <p:grpSpPr>
          <a:xfrm>
            <a:off x="466200" y="5959544"/>
            <a:ext cx="4395600" cy="1358770"/>
            <a:chOff x="507600" y="2246400"/>
            <a:chExt cx="4395600" cy="1533600"/>
          </a:xfrm>
        </p:grpSpPr>
        <p:sp>
          <p:nvSpPr>
            <p:cNvPr id="104" name="Google Shape;104;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106" name="Google Shape;106;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My reputation </a:t>
              </a:r>
              <a:r>
                <a:rPr b="1" lang="en-GB"/>
                <a:t>precedes</a:t>
              </a:r>
              <a:r>
                <a:rPr b="1" lang="en-GB"/>
                <a:t> me</a:t>
              </a:r>
              <a:endParaRPr b="1"/>
            </a:p>
          </p:txBody>
        </p:sp>
        <p:sp>
          <p:nvSpPr>
            <p:cNvPr id="107" name="Google Shape;107;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t>After holding a conversation with someone for a minute, you learn what they think about you. You are able to see their “other people” section about you.</a:t>
              </a:r>
              <a:endParaRPr sz="1100"/>
            </a:p>
          </p:txBody>
        </p:sp>
        <p:sp>
          <p:nvSpPr>
            <p:cNvPr id="108" name="Google Shape;108;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Usages: O O O O</a:t>
              </a:r>
              <a:endParaRPr sz="800"/>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nvSpPr>
        <p:spPr>
          <a:xfrm>
            <a:off x="353275" y="639600"/>
            <a:ext cx="4653000" cy="16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Secret and Information</a:t>
            </a:r>
            <a:endParaRPr b="1" sz="1800"/>
          </a:p>
          <a:p>
            <a:pPr indent="0" lvl="0" marL="0" rtl="0" algn="ctr">
              <a:spcBef>
                <a:spcPts val="0"/>
              </a:spcBef>
              <a:spcAft>
                <a:spcPts val="0"/>
              </a:spcAft>
              <a:buNone/>
            </a:pPr>
            <a:r>
              <a:t/>
            </a:r>
            <a:endParaRPr b="1" sz="800"/>
          </a:p>
          <a:p>
            <a:pPr indent="0" lvl="0" marL="0" rtl="0" algn="l">
              <a:spcBef>
                <a:spcPts val="0"/>
              </a:spcBef>
              <a:spcAft>
                <a:spcPts val="0"/>
              </a:spcAft>
              <a:buNone/>
            </a:pPr>
            <a:r>
              <a:rPr lang="en-GB" sz="800"/>
              <a:t>Your Secret contains your guilty secret, while your Information contains one or more items of information you know. Both may be affected by abilities. Your lie may need to be filled out later.</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GB" sz="800"/>
              <a:t>While you can show your Secret and Information to whomever you like, you will probably not want to reveal your Secret too often. (Please note that you can’t solve the murder by looking at everyone’s Secret and Information – it’s not that easy!) </a:t>
            </a:r>
            <a:endParaRPr sz="800"/>
          </a:p>
        </p:txBody>
      </p:sp>
      <p:grpSp>
        <p:nvGrpSpPr>
          <p:cNvPr id="115" name="Google Shape;115;p18"/>
          <p:cNvGrpSpPr/>
          <p:nvPr/>
        </p:nvGrpSpPr>
        <p:grpSpPr>
          <a:xfrm>
            <a:off x="469800" y="2113800"/>
            <a:ext cx="4395600" cy="1479600"/>
            <a:chOff x="507600" y="2246400"/>
            <a:chExt cx="4395600" cy="1479600"/>
          </a:xfrm>
        </p:grpSpPr>
        <p:sp>
          <p:nvSpPr>
            <p:cNvPr id="116" name="Google Shape;116;p18"/>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Secret</a:t>
              </a:r>
              <a:endParaRPr/>
            </a:p>
          </p:txBody>
        </p:sp>
        <p:sp>
          <p:nvSpPr>
            <p:cNvPr id="118" name="Google Shape;118;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You aren’t the self-made man you claim to be; it was luck more than anything.</a:t>
              </a:r>
              <a:endParaRPr/>
            </a:p>
          </p:txBody>
        </p:sp>
      </p:grpSp>
      <p:grpSp>
        <p:nvGrpSpPr>
          <p:cNvPr id="119" name="Google Shape;119;p18"/>
          <p:cNvGrpSpPr/>
          <p:nvPr/>
        </p:nvGrpSpPr>
        <p:grpSpPr>
          <a:xfrm>
            <a:off x="466200" y="3858600"/>
            <a:ext cx="4395600" cy="1479600"/>
            <a:chOff x="507600" y="2246400"/>
            <a:chExt cx="4395600" cy="1479600"/>
          </a:xfrm>
        </p:grpSpPr>
        <p:sp>
          <p:nvSpPr>
            <p:cNvPr id="120" name="Google Shape;120;p18"/>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Info</a:t>
              </a:r>
              <a:endParaRPr/>
            </a:p>
          </p:txBody>
        </p:sp>
        <p:sp>
          <p:nvSpPr>
            <p:cNvPr id="122" name="Google Shape;122;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Dominic appears to have no papertrail or past prior to the existence of Power Industries.</a:t>
              </a:r>
              <a:endParaRPr/>
            </a:p>
          </p:txBody>
        </p:sp>
      </p:grpSp>
      <p:grpSp>
        <p:nvGrpSpPr>
          <p:cNvPr id="123" name="Google Shape;123;p18"/>
          <p:cNvGrpSpPr/>
          <p:nvPr/>
        </p:nvGrpSpPr>
        <p:grpSpPr>
          <a:xfrm>
            <a:off x="481975" y="5603400"/>
            <a:ext cx="4395600" cy="1479600"/>
            <a:chOff x="507600" y="2246400"/>
            <a:chExt cx="4395600" cy="1479600"/>
          </a:xfrm>
        </p:grpSpPr>
        <p:sp>
          <p:nvSpPr>
            <p:cNvPr id="124" name="Google Shape;124;p18"/>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Lie</a:t>
              </a:r>
              <a:endParaRPr/>
            </a:p>
          </p:txBody>
        </p:sp>
        <p:sp>
          <p:nvSpPr>
            <p:cNvPr id="126" name="Google Shape;126;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CCCCCC"/>
                  </a:solidFill>
                </a:rPr>
                <a:t>Intentionally left blank.</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rPr lang="en-GB">
                  <a:solidFill>
                    <a:srgbClr val="CCCCCC"/>
                  </a:solidFill>
                </a:rPr>
                <a:t>You may be asked to write something in here by another player. </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t/>
              </a:r>
              <a:endParaRPr>
                <a:solidFill>
                  <a:srgbClr val="CCCCCC"/>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181625" y="651001"/>
            <a:ext cx="4964700" cy="6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Rules</a:t>
            </a:r>
            <a:endParaRPr b="1" sz="1800"/>
          </a:p>
        </p:txBody>
      </p:sp>
      <p:sp>
        <p:nvSpPr>
          <p:cNvPr id="132" name="Google Shape;132;p19"/>
          <p:cNvSpPr txBox="1"/>
          <p:nvPr>
            <p:ph idx="1" type="body"/>
          </p:nvPr>
        </p:nvSpPr>
        <p:spPr>
          <a:xfrm>
            <a:off x="324000" y="1188000"/>
            <a:ext cx="4687200" cy="59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000">
                <a:latin typeface="Roboto"/>
                <a:ea typeface="Roboto"/>
                <a:cs typeface="Roboto"/>
                <a:sym typeface="Roboto"/>
              </a:rPr>
              <a:t>The Organiser’s Word is Law:</a:t>
            </a:r>
            <a:r>
              <a:rPr lang="en-GB" sz="1000">
                <a:latin typeface="Roboto"/>
                <a:ea typeface="Roboto"/>
                <a:cs typeface="Roboto"/>
                <a:sym typeface="Roboto"/>
              </a:rPr>
              <a:t> The organisers are impartial. If you have a problem or want to do something unusual, see an organiser. The organiser’s power is absolute – and cannot be affected by ability cards!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Winning and Losing:</a:t>
            </a:r>
            <a:r>
              <a:rPr lang="en-GB" sz="1000">
                <a:latin typeface="Roboto"/>
                <a:ea typeface="Roboto"/>
                <a:cs typeface="Roboto"/>
                <a:sym typeface="Roboto"/>
              </a:rPr>
              <a:t> You can achieve most of your goals simply by talking to people. The  organisers will announce when the game is over. If you haven’t succeeded by that point – you’re too late! Be warned – not everyone here will want you to succeed!</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Doing Stuff:</a:t>
            </a:r>
            <a:r>
              <a:rPr lang="en-GB" sz="1000">
                <a:latin typeface="Roboto"/>
                <a:ea typeface="Roboto"/>
                <a:cs typeface="Roboto"/>
                <a:sym typeface="Roboto"/>
              </a:rPr>
              <a:t> Ordinary actions are resolved by simply carrying them out. If you want to try something unusual (such as trying to hack the pentagon), see an organiser. The organisers knows everything – and will be able to tell you the outcome of whatever it is that you are trying to do. (For example, you are trying to hack over state lines and you are caught.) Do use your imagination, though! – this is a very flexible game, and you can do all sorts of things beyond what’s listed in these rules.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Fighting: </a:t>
            </a:r>
            <a:r>
              <a:rPr lang="en-GB" sz="1000">
                <a:latin typeface="Roboto"/>
                <a:ea typeface="Roboto"/>
                <a:cs typeface="Roboto"/>
                <a:sym typeface="Roboto"/>
              </a:rPr>
              <a:t>If an ability or item lets you hard another player, don’t just dive in! See the organisers first and tell them what you plan to do so they can oversee and give you more detailed rules if it’s necessary.</a:t>
            </a:r>
            <a:endParaRPr sz="1000">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b="1" lang="en-GB" sz="1000">
                <a:latin typeface="Roboto"/>
                <a:ea typeface="Roboto"/>
                <a:cs typeface="Roboto"/>
                <a:sym typeface="Roboto"/>
              </a:rPr>
              <a:t>Fired</a:t>
            </a:r>
            <a:r>
              <a:rPr b="1" lang="en-GB" sz="1000">
                <a:latin typeface="Roboto"/>
                <a:ea typeface="Roboto"/>
                <a:cs typeface="Roboto"/>
                <a:sym typeface="Roboto"/>
              </a:rPr>
              <a:t>: </a:t>
            </a:r>
            <a:r>
              <a:rPr lang="en-GB" sz="1000">
                <a:latin typeface="Roboto"/>
                <a:ea typeface="Roboto"/>
                <a:cs typeface="Roboto"/>
                <a:sym typeface="Roboto"/>
              </a:rPr>
              <a:t>A fired player does not have their vote counted and must hand over all of their access cards.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Leaving: </a:t>
            </a:r>
            <a:r>
              <a:rPr lang="en-GB" sz="1000">
                <a:latin typeface="Roboto"/>
                <a:ea typeface="Roboto"/>
                <a:cs typeface="Roboto"/>
                <a:sym typeface="Roboto"/>
              </a:rPr>
              <a:t>There is no escape until the elevators or stairs are ready.</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Item Cards: </a:t>
            </a:r>
            <a:r>
              <a:rPr lang="en-GB" sz="1000">
                <a:latin typeface="Roboto"/>
                <a:ea typeface="Roboto"/>
                <a:cs typeface="Roboto"/>
                <a:sym typeface="Roboto"/>
              </a:rPr>
              <a:t>Any items of importance within the game are represented as Item cards – and the only items that can affect the game are those detailed on the cards. If you do not have an Item card, you do not have that item with you.</a:t>
            </a:r>
            <a:endParaRPr sz="1000">
              <a:latin typeface="Roboto"/>
              <a:ea typeface="Roboto"/>
              <a:cs typeface="Roboto"/>
              <a:sym typeface="Roboto"/>
            </a:endParaRPr>
          </a:p>
          <a:p>
            <a:pPr indent="0" lvl="0" marL="0" rtl="0" algn="l">
              <a:spcBef>
                <a:spcPts val="1600"/>
              </a:spcBef>
              <a:spcAft>
                <a:spcPts val="1600"/>
              </a:spcAft>
              <a:buNone/>
            </a:pPr>
            <a:r>
              <a:rPr b="1" lang="en-GB" sz="1000">
                <a:latin typeface="Roboto"/>
                <a:ea typeface="Roboto"/>
                <a:cs typeface="Roboto"/>
                <a:sym typeface="Roboto"/>
              </a:rPr>
              <a:t>Time: </a:t>
            </a:r>
            <a:r>
              <a:rPr lang="en-GB" sz="1000">
                <a:latin typeface="Roboto"/>
                <a:ea typeface="Roboto"/>
                <a:cs typeface="Roboto"/>
                <a:sym typeface="Roboto"/>
              </a:rPr>
              <a:t>This game is played over three (ish)  hours, including time for reading your character etc. There will be breaks throughout the evening! The organisers  will tell you when each period starts and finishes. </a:t>
            </a:r>
            <a:endParaRPr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181650" y="623502"/>
            <a:ext cx="4964700" cy="55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Character</a:t>
            </a:r>
            <a:r>
              <a:rPr b="1" lang="en-GB" sz="1800"/>
              <a:t> List</a:t>
            </a:r>
            <a:endParaRPr b="1" sz="1800"/>
          </a:p>
        </p:txBody>
      </p:sp>
      <p:sp>
        <p:nvSpPr>
          <p:cNvPr id="138" name="Google Shape;138;p20"/>
          <p:cNvSpPr txBox="1"/>
          <p:nvPr>
            <p:ph idx="1" type="body"/>
          </p:nvPr>
        </p:nvSpPr>
        <p:spPr>
          <a:xfrm>
            <a:off x="337475" y="1080450"/>
            <a:ext cx="4653000" cy="616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300"/>
              <a:t>Beatrice Pirozzi</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Building owner of Pirozzi Tower, the very building you are in!</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Carolina Feint</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Building security guard, works for Beatrice.</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Dylan Walsh</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t>Building janitor, works for Beatrice.</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Dominic Power</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CEO </a:t>
            </a:r>
            <a:r>
              <a:rPr lang="en-GB" sz="1000"/>
              <a:t>of Power Industries</a:t>
            </a:r>
            <a:r>
              <a:rPr lang="en-GB" sz="1000">
                <a:latin typeface="Arial"/>
                <a:ea typeface="Arial"/>
                <a:cs typeface="Arial"/>
                <a:sym typeface="Arial"/>
              </a:rPr>
              <a:t>.</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Hugo Boss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Project Manager of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H</a:t>
            </a:r>
            <a:r>
              <a:rPr b="1" lang="en-GB" sz="1300"/>
              <a:t>e</a:t>
            </a:r>
            <a:r>
              <a:rPr b="1" lang="en-GB" sz="1300">
                <a:latin typeface="Arial"/>
                <a:ea typeface="Arial"/>
                <a:cs typeface="Arial"/>
                <a:sym typeface="Arial"/>
              </a:rPr>
              <a:t>len Ronal</a:t>
            </a:r>
            <a:r>
              <a:rPr b="1" lang="en-GB" sz="1300"/>
              <a:t>d</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t>Human resources (HR) manager of Power Industries.</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Brad Scullin</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Senior financial consultant for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Leo Fox</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Junior financial consultant for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Sam Bayley</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Clerk for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Reece Remington</a:t>
            </a:r>
            <a:endParaRPr b="1" sz="13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000"/>
              <a:t>Entrepreneur, investor and client of Power Industries.</a:t>
            </a:r>
            <a:endParaRPr sz="10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