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7560000" cx="5328000"/>
  <p:notesSz cx="6858000" cy="9144000"/>
  <p:embeddedFontLst>
    <p:embeddedFont>
      <p:font typeface="Roboto"/>
      <p:regular r:id="rId14"/>
      <p:bold r:id="rId15"/>
      <p:italic r:id="rId16"/>
      <p:boldItalic r:id="rId17"/>
    </p:embeddedFont>
    <p:embeddedFont>
      <p:font typeface="Orbitron"/>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81">
          <p15:clr>
            <a:srgbClr val="A4A3A4"/>
          </p15:clr>
        </p15:guide>
        <p15:guide id="2" pos="16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381" orient="horz"/>
        <p:guide pos="1678"/>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Orbitron-bold.fntdata"/><Relationship Id="rId6" Type="http://schemas.openxmlformats.org/officeDocument/2006/relationships/slide" Target="slides/slide1.xml"/><Relationship Id="rId18" Type="http://schemas.openxmlformats.org/officeDocument/2006/relationships/font" Target="fonts/Orbitron-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c2b65a69e_0_4: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c2b65a69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c2b65a69e_0_9: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c2b65a69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3c2b65a69e_0_17: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c2b65a69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3c2b65a69e_0_26: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c2b65a69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3c2b65a69e_0_179: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c2b65a69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3c2b65a69e_0_197: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c2b65a69e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3c2b65a69e_0_203: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c2b65a69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181625" y="1094388"/>
            <a:ext cx="4964700" cy="30168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181620" y="4165643"/>
            <a:ext cx="4964700" cy="1164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181620" y="1625801"/>
            <a:ext cx="4964700" cy="28860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181620" y="4633192"/>
            <a:ext cx="4964700" cy="191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181620" y="3161354"/>
            <a:ext cx="4964700" cy="123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181620" y="1693927"/>
            <a:ext cx="4964700" cy="5021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181620" y="1693927"/>
            <a:ext cx="2330700" cy="502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2815729" y="1693927"/>
            <a:ext cx="2330700" cy="502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181620" y="816630"/>
            <a:ext cx="1636200" cy="11106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181620" y="2042457"/>
            <a:ext cx="1636200" cy="4673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285657" y="661638"/>
            <a:ext cx="3710400" cy="60126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2664000" y="-184"/>
            <a:ext cx="2664000" cy="756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154701" y="1812541"/>
            <a:ext cx="2357100" cy="2178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154701" y="4120005"/>
            <a:ext cx="2357100" cy="181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2878134" y="1064257"/>
            <a:ext cx="2235600" cy="54312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181620" y="6218168"/>
            <a:ext cx="3495300" cy="889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81620" y="654105"/>
            <a:ext cx="4964700" cy="841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181620" y="1693927"/>
            <a:ext cx="4964700" cy="5021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4936708" y="6854072"/>
            <a:ext cx="319800" cy="5784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
            <a:alphaModFix/>
          </a:blip>
          <a:srcRect b="26084" l="0" r="0" t="29697"/>
          <a:stretch/>
        </p:blipFill>
        <p:spPr>
          <a:xfrm>
            <a:off x="2065313" y="124650"/>
            <a:ext cx="1197375" cy="5294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13"/>
          <p:cNvSpPr txBox="1"/>
          <p:nvPr>
            <p:ph type="ctrTitle"/>
          </p:nvPr>
        </p:nvSpPr>
        <p:spPr>
          <a:xfrm>
            <a:off x="181625" y="411931"/>
            <a:ext cx="4964700" cy="1635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lang="en-GB" sz="2600"/>
              <a:t>Committee To Kill</a:t>
            </a:r>
            <a:endParaRPr>
              <a:latin typeface="Orbitron"/>
              <a:ea typeface="Orbitron"/>
              <a:cs typeface="Orbitron"/>
              <a:sym typeface="Orbitron"/>
            </a:endParaRPr>
          </a:p>
        </p:txBody>
      </p:sp>
      <p:sp>
        <p:nvSpPr>
          <p:cNvPr id="56" name="Google Shape;56;p13"/>
          <p:cNvSpPr txBox="1"/>
          <p:nvPr/>
        </p:nvSpPr>
        <p:spPr>
          <a:xfrm>
            <a:off x="278525" y="2374600"/>
            <a:ext cx="4867800" cy="67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t>Brad Scullin</a:t>
            </a:r>
            <a:endParaRPr sz="2400"/>
          </a:p>
        </p:txBody>
      </p:sp>
      <p:sp>
        <p:nvSpPr>
          <p:cNvPr id="57" name="Google Shape;57;p13"/>
          <p:cNvSpPr txBox="1"/>
          <p:nvPr/>
        </p:nvSpPr>
        <p:spPr>
          <a:xfrm>
            <a:off x="343950" y="3596400"/>
            <a:ext cx="4640100" cy="34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Working in an office. What a bore.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It’s only 3pm. Your mind wanders. Imagining what a more exciting workplace would be like, with action... with danger. The weight of </a:t>
            </a:r>
            <a:r>
              <a:rPr lang="en-GB" sz="1200">
                <a:solidFill>
                  <a:schemeClr val="dk1"/>
                </a:solidFill>
              </a:rPr>
              <a:t>existential</a:t>
            </a:r>
            <a:r>
              <a:rPr lang="en-GB" sz="1200">
                <a:solidFill>
                  <a:schemeClr val="dk1"/>
                </a:solidFill>
              </a:rPr>
              <a:t> dread momentarily alleviated by a life and death </a:t>
            </a:r>
            <a:r>
              <a:rPr lang="en-GB" sz="1200">
                <a:solidFill>
                  <a:schemeClr val="dk1"/>
                </a:solidFill>
              </a:rPr>
              <a:t>situation</a:t>
            </a:r>
            <a:r>
              <a:rPr lang="en-GB" sz="1200">
                <a:solidFill>
                  <a:schemeClr val="dk1"/>
                </a:solidFill>
              </a:rPr>
              <a: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“Where did you file the Sorensen account?”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You are pulled </a:t>
            </a:r>
            <a:r>
              <a:rPr lang="en-GB" sz="1200">
                <a:solidFill>
                  <a:schemeClr val="dk1"/>
                </a:solidFill>
              </a:rPr>
              <a:t>from</a:t>
            </a:r>
            <a:r>
              <a:rPr lang="en-GB" sz="1200">
                <a:solidFill>
                  <a:schemeClr val="dk1"/>
                </a:solidFill>
              </a:rPr>
              <a:t> your daydream by a mundane request. Nothing you do here will ever matter. </a:t>
            </a:r>
            <a:r>
              <a:rPr lang="en-GB" sz="1200">
                <a:solidFill>
                  <a:schemeClr val="dk1"/>
                </a:solidFill>
              </a:rPr>
              <a:t>Inevitably</a:t>
            </a:r>
            <a:r>
              <a:rPr lang="en-GB" sz="1200">
                <a:solidFill>
                  <a:schemeClr val="dk1"/>
                </a:solidFill>
              </a:rPr>
              <a:t> it will all disappear in the </a:t>
            </a:r>
            <a:r>
              <a:rPr lang="en-GB" sz="1200">
                <a:solidFill>
                  <a:schemeClr val="dk1"/>
                </a:solidFill>
              </a:rPr>
              <a:t>annals</a:t>
            </a:r>
            <a:r>
              <a:rPr lang="en-GB" sz="1200">
                <a:solidFill>
                  <a:schemeClr val="dk1"/>
                </a:solidFill>
              </a:rPr>
              <a:t> of history</a:t>
            </a:r>
            <a:r>
              <a:rPr lang="en-GB" sz="1200">
                <a:solidFill>
                  <a:schemeClr val="dk1"/>
                </a:solidFill>
              </a:rPr>
              <a:t>...</a:t>
            </a:r>
            <a:r>
              <a:rPr lang="en-GB"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3:05. Less than two hours to go...</a:t>
            </a:r>
            <a:endParaRPr sz="1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181625" y="730299"/>
            <a:ext cx="4964700" cy="103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Brad Scullin</a:t>
            </a:r>
            <a:endParaRPr/>
          </a:p>
          <a:p>
            <a:pPr indent="0" lvl="0" marL="0" rtl="0" algn="l">
              <a:spcBef>
                <a:spcPts val="0"/>
              </a:spcBef>
              <a:spcAft>
                <a:spcPts val="0"/>
              </a:spcAft>
              <a:buClr>
                <a:schemeClr val="dk1"/>
              </a:buClr>
              <a:buSzPts val="1100"/>
              <a:buFont typeface="Arial"/>
              <a:buNone/>
            </a:pPr>
            <a:r>
              <a:rPr lang="en-GB" sz="1800">
                <a:solidFill>
                  <a:srgbClr val="666666"/>
                </a:solidFill>
              </a:rPr>
              <a:t>Senior financial consultant for Power Industries</a:t>
            </a:r>
            <a:endParaRPr sz="1800">
              <a:solidFill>
                <a:srgbClr val="666666"/>
              </a:solidFill>
            </a:endParaRPr>
          </a:p>
        </p:txBody>
      </p:sp>
      <p:sp>
        <p:nvSpPr>
          <p:cNvPr id="63" name="Google Shape;63;p14"/>
          <p:cNvSpPr txBox="1"/>
          <p:nvPr>
            <p:ph idx="1" type="body"/>
          </p:nvPr>
        </p:nvSpPr>
        <p:spPr>
          <a:xfrm>
            <a:off x="181620" y="1770127"/>
            <a:ext cx="4964700" cy="50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100">
                <a:solidFill>
                  <a:schemeClr val="dk1"/>
                </a:solidFill>
              </a:rPr>
              <a:t>You arrive at Power Industries 8am sharp every morning, and you do not leave until late each night. You don’t love your job, you just don’t have anything better to do. You are good at your job, and people tend to like you. You’ve never been one to rock the boat and you like it that way. Then came Helen. You began dating six months or so ago and compared to your previous life, everyday is now a rollercoaster. You spring out of bed, food tastes better, your happier and at the end of a long day you look forward to spending time with Helen. She has encouraged you to enjoy life, rather than just merely experience it. You’ve taken this advice to heart.</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As such, when you discovered recently that Hugo had been stealing money by siphoning donations for the charity ‘We-Help-You’ into his own account, and you decided to spice up your mundane existence and demand to get a cut. That night as you lay in bed, heart pounding, you realised what a thrill it was to take risks. You had managed to avoid so many risks for a man of your age and with this small taste you realised what you had missed out on. That very night you made up your mind to take another risk: cut Hugo out. If you could simply replace the charity money he had withdrawn with fake money, you would have it all. The mere thought of such a dastardly scheme makes your head spin.</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nvSpPr>
        <p:spPr>
          <a:xfrm>
            <a:off x="396075" y="4441925"/>
            <a:ext cx="47055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Your Goals:</a:t>
            </a:r>
            <a:endParaRPr b="1"/>
          </a:p>
        </p:txBody>
      </p:sp>
      <p:sp>
        <p:nvSpPr>
          <p:cNvPr id="69" name="Google Shape;69;p15"/>
          <p:cNvSpPr txBox="1"/>
          <p:nvPr/>
        </p:nvSpPr>
        <p:spPr>
          <a:xfrm>
            <a:off x="214350" y="4858950"/>
            <a:ext cx="4899300" cy="22815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Retrieve the money.</a:t>
            </a:r>
            <a:r>
              <a:rPr lang="en-GB" sz="1100">
                <a:solidFill>
                  <a:schemeClr val="dk1"/>
                </a:solidFill>
              </a:rPr>
              <a:t> Grab the money out of the Server Room and escape with it.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Confront Leo about Helen.</a:t>
            </a:r>
            <a:r>
              <a:rPr lang="en-GB" sz="1100">
                <a:solidFill>
                  <a:schemeClr val="dk1"/>
                </a:solidFill>
              </a:rPr>
              <a:t> Leo has always had his eye on the Helen, they were nominated the most likely office couple at the last christmas party. Urgh.</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Screw over Hugo. </a:t>
            </a:r>
            <a:r>
              <a:rPr lang="en-GB" sz="1100">
                <a:solidFill>
                  <a:schemeClr val="dk1"/>
                </a:solidFill>
              </a:rPr>
              <a:t>He’s an idiot and will surely be caught very soon. Better grab the cash and bail.</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Show up Leo at every chance you can get. </a:t>
            </a:r>
            <a:r>
              <a:rPr lang="en-GB" sz="1100">
                <a:solidFill>
                  <a:schemeClr val="dk1"/>
                </a:solidFill>
              </a:rPr>
              <a:t>Do what he does but better.</a:t>
            </a:r>
            <a:endParaRPr b="1" sz="1100">
              <a:solidFill>
                <a:schemeClr val="dk1"/>
              </a:solidFill>
            </a:endParaRPr>
          </a:p>
        </p:txBody>
      </p:sp>
      <p:sp>
        <p:nvSpPr>
          <p:cNvPr id="70" name="Google Shape;70;p15"/>
          <p:cNvSpPr txBox="1"/>
          <p:nvPr>
            <p:ph idx="1" type="body"/>
          </p:nvPr>
        </p:nvSpPr>
        <p:spPr>
          <a:xfrm>
            <a:off x="216900" y="800600"/>
            <a:ext cx="4964700" cy="35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100">
                <a:solidFill>
                  <a:schemeClr val="dk1"/>
                </a:solidFill>
              </a:rPr>
              <a:t>With such an ambitious plan in mind, you know that on the outside you need to pretend to be the same old boring Brad. Letting Helen know might cause her to break up with you and she was obviously attracted to you when you had less aspirations. You can't afford to lose her… especially to Leo. The young man working underneath you is incompetent and for some reason seems to have caught Helen’s eye. You will show them both what Brad Scullin is capable of.</a:t>
            </a:r>
            <a:endParaRPr sz="1100">
              <a:solidFill>
                <a:schemeClr val="dk1"/>
              </a:solidFill>
            </a:endParaRPr>
          </a:p>
          <a:p>
            <a:pPr indent="0" lvl="0" marL="0" rtl="0" algn="l">
              <a:spcBef>
                <a:spcPts val="0"/>
              </a:spcBef>
              <a:spcAft>
                <a:spcPts val="1600"/>
              </a:spcAft>
              <a:buNone/>
            </a:pPr>
            <a:r>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nvSpPr>
        <p:spPr>
          <a:xfrm>
            <a:off x="205950" y="676875"/>
            <a:ext cx="4906800" cy="71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Other People</a:t>
            </a:r>
            <a:endParaRPr b="1" sz="1800"/>
          </a:p>
        </p:txBody>
      </p:sp>
      <p:sp>
        <p:nvSpPr>
          <p:cNvPr id="76" name="Google Shape;76;p16"/>
          <p:cNvSpPr txBox="1"/>
          <p:nvPr/>
        </p:nvSpPr>
        <p:spPr>
          <a:xfrm>
            <a:off x="353275" y="1045425"/>
            <a:ext cx="4632900" cy="6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300">
                <a:solidFill>
                  <a:schemeClr val="dk2"/>
                </a:solidFill>
              </a:rPr>
              <a:t>Dominic Power</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He does not appear to be the brightest. His gentleness towards people will likely be his downfall.</a:t>
            </a:r>
            <a:br>
              <a:rPr lang="en-GB" sz="1000">
                <a:solidFill>
                  <a:schemeClr val="dk2"/>
                </a:solidFill>
              </a:rPr>
            </a:b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Hugo Boss</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He’s an idiot that’s likely to cause you trouble.</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Helen Roland</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Your girlfriend, but you worry you might be losing her to Leo.</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Leo Fox</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The dude is making a move on your girlfriend, and might know your secret.</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Sam Bayley</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She is dangerous. You know anyone intelligent would keep their distance.</a:t>
            </a:r>
            <a:endParaRPr sz="1000">
              <a:solidFill>
                <a:schemeClr val="dk2"/>
              </a:solidFill>
            </a:endParaRPr>
          </a:p>
          <a:p>
            <a:pPr indent="0" lvl="0" marL="0" rtl="0" algn="l">
              <a:lnSpc>
                <a:spcPct val="115000"/>
              </a:lnSpc>
              <a:spcBef>
                <a:spcPts val="0"/>
              </a:spcBef>
              <a:spcAft>
                <a:spcPts val="0"/>
              </a:spcAft>
              <a:buNone/>
            </a:pPr>
            <a:r>
              <a:t/>
            </a:r>
            <a:endParaRPr b="1"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nvSpPr>
        <p:spPr>
          <a:xfrm>
            <a:off x="212400" y="639600"/>
            <a:ext cx="4903200" cy="8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Abilities</a:t>
            </a:r>
            <a:endParaRPr b="1" sz="1800"/>
          </a:p>
          <a:p>
            <a:pPr indent="0" lvl="0" marL="0" rtl="0" algn="ctr">
              <a:spcBef>
                <a:spcPts val="0"/>
              </a:spcBef>
              <a:spcAft>
                <a:spcPts val="0"/>
              </a:spcAft>
              <a:buNone/>
            </a:pPr>
            <a:r>
              <a:rPr lang="en-GB" sz="800"/>
              <a:t>Use these to do things. They have a limited use, so check them off when you use them.</a:t>
            </a:r>
            <a:endParaRPr sz="800"/>
          </a:p>
        </p:txBody>
      </p:sp>
      <p:grpSp>
        <p:nvGrpSpPr>
          <p:cNvPr id="82" name="Google Shape;82;p17"/>
          <p:cNvGrpSpPr/>
          <p:nvPr/>
        </p:nvGrpSpPr>
        <p:grpSpPr>
          <a:xfrm>
            <a:off x="466200" y="1370319"/>
            <a:ext cx="4395600" cy="1358770"/>
            <a:chOff x="507600" y="2246400"/>
            <a:chExt cx="4395600" cy="1533600"/>
          </a:xfrm>
        </p:grpSpPr>
        <p:sp>
          <p:nvSpPr>
            <p:cNvPr id="83" name="Google Shape;83;p17"/>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t>Ability</a:t>
              </a:r>
              <a:endParaRPr/>
            </a:p>
          </p:txBody>
        </p:sp>
        <p:sp>
          <p:nvSpPr>
            <p:cNvPr id="85" name="Google Shape;85;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Clam the credit</a:t>
              </a:r>
              <a:endParaRPr b="1"/>
            </a:p>
          </p:txBody>
        </p:sp>
        <p:sp>
          <p:nvSpPr>
            <p:cNvPr id="86" name="Google Shape;86;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dk1"/>
                  </a:solidFill>
                </a:rPr>
                <a:t>If someone uses an ability on you that would cause you to reveal or lose any of your items, keep your items hidden and safe instead. That player gives you an item of their choice.</a:t>
              </a:r>
              <a:endParaRPr sz="1000"/>
            </a:p>
          </p:txBody>
        </p:sp>
        <p:sp>
          <p:nvSpPr>
            <p:cNvPr id="87" name="Google Shape;87;p17"/>
            <p:cNvSpPr/>
            <p:nvPr/>
          </p:nvSpPr>
          <p:spPr>
            <a:xfrm rot="5400000">
              <a:off x="2872800" y="1695600"/>
              <a:ext cx="334800" cy="3726000"/>
            </a:xfrm>
            <a:prstGeom prst="round1Rect">
              <a:avLst>
                <a:gd fmla="val 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Usages: O O O</a:t>
              </a:r>
              <a:endParaRPr/>
            </a:p>
          </p:txBody>
        </p:sp>
      </p:grpSp>
      <p:grpSp>
        <p:nvGrpSpPr>
          <p:cNvPr id="89" name="Google Shape;89;p17"/>
          <p:cNvGrpSpPr/>
          <p:nvPr/>
        </p:nvGrpSpPr>
        <p:grpSpPr>
          <a:xfrm>
            <a:off x="466200" y="2930844"/>
            <a:ext cx="4395600" cy="1358770"/>
            <a:chOff x="507600" y="2246400"/>
            <a:chExt cx="4395600" cy="1533600"/>
          </a:xfrm>
        </p:grpSpPr>
        <p:sp>
          <p:nvSpPr>
            <p:cNvPr id="90" name="Google Shape;90;p17"/>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t>Ability</a:t>
              </a:r>
              <a:endParaRPr/>
            </a:p>
          </p:txBody>
        </p:sp>
        <p:sp>
          <p:nvSpPr>
            <p:cNvPr id="92" name="Google Shape;92;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Persistence is the key</a:t>
              </a:r>
              <a:endParaRPr b="1"/>
            </a:p>
          </p:txBody>
        </p:sp>
        <p:sp>
          <p:nvSpPr>
            <p:cNvPr id="93" name="Google Shape;93;p17"/>
            <p:cNvSpPr txBox="1"/>
            <p:nvPr/>
          </p:nvSpPr>
          <p:spPr>
            <a:xfrm>
              <a:off x="1188000" y="2484395"/>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t>Play paper-scissors-rock with another player until either of you win. If you win, that player reveals their secret to you. If you lose, that player reveals their information to you.</a:t>
              </a:r>
              <a:br>
                <a:rPr lang="en-GB" sz="1100"/>
              </a:br>
              <a:endParaRPr sz="1100"/>
            </a:p>
          </p:txBody>
        </p:sp>
        <p:sp>
          <p:nvSpPr>
            <p:cNvPr id="94" name="Google Shape;94;p17"/>
            <p:cNvSpPr/>
            <p:nvPr/>
          </p:nvSpPr>
          <p:spPr>
            <a:xfrm rot="5400000">
              <a:off x="2872800" y="1695600"/>
              <a:ext cx="334800" cy="3726000"/>
            </a:xfrm>
            <a:prstGeom prst="round1Rect">
              <a:avLst>
                <a:gd fmla="val 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Usages: O O O </a:t>
              </a:r>
              <a:r>
                <a:rPr lang="en-GB">
                  <a:solidFill>
                    <a:schemeClr val="dk1"/>
                  </a:solidFill>
                </a:rPr>
                <a:t>O</a:t>
              </a:r>
              <a:endParaRPr/>
            </a:p>
          </p:txBody>
        </p:sp>
      </p:grpSp>
      <p:grpSp>
        <p:nvGrpSpPr>
          <p:cNvPr id="96" name="Google Shape;96;p17"/>
          <p:cNvGrpSpPr/>
          <p:nvPr/>
        </p:nvGrpSpPr>
        <p:grpSpPr>
          <a:xfrm>
            <a:off x="466200" y="4445194"/>
            <a:ext cx="4395600" cy="1358770"/>
            <a:chOff x="507600" y="2246400"/>
            <a:chExt cx="4395600" cy="1533600"/>
          </a:xfrm>
        </p:grpSpPr>
        <p:sp>
          <p:nvSpPr>
            <p:cNvPr id="97" name="Google Shape;97;p17"/>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t>Ability</a:t>
              </a:r>
              <a:endParaRPr/>
            </a:p>
          </p:txBody>
        </p:sp>
        <p:sp>
          <p:nvSpPr>
            <p:cNvPr id="99" name="Google Shape;99;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Shift the blame</a:t>
              </a:r>
              <a:endParaRPr b="1"/>
            </a:p>
          </p:txBody>
        </p:sp>
        <p:sp>
          <p:nvSpPr>
            <p:cNvPr id="100" name="Google Shape;100;p17"/>
            <p:cNvSpPr txBox="1"/>
            <p:nvPr/>
          </p:nvSpPr>
          <p:spPr>
            <a:xfrm>
              <a:off x="1188000" y="2570385"/>
              <a:ext cx="3715200" cy="77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100">
                  <a:solidFill>
                    <a:schemeClr val="dk1"/>
                  </a:solidFill>
                </a:rPr>
                <a:t>Provide an item you have to a DM, then specify a player. The DM will then plant the item on that player (they are mostly likely to notice this happen.)</a:t>
              </a:r>
              <a:br>
                <a:rPr lang="en-GB" sz="1100">
                  <a:solidFill>
                    <a:schemeClr val="dk1"/>
                  </a:solidFill>
                </a:rPr>
              </a:br>
              <a:endParaRPr sz="1100"/>
            </a:p>
          </p:txBody>
        </p:sp>
        <p:sp>
          <p:nvSpPr>
            <p:cNvPr id="101" name="Google Shape;101;p17"/>
            <p:cNvSpPr/>
            <p:nvPr/>
          </p:nvSpPr>
          <p:spPr>
            <a:xfrm rot="5400000">
              <a:off x="2872800" y="1695600"/>
              <a:ext cx="334800" cy="3726000"/>
            </a:xfrm>
            <a:prstGeom prst="round1Rect">
              <a:avLst>
                <a:gd fmla="val 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Usages: O </a:t>
              </a:r>
              <a:r>
                <a:rPr lang="en-GB">
                  <a:solidFill>
                    <a:schemeClr val="dk1"/>
                  </a:solidFill>
                </a:rPr>
                <a:t>O</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8"/>
          <p:cNvSpPr txBox="1"/>
          <p:nvPr/>
        </p:nvSpPr>
        <p:spPr>
          <a:xfrm>
            <a:off x="353275" y="639600"/>
            <a:ext cx="4653000" cy="16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Secret and Information</a:t>
            </a:r>
            <a:endParaRPr b="1" sz="1800"/>
          </a:p>
          <a:p>
            <a:pPr indent="0" lvl="0" marL="0" rtl="0" algn="ctr">
              <a:spcBef>
                <a:spcPts val="0"/>
              </a:spcBef>
              <a:spcAft>
                <a:spcPts val="0"/>
              </a:spcAft>
              <a:buNone/>
            </a:pPr>
            <a:r>
              <a:t/>
            </a:r>
            <a:endParaRPr b="1" sz="800"/>
          </a:p>
          <a:p>
            <a:pPr indent="0" lvl="0" marL="0" rtl="0" algn="l">
              <a:spcBef>
                <a:spcPts val="0"/>
              </a:spcBef>
              <a:spcAft>
                <a:spcPts val="0"/>
              </a:spcAft>
              <a:buNone/>
            </a:pPr>
            <a:r>
              <a:rPr lang="en-GB" sz="800"/>
              <a:t>Your Secret contains your guilty secret, while your Information contains one or more items of information you know. Both may be affected by abilities. Your lie may need to be filled out later.</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GB" sz="800"/>
              <a:t>While you can show your Secret and Information to whomever you like, you will probably not want to reveal your Secret too often. (Please note that you can’t solve the murder by looking at everyone’s Secret and Information – it’s not that easy!) </a:t>
            </a:r>
            <a:endParaRPr sz="800"/>
          </a:p>
        </p:txBody>
      </p:sp>
      <p:grpSp>
        <p:nvGrpSpPr>
          <p:cNvPr id="108" name="Google Shape;108;p18"/>
          <p:cNvGrpSpPr/>
          <p:nvPr/>
        </p:nvGrpSpPr>
        <p:grpSpPr>
          <a:xfrm>
            <a:off x="469800" y="2113800"/>
            <a:ext cx="4395600" cy="1479600"/>
            <a:chOff x="507600" y="2246400"/>
            <a:chExt cx="4395600" cy="1479600"/>
          </a:xfrm>
        </p:grpSpPr>
        <p:sp>
          <p:nvSpPr>
            <p:cNvPr id="109" name="Google Shape;109;p18"/>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Secret</a:t>
              </a:r>
              <a:endParaRPr/>
            </a:p>
          </p:txBody>
        </p:sp>
        <p:sp>
          <p:nvSpPr>
            <p:cNvPr id="111" name="Google Shape;111;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You have something stashed in the Server Room.</a:t>
              </a:r>
              <a:endParaRPr/>
            </a:p>
          </p:txBody>
        </p:sp>
      </p:grpSp>
      <p:grpSp>
        <p:nvGrpSpPr>
          <p:cNvPr id="112" name="Google Shape;112;p18"/>
          <p:cNvGrpSpPr/>
          <p:nvPr/>
        </p:nvGrpSpPr>
        <p:grpSpPr>
          <a:xfrm>
            <a:off x="466200" y="3858600"/>
            <a:ext cx="4395600" cy="1479600"/>
            <a:chOff x="507600" y="2246400"/>
            <a:chExt cx="4395600" cy="1479600"/>
          </a:xfrm>
        </p:grpSpPr>
        <p:sp>
          <p:nvSpPr>
            <p:cNvPr id="113" name="Google Shape;113;p18"/>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Info</a:t>
              </a:r>
              <a:endParaRPr/>
            </a:p>
          </p:txBody>
        </p:sp>
        <p:sp>
          <p:nvSpPr>
            <p:cNvPr id="115" name="Google Shape;115;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Leo’s company performance isn’t as bad as Hugo makes it seem.</a:t>
              </a:r>
              <a:endParaRPr/>
            </a:p>
          </p:txBody>
        </p:sp>
      </p:grpSp>
      <p:grpSp>
        <p:nvGrpSpPr>
          <p:cNvPr id="116" name="Google Shape;116;p18"/>
          <p:cNvGrpSpPr/>
          <p:nvPr/>
        </p:nvGrpSpPr>
        <p:grpSpPr>
          <a:xfrm>
            <a:off x="481975" y="5603400"/>
            <a:ext cx="4395600" cy="1479600"/>
            <a:chOff x="507600" y="2246400"/>
            <a:chExt cx="4395600" cy="1479600"/>
          </a:xfrm>
        </p:grpSpPr>
        <p:sp>
          <p:nvSpPr>
            <p:cNvPr id="117" name="Google Shape;117;p18"/>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Lie</a:t>
              </a:r>
              <a:endParaRPr/>
            </a:p>
          </p:txBody>
        </p:sp>
        <p:sp>
          <p:nvSpPr>
            <p:cNvPr id="119" name="Google Shape;119;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CCCCCC"/>
                  </a:solidFill>
                </a:rPr>
                <a:t>Intentionally left blank.</a:t>
              </a:r>
              <a:endParaRPr>
                <a:solidFill>
                  <a:srgbClr val="CCCCCC"/>
                </a:solidFill>
              </a:endParaRPr>
            </a:p>
            <a:p>
              <a:pPr indent="0" lvl="0" marL="0" rtl="0" algn="l">
                <a:spcBef>
                  <a:spcPts val="0"/>
                </a:spcBef>
                <a:spcAft>
                  <a:spcPts val="0"/>
                </a:spcAft>
                <a:buNone/>
              </a:pPr>
              <a:r>
                <a:t/>
              </a:r>
              <a:endParaRPr>
                <a:solidFill>
                  <a:srgbClr val="CCCCCC"/>
                </a:solidFill>
              </a:endParaRPr>
            </a:p>
            <a:p>
              <a:pPr indent="0" lvl="0" marL="0" rtl="0" algn="l">
                <a:spcBef>
                  <a:spcPts val="0"/>
                </a:spcBef>
                <a:spcAft>
                  <a:spcPts val="0"/>
                </a:spcAft>
                <a:buNone/>
              </a:pPr>
              <a:r>
                <a:rPr lang="en-GB">
                  <a:solidFill>
                    <a:srgbClr val="CCCCCC"/>
                  </a:solidFill>
                </a:rPr>
                <a:t>You may be asked to write something in here by another player. </a:t>
              </a:r>
              <a:endParaRPr>
                <a:solidFill>
                  <a:srgbClr val="CCCCCC"/>
                </a:solidFill>
              </a:endParaRPr>
            </a:p>
            <a:p>
              <a:pPr indent="0" lvl="0" marL="0" rtl="0" algn="l">
                <a:spcBef>
                  <a:spcPts val="0"/>
                </a:spcBef>
                <a:spcAft>
                  <a:spcPts val="0"/>
                </a:spcAft>
                <a:buNone/>
              </a:pPr>
              <a:r>
                <a:t/>
              </a:r>
              <a:endParaRPr>
                <a:solidFill>
                  <a:srgbClr val="CCCCCC"/>
                </a:solidFill>
              </a:endParaRPr>
            </a:p>
            <a:p>
              <a:pPr indent="0" lvl="0" marL="0" rtl="0" algn="l">
                <a:spcBef>
                  <a:spcPts val="0"/>
                </a:spcBef>
                <a:spcAft>
                  <a:spcPts val="0"/>
                </a:spcAft>
                <a:buNone/>
              </a:pPr>
              <a:r>
                <a:t/>
              </a:r>
              <a:endParaRPr>
                <a:solidFill>
                  <a:srgbClr val="CCCCCC"/>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181625" y="651001"/>
            <a:ext cx="4964700" cy="63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Rules</a:t>
            </a:r>
            <a:endParaRPr b="1" sz="1800"/>
          </a:p>
        </p:txBody>
      </p:sp>
      <p:sp>
        <p:nvSpPr>
          <p:cNvPr id="125" name="Google Shape;125;p19"/>
          <p:cNvSpPr txBox="1"/>
          <p:nvPr>
            <p:ph idx="1" type="body"/>
          </p:nvPr>
        </p:nvSpPr>
        <p:spPr>
          <a:xfrm>
            <a:off x="324000" y="1188000"/>
            <a:ext cx="4687200" cy="59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000">
                <a:latin typeface="Roboto"/>
                <a:ea typeface="Roboto"/>
                <a:cs typeface="Roboto"/>
                <a:sym typeface="Roboto"/>
              </a:rPr>
              <a:t>The Organiser’s Word is Law:</a:t>
            </a:r>
            <a:r>
              <a:rPr lang="en-GB" sz="1000">
                <a:latin typeface="Roboto"/>
                <a:ea typeface="Roboto"/>
                <a:cs typeface="Roboto"/>
                <a:sym typeface="Roboto"/>
              </a:rPr>
              <a:t> The organisers are impartial. If you have a problem or want to do something unusual, see an organiser. The organiser’s power is absolute – and cannot be affected by ability cards!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Winning and Losing:</a:t>
            </a:r>
            <a:r>
              <a:rPr lang="en-GB" sz="1000">
                <a:latin typeface="Roboto"/>
                <a:ea typeface="Roboto"/>
                <a:cs typeface="Roboto"/>
                <a:sym typeface="Roboto"/>
              </a:rPr>
              <a:t> You can achieve most of your goals simply by talking to people. The  organisers will announce when the game is over. If you haven’t succeeded by that point – you’re too late! Be warned – not everyone here will want you to succeed!</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Doing Stuff:</a:t>
            </a:r>
            <a:r>
              <a:rPr lang="en-GB" sz="1000">
                <a:latin typeface="Roboto"/>
                <a:ea typeface="Roboto"/>
                <a:cs typeface="Roboto"/>
                <a:sym typeface="Roboto"/>
              </a:rPr>
              <a:t> Ordinary actions are resolved by simply carrying them out. If you want to try something unusual (such as trying to hack the pentagon), see an organiser. The organisers knows everything – and will be able to tell you the outcome of whatever it is that you are trying to do. (For example, you are trying to hack over state lines and you are caught.) Do use your imagination, though! – this is a very flexible game, and you can do all sorts of things beyond what’s listed in these rules.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Fighting: </a:t>
            </a:r>
            <a:r>
              <a:rPr lang="en-GB" sz="1000">
                <a:latin typeface="Roboto"/>
                <a:ea typeface="Roboto"/>
                <a:cs typeface="Roboto"/>
                <a:sym typeface="Roboto"/>
              </a:rPr>
              <a:t>If an ability or item lets you hard another player, don’t just dive in! See the organisers first and tell them what you plan to do so they can oversee and give you more detailed rules if it’s necessary.</a:t>
            </a:r>
            <a:endParaRPr sz="1000">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b="1" lang="en-GB" sz="1000">
                <a:latin typeface="Roboto"/>
                <a:ea typeface="Roboto"/>
                <a:cs typeface="Roboto"/>
                <a:sym typeface="Roboto"/>
              </a:rPr>
              <a:t>Fired</a:t>
            </a:r>
            <a:r>
              <a:rPr b="1" lang="en-GB" sz="1000">
                <a:latin typeface="Roboto"/>
                <a:ea typeface="Roboto"/>
                <a:cs typeface="Roboto"/>
                <a:sym typeface="Roboto"/>
              </a:rPr>
              <a:t>: </a:t>
            </a:r>
            <a:r>
              <a:rPr lang="en-GB" sz="1000">
                <a:latin typeface="Roboto"/>
                <a:ea typeface="Roboto"/>
                <a:cs typeface="Roboto"/>
                <a:sym typeface="Roboto"/>
              </a:rPr>
              <a:t>A fired player does not have their vote counted and must hand over all of their access cards.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Leaving: </a:t>
            </a:r>
            <a:r>
              <a:rPr lang="en-GB" sz="1000">
                <a:latin typeface="Roboto"/>
                <a:ea typeface="Roboto"/>
                <a:cs typeface="Roboto"/>
                <a:sym typeface="Roboto"/>
              </a:rPr>
              <a:t>There is no escape until the elevators or stairs are ready.</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Item Cards: </a:t>
            </a:r>
            <a:r>
              <a:rPr lang="en-GB" sz="1000">
                <a:latin typeface="Roboto"/>
                <a:ea typeface="Roboto"/>
                <a:cs typeface="Roboto"/>
                <a:sym typeface="Roboto"/>
              </a:rPr>
              <a:t>Any items of importance within the game are represented as Item cards – and the only items that can affect the game are those detailed on the cards. If you do not have an Item card, you do not have that item with you.</a:t>
            </a:r>
            <a:endParaRPr sz="1000">
              <a:latin typeface="Roboto"/>
              <a:ea typeface="Roboto"/>
              <a:cs typeface="Roboto"/>
              <a:sym typeface="Roboto"/>
            </a:endParaRPr>
          </a:p>
          <a:p>
            <a:pPr indent="0" lvl="0" marL="0" rtl="0" algn="l">
              <a:spcBef>
                <a:spcPts val="1600"/>
              </a:spcBef>
              <a:spcAft>
                <a:spcPts val="1600"/>
              </a:spcAft>
              <a:buNone/>
            </a:pPr>
            <a:r>
              <a:rPr b="1" lang="en-GB" sz="1000">
                <a:latin typeface="Roboto"/>
                <a:ea typeface="Roboto"/>
                <a:cs typeface="Roboto"/>
                <a:sym typeface="Roboto"/>
              </a:rPr>
              <a:t>Time: </a:t>
            </a:r>
            <a:r>
              <a:rPr lang="en-GB" sz="1000">
                <a:latin typeface="Roboto"/>
                <a:ea typeface="Roboto"/>
                <a:cs typeface="Roboto"/>
                <a:sym typeface="Roboto"/>
              </a:rPr>
              <a:t>This game is played over three (ish)  hours, including time for reading your character etc. There will be breaks throughout the evening! The organisers  will tell you when each period starts and finishes. </a:t>
            </a:r>
            <a:endParaRPr sz="10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181650" y="623502"/>
            <a:ext cx="4964700" cy="55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Character</a:t>
            </a:r>
            <a:r>
              <a:rPr b="1" lang="en-GB" sz="1800"/>
              <a:t> List</a:t>
            </a:r>
            <a:endParaRPr b="1" sz="1800"/>
          </a:p>
        </p:txBody>
      </p:sp>
      <p:sp>
        <p:nvSpPr>
          <p:cNvPr id="131" name="Google Shape;131;p20"/>
          <p:cNvSpPr txBox="1"/>
          <p:nvPr>
            <p:ph idx="1" type="body"/>
          </p:nvPr>
        </p:nvSpPr>
        <p:spPr>
          <a:xfrm>
            <a:off x="337475" y="1080450"/>
            <a:ext cx="4653000" cy="616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300"/>
              <a:t>Beatrice Pirozzi</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Building owner of Pirozzi Tower, the very building you are in!</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Carolina Feint</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Building security guard, works for Beatrice.</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Dylan Walsh</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t>Building janitor, works for Beatrice.</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Dominic Power</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CEO </a:t>
            </a:r>
            <a:r>
              <a:rPr lang="en-GB" sz="1000"/>
              <a:t>of Power Industries</a:t>
            </a:r>
            <a:r>
              <a:rPr lang="en-GB" sz="1000">
                <a:latin typeface="Arial"/>
                <a:ea typeface="Arial"/>
                <a:cs typeface="Arial"/>
                <a:sym typeface="Arial"/>
              </a:rPr>
              <a:t>.</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Hugo Boss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Project Manager of Power Industries.</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H</a:t>
            </a:r>
            <a:r>
              <a:rPr b="1" lang="en-GB" sz="1300"/>
              <a:t>e</a:t>
            </a:r>
            <a:r>
              <a:rPr b="1" lang="en-GB" sz="1300">
                <a:latin typeface="Arial"/>
                <a:ea typeface="Arial"/>
                <a:cs typeface="Arial"/>
                <a:sym typeface="Arial"/>
              </a:rPr>
              <a:t>len Ronal</a:t>
            </a:r>
            <a:r>
              <a:rPr b="1" lang="en-GB" sz="1300"/>
              <a:t>d</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t>Human resources (HR) manager of Power Industries.</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Brad Scullin</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Senior financial consultant for Power Industries.</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Leo Fox</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Junior financial consultant for Power Industries.</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Sam Bayley</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Clerk for Power Industries.</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Reece Remington</a:t>
            </a:r>
            <a:endParaRPr b="1" sz="1300">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GB" sz="1000"/>
              <a:t>Entrepreneur, investor and client of Power Industries.</a:t>
            </a:r>
            <a:endParaRPr sz="1000">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