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560000" cx="5328000"/>
  <p:notesSz cx="6858000" cy="9144000"/>
  <p:embeddedFontLst>
    <p:embeddedFont>
      <p:font typeface="Roboto"/>
      <p:regular r:id="rId14"/>
      <p:bold r:id="rId15"/>
      <p:italic r:id="rId16"/>
      <p:boldItalic r:id="rId17"/>
    </p:embeddedFont>
    <p:embeddedFont>
      <p:font typeface="Orbitron"/>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16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1" orient="horz"/>
        <p:guide pos="167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rbitron-bold.fntdata"/><Relationship Id="rId6" Type="http://schemas.openxmlformats.org/officeDocument/2006/relationships/slide" Target="slides/slide1.xml"/><Relationship Id="rId18" Type="http://schemas.openxmlformats.org/officeDocument/2006/relationships/font" Target="fonts/Orbitro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2b65a69e_0_4: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2b65a6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c2b65a69e_0_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c2b65a6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c2b65a69e_0_1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c2b65a6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c2b65a69e_0_26: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c2b65a6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c2b65a69e_0_17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c2b65a69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c2b65a69e_0_19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c2b65a69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c2b65a69e_0_203: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c2b65a69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81625" y="1094388"/>
            <a:ext cx="4964700" cy="3016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181620" y="4165643"/>
            <a:ext cx="4964700" cy="116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181620" y="1625801"/>
            <a:ext cx="4964700" cy="288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181620" y="4633192"/>
            <a:ext cx="4964700" cy="191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181620" y="3161354"/>
            <a:ext cx="4964700" cy="123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181620" y="1693927"/>
            <a:ext cx="4964700" cy="5021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181620"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2815729"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181620" y="816630"/>
            <a:ext cx="1636200" cy="1110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181620" y="2042457"/>
            <a:ext cx="1636200" cy="467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285657" y="661638"/>
            <a:ext cx="3710400" cy="601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2664000" y="-184"/>
            <a:ext cx="2664000" cy="75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154701" y="1812541"/>
            <a:ext cx="2357100" cy="217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154701" y="4120005"/>
            <a:ext cx="2357100" cy="18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2878134" y="1064257"/>
            <a:ext cx="2235600" cy="543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181620" y="6218168"/>
            <a:ext cx="3495300" cy="889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620" y="654105"/>
            <a:ext cx="4964700" cy="841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81620" y="1693927"/>
            <a:ext cx="4964700" cy="5021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4936708" y="6854072"/>
            <a:ext cx="319800" cy="578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26084" l="0" r="0" t="29697"/>
          <a:stretch/>
        </p:blipFill>
        <p:spPr>
          <a:xfrm>
            <a:off x="2065313" y="124650"/>
            <a:ext cx="1197375" cy="5294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181625" y="411931"/>
            <a:ext cx="4964700" cy="1635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lang="en-GB" sz="2600"/>
              <a:t>Committee To Kill</a:t>
            </a:r>
            <a:endParaRPr>
              <a:latin typeface="Orbitron"/>
              <a:ea typeface="Orbitron"/>
              <a:cs typeface="Orbitron"/>
              <a:sym typeface="Orbitron"/>
            </a:endParaRPr>
          </a:p>
        </p:txBody>
      </p:sp>
      <p:sp>
        <p:nvSpPr>
          <p:cNvPr id="56" name="Google Shape;56;p13"/>
          <p:cNvSpPr txBox="1"/>
          <p:nvPr/>
        </p:nvSpPr>
        <p:spPr>
          <a:xfrm>
            <a:off x="278525" y="2374600"/>
            <a:ext cx="4867800" cy="6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t>Dylan Walsh</a:t>
            </a:r>
            <a:endParaRPr sz="2400"/>
          </a:p>
        </p:txBody>
      </p:sp>
      <p:sp>
        <p:nvSpPr>
          <p:cNvPr id="57" name="Google Shape;57;p13"/>
          <p:cNvSpPr txBox="1"/>
          <p:nvPr/>
        </p:nvSpPr>
        <p:spPr>
          <a:xfrm>
            <a:off x="343950" y="3596400"/>
            <a:ext cx="4640100" cy="3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Working in an office. What a bore.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It’s only 3pm. Your mind wanders. Imagining what a more exciting workplace would be like, with action... with danger. The weight of </a:t>
            </a:r>
            <a:r>
              <a:rPr lang="en-GB" sz="1200">
                <a:solidFill>
                  <a:schemeClr val="dk1"/>
                </a:solidFill>
              </a:rPr>
              <a:t>existential</a:t>
            </a:r>
            <a:r>
              <a:rPr lang="en-GB" sz="1200">
                <a:solidFill>
                  <a:schemeClr val="dk1"/>
                </a:solidFill>
              </a:rPr>
              <a:t> dread momentarily alleviated by a life and death </a:t>
            </a:r>
            <a:r>
              <a:rPr lang="en-GB" sz="1200">
                <a:solidFill>
                  <a:schemeClr val="dk1"/>
                </a:solidFill>
              </a:rPr>
              <a:t>situation</a:t>
            </a:r>
            <a:r>
              <a:rPr lang="en-GB"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“Where did you file the Sorensen account?”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You are pulled </a:t>
            </a:r>
            <a:r>
              <a:rPr lang="en-GB" sz="1200">
                <a:solidFill>
                  <a:schemeClr val="dk1"/>
                </a:solidFill>
              </a:rPr>
              <a:t>from</a:t>
            </a:r>
            <a:r>
              <a:rPr lang="en-GB" sz="1200">
                <a:solidFill>
                  <a:schemeClr val="dk1"/>
                </a:solidFill>
              </a:rPr>
              <a:t> your daydream by a mundane request. Nothing you do here will ever matter. </a:t>
            </a:r>
            <a:r>
              <a:rPr lang="en-GB" sz="1200">
                <a:solidFill>
                  <a:schemeClr val="dk1"/>
                </a:solidFill>
              </a:rPr>
              <a:t>Inevitably</a:t>
            </a:r>
            <a:r>
              <a:rPr lang="en-GB" sz="1200">
                <a:solidFill>
                  <a:schemeClr val="dk1"/>
                </a:solidFill>
              </a:rPr>
              <a:t> it will all disappear in the </a:t>
            </a:r>
            <a:r>
              <a:rPr lang="en-GB" sz="1200">
                <a:solidFill>
                  <a:schemeClr val="dk1"/>
                </a:solidFill>
              </a:rPr>
              <a:t>annals</a:t>
            </a:r>
            <a:r>
              <a:rPr lang="en-GB" sz="1200">
                <a:solidFill>
                  <a:schemeClr val="dk1"/>
                </a:solidFill>
              </a:rPr>
              <a:t> of history</a:t>
            </a:r>
            <a:r>
              <a:rPr lang="en-GB" sz="1200">
                <a:solidFill>
                  <a:schemeClr val="dk1"/>
                </a:solidFill>
              </a:rPr>
              <a:t>...</a:t>
            </a:r>
            <a:r>
              <a:rPr lang="en-GB"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3:05. Less than two hours to go...</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81625" y="730299"/>
            <a:ext cx="4964700" cy="10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Dylan Walsh</a:t>
            </a:r>
            <a:endParaRPr/>
          </a:p>
          <a:p>
            <a:pPr indent="0" lvl="0" marL="0" rtl="0" algn="l">
              <a:spcBef>
                <a:spcPts val="0"/>
              </a:spcBef>
              <a:spcAft>
                <a:spcPts val="0"/>
              </a:spcAft>
              <a:buNone/>
            </a:pPr>
            <a:r>
              <a:rPr lang="en-GB" sz="1800">
                <a:solidFill>
                  <a:srgbClr val="666666"/>
                </a:solidFill>
              </a:rPr>
              <a:t>Building janitor</a:t>
            </a:r>
            <a:endParaRPr sz="1800">
              <a:solidFill>
                <a:srgbClr val="666666"/>
              </a:solidFill>
            </a:endParaRPr>
          </a:p>
        </p:txBody>
      </p:sp>
      <p:sp>
        <p:nvSpPr>
          <p:cNvPr id="63" name="Google Shape;63;p14"/>
          <p:cNvSpPr txBox="1"/>
          <p:nvPr>
            <p:ph idx="1" type="body"/>
          </p:nvPr>
        </p:nvSpPr>
        <p:spPr>
          <a:xfrm>
            <a:off x="181625" y="1770125"/>
            <a:ext cx="4964700" cy="53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chemeClr val="dk1"/>
                </a:solidFill>
              </a:rPr>
              <a:t>People always call you friendly and a genuinely good person. You see others who are desperate to make money, find love or exert control over their lives but as your Mother used to say: “Just be happy being you.” You have done just that. Your job is menial but seeing the place clean at the end of the day, does bring a certain level of satisfaction. You keep your mind busy by collecting the little trinkets that others throw away, and pick up new hobbies regularly.</a:t>
            </a:r>
            <a:br>
              <a:rPr lang="en-GB" sz="1100">
                <a:solidFill>
                  <a:schemeClr val="dk1"/>
                </a:solidFill>
              </a:rPr>
            </a:br>
            <a:br>
              <a:rPr lang="en-GB" sz="1100">
                <a:solidFill>
                  <a:schemeClr val="dk1"/>
                </a:solidFill>
              </a:rPr>
            </a:br>
            <a:r>
              <a:rPr lang="en-GB" sz="1100">
                <a:solidFill>
                  <a:schemeClr val="dk1"/>
                </a:solidFill>
              </a:rPr>
              <a:t>You’ve had the notion that you might try being a veterinarian. You love animals and they tend to readily love you back. You have started the process by pawning your possessions and plan on starting the first semester this coming summer! You got this idea from your pen pal Amelio, whom you met on an overseas trip. You’ve asked them to start writing to you in Spanish as they speak it so well, and you’d love to learn another language.</a:t>
            </a:r>
            <a:br>
              <a:rPr lang="en-GB" sz="1100">
                <a:solidFill>
                  <a:schemeClr val="dk1"/>
                </a:solidFill>
              </a:rPr>
            </a:br>
            <a:br>
              <a:rPr lang="en-GB" sz="1100">
                <a:solidFill>
                  <a:schemeClr val="dk1"/>
                </a:solidFill>
              </a:rPr>
            </a:br>
            <a:r>
              <a:rPr lang="en-GB" sz="1100">
                <a:solidFill>
                  <a:schemeClr val="dk1"/>
                </a:solidFill>
              </a:rPr>
              <a:t>You’re easy-going lifestyle has taken a turn for the dramatic recently as you have found a glimmer of love. Sam Bayley is bubbly, and really lights up the room. You have been having clandestine meetings after hours and often chat late into the night… well she does most of the talking. While you would love to talk about your relationship openly, you have heard that Sam has also been in a relationship with Dominic, and would hate to cause unneeded drama for her, so you keep silent.</a:t>
            </a:r>
            <a:br>
              <a:rPr lang="en-GB" sz="1100">
                <a:solidFill>
                  <a:schemeClr val="dk1"/>
                </a:solidFill>
              </a:rPr>
            </a:br>
            <a:br>
              <a:rPr lang="en-GB" sz="1100">
                <a:solidFill>
                  <a:schemeClr val="dk1"/>
                </a:solidFill>
              </a:rPr>
            </a:br>
            <a:r>
              <a:rPr lang="en-GB" sz="1100">
                <a:solidFill>
                  <a:schemeClr val="dk1"/>
                </a:solidFill>
              </a:rPr>
              <a:t>During your last meeting with Sam, your personal belongings got scattered over the floor, along with all of the paper rubbish. After tidying everything you found you couldn’t spot the difference between multiple letters all written in Spanish! Oh no. Maybe someone can tell you which is from Amelio?</a:t>
            </a:r>
            <a:br>
              <a:rPr lang="en-GB" sz="1100">
                <a:solidFill>
                  <a:schemeClr val="dk1"/>
                </a:solidFill>
              </a:rPr>
            </a:b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nvSpPr>
        <p:spPr>
          <a:xfrm>
            <a:off x="396075" y="444192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Your Goals:</a:t>
            </a:r>
            <a:endParaRPr b="1"/>
          </a:p>
        </p:txBody>
      </p:sp>
      <p:sp>
        <p:nvSpPr>
          <p:cNvPr id="69" name="Google Shape;69;p15"/>
          <p:cNvSpPr txBox="1"/>
          <p:nvPr/>
        </p:nvSpPr>
        <p:spPr>
          <a:xfrm>
            <a:off x="214350" y="4858950"/>
            <a:ext cx="4899300" cy="2281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Ensure the bomb is defused.</a:t>
            </a:r>
            <a:r>
              <a:rPr lang="en-GB" sz="1100">
                <a:solidFill>
                  <a:schemeClr val="dk1"/>
                </a:solidFill>
              </a:rPr>
              <a:t> You shudder to think how much extra cleaning you will need to do if the bomb goes off. Don’t let it detonate.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Translate the letter.</a:t>
            </a:r>
            <a:r>
              <a:rPr lang="en-GB" sz="1100">
                <a:solidFill>
                  <a:schemeClr val="dk1"/>
                </a:solidFill>
              </a:rPr>
              <a:t> It would be nice to be able to read what your penpal has written to you. Perhaps someone can help translate?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Be alone with Sam as much as possible. </a:t>
            </a:r>
            <a:r>
              <a:rPr lang="en-GB" sz="1100">
                <a:solidFill>
                  <a:schemeClr val="dk1"/>
                </a:solidFill>
              </a:rPr>
              <a:t>Normally you two have the office to yourself this time of night, but the danger just makes it more exciting. Get them alone for a total of 20 minutes over the night (the more the better).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Embrace the kleptomania.</a:t>
            </a:r>
            <a:r>
              <a:rPr lang="en-GB" sz="1100">
                <a:solidFill>
                  <a:schemeClr val="dk1"/>
                </a:solidFill>
              </a:rPr>
              <a:t> Getting random shit is great! Try to get at least 5 items you didn’t start the game with (and that aren’t transcriptions of your letters.)</a:t>
            </a:r>
            <a:endParaRPr sz="1100">
              <a:solidFill>
                <a:schemeClr val="dk1"/>
              </a:solidFill>
            </a:endParaRPr>
          </a:p>
          <a:p>
            <a:pPr indent="0" lvl="0" marL="0" rtl="0" algn="l">
              <a:lnSpc>
                <a:spcPct val="115000"/>
              </a:lnSpc>
              <a:spcBef>
                <a:spcPts val="0"/>
              </a:spcBef>
              <a:spcAft>
                <a:spcPts val="0"/>
              </a:spcAft>
              <a:buNone/>
            </a:pPr>
            <a:r>
              <a:t/>
            </a:r>
            <a:endParaRPr b="1" sz="1100">
              <a:solidFill>
                <a:schemeClr val="dk1"/>
              </a:solidFill>
            </a:endParaRPr>
          </a:p>
        </p:txBody>
      </p:sp>
      <p:sp>
        <p:nvSpPr>
          <p:cNvPr id="70" name="Google Shape;70;p15"/>
          <p:cNvSpPr txBox="1"/>
          <p:nvPr>
            <p:ph idx="1" type="body"/>
          </p:nvPr>
        </p:nvSpPr>
        <p:spPr>
          <a:xfrm>
            <a:off x="216900" y="800600"/>
            <a:ext cx="49647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nvSpPr>
        <p:spPr>
          <a:xfrm>
            <a:off x="205950" y="676875"/>
            <a:ext cx="4906800" cy="7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Other People</a:t>
            </a:r>
            <a:endParaRPr b="1" sz="1800"/>
          </a:p>
        </p:txBody>
      </p:sp>
      <p:sp>
        <p:nvSpPr>
          <p:cNvPr id="76" name="Google Shape;76;p16"/>
          <p:cNvSpPr txBox="1"/>
          <p:nvPr/>
        </p:nvSpPr>
        <p:spPr>
          <a:xfrm>
            <a:off x="353275" y="1045425"/>
            <a:ext cx="4632900" cy="6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300">
                <a:solidFill>
                  <a:schemeClr val="dk2"/>
                </a:solidFill>
              </a:rPr>
              <a:t>Beatrice Pirozzi</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Your boss. She pays the bills, she pays on time. This pleases you.</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Carolina Feint</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Seems to be able to drift around like a ghost. You often bump into each other late at night. If you didn’t have eyes for another, you’d consider asking them out.</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Sam Bayley</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Behind their facade of confidence, you see a inner beauty. Other people just don’t get that. You’d treat them better than their partner ever could…</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Reece Remington</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You are extremely jealous of his wealth. If you could steal even just a little bit, it would make you feel better.</a:t>
            </a:r>
            <a:endParaRPr sz="1000">
              <a:solidFill>
                <a:schemeClr val="dk2"/>
              </a:solidFill>
            </a:endParaRPr>
          </a:p>
          <a:p>
            <a:pPr indent="0" lvl="0" marL="0" rtl="0" algn="l">
              <a:lnSpc>
                <a:spcPct val="115000"/>
              </a:lnSpc>
              <a:spcBef>
                <a:spcPts val="0"/>
              </a:spcBef>
              <a:spcAft>
                <a:spcPts val="0"/>
              </a:spcAft>
              <a:buNone/>
            </a:pPr>
            <a:r>
              <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nvSpPr>
        <p:spPr>
          <a:xfrm>
            <a:off x="212400" y="639600"/>
            <a:ext cx="49032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Abilities</a:t>
            </a:r>
            <a:endParaRPr b="1" sz="1800"/>
          </a:p>
          <a:p>
            <a:pPr indent="0" lvl="0" marL="0" rtl="0" algn="ctr">
              <a:spcBef>
                <a:spcPts val="0"/>
              </a:spcBef>
              <a:spcAft>
                <a:spcPts val="0"/>
              </a:spcAft>
              <a:buNone/>
            </a:pPr>
            <a:r>
              <a:rPr lang="en-GB" sz="800"/>
              <a:t>Use these to do things. They have a limited use, so check them off when you use them.</a:t>
            </a:r>
            <a:endParaRPr sz="800"/>
          </a:p>
        </p:txBody>
      </p:sp>
      <p:grpSp>
        <p:nvGrpSpPr>
          <p:cNvPr id="82" name="Google Shape;82;p17"/>
          <p:cNvGrpSpPr/>
          <p:nvPr/>
        </p:nvGrpSpPr>
        <p:grpSpPr>
          <a:xfrm>
            <a:off x="466200" y="1370319"/>
            <a:ext cx="4395600" cy="1358770"/>
            <a:chOff x="507600" y="2246400"/>
            <a:chExt cx="4395600" cy="1533600"/>
          </a:xfrm>
        </p:grpSpPr>
        <p:sp>
          <p:nvSpPr>
            <p:cNvPr id="83" name="Google Shape;83;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85" name="Google Shape;85;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Time for a thorough cleaning sweep</a:t>
              </a:r>
              <a:endParaRPr b="1"/>
            </a:p>
          </p:txBody>
        </p:sp>
        <p:sp>
          <p:nvSpPr>
            <p:cNvPr id="86" name="Google Shape;86;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People love to carelessly leave things lying around that you enjoy collecting. Talk to an Organiser, and you will receive all items that have been discarded by the players.</a:t>
              </a:r>
              <a:endParaRPr sz="1000"/>
            </a:p>
          </p:txBody>
        </p:sp>
        <p:sp>
          <p:nvSpPr>
            <p:cNvPr id="87" name="Google Shape;87;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Once per act.</a:t>
              </a:r>
              <a:endParaRPr/>
            </a:p>
          </p:txBody>
        </p:sp>
      </p:grpSp>
      <p:grpSp>
        <p:nvGrpSpPr>
          <p:cNvPr id="89" name="Google Shape;89;p17"/>
          <p:cNvGrpSpPr/>
          <p:nvPr/>
        </p:nvGrpSpPr>
        <p:grpSpPr>
          <a:xfrm>
            <a:off x="466200" y="2930844"/>
            <a:ext cx="4395600" cy="1358770"/>
            <a:chOff x="507600" y="2246400"/>
            <a:chExt cx="4395600" cy="1533600"/>
          </a:xfrm>
        </p:grpSpPr>
        <p:sp>
          <p:nvSpPr>
            <p:cNvPr id="90" name="Google Shape;90;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92" name="Google Shape;92;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I often go unnoticed</a:t>
              </a:r>
              <a:endParaRPr b="1"/>
            </a:p>
          </p:txBody>
        </p:sp>
        <p:sp>
          <p:nvSpPr>
            <p:cNvPr id="93" name="Google Shape;93;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1"/>
                  </a:solidFill>
                </a:rPr>
                <a:t>Stand near a player holding a conversation with someone else for a minute without being you being talked to by any player. If you manage this, the player you were eavesdropping needs to show you their information.</a:t>
              </a:r>
              <a:endParaRPr sz="1000">
                <a:solidFill>
                  <a:schemeClr val="dk1"/>
                </a:solidFill>
              </a:endParaRPr>
            </a:p>
          </p:txBody>
        </p:sp>
        <p:sp>
          <p:nvSpPr>
            <p:cNvPr id="94" name="Google Shape;94;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 O O</a:t>
              </a:r>
              <a:endParaRPr/>
            </a:p>
          </p:txBody>
        </p:sp>
      </p:grpSp>
      <p:grpSp>
        <p:nvGrpSpPr>
          <p:cNvPr id="96" name="Google Shape;96;p17"/>
          <p:cNvGrpSpPr/>
          <p:nvPr/>
        </p:nvGrpSpPr>
        <p:grpSpPr>
          <a:xfrm>
            <a:off x="466200" y="4445194"/>
            <a:ext cx="4395600" cy="1358770"/>
            <a:chOff x="507600" y="2246400"/>
            <a:chExt cx="4395600" cy="1533600"/>
          </a:xfrm>
        </p:grpSpPr>
        <p:sp>
          <p:nvSpPr>
            <p:cNvPr id="97" name="Google Shape;97;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99" name="Google Shape;99;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I’m just a simple janitor</a:t>
              </a:r>
              <a:endParaRPr b="1"/>
            </a:p>
          </p:txBody>
        </p:sp>
        <p:sp>
          <p:nvSpPr>
            <p:cNvPr id="100" name="Google Shape;100;p17"/>
            <p:cNvSpPr txBox="1"/>
            <p:nvPr/>
          </p:nvSpPr>
          <p:spPr>
            <a:xfrm>
              <a:off x="1188000" y="2570385"/>
              <a:ext cx="3715200" cy="7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Your innocent and simple demeanor often disarms others. Another player reveals their secret to you</a:t>
              </a:r>
              <a:r>
                <a:rPr lang="en-GB" sz="1000"/>
                <a:t>.</a:t>
              </a:r>
              <a:endParaRPr sz="1000"/>
            </a:p>
          </p:txBody>
        </p:sp>
        <p:sp>
          <p:nvSpPr>
            <p:cNvPr id="101" name="Google Shape;101;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 </a:t>
              </a:r>
              <a:r>
                <a:rPr lang="en-GB">
                  <a:solidFill>
                    <a:schemeClr val="dk1"/>
                  </a:solidFill>
                </a:rPr>
                <a:t>O O</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nvSpPr>
        <p:spPr>
          <a:xfrm>
            <a:off x="353275" y="639600"/>
            <a:ext cx="4653000" cy="16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Secret and Information</a:t>
            </a:r>
            <a:endParaRPr b="1" sz="1800"/>
          </a:p>
          <a:p>
            <a:pPr indent="0" lvl="0" marL="0" rtl="0" algn="ctr">
              <a:spcBef>
                <a:spcPts val="0"/>
              </a:spcBef>
              <a:spcAft>
                <a:spcPts val="0"/>
              </a:spcAft>
              <a:buNone/>
            </a:pPr>
            <a:r>
              <a:t/>
            </a:r>
            <a:endParaRPr b="1" sz="800"/>
          </a:p>
          <a:p>
            <a:pPr indent="0" lvl="0" marL="0" rtl="0" algn="l">
              <a:spcBef>
                <a:spcPts val="0"/>
              </a:spcBef>
              <a:spcAft>
                <a:spcPts val="0"/>
              </a:spcAft>
              <a:buNone/>
            </a:pPr>
            <a:r>
              <a:rPr lang="en-GB" sz="800"/>
              <a:t>Your Secret contains your guilty secret, while your Information contains one or more items of information you know. Both may be affected by abilities. Your lie may need to be filled out later.</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GB" sz="800"/>
              <a:t>While you can show your Secret and Information to whomever you like, you will probably not want to reveal your Secret too often. (Please note that you can’t solve the murder by looking at everyone’s Secret and Information – it’s not that easy!) </a:t>
            </a:r>
            <a:endParaRPr sz="800"/>
          </a:p>
        </p:txBody>
      </p:sp>
      <p:grpSp>
        <p:nvGrpSpPr>
          <p:cNvPr id="108" name="Google Shape;108;p18"/>
          <p:cNvGrpSpPr/>
          <p:nvPr/>
        </p:nvGrpSpPr>
        <p:grpSpPr>
          <a:xfrm>
            <a:off x="469800" y="2113800"/>
            <a:ext cx="4395600" cy="1479600"/>
            <a:chOff x="507600" y="2246400"/>
            <a:chExt cx="4395600" cy="1479600"/>
          </a:xfrm>
        </p:grpSpPr>
        <p:sp>
          <p:nvSpPr>
            <p:cNvPr id="109" name="Google Shape;109;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Secret</a:t>
              </a:r>
              <a:endParaRPr/>
            </a:p>
          </p:txBody>
        </p:sp>
        <p:sp>
          <p:nvSpPr>
            <p:cNvPr id="111" name="Google Shape;111;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You are secretly dating Sam Bayley.</a:t>
              </a:r>
              <a:endParaRPr/>
            </a:p>
          </p:txBody>
        </p:sp>
      </p:grpSp>
      <p:grpSp>
        <p:nvGrpSpPr>
          <p:cNvPr id="112" name="Google Shape;112;p18"/>
          <p:cNvGrpSpPr/>
          <p:nvPr/>
        </p:nvGrpSpPr>
        <p:grpSpPr>
          <a:xfrm>
            <a:off x="466200" y="3858600"/>
            <a:ext cx="4395600" cy="1479600"/>
            <a:chOff x="507600" y="2246400"/>
            <a:chExt cx="4395600" cy="1479600"/>
          </a:xfrm>
        </p:grpSpPr>
        <p:sp>
          <p:nvSpPr>
            <p:cNvPr id="113" name="Google Shape;113;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Info</a:t>
              </a:r>
              <a:endParaRPr/>
            </a:p>
          </p:txBody>
        </p:sp>
        <p:sp>
          <p:nvSpPr>
            <p:cNvPr id="115" name="Google Shape;115;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When cleaning earlier, you found various different items and you don’t have any idea what any of them are for.</a:t>
              </a:r>
              <a:endParaRPr/>
            </a:p>
          </p:txBody>
        </p:sp>
      </p:grpSp>
      <p:grpSp>
        <p:nvGrpSpPr>
          <p:cNvPr id="116" name="Google Shape;116;p18"/>
          <p:cNvGrpSpPr/>
          <p:nvPr/>
        </p:nvGrpSpPr>
        <p:grpSpPr>
          <a:xfrm>
            <a:off x="481975" y="5603400"/>
            <a:ext cx="4395600" cy="1479600"/>
            <a:chOff x="507600" y="2246400"/>
            <a:chExt cx="4395600" cy="1479600"/>
          </a:xfrm>
        </p:grpSpPr>
        <p:sp>
          <p:nvSpPr>
            <p:cNvPr id="117" name="Google Shape;117;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Lie</a:t>
              </a:r>
              <a:endParaRPr/>
            </a:p>
          </p:txBody>
        </p:sp>
        <p:sp>
          <p:nvSpPr>
            <p:cNvPr id="119" name="Google Shape;119;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CCCC"/>
                  </a:solidFill>
                </a:rPr>
                <a:t>Intentionally left blank.</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rPr lang="en-GB">
                  <a:solidFill>
                    <a:srgbClr val="CCCCCC"/>
                  </a:solidFill>
                </a:rPr>
                <a:t>You may be asked to write something in here by another player. </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t/>
              </a:r>
              <a:endParaRPr>
                <a:solidFill>
                  <a:srgbClr val="CCCCCC"/>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181625" y="651001"/>
            <a:ext cx="4964700" cy="6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Rules</a:t>
            </a:r>
            <a:endParaRPr b="1" sz="1800"/>
          </a:p>
        </p:txBody>
      </p:sp>
      <p:sp>
        <p:nvSpPr>
          <p:cNvPr id="125" name="Google Shape;125;p19"/>
          <p:cNvSpPr txBox="1"/>
          <p:nvPr>
            <p:ph idx="1" type="body"/>
          </p:nvPr>
        </p:nvSpPr>
        <p:spPr>
          <a:xfrm>
            <a:off x="324000" y="1188000"/>
            <a:ext cx="4687200" cy="59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Roboto"/>
                <a:ea typeface="Roboto"/>
                <a:cs typeface="Roboto"/>
                <a:sym typeface="Roboto"/>
              </a:rPr>
              <a:t>The Organiser’s Word is Law:</a:t>
            </a:r>
            <a:r>
              <a:rPr lang="en-GB" sz="1000">
                <a:latin typeface="Roboto"/>
                <a:ea typeface="Roboto"/>
                <a:cs typeface="Roboto"/>
                <a:sym typeface="Roboto"/>
              </a:rPr>
              <a:t> The organisers are impartial. If you have a problem or want to do something unusual, see an organiser. The organiser’s power is absolute – and cannot be affected by ability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Winning and Losing:</a:t>
            </a:r>
            <a:r>
              <a:rPr lang="en-GB" sz="1000">
                <a:latin typeface="Roboto"/>
                <a:ea typeface="Roboto"/>
                <a:cs typeface="Roboto"/>
                <a:sym typeface="Roboto"/>
              </a:rPr>
              <a:t> You can achieve most of your goals simply by talking to people. The  organisers will announce when the game is over. If you haven’t succeeded by that point – you’re too late! Be warned – not everyone here will want you to succeed!</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Doing Stuff:</a:t>
            </a:r>
            <a:r>
              <a:rPr lang="en-GB" sz="1000">
                <a:latin typeface="Roboto"/>
                <a:ea typeface="Roboto"/>
                <a:cs typeface="Roboto"/>
                <a:sym typeface="Roboto"/>
              </a:rPr>
              <a:t> Ordinary actions are resolved by simply carrying them out. If you want to try something unusual (such as trying to hack the pentagon), see an organiser. The organisers knows everything – and will be able to tell you the outcome of whatever it is that you are trying to do. (For example, you are trying to hack over state lines and you are caught.) Do use your imagination, though! – this is a very flexible game, and you can do all sorts of things beyond what’s listed in these rules.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Fighting: </a:t>
            </a:r>
            <a:r>
              <a:rPr lang="en-GB" sz="1000">
                <a:latin typeface="Roboto"/>
                <a:ea typeface="Roboto"/>
                <a:cs typeface="Roboto"/>
                <a:sym typeface="Roboto"/>
              </a:rPr>
              <a:t>If an ability or item lets you hard another player, don’t just dive in! See the organisers first and tell them what you plan to do so they can oversee and give you more detailed rules if it’s necessary.</a:t>
            </a:r>
            <a:endParaRPr sz="1000">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b="1" lang="en-GB" sz="1000">
                <a:latin typeface="Roboto"/>
                <a:ea typeface="Roboto"/>
                <a:cs typeface="Roboto"/>
                <a:sym typeface="Roboto"/>
              </a:rPr>
              <a:t>Fired</a:t>
            </a:r>
            <a:r>
              <a:rPr b="1" lang="en-GB" sz="1000">
                <a:latin typeface="Roboto"/>
                <a:ea typeface="Roboto"/>
                <a:cs typeface="Roboto"/>
                <a:sym typeface="Roboto"/>
              </a:rPr>
              <a:t>: </a:t>
            </a:r>
            <a:r>
              <a:rPr lang="en-GB" sz="1000">
                <a:latin typeface="Roboto"/>
                <a:ea typeface="Roboto"/>
                <a:cs typeface="Roboto"/>
                <a:sym typeface="Roboto"/>
              </a:rPr>
              <a:t>A fired player does not have their vote counted and must hand over all of their access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Leaving: </a:t>
            </a:r>
            <a:r>
              <a:rPr lang="en-GB" sz="1000">
                <a:latin typeface="Roboto"/>
                <a:ea typeface="Roboto"/>
                <a:cs typeface="Roboto"/>
                <a:sym typeface="Roboto"/>
              </a:rPr>
              <a:t>There is no escape until the elevators or stairs are ready.</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Item Cards: </a:t>
            </a:r>
            <a:r>
              <a:rPr lang="en-GB" sz="1000">
                <a:latin typeface="Roboto"/>
                <a:ea typeface="Roboto"/>
                <a:cs typeface="Roboto"/>
                <a:sym typeface="Roboto"/>
              </a:rPr>
              <a:t>Any items of importance within the game are represented as Item cards – and the only items that can affect the game are those detailed on the cards. If you do not have an Item card, you do not have that item with you.</a:t>
            </a:r>
            <a:endParaRPr sz="1000">
              <a:latin typeface="Roboto"/>
              <a:ea typeface="Roboto"/>
              <a:cs typeface="Roboto"/>
              <a:sym typeface="Roboto"/>
            </a:endParaRPr>
          </a:p>
          <a:p>
            <a:pPr indent="0" lvl="0" marL="0" rtl="0" algn="l">
              <a:spcBef>
                <a:spcPts val="1600"/>
              </a:spcBef>
              <a:spcAft>
                <a:spcPts val="1600"/>
              </a:spcAft>
              <a:buNone/>
            </a:pPr>
            <a:r>
              <a:rPr b="1" lang="en-GB" sz="1000">
                <a:latin typeface="Roboto"/>
                <a:ea typeface="Roboto"/>
                <a:cs typeface="Roboto"/>
                <a:sym typeface="Roboto"/>
              </a:rPr>
              <a:t>Time: </a:t>
            </a:r>
            <a:r>
              <a:rPr lang="en-GB" sz="1000">
                <a:latin typeface="Roboto"/>
                <a:ea typeface="Roboto"/>
                <a:cs typeface="Roboto"/>
                <a:sym typeface="Roboto"/>
              </a:rPr>
              <a:t>This game is played over three (ish)  hours, including time for reading your character etc. There will be breaks throughout the evening! The organisers  will tell you when each period starts and finishes. </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181650" y="623502"/>
            <a:ext cx="4964700" cy="5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Character</a:t>
            </a:r>
            <a:r>
              <a:rPr b="1" lang="en-GB" sz="1800"/>
              <a:t> List</a:t>
            </a:r>
            <a:endParaRPr b="1" sz="1800"/>
          </a:p>
        </p:txBody>
      </p:sp>
      <p:sp>
        <p:nvSpPr>
          <p:cNvPr id="131" name="Google Shape;131;p20"/>
          <p:cNvSpPr txBox="1"/>
          <p:nvPr>
            <p:ph idx="1" type="body"/>
          </p:nvPr>
        </p:nvSpPr>
        <p:spPr>
          <a:xfrm>
            <a:off x="337475" y="1080450"/>
            <a:ext cx="4653000" cy="61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300"/>
              <a:t>Beatrice Pirozzi</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Building owner of Pirozzi Tower, the very building you are in!</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Carolina Feint</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Building security guard, works for Beatrice.</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Dylan Walsh</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t>Building janitor, works for Beatrice.</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Dominic Power</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CEO </a:t>
            </a:r>
            <a:r>
              <a:rPr lang="en-GB" sz="1000"/>
              <a:t>of Power Industries</a:t>
            </a:r>
            <a:r>
              <a:rPr lang="en-GB" sz="1000">
                <a:latin typeface="Arial"/>
                <a:ea typeface="Arial"/>
                <a:cs typeface="Arial"/>
                <a:sym typeface="Arial"/>
              </a:rPr>
              <a:t>.</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Hugo Boss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Project Manager of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H</a:t>
            </a:r>
            <a:r>
              <a:rPr b="1" lang="en-GB" sz="1300"/>
              <a:t>e</a:t>
            </a:r>
            <a:r>
              <a:rPr b="1" lang="en-GB" sz="1300">
                <a:latin typeface="Arial"/>
                <a:ea typeface="Arial"/>
                <a:cs typeface="Arial"/>
                <a:sym typeface="Arial"/>
              </a:rPr>
              <a:t>len Ronal</a:t>
            </a:r>
            <a:r>
              <a:rPr b="1" lang="en-GB" sz="1300"/>
              <a:t>d</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t>Human resources (HR) manager of Power Industries.</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Brad Scullin</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Senior financial consultant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Leo Fox</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Junior financial consultant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Sam Bayley</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Clerk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Reece Remington</a:t>
            </a:r>
            <a:endParaRPr b="1" sz="13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000"/>
              <a:t>Entrepreneur, investor and client of Power Industries.</a:t>
            </a:r>
            <a:endParaRPr sz="10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